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2191999" cy="1569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4305299"/>
            <a:ext cx="12192000" cy="2552700"/>
          </a:xfrm>
          <a:custGeom>
            <a:avLst/>
            <a:gdLst/>
            <a:ahLst/>
            <a:cxnLst/>
            <a:rect l="l" t="t" r="r" b="b"/>
            <a:pathLst>
              <a:path w="12192000" h="2552700">
                <a:moveTo>
                  <a:pt x="12192000" y="0"/>
                </a:moveTo>
                <a:lnTo>
                  <a:pt x="0" y="0"/>
                </a:lnTo>
                <a:lnTo>
                  <a:pt x="0" y="2552700"/>
                </a:lnTo>
                <a:lnTo>
                  <a:pt x="12192000" y="25527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06195" y="867663"/>
            <a:ext cx="5139055" cy="5130800"/>
          </a:xfrm>
          <a:custGeom>
            <a:avLst/>
            <a:gdLst/>
            <a:ahLst/>
            <a:cxnLst/>
            <a:rect l="l" t="t" r="r" b="b"/>
            <a:pathLst>
              <a:path w="5139055" h="5130800">
                <a:moveTo>
                  <a:pt x="2855706" y="5118100"/>
                </a:moveTo>
                <a:lnTo>
                  <a:pt x="2283221" y="5118100"/>
                </a:lnTo>
                <a:lnTo>
                  <a:pt x="2330336" y="5130800"/>
                </a:lnTo>
                <a:lnTo>
                  <a:pt x="2808591" y="5130800"/>
                </a:lnTo>
                <a:lnTo>
                  <a:pt x="2855706" y="5118100"/>
                </a:lnTo>
                <a:close/>
              </a:path>
              <a:path w="5139055" h="5130800">
                <a:moveTo>
                  <a:pt x="2949165" y="5105400"/>
                </a:moveTo>
                <a:lnTo>
                  <a:pt x="2189762" y="5105400"/>
                </a:lnTo>
                <a:lnTo>
                  <a:pt x="2236360" y="5118100"/>
                </a:lnTo>
                <a:lnTo>
                  <a:pt x="2902567" y="5118100"/>
                </a:lnTo>
                <a:lnTo>
                  <a:pt x="2949165" y="5105400"/>
                </a:lnTo>
                <a:close/>
              </a:path>
              <a:path w="5139055" h="5130800">
                <a:moveTo>
                  <a:pt x="3087306" y="5080000"/>
                </a:moveTo>
                <a:lnTo>
                  <a:pt x="2051621" y="5080000"/>
                </a:lnTo>
                <a:lnTo>
                  <a:pt x="2143434" y="5105400"/>
                </a:lnTo>
                <a:lnTo>
                  <a:pt x="2995493" y="5105400"/>
                </a:lnTo>
                <a:lnTo>
                  <a:pt x="3087306" y="5080000"/>
                </a:lnTo>
                <a:close/>
              </a:path>
              <a:path w="5139055" h="5130800">
                <a:moveTo>
                  <a:pt x="3222806" y="76200"/>
                </a:moveTo>
                <a:lnTo>
                  <a:pt x="1916121" y="76200"/>
                </a:lnTo>
                <a:lnTo>
                  <a:pt x="1827360" y="101600"/>
                </a:lnTo>
                <a:lnTo>
                  <a:pt x="1783474" y="127000"/>
                </a:lnTo>
                <a:lnTo>
                  <a:pt x="1611410" y="177800"/>
                </a:lnTo>
                <a:lnTo>
                  <a:pt x="1569303" y="203200"/>
                </a:lnTo>
                <a:lnTo>
                  <a:pt x="1527574" y="215900"/>
                </a:lnTo>
                <a:lnTo>
                  <a:pt x="1486233" y="241300"/>
                </a:lnTo>
                <a:lnTo>
                  <a:pt x="1445286" y="254000"/>
                </a:lnTo>
                <a:lnTo>
                  <a:pt x="1404741" y="279400"/>
                </a:lnTo>
                <a:lnTo>
                  <a:pt x="1364606" y="292100"/>
                </a:lnTo>
                <a:lnTo>
                  <a:pt x="1285597" y="342900"/>
                </a:lnTo>
                <a:lnTo>
                  <a:pt x="1208322" y="393700"/>
                </a:lnTo>
                <a:lnTo>
                  <a:pt x="1170354" y="406400"/>
                </a:lnTo>
                <a:lnTo>
                  <a:pt x="1132842" y="431800"/>
                </a:lnTo>
                <a:lnTo>
                  <a:pt x="1059220" y="482600"/>
                </a:lnTo>
                <a:lnTo>
                  <a:pt x="1023124" y="520700"/>
                </a:lnTo>
                <a:lnTo>
                  <a:pt x="987517" y="546100"/>
                </a:lnTo>
                <a:lnTo>
                  <a:pt x="952404" y="571500"/>
                </a:lnTo>
                <a:lnTo>
                  <a:pt x="917795" y="596900"/>
                </a:lnTo>
                <a:lnTo>
                  <a:pt x="883697" y="622300"/>
                </a:lnTo>
                <a:lnTo>
                  <a:pt x="850118" y="660400"/>
                </a:lnTo>
                <a:lnTo>
                  <a:pt x="817065" y="685800"/>
                </a:lnTo>
                <a:lnTo>
                  <a:pt x="784546" y="723900"/>
                </a:lnTo>
                <a:lnTo>
                  <a:pt x="752570" y="749300"/>
                </a:lnTo>
                <a:lnTo>
                  <a:pt x="721143" y="787400"/>
                </a:lnTo>
                <a:lnTo>
                  <a:pt x="690273" y="812800"/>
                </a:lnTo>
                <a:lnTo>
                  <a:pt x="659969" y="850900"/>
                </a:lnTo>
                <a:lnTo>
                  <a:pt x="630238" y="876300"/>
                </a:lnTo>
                <a:lnTo>
                  <a:pt x="601088" y="914400"/>
                </a:lnTo>
                <a:lnTo>
                  <a:pt x="572526" y="952500"/>
                </a:lnTo>
                <a:lnTo>
                  <a:pt x="544561" y="990600"/>
                </a:lnTo>
                <a:lnTo>
                  <a:pt x="517199" y="1016000"/>
                </a:lnTo>
                <a:lnTo>
                  <a:pt x="490450" y="1054100"/>
                </a:lnTo>
                <a:lnTo>
                  <a:pt x="464320" y="1092200"/>
                </a:lnTo>
                <a:lnTo>
                  <a:pt x="438818" y="1130300"/>
                </a:lnTo>
                <a:lnTo>
                  <a:pt x="413950" y="1168400"/>
                </a:lnTo>
                <a:lnTo>
                  <a:pt x="389726" y="1206500"/>
                </a:lnTo>
                <a:lnTo>
                  <a:pt x="366152" y="1244600"/>
                </a:lnTo>
                <a:lnTo>
                  <a:pt x="343237" y="1282700"/>
                </a:lnTo>
                <a:lnTo>
                  <a:pt x="320988" y="1320800"/>
                </a:lnTo>
                <a:lnTo>
                  <a:pt x="299413" y="1358900"/>
                </a:lnTo>
                <a:lnTo>
                  <a:pt x="278519" y="1397000"/>
                </a:lnTo>
                <a:lnTo>
                  <a:pt x="258315" y="1447800"/>
                </a:lnTo>
                <a:lnTo>
                  <a:pt x="238808" y="1485900"/>
                </a:lnTo>
                <a:lnTo>
                  <a:pt x="220007" y="1524000"/>
                </a:lnTo>
                <a:lnTo>
                  <a:pt x="201918" y="1562100"/>
                </a:lnTo>
                <a:lnTo>
                  <a:pt x="184549" y="1612900"/>
                </a:lnTo>
                <a:lnTo>
                  <a:pt x="167909" y="1651000"/>
                </a:lnTo>
                <a:lnTo>
                  <a:pt x="152005" y="1689100"/>
                </a:lnTo>
                <a:lnTo>
                  <a:pt x="136844" y="1739900"/>
                </a:lnTo>
                <a:lnTo>
                  <a:pt x="122436" y="1778000"/>
                </a:lnTo>
                <a:lnTo>
                  <a:pt x="108786" y="1828800"/>
                </a:lnTo>
                <a:lnTo>
                  <a:pt x="95904" y="1866900"/>
                </a:lnTo>
                <a:lnTo>
                  <a:pt x="83797" y="1917700"/>
                </a:lnTo>
                <a:lnTo>
                  <a:pt x="72472" y="1955800"/>
                </a:lnTo>
                <a:lnTo>
                  <a:pt x="61937" y="2006600"/>
                </a:lnTo>
                <a:lnTo>
                  <a:pt x="52201" y="2044700"/>
                </a:lnTo>
                <a:lnTo>
                  <a:pt x="43271" y="2095500"/>
                </a:lnTo>
                <a:lnTo>
                  <a:pt x="35154" y="2146300"/>
                </a:lnTo>
                <a:lnTo>
                  <a:pt x="27859" y="2184400"/>
                </a:lnTo>
                <a:lnTo>
                  <a:pt x="21393" y="2235200"/>
                </a:lnTo>
                <a:lnTo>
                  <a:pt x="15763" y="2286000"/>
                </a:lnTo>
                <a:lnTo>
                  <a:pt x="10979" y="2324100"/>
                </a:lnTo>
                <a:lnTo>
                  <a:pt x="7047" y="2374900"/>
                </a:lnTo>
                <a:lnTo>
                  <a:pt x="3975" y="2425700"/>
                </a:lnTo>
                <a:lnTo>
                  <a:pt x="1772" y="2476500"/>
                </a:lnTo>
                <a:lnTo>
                  <a:pt x="444" y="2514600"/>
                </a:lnTo>
                <a:lnTo>
                  <a:pt x="0" y="2565400"/>
                </a:lnTo>
                <a:lnTo>
                  <a:pt x="444" y="2616200"/>
                </a:lnTo>
                <a:lnTo>
                  <a:pt x="1772" y="2667000"/>
                </a:lnTo>
                <a:lnTo>
                  <a:pt x="3975" y="2717800"/>
                </a:lnTo>
                <a:lnTo>
                  <a:pt x="7047" y="2755900"/>
                </a:lnTo>
                <a:lnTo>
                  <a:pt x="10979" y="2806700"/>
                </a:lnTo>
                <a:lnTo>
                  <a:pt x="15763" y="2857500"/>
                </a:lnTo>
                <a:lnTo>
                  <a:pt x="21393" y="2895600"/>
                </a:lnTo>
                <a:lnTo>
                  <a:pt x="27859" y="2946400"/>
                </a:lnTo>
                <a:lnTo>
                  <a:pt x="35154" y="2997200"/>
                </a:lnTo>
                <a:lnTo>
                  <a:pt x="43271" y="3035300"/>
                </a:lnTo>
                <a:lnTo>
                  <a:pt x="52201" y="3086100"/>
                </a:lnTo>
                <a:lnTo>
                  <a:pt x="61937" y="3136900"/>
                </a:lnTo>
                <a:lnTo>
                  <a:pt x="72472" y="3175000"/>
                </a:lnTo>
                <a:lnTo>
                  <a:pt x="83797" y="3225800"/>
                </a:lnTo>
                <a:lnTo>
                  <a:pt x="95904" y="3263900"/>
                </a:lnTo>
                <a:lnTo>
                  <a:pt x="108786" y="3314700"/>
                </a:lnTo>
                <a:lnTo>
                  <a:pt x="122436" y="3352800"/>
                </a:lnTo>
                <a:lnTo>
                  <a:pt x="136844" y="3390900"/>
                </a:lnTo>
                <a:lnTo>
                  <a:pt x="152005" y="3441700"/>
                </a:lnTo>
                <a:lnTo>
                  <a:pt x="167909" y="3479800"/>
                </a:lnTo>
                <a:lnTo>
                  <a:pt x="184549" y="3530600"/>
                </a:lnTo>
                <a:lnTo>
                  <a:pt x="201918" y="3568700"/>
                </a:lnTo>
                <a:lnTo>
                  <a:pt x="220007" y="3606800"/>
                </a:lnTo>
                <a:lnTo>
                  <a:pt x="238808" y="3644900"/>
                </a:lnTo>
                <a:lnTo>
                  <a:pt x="258315" y="3695700"/>
                </a:lnTo>
                <a:lnTo>
                  <a:pt x="278519" y="3733800"/>
                </a:lnTo>
                <a:lnTo>
                  <a:pt x="299413" y="3771900"/>
                </a:lnTo>
                <a:lnTo>
                  <a:pt x="320988" y="3810000"/>
                </a:lnTo>
                <a:lnTo>
                  <a:pt x="343237" y="3848100"/>
                </a:lnTo>
                <a:lnTo>
                  <a:pt x="366152" y="3886200"/>
                </a:lnTo>
                <a:lnTo>
                  <a:pt x="389726" y="3924300"/>
                </a:lnTo>
                <a:lnTo>
                  <a:pt x="413950" y="3962400"/>
                </a:lnTo>
                <a:lnTo>
                  <a:pt x="438818" y="4000500"/>
                </a:lnTo>
                <a:lnTo>
                  <a:pt x="464320" y="4038600"/>
                </a:lnTo>
                <a:lnTo>
                  <a:pt x="490450" y="4076700"/>
                </a:lnTo>
                <a:lnTo>
                  <a:pt x="517199" y="4114800"/>
                </a:lnTo>
                <a:lnTo>
                  <a:pt x="544561" y="4152900"/>
                </a:lnTo>
                <a:lnTo>
                  <a:pt x="572526" y="4191000"/>
                </a:lnTo>
                <a:lnTo>
                  <a:pt x="601088" y="4216400"/>
                </a:lnTo>
                <a:lnTo>
                  <a:pt x="630238" y="4254500"/>
                </a:lnTo>
                <a:lnTo>
                  <a:pt x="659969" y="4292600"/>
                </a:lnTo>
                <a:lnTo>
                  <a:pt x="690273" y="4318000"/>
                </a:lnTo>
                <a:lnTo>
                  <a:pt x="721143" y="4356100"/>
                </a:lnTo>
                <a:lnTo>
                  <a:pt x="752570" y="4381500"/>
                </a:lnTo>
                <a:lnTo>
                  <a:pt x="784546" y="4419600"/>
                </a:lnTo>
                <a:lnTo>
                  <a:pt x="817065" y="4445000"/>
                </a:lnTo>
                <a:lnTo>
                  <a:pt x="850118" y="4483100"/>
                </a:lnTo>
                <a:lnTo>
                  <a:pt x="883697" y="4508500"/>
                </a:lnTo>
                <a:lnTo>
                  <a:pt x="917795" y="4533900"/>
                </a:lnTo>
                <a:lnTo>
                  <a:pt x="952404" y="4559300"/>
                </a:lnTo>
                <a:lnTo>
                  <a:pt x="987517" y="4597400"/>
                </a:lnTo>
                <a:lnTo>
                  <a:pt x="1023124" y="4622800"/>
                </a:lnTo>
                <a:lnTo>
                  <a:pt x="1095795" y="4673600"/>
                </a:lnTo>
                <a:lnTo>
                  <a:pt x="1170354" y="4724400"/>
                </a:lnTo>
                <a:lnTo>
                  <a:pt x="1246739" y="4775200"/>
                </a:lnTo>
                <a:lnTo>
                  <a:pt x="1285597" y="4787900"/>
                </a:lnTo>
                <a:lnTo>
                  <a:pt x="1324889" y="4813300"/>
                </a:lnTo>
                <a:lnTo>
                  <a:pt x="1404741" y="4864100"/>
                </a:lnTo>
                <a:lnTo>
                  <a:pt x="1445286" y="4876800"/>
                </a:lnTo>
                <a:lnTo>
                  <a:pt x="1486233" y="4902200"/>
                </a:lnTo>
                <a:lnTo>
                  <a:pt x="1527574" y="4914900"/>
                </a:lnTo>
                <a:lnTo>
                  <a:pt x="1569303" y="4940300"/>
                </a:lnTo>
                <a:lnTo>
                  <a:pt x="1653889" y="4965700"/>
                </a:lnTo>
                <a:lnTo>
                  <a:pt x="1696731" y="4991100"/>
                </a:lnTo>
                <a:lnTo>
                  <a:pt x="2006150" y="5080000"/>
                </a:lnTo>
                <a:lnTo>
                  <a:pt x="3132777" y="5080000"/>
                </a:lnTo>
                <a:lnTo>
                  <a:pt x="3442196" y="4991100"/>
                </a:lnTo>
                <a:lnTo>
                  <a:pt x="3485038" y="4965700"/>
                </a:lnTo>
                <a:lnTo>
                  <a:pt x="3569624" y="4940300"/>
                </a:lnTo>
                <a:lnTo>
                  <a:pt x="3611353" y="4914900"/>
                </a:lnTo>
                <a:lnTo>
                  <a:pt x="3652694" y="4902200"/>
                </a:lnTo>
                <a:lnTo>
                  <a:pt x="3693641" y="4876800"/>
                </a:lnTo>
                <a:lnTo>
                  <a:pt x="3734186" y="4864100"/>
                </a:lnTo>
                <a:lnTo>
                  <a:pt x="3814038" y="4813300"/>
                </a:lnTo>
                <a:lnTo>
                  <a:pt x="3853330" y="4787900"/>
                </a:lnTo>
                <a:lnTo>
                  <a:pt x="3892188" y="4775200"/>
                </a:lnTo>
                <a:lnTo>
                  <a:pt x="3968573" y="4724400"/>
                </a:lnTo>
                <a:lnTo>
                  <a:pt x="4006085" y="4699000"/>
                </a:lnTo>
                <a:lnTo>
                  <a:pt x="2521334" y="4699000"/>
                </a:lnTo>
                <a:lnTo>
                  <a:pt x="2473466" y="4686300"/>
                </a:lnTo>
                <a:lnTo>
                  <a:pt x="2331545" y="4686300"/>
                </a:lnTo>
                <a:lnTo>
                  <a:pt x="2284836" y="4673600"/>
                </a:lnTo>
                <a:lnTo>
                  <a:pt x="2238445" y="4673600"/>
                </a:lnTo>
                <a:lnTo>
                  <a:pt x="2146662" y="4648200"/>
                </a:lnTo>
                <a:lnTo>
                  <a:pt x="2101292" y="4648200"/>
                </a:lnTo>
                <a:lnTo>
                  <a:pt x="1880112" y="4584700"/>
                </a:lnTo>
                <a:lnTo>
                  <a:pt x="1837088" y="4559300"/>
                </a:lnTo>
                <a:lnTo>
                  <a:pt x="1752344" y="4533900"/>
                </a:lnTo>
                <a:lnTo>
                  <a:pt x="1710645" y="4508500"/>
                </a:lnTo>
                <a:lnTo>
                  <a:pt x="1669410" y="4495800"/>
                </a:lnTo>
                <a:lnTo>
                  <a:pt x="1628651" y="4470400"/>
                </a:lnTo>
                <a:lnTo>
                  <a:pt x="1588379" y="4457700"/>
                </a:lnTo>
                <a:lnTo>
                  <a:pt x="1509339" y="4406900"/>
                </a:lnTo>
                <a:lnTo>
                  <a:pt x="1470594" y="4394200"/>
                </a:lnTo>
                <a:lnTo>
                  <a:pt x="1394710" y="4343400"/>
                </a:lnTo>
                <a:lnTo>
                  <a:pt x="1357594" y="4318000"/>
                </a:lnTo>
                <a:lnTo>
                  <a:pt x="1321043" y="4292600"/>
                </a:lnTo>
                <a:lnTo>
                  <a:pt x="1285068" y="4267200"/>
                </a:lnTo>
                <a:lnTo>
                  <a:pt x="1249682" y="4229100"/>
                </a:lnTo>
                <a:lnTo>
                  <a:pt x="1214895" y="4203700"/>
                </a:lnTo>
                <a:lnTo>
                  <a:pt x="1180718" y="4178300"/>
                </a:lnTo>
                <a:lnTo>
                  <a:pt x="1147163" y="4152900"/>
                </a:lnTo>
                <a:lnTo>
                  <a:pt x="1114241" y="4114800"/>
                </a:lnTo>
                <a:lnTo>
                  <a:pt x="1081963" y="4089400"/>
                </a:lnTo>
                <a:lnTo>
                  <a:pt x="1050341" y="4051300"/>
                </a:lnTo>
                <a:lnTo>
                  <a:pt x="1019385" y="4025900"/>
                </a:lnTo>
                <a:lnTo>
                  <a:pt x="989107" y="3987800"/>
                </a:lnTo>
                <a:lnTo>
                  <a:pt x="959518" y="3962400"/>
                </a:lnTo>
                <a:lnTo>
                  <a:pt x="930630" y="3924300"/>
                </a:lnTo>
                <a:lnTo>
                  <a:pt x="902453" y="3886200"/>
                </a:lnTo>
                <a:lnTo>
                  <a:pt x="874999" y="3848100"/>
                </a:lnTo>
                <a:lnTo>
                  <a:pt x="848280" y="3810000"/>
                </a:lnTo>
                <a:lnTo>
                  <a:pt x="822306" y="3784600"/>
                </a:lnTo>
                <a:lnTo>
                  <a:pt x="797088" y="3746500"/>
                </a:lnTo>
                <a:lnTo>
                  <a:pt x="772639" y="3708400"/>
                </a:lnTo>
                <a:lnTo>
                  <a:pt x="748969" y="3670300"/>
                </a:lnTo>
                <a:lnTo>
                  <a:pt x="726089" y="3632200"/>
                </a:lnTo>
                <a:lnTo>
                  <a:pt x="704010" y="3594100"/>
                </a:lnTo>
                <a:lnTo>
                  <a:pt x="682745" y="3543300"/>
                </a:lnTo>
                <a:lnTo>
                  <a:pt x="662304" y="3505200"/>
                </a:lnTo>
                <a:lnTo>
                  <a:pt x="642699" y="3467100"/>
                </a:lnTo>
                <a:lnTo>
                  <a:pt x="623940" y="3429000"/>
                </a:lnTo>
                <a:lnTo>
                  <a:pt x="606039" y="3390900"/>
                </a:lnTo>
                <a:lnTo>
                  <a:pt x="589007" y="3340100"/>
                </a:lnTo>
                <a:lnTo>
                  <a:pt x="572856" y="3302000"/>
                </a:lnTo>
                <a:lnTo>
                  <a:pt x="557596" y="3251200"/>
                </a:lnTo>
                <a:lnTo>
                  <a:pt x="543239" y="3213100"/>
                </a:lnTo>
                <a:lnTo>
                  <a:pt x="529797" y="3175000"/>
                </a:lnTo>
                <a:lnTo>
                  <a:pt x="517280" y="3124200"/>
                </a:lnTo>
                <a:lnTo>
                  <a:pt x="505700" y="3086100"/>
                </a:lnTo>
                <a:lnTo>
                  <a:pt x="495067" y="3035300"/>
                </a:lnTo>
                <a:lnTo>
                  <a:pt x="485394" y="2984500"/>
                </a:lnTo>
                <a:lnTo>
                  <a:pt x="476691" y="2946400"/>
                </a:lnTo>
                <a:lnTo>
                  <a:pt x="468970" y="2895600"/>
                </a:lnTo>
                <a:lnTo>
                  <a:pt x="462242" y="2857500"/>
                </a:lnTo>
                <a:lnTo>
                  <a:pt x="456519" y="2806700"/>
                </a:lnTo>
                <a:lnTo>
                  <a:pt x="451810" y="2755900"/>
                </a:lnTo>
                <a:lnTo>
                  <a:pt x="448129" y="2705100"/>
                </a:lnTo>
                <a:lnTo>
                  <a:pt x="445485" y="2667000"/>
                </a:lnTo>
                <a:lnTo>
                  <a:pt x="443890" y="2616200"/>
                </a:lnTo>
                <a:lnTo>
                  <a:pt x="443357" y="2565400"/>
                </a:lnTo>
                <a:lnTo>
                  <a:pt x="443890" y="2514600"/>
                </a:lnTo>
                <a:lnTo>
                  <a:pt x="445485" y="2476500"/>
                </a:lnTo>
                <a:lnTo>
                  <a:pt x="448129" y="2425700"/>
                </a:lnTo>
                <a:lnTo>
                  <a:pt x="451810" y="2374900"/>
                </a:lnTo>
                <a:lnTo>
                  <a:pt x="456519" y="2324100"/>
                </a:lnTo>
                <a:lnTo>
                  <a:pt x="462242" y="2286000"/>
                </a:lnTo>
                <a:lnTo>
                  <a:pt x="468970" y="2235200"/>
                </a:lnTo>
                <a:lnTo>
                  <a:pt x="476691" y="2184400"/>
                </a:lnTo>
                <a:lnTo>
                  <a:pt x="485394" y="2146300"/>
                </a:lnTo>
                <a:lnTo>
                  <a:pt x="495067" y="2095500"/>
                </a:lnTo>
                <a:lnTo>
                  <a:pt x="505700" y="2057400"/>
                </a:lnTo>
                <a:lnTo>
                  <a:pt x="517280" y="2006600"/>
                </a:lnTo>
                <a:lnTo>
                  <a:pt x="529797" y="1968500"/>
                </a:lnTo>
                <a:lnTo>
                  <a:pt x="543239" y="1917700"/>
                </a:lnTo>
                <a:lnTo>
                  <a:pt x="557596" y="1879600"/>
                </a:lnTo>
                <a:lnTo>
                  <a:pt x="572856" y="1841500"/>
                </a:lnTo>
                <a:lnTo>
                  <a:pt x="589007" y="1790700"/>
                </a:lnTo>
                <a:lnTo>
                  <a:pt x="606039" y="1752600"/>
                </a:lnTo>
                <a:lnTo>
                  <a:pt x="623940" y="1714500"/>
                </a:lnTo>
                <a:lnTo>
                  <a:pt x="642699" y="1663700"/>
                </a:lnTo>
                <a:lnTo>
                  <a:pt x="662304" y="1625600"/>
                </a:lnTo>
                <a:lnTo>
                  <a:pt x="682745" y="1587500"/>
                </a:lnTo>
                <a:lnTo>
                  <a:pt x="704010" y="1549400"/>
                </a:lnTo>
                <a:lnTo>
                  <a:pt x="726089" y="1511300"/>
                </a:lnTo>
                <a:lnTo>
                  <a:pt x="748969" y="1473200"/>
                </a:lnTo>
                <a:lnTo>
                  <a:pt x="772639" y="1435100"/>
                </a:lnTo>
                <a:lnTo>
                  <a:pt x="797088" y="1397000"/>
                </a:lnTo>
                <a:lnTo>
                  <a:pt x="822306" y="1358900"/>
                </a:lnTo>
                <a:lnTo>
                  <a:pt x="848280" y="1320800"/>
                </a:lnTo>
                <a:lnTo>
                  <a:pt x="874999" y="1282700"/>
                </a:lnTo>
                <a:lnTo>
                  <a:pt x="902453" y="1244600"/>
                </a:lnTo>
                <a:lnTo>
                  <a:pt x="930630" y="1219200"/>
                </a:lnTo>
                <a:lnTo>
                  <a:pt x="959518" y="1181100"/>
                </a:lnTo>
                <a:lnTo>
                  <a:pt x="989107" y="1143000"/>
                </a:lnTo>
                <a:lnTo>
                  <a:pt x="1019385" y="1117600"/>
                </a:lnTo>
                <a:lnTo>
                  <a:pt x="1050341" y="1079500"/>
                </a:lnTo>
                <a:lnTo>
                  <a:pt x="1081963" y="1054100"/>
                </a:lnTo>
                <a:lnTo>
                  <a:pt x="1114241" y="1016000"/>
                </a:lnTo>
                <a:lnTo>
                  <a:pt x="1147163" y="990600"/>
                </a:lnTo>
                <a:lnTo>
                  <a:pt x="1180718" y="952500"/>
                </a:lnTo>
                <a:lnTo>
                  <a:pt x="1214895" y="927100"/>
                </a:lnTo>
                <a:lnTo>
                  <a:pt x="1249682" y="901700"/>
                </a:lnTo>
                <a:lnTo>
                  <a:pt x="1285068" y="876300"/>
                </a:lnTo>
                <a:lnTo>
                  <a:pt x="1321043" y="850900"/>
                </a:lnTo>
                <a:lnTo>
                  <a:pt x="1357594" y="825500"/>
                </a:lnTo>
                <a:lnTo>
                  <a:pt x="1394710" y="800100"/>
                </a:lnTo>
                <a:lnTo>
                  <a:pt x="1470594" y="749300"/>
                </a:lnTo>
                <a:lnTo>
                  <a:pt x="1548604" y="698500"/>
                </a:lnTo>
                <a:lnTo>
                  <a:pt x="1588379" y="685800"/>
                </a:lnTo>
                <a:lnTo>
                  <a:pt x="1669410" y="635000"/>
                </a:lnTo>
                <a:lnTo>
                  <a:pt x="1752344" y="609600"/>
                </a:lnTo>
                <a:lnTo>
                  <a:pt x="1794495" y="584200"/>
                </a:lnTo>
                <a:lnTo>
                  <a:pt x="2146662" y="482600"/>
                </a:lnTo>
                <a:lnTo>
                  <a:pt x="2192384" y="469900"/>
                </a:lnTo>
                <a:lnTo>
                  <a:pt x="2238445" y="469900"/>
                </a:lnTo>
                <a:lnTo>
                  <a:pt x="2284836" y="457200"/>
                </a:lnTo>
                <a:lnTo>
                  <a:pt x="2331545" y="457200"/>
                </a:lnTo>
                <a:lnTo>
                  <a:pt x="2378560" y="444500"/>
                </a:lnTo>
                <a:lnTo>
                  <a:pt x="4024609" y="444500"/>
                </a:lnTo>
                <a:lnTo>
                  <a:pt x="3968573" y="406400"/>
                </a:lnTo>
                <a:lnTo>
                  <a:pt x="3930605" y="393700"/>
                </a:lnTo>
                <a:lnTo>
                  <a:pt x="3853330" y="342900"/>
                </a:lnTo>
                <a:lnTo>
                  <a:pt x="3774321" y="292100"/>
                </a:lnTo>
                <a:lnTo>
                  <a:pt x="3734186" y="279400"/>
                </a:lnTo>
                <a:lnTo>
                  <a:pt x="3693641" y="254000"/>
                </a:lnTo>
                <a:lnTo>
                  <a:pt x="3652694" y="241300"/>
                </a:lnTo>
                <a:lnTo>
                  <a:pt x="3611353" y="215900"/>
                </a:lnTo>
                <a:lnTo>
                  <a:pt x="3569624" y="203200"/>
                </a:lnTo>
                <a:lnTo>
                  <a:pt x="3527517" y="177800"/>
                </a:lnTo>
                <a:lnTo>
                  <a:pt x="3355453" y="127000"/>
                </a:lnTo>
                <a:lnTo>
                  <a:pt x="3311567" y="101600"/>
                </a:lnTo>
                <a:lnTo>
                  <a:pt x="3222806" y="76200"/>
                </a:lnTo>
                <a:close/>
              </a:path>
              <a:path w="5139055" h="5130800">
                <a:moveTo>
                  <a:pt x="4024609" y="444500"/>
                </a:moveTo>
                <a:lnTo>
                  <a:pt x="2760367" y="444500"/>
                </a:lnTo>
                <a:lnTo>
                  <a:pt x="2807382" y="457200"/>
                </a:lnTo>
                <a:lnTo>
                  <a:pt x="2854091" y="457200"/>
                </a:lnTo>
                <a:lnTo>
                  <a:pt x="2900482" y="469900"/>
                </a:lnTo>
                <a:lnTo>
                  <a:pt x="2946543" y="469900"/>
                </a:lnTo>
                <a:lnTo>
                  <a:pt x="2992265" y="482600"/>
                </a:lnTo>
                <a:lnTo>
                  <a:pt x="3344432" y="584200"/>
                </a:lnTo>
                <a:lnTo>
                  <a:pt x="3386583" y="609600"/>
                </a:lnTo>
                <a:lnTo>
                  <a:pt x="3469517" y="635000"/>
                </a:lnTo>
                <a:lnTo>
                  <a:pt x="3550548" y="685800"/>
                </a:lnTo>
                <a:lnTo>
                  <a:pt x="3590323" y="698500"/>
                </a:lnTo>
                <a:lnTo>
                  <a:pt x="3668333" y="749300"/>
                </a:lnTo>
                <a:lnTo>
                  <a:pt x="3744217" y="800100"/>
                </a:lnTo>
                <a:lnTo>
                  <a:pt x="3781333" y="825500"/>
                </a:lnTo>
                <a:lnTo>
                  <a:pt x="3817884" y="850900"/>
                </a:lnTo>
                <a:lnTo>
                  <a:pt x="3853859" y="876300"/>
                </a:lnTo>
                <a:lnTo>
                  <a:pt x="3889245" y="901700"/>
                </a:lnTo>
                <a:lnTo>
                  <a:pt x="3924032" y="927100"/>
                </a:lnTo>
                <a:lnTo>
                  <a:pt x="3958209" y="952500"/>
                </a:lnTo>
                <a:lnTo>
                  <a:pt x="3991764" y="990600"/>
                </a:lnTo>
                <a:lnTo>
                  <a:pt x="4024686" y="1016000"/>
                </a:lnTo>
                <a:lnTo>
                  <a:pt x="4056964" y="1054100"/>
                </a:lnTo>
                <a:lnTo>
                  <a:pt x="4088586" y="1079500"/>
                </a:lnTo>
                <a:lnTo>
                  <a:pt x="4119542" y="1117600"/>
                </a:lnTo>
                <a:lnTo>
                  <a:pt x="4149820" y="1143000"/>
                </a:lnTo>
                <a:lnTo>
                  <a:pt x="4179409" y="1181100"/>
                </a:lnTo>
                <a:lnTo>
                  <a:pt x="4208297" y="1219200"/>
                </a:lnTo>
                <a:lnTo>
                  <a:pt x="4236474" y="1244600"/>
                </a:lnTo>
                <a:lnTo>
                  <a:pt x="4263928" y="1282700"/>
                </a:lnTo>
                <a:lnTo>
                  <a:pt x="4290647" y="1320800"/>
                </a:lnTo>
                <a:lnTo>
                  <a:pt x="4316621" y="1358900"/>
                </a:lnTo>
                <a:lnTo>
                  <a:pt x="4341839" y="1397000"/>
                </a:lnTo>
                <a:lnTo>
                  <a:pt x="4366288" y="1435100"/>
                </a:lnTo>
                <a:lnTo>
                  <a:pt x="4389958" y="1473200"/>
                </a:lnTo>
                <a:lnTo>
                  <a:pt x="4412838" y="1511300"/>
                </a:lnTo>
                <a:lnTo>
                  <a:pt x="4434917" y="1549400"/>
                </a:lnTo>
                <a:lnTo>
                  <a:pt x="4456182" y="1587500"/>
                </a:lnTo>
                <a:lnTo>
                  <a:pt x="4476623" y="1625600"/>
                </a:lnTo>
                <a:lnTo>
                  <a:pt x="4496228" y="1663700"/>
                </a:lnTo>
                <a:lnTo>
                  <a:pt x="4514987" y="1714500"/>
                </a:lnTo>
                <a:lnTo>
                  <a:pt x="4532888" y="1752600"/>
                </a:lnTo>
                <a:lnTo>
                  <a:pt x="4549920" y="1790700"/>
                </a:lnTo>
                <a:lnTo>
                  <a:pt x="4566071" y="1841500"/>
                </a:lnTo>
                <a:lnTo>
                  <a:pt x="4581331" y="1879600"/>
                </a:lnTo>
                <a:lnTo>
                  <a:pt x="4595688" y="1917700"/>
                </a:lnTo>
                <a:lnTo>
                  <a:pt x="4609130" y="1968500"/>
                </a:lnTo>
                <a:lnTo>
                  <a:pt x="4621647" y="2006600"/>
                </a:lnTo>
                <a:lnTo>
                  <a:pt x="4633227" y="2057400"/>
                </a:lnTo>
                <a:lnTo>
                  <a:pt x="4643860" y="2095500"/>
                </a:lnTo>
                <a:lnTo>
                  <a:pt x="4653533" y="2146300"/>
                </a:lnTo>
                <a:lnTo>
                  <a:pt x="4662236" y="2184400"/>
                </a:lnTo>
                <a:lnTo>
                  <a:pt x="4669957" y="2235200"/>
                </a:lnTo>
                <a:lnTo>
                  <a:pt x="4676685" y="2286000"/>
                </a:lnTo>
                <a:lnTo>
                  <a:pt x="4682408" y="2324100"/>
                </a:lnTo>
                <a:lnTo>
                  <a:pt x="4687117" y="2374900"/>
                </a:lnTo>
                <a:lnTo>
                  <a:pt x="4690798" y="2425700"/>
                </a:lnTo>
                <a:lnTo>
                  <a:pt x="4693442" y="2476500"/>
                </a:lnTo>
                <a:lnTo>
                  <a:pt x="4695037" y="2514600"/>
                </a:lnTo>
                <a:lnTo>
                  <a:pt x="4695570" y="2565400"/>
                </a:lnTo>
                <a:lnTo>
                  <a:pt x="4695037" y="2616200"/>
                </a:lnTo>
                <a:lnTo>
                  <a:pt x="4693442" y="2667000"/>
                </a:lnTo>
                <a:lnTo>
                  <a:pt x="4690798" y="2705100"/>
                </a:lnTo>
                <a:lnTo>
                  <a:pt x="4687117" y="2755900"/>
                </a:lnTo>
                <a:lnTo>
                  <a:pt x="4682408" y="2806700"/>
                </a:lnTo>
                <a:lnTo>
                  <a:pt x="4676685" y="2857500"/>
                </a:lnTo>
                <a:lnTo>
                  <a:pt x="4669957" y="2895600"/>
                </a:lnTo>
                <a:lnTo>
                  <a:pt x="4662236" y="2946400"/>
                </a:lnTo>
                <a:lnTo>
                  <a:pt x="4653533" y="2984500"/>
                </a:lnTo>
                <a:lnTo>
                  <a:pt x="4643860" y="3035300"/>
                </a:lnTo>
                <a:lnTo>
                  <a:pt x="4633227" y="3086100"/>
                </a:lnTo>
                <a:lnTo>
                  <a:pt x="4621647" y="3124200"/>
                </a:lnTo>
                <a:lnTo>
                  <a:pt x="4609130" y="3175000"/>
                </a:lnTo>
                <a:lnTo>
                  <a:pt x="4595688" y="3213100"/>
                </a:lnTo>
                <a:lnTo>
                  <a:pt x="4581331" y="3251200"/>
                </a:lnTo>
                <a:lnTo>
                  <a:pt x="4566071" y="3302000"/>
                </a:lnTo>
                <a:lnTo>
                  <a:pt x="4549920" y="3340100"/>
                </a:lnTo>
                <a:lnTo>
                  <a:pt x="4532888" y="3390900"/>
                </a:lnTo>
                <a:lnTo>
                  <a:pt x="4514987" y="3429000"/>
                </a:lnTo>
                <a:lnTo>
                  <a:pt x="4496228" y="3467100"/>
                </a:lnTo>
                <a:lnTo>
                  <a:pt x="4476623" y="3505200"/>
                </a:lnTo>
                <a:lnTo>
                  <a:pt x="4456182" y="3543300"/>
                </a:lnTo>
                <a:lnTo>
                  <a:pt x="4434917" y="3594100"/>
                </a:lnTo>
                <a:lnTo>
                  <a:pt x="4412838" y="3632200"/>
                </a:lnTo>
                <a:lnTo>
                  <a:pt x="4389958" y="3670300"/>
                </a:lnTo>
                <a:lnTo>
                  <a:pt x="4366288" y="3708400"/>
                </a:lnTo>
                <a:lnTo>
                  <a:pt x="4341839" y="3746500"/>
                </a:lnTo>
                <a:lnTo>
                  <a:pt x="4316621" y="3784600"/>
                </a:lnTo>
                <a:lnTo>
                  <a:pt x="4290647" y="3810000"/>
                </a:lnTo>
                <a:lnTo>
                  <a:pt x="4263928" y="3848100"/>
                </a:lnTo>
                <a:lnTo>
                  <a:pt x="4236474" y="3886200"/>
                </a:lnTo>
                <a:lnTo>
                  <a:pt x="4208297" y="3924300"/>
                </a:lnTo>
                <a:lnTo>
                  <a:pt x="4179409" y="3962400"/>
                </a:lnTo>
                <a:lnTo>
                  <a:pt x="4149820" y="3987800"/>
                </a:lnTo>
                <a:lnTo>
                  <a:pt x="4119542" y="4025900"/>
                </a:lnTo>
                <a:lnTo>
                  <a:pt x="4088586" y="4051300"/>
                </a:lnTo>
                <a:lnTo>
                  <a:pt x="4056964" y="4089400"/>
                </a:lnTo>
                <a:lnTo>
                  <a:pt x="4024686" y="4114800"/>
                </a:lnTo>
                <a:lnTo>
                  <a:pt x="3991764" y="4152900"/>
                </a:lnTo>
                <a:lnTo>
                  <a:pt x="3958209" y="4178300"/>
                </a:lnTo>
                <a:lnTo>
                  <a:pt x="3924032" y="4203700"/>
                </a:lnTo>
                <a:lnTo>
                  <a:pt x="3889245" y="4229100"/>
                </a:lnTo>
                <a:lnTo>
                  <a:pt x="3853859" y="4267200"/>
                </a:lnTo>
                <a:lnTo>
                  <a:pt x="3817884" y="4292600"/>
                </a:lnTo>
                <a:lnTo>
                  <a:pt x="3781333" y="4318000"/>
                </a:lnTo>
                <a:lnTo>
                  <a:pt x="3744217" y="4343400"/>
                </a:lnTo>
                <a:lnTo>
                  <a:pt x="3668333" y="4394200"/>
                </a:lnTo>
                <a:lnTo>
                  <a:pt x="3629588" y="4406900"/>
                </a:lnTo>
                <a:lnTo>
                  <a:pt x="3550548" y="4457700"/>
                </a:lnTo>
                <a:lnTo>
                  <a:pt x="3510276" y="4470400"/>
                </a:lnTo>
                <a:lnTo>
                  <a:pt x="3469517" y="4495800"/>
                </a:lnTo>
                <a:lnTo>
                  <a:pt x="3428282" y="4508500"/>
                </a:lnTo>
                <a:lnTo>
                  <a:pt x="3386583" y="4533900"/>
                </a:lnTo>
                <a:lnTo>
                  <a:pt x="3301839" y="4559300"/>
                </a:lnTo>
                <a:lnTo>
                  <a:pt x="3258815" y="4584700"/>
                </a:lnTo>
                <a:lnTo>
                  <a:pt x="3037635" y="4648200"/>
                </a:lnTo>
                <a:lnTo>
                  <a:pt x="2992265" y="4648200"/>
                </a:lnTo>
                <a:lnTo>
                  <a:pt x="2900482" y="4673600"/>
                </a:lnTo>
                <a:lnTo>
                  <a:pt x="2854091" y="4673600"/>
                </a:lnTo>
                <a:lnTo>
                  <a:pt x="2807382" y="4686300"/>
                </a:lnTo>
                <a:lnTo>
                  <a:pt x="2665461" y="4686300"/>
                </a:lnTo>
                <a:lnTo>
                  <a:pt x="2617593" y="4699000"/>
                </a:lnTo>
                <a:lnTo>
                  <a:pt x="4006085" y="4699000"/>
                </a:lnTo>
                <a:lnTo>
                  <a:pt x="4079707" y="4648200"/>
                </a:lnTo>
                <a:lnTo>
                  <a:pt x="4151410" y="4597400"/>
                </a:lnTo>
                <a:lnTo>
                  <a:pt x="4186523" y="4559300"/>
                </a:lnTo>
                <a:lnTo>
                  <a:pt x="4221132" y="4533900"/>
                </a:lnTo>
                <a:lnTo>
                  <a:pt x="4255230" y="4508500"/>
                </a:lnTo>
                <a:lnTo>
                  <a:pt x="4288809" y="4483100"/>
                </a:lnTo>
                <a:lnTo>
                  <a:pt x="4321862" y="4445000"/>
                </a:lnTo>
                <a:lnTo>
                  <a:pt x="4354381" y="4419600"/>
                </a:lnTo>
                <a:lnTo>
                  <a:pt x="4386357" y="4381500"/>
                </a:lnTo>
                <a:lnTo>
                  <a:pt x="4417784" y="4356100"/>
                </a:lnTo>
                <a:lnTo>
                  <a:pt x="4448654" y="4318000"/>
                </a:lnTo>
                <a:lnTo>
                  <a:pt x="4478958" y="4292600"/>
                </a:lnTo>
                <a:lnTo>
                  <a:pt x="4508689" y="4254500"/>
                </a:lnTo>
                <a:lnTo>
                  <a:pt x="4537839" y="4216400"/>
                </a:lnTo>
                <a:lnTo>
                  <a:pt x="4566401" y="4191000"/>
                </a:lnTo>
                <a:lnTo>
                  <a:pt x="4594366" y="4152900"/>
                </a:lnTo>
                <a:lnTo>
                  <a:pt x="4621728" y="4114800"/>
                </a:lnTo>
                <a:lnTo>
                  <a:pt x="4648477" y="4076700"/>
                </a:lnTo>
                <a:lnTo>
                  <a:pt x="4674607" y="4038600"/>
                </a:lnTo>
                <a:lnTo>
                  <a:pt x="4700109" y="4000500"/>
                </a:lnTo>
                <a:lnTo>
                  <a:pt x="4724977" y="3962400"/>
                </a:lnTo>
                <a:lnTo>
                  <a:pt x="4749201" y="3924300"/>
                </a:lnTo>
                <a:lnTo>
                  <a:pt x="4772775" y="3886200"/>
                </a:lnTo>
                <a:lnTo>
                  <a:pt x="4795690" y="3848100"/>
                </a:lnTo>
                <a:lnTo>
                  <a:pt x="4817939" y="3810000"/>
                </a:lnTo>
                <a:lnTo>
                  <a:pt x="4839514" y="3771900"/>
                </a:lnTo>
                <a:lnTo>
                  <a:pt x="4860408" y="3733800"/>
                </a:lnTo>
                <a:lnTo>
                  <a:pt x="4880612" y="3695700"/>
                </a:lnTo>
                <a:lnTo>
                  <a:pt x="4900119" y="3644900"/>
                </a:lnTo>
                <a:lnTo>
                  <a:pt x="4918920" y="3606800"/>
                </a:lnTo>
                <a:lnTo>
                  <a:pt x="4937009" y="3568700"/>
                </a:lnTo>
                <a:lnTo>
                  <a:pt x="4954378" y="3530600"/>
                </a:lnTo>
                <a:lnTo>
                  <a:pt x="4971018" y="3479800"/>
                </a:lnTo>
                <a:lnTo>
                  <a:pt x="4986922" y="3441700"/>
                </a:lnTo>
                <a:lnTo>
                  <a:pt x="5002083" y="3390900"/>
                </a:lnTo>
                <a:lnTo>
                  <a:pt x="5016491" y="3352800"/>
                </a:lnTo>
                <a:lnTo>
                  <a:pt x="5030141" y="3314700"/>
                </a:lnTo>
                <a:lnTo>
                  <a:pt x="5043023" y="3263900"/>
                </a:lnTo>
                <a:lnTo>
                  <a:pt x="5055130" y="3225800"/>
                </a:lnTo>
                <a:lnTo>
                  <a:pt x="5066455" y="3175000"/>
                </a:lnTo>
                <a:lnTo>
                  <a:pt x="5076990" y="3136900"/>
                </a:lnTo>
                <a:lnTo>
                  <a:pt x="5086726" y="3086100"/>
                </a:lnTo>
                <a:lnTo>
                  <a:pt x="5095656" y="3035300"/>
                </a:lnTo>
                <a:lnTo>
                  <a:pt x="5103773" y="2997200"/>
                </a:lnTo>
                <a:lnTo>
                  <a:pt x="5111068" y="2946400"/>
                </a:lnTo>
                <a:lnTo>
                  <a:pt x="5117534" y="2895600"/>
                </a:lnTo>
                <a:lnTo>
                  <a:pt x="5123164" y="2857500"/>
                </a:lnTo>
                <a:lnTo>
                  <a:pt x="5127948" y="2806700"/>
                </a:lnTo>
                <a:lnTo>
                  <a:pt x="5131880" y="2755900"/>
                </a:lnTo>
                <a:lnTo>
                  <a:pt x="5134952" y="2717800"/>
                </a:lnTo>
                <a:lnTo>
                  <a:pt x="5137155" y="2667000"/>
                </a:lnTo>
                <a:lnTo>
                  <a:pt x="5138483" y="2616200"/>
                </a:lnTo>
                <a:lnTo>
                  <a:pt x="5138928" y="2565400"/>
                </a:lnTo>
                <a:lnTo>
                  <a:pt x="5138483" y="2514600"/>
                </a:lnTo>
                <a:lnTo>
                  <a:pt x="5137155" y="2476500"/>
                </a:lnTo>
                <a:lnTo>
                  <a:pt x="5134952" y="2425700"/>
                </a:lnTo>
                <a:lnTo>
                  <a:pt x="5131880" y="2374900"/>
                </a:lnTo>
                <a:lnTo>
                  <a:pt x="5127948" y="2324100"/>
                </a:lnTo>
                <a:lnTo>
                  <a:pt x="5123164" y="2286000"/>
                </a:lnTo>
                <a:lnTo>
                  <a:pt x="5117534" y="2235200"/>
                </a:lnTo>
                <a:lnTo>
                  <a:pt x="5111068" y="2184400"/>
                </a:lnTo>
                <a:lnTo>
                  <a:pt x="5103773" y="2146300"/>
                </a:lnTo>
                <a:lnTo>
                  <a:pt x="5095656" y="2095500"/>
                </a:lnTo>
                <a:lnTo>
                  <a:pt x="5086726" y="2044700"/>
                </a:lnTo>
                <a:lnTo>
                  <a:pt x="5076990" y="2006600"/>
                </a:lnTo>
                <a:lnTo>
                  <a:pt x="5066455" y="1955800"/>
                </a:lnTo>
                <a:lnTo>
                  <a:pt x="5055130" y="1917700"/>
                </a:lnTo>
                <a:lnTo>
                  <a:pt x="5043023" y="1866900"/>
                </a:lnTo>
                <a:lnTo>
                  <a:pt x="5030141" y="1828800"/>
                </a:lnTo>
                <a:lnTo>
                  <a:pt x="5016491" y="1778000"/>
                </a:lnTo>
                <a:lnTo>
                  <a:pt x="5002083" y="1739900"/>
                </a:lnTo>
                <a:lnTo>
                  <a:pt x="4986922" y="1689100"/>
                </a:lnTo>
                <a:lnTo>
                  <a:pt x="4971018" y="1651000"/>
                </a:lnTo>
                <a:lnTo>
                  <a:pt x="4954378" y="1612900"/>
                </a:lnTo>
                <a:lnTo>
                  <a:pt x="4937009" y="1562100"/>
                </a:lnTo>
                <a:lnTo>
                  <a:pt x="4918920" y="1524000"/>
                </a:lnTo>
                <a:lnTo>
                  <a:pt x="4900119" y="1485900"/>
                </a:lnTo>
                <a:lnTo>
                  <a:pt x="4880612" y="1447800"/>
                </a:lnTo>
                <a:lnTo>
                  <a:pt x="4860408" y="1397000"/>
                </a:lnTo>
                <a:lnTo>
                  <a:pt x="4839514" y="1358900"/>
                </a:lnTo>
                <a:lnTo>
                  <a:pt x="4817939" y="1320800"/>
                </a:lnTo>
                <a:lnTo>
                  <a:pt x="4795690" y="1282700"/>
                </a:lnTo>
                <a:lnTo>
                  <a:pt x="4772775" y="1244600"/>
                </a:lnTo>
                <a:lnTo>
                  <a:pt x="4749201" y="1206500"/>
                </a:lnTo>
                <a:lnTo>
                  <a:pt x="4724977" y="1168400"/>
                </a:lnTo>
                <a:lnTo>
                  <a:pt x="4700109" y="1130300"/>
                </a:lnTo>
                <a:lnTo>
                  <a:pt x="4674607" y="1092200"/>
                </a:lnTo>
                <a:lnTo>
                  <a:pt x="4648477" y="1054100"/>
                </a:lnTo>
                <a:lnTo>
                  <a:pt x="4621728" y="1016000"/>
                </a:lnTo>
                <a:lnTo>
                  <a:pt x="4594366" y="990600"/>
                </a:lnTo>
                <a:lnTo>
                  <a:pt x="4566401" y="952500"/>
                </a:lnTo>
                <a:lnTo>
                  <a:pt x="4537839" y="914400"/>
                </a:lnTo>
                <a:lnTo>
                  <a:pt x="4508689" y="876300"/>
                </a:lnTo>
                <a:lnTo>
                  <a:pt x="4478958" y="850900"/>
                </a:lnTo>
                <a:lnTo>
                  <a:pt x="4448654" y="812800"/>
                </a:lnTo>
                <a:lnTo>
                  <a:pt x="4417784" y="787400"/>
                </a:lnTo>
                <a:lnTo>
                  <a:pt x="4386357" y="749300"/>
                </a:lnTo>
                <a:lnTo>
                  <a:pt x="4354381" y="723900"/>
                </a:lnTo>
                <a:lnTo>
                  <a:pt x="4321862" y="685800"/>
                </a:lnTo>
                <a:lnTo>
                  <a:pt x="4288809" y="660400"/>
                </a:lnTo>
                <a:lnTo>
                  <a:pt x="4255230" y="622300"/>
                </a:lnTo>
                <a:lnTo>
                  <a:pt x="4221132" y="596900"/>
                </a:lnTo>
                <a:lnTo>
                  <a:pt x="4186523" y="571500"/>
                </a:lnTo>
                <a:lnTo>
                  <a:pt x="4151410" y="546100"/>
                </a:lnTo>
                <a:lnTo>
                  <a:pt x="4115803" y="520700"/>
                </a:lnTo>
                <a:lnTo>
                  <a:pt x="4079707" y="482600"/>
                </a:lnTo>
                <a:lnTo>
                  <a:pt x="4024609" y="444500"/>
                </a:lnTo>
                <a:close/>
              </a:path>
              <a:path w="5139055" h="5130800">
                <a:moveTo>
                  <a:pt x="2714265" y="4381500"/>
                </a:moveTo>
                <a:lnTo>
                  <a:pt x="2424662" y="4381500"/>
                </a:lnTo>
                <a:lnTo>
                  <a:pt x="2472605" y="4394200"/>
                </a:lnTo>
                <a:lnTo>
                  <a:pt x="2666322" y="4394200"/>
                </a:lnTo>
                <a:lnTo>
                  <a:pt x="2714265" y="4381500"/>
                </a:lnTo>
                <a:close/>
              </a:path>
              <a:path w="5139055" h="5130800">
                <a:moveTo>
                  <a:pt x="2902434" y="4356100"/>
                </a:moveTo>
                <a:lnTo>
                  <a:pt x="2236493" y="4356100"/>
                </a:lnTo>
                <a:lnTo>
                  <a:pt x="2329825" y="4381500"/>
                </a:lnTo>
                <a:lnTo>
                  <a:pt x="2809102" y="4381500"/>
                </a:lnTo>
                <a:lnTo>
                  <a:pt x="2902434" y="4356100"/>
                </a:lnTo>
                <a:close/>
              </a:path>
              <a:path w="5139055" h="5130800">
                <a:moveTo>
                  <a:pt x="2994134" y="787400"/>
                </a:moveTo>
                <a:lnTo>
                  <a:pt x="2144793" y="787400"/>
                </a:lnTo>
                <a:lnTo>
                  <a:pt x="2010578" y="825500"/>
                </a:lnTo>
                <a:lnTo>
                  <a:pt x="1966792" y="850900"/>
                </a:lnTo>
                <a:lnTo>
                  <a:pt x="1880743" y="876300"/>
                </a:lnTo>
                <a:lnTo>
                  <a:pt x="1838511" y="901700"/>
                </a:lnTo>
                <a:lnTo>
                  <a:pt x="1796829" y="914400"/>
                </a:lnTo>
                <a:lnTo>
                  <a:pt x="1755713" y="939800"/>
                </a:lnTo>
                <a:lnTo>
                  <a:pt x="1715178" y="952500"/>
                </a:lnTo>
                <a:lnTo>
                  <a:pt x="1635914" y="1003300"/>
                </a:lnTo>
                <a:lnTo>
                  <a:pt x="1597217" y="1028700"/>
                </a:lnTo>
                <a:lnTo>
                  <a:pt x="1559164" y="1054100"/>
                </a:lnTo>
                <a:lnTo>
                  <a:pt x="1521771" y="1079500"/>
                </a:lnTo>
                <a:lnTo>
                  <a:pt x="1485054" y="1104900"/>
                </a:lnTo>
                <a:lnTo>
                  <a:pt x="1449029" y="1130300"/>
                </a:lnTo>
                <a:lnTo>
                  <a:pt x="1413711" y="1155700"/>
                </a:lnTo>
                <a:lnTo>
                  <a:pt x="1379116" y="1181100"/>
                </a:lnTo>
                <a:lnTo>
                  <a:pt x="1345259" y="1219200"/>
                </a:lnTo>
                <a:lnTo>
                  <a:pt x="1312158" y="1244600"/>
                </a:lnTo>
                <a:lnTo>
                  <a:pt x="1279826" y="1282700"/>
                </a:lnTo>
                <a:lnTo>
                  <a:pt x="1248281" y="1308100"/>
                </a:lnTo>
                <a:lnTo>
                  <a:pt x="1217537" y="1346200"/>
                </a:lnTo>
                <a:lnTo>
                  <a:pt x="1187611" y="1371600"/>
                </a:lnTo>
                <a:lnTo>
                  <a:pt x="1158519" y="1409700"/>
                </a:lnTo>
                <a:lnTo>
                  <a:pt x="1130275" y="1447800"/>
                </a:lnTo>
                <a:lnTo>
                  <a:pt x="1102897" y="1485900"/>
                </a:lnTo>
                <a:lnTo>
                  <a:pt x="1076399" y="1524000"/>
                </a:lnTo>
                <a:lnTo>
                  <a:pt x="1050798" y="1562100"/>
                </a:lnTo>
                <a:lnTo>
                  <a:pt x="1026108" y="1600200"/>
                </a:lnTo>
                <a:lnTo>
                  <a:pt x="1002347" y="1638300"/>
                </a:lnTo>
                <a:lnTo>
                  <a:pt x="979529" y="1676400"/>
                </a:lnTo>
                <a:lnTo>
                  <a:pt x="957671" y="1714500"/>
                </a:lnTo>
                <a:lnTo>
                  <a:pt x="936788" y="1752600"/>
                </a:lnTo>
                <a:lnTo>
                  <a:pt x="916896" y="1790700"/>
                </a:lnTo>
                <a:lnTo>
                  <a:pt x="898010" y="1841500"/>
                </a:lnTo>
                <a:lnTo>
                  <a:pt x="880147" y="1879600"/>
                </a:lnTo>
                <a:lnTo>
                  <a:pt x="863323" y="1917700"/>
                </a:lnTo>
                <a:lnTo>
                  <a:pt x="847552" y="1968500"/>
                </a:lnTo>
                <a:lnTo>
                  <a:pt x="832851" y="2006600"/>
                </a:lnTo>
                <a:lnTo>
                  <a:pt x="819235" y="2057400"/>
                </a:lnTo>
                <a:lnTo>
                  <a:pt x="806721" y="2095500"/>
                </a:lnTo>
                <a:lnTo>
                  <a:pt x="795324" y="2146300"/>
                </a:lnTo>
                <a:lnTo>
                  <a:pt x="785060" y="2184400"/>
                </a:lnTo>
                <a:lnTo>
                  <a:pt x="775944" y="2235200"/>
                </a:lnTo>
                <a:lnTo>
                  <a:pt x="767992" y="2286000"/>
                </a:lnTo>
                <a:lnTo>
                  <a:pt x="761221" y="2324100"/>
                </a:lnTo>
                <a:lnTo>
                  <a:pt x="755645" y="2374900"/>
                </a:lnTo>
                <a:lnTo>
                  <a:pt x="751281" y="2425700"/>
                </a:lnTo>
                <a:lnTo>
                  <a:pt x="748145" y="2476500"/>
                </a:lnTo>
                <a:lnTo>
                  <a:pt x="746251" y="2514600"/>
                </a:lnTo>
                <a:lnTo>
                  <a:pt x="745617" y="2565400"/>
                </a:lnTo>
                <a:lnTo>
                  <a:pt x="746251" y="2616200"/>
                </a:lnTo>
                <a:lnTo>
                  <a:pt x="748145" y="2667000"/>
                </a:lnTo>
                <a:lnTo>
                  <a:pt x="751281" y="2717800"/>
                </a:lnTo>
                <a:lnTo>
                  <a:pt x="755645" y="2755900"/>
                </a:lnTo>
                <a:lnTo>
                  <a:pt x="761221" y="2806700"/>
                </a:lnTo>
                <a:lnTo>
                  <a:pt x="767992" y="2857500"/>
                </a:lnTo>
                <a:lnTo>
                  <a:pt x="775944" y="2895600"/>
                </a:lnTo>
                <a:lnTo>
                  <a:pt x="785060" y="2946400"/>
                </a:lnTo>
                <a:lnTo>
                  <a:pt x="795324" y="2997200"/>
                </a:lnTo>
                <a:lnTo>
                  <a:pt x="806721" y="3035300"/>
                </a:lnTo>
                <a:lnTo>
                  <a:pt x="819235" y="3086100"/>
                </a:lnTo>
                <a:lnTo>
                  <a:pt x="832851" y="3124200"/>
                </a:lnTo>
                <a:lnTo>
                  <a:pt x="847552" y="3175000"/>
                </a:lnTo>
                <a:lnTo>
                  <a:pt x="863323" y="3213100"/>
                </a:lnTo>
                <a:lnTo>
                  <a:pt x="880147" y="3251200"/>
                </a:lnTo>
                <a:lnTo>
                  <a:pt x="898010" y="3302000"/>
                </a:lnTo>
                <a:lnTo>
                  <a:pt x="916896" y="3340100"/>
                </a:lnTo>
                <a:lnTo>
                  <a:pt x="936788" y="3378200"/>
                </a:lnTo>
                <a:lnTo>
                  <a:pt x="957671" y="3416300"/>
                </a:lnTo>
                <a:lnTo>
                  <a:pt x="979529" y="3467100"/>
                </a:lnTo>
                <a:lnTo>
                  <a:pt x="1002347" y="3505200"/>
                </a:lnTo>
                <a:lnTo>
                  <a:pt x="1026108" y="3543300"/>
                </a:lnTo>
                <a:lnTo>
                  <a:pt x="1050798" y="3581400"/>
                </a:lnTo>
                <a:lnTo>
                  <a:pt x="1076399" y="3619500"/>
                </a:lnTo>
                <a:lnTo>
                  <a:pt x="1102897" y="3657600"/>
                </a:lnTo>
                <a:lnTo>
                  <a:pt x="1130275" y="3683000"/>
                </a:lnTo>
                <a:lnTo>
                  <a:pt x="1158519" y="3721100"/>
                </a:lnTo>
                <a:lnTo>
                  <a:pt x="1187611" y="3759200"/>
                </a:lnTo>
                <a:lnTo>
                  <a:pt x="1217537" y="3797300"/>
                </a:lnTo>
                <a:lnTo>
                  <a:pt x="1248281" y="3822700"/>
                </a:lnTo>
                <a:lnTo>
                  <a:pt x="1279826" y="3860800"/>
                </a:lnTo>
                <a:lnTo>
                  <a:pt x="1312158" y="3886200"/>
                </a:lnTo>
                <a:lnTo>
                  <a:pt x="1345259" y="3924300"/>
                </a:lnTo>
                <a:lnTo>
                  <a:pt x="1379116" y="3949700"/>
                </a:lnTo>
                <a:lnTo>
                  <a:pt x="1413711" y="3975100"/>
                </a:lnTo>
                <a:lnTo>
                  <a:pt x="1449029" y="4013200"/>
                </a:lnTo>
                <a:lnTo>
                  <a:pt x="1485054" y="4038600"/>
                </a:lnTo>
                <a:lnTo>
                  <a:pt x="1521771" y="4064000"/>
                </a:lnTo>
                <a:lnTo>
                  <a:pt x="1559164" y="4089400"/>
                </a:lnTo>
                <a:lnTo>
                  <a:pt x="1597217" y="4114800"/>
                </a:lnTo>
                <a:lnTo>
                  <a:pt x="1635914" y="4140200"/>
                </a:lnTo>
                <a:lnTo>
                  <a:pt x="1675239" y="4152900"/>
                </a:lnTo>
                <a:lnTo>
                  <a:pt x="1755713" y="4203700"/>
                </a:lnTo>
                <a:lnTo>
                  <a:pt x="1796829" y="4216400"/>
                </a:lnTo>
                <a:lnTo>
                  <a:pt x="1838511" y="4241800"/>
                </a:lnTo>
                <a:lnTo>
                  <a:pt x="1880743" y="4254500"/>
                </a:lnTo>
                <a:lnTo>
                  <a:pt x="1923508" y="4279900"/>
                </a:lnTo>
                <a:lnTo>
                  <a:pt x="2190432" y="4356100"/>
                </a:lnTo>
                <a:lnTo>
                  <a:pt x="2948495" y="4356100"/>
                </a:lnTo>
                <a:lnTo>
                  <a:pt x="3215419" y="4279900"/>
                </a:lnTo>
                <a:lnTo>
                  <a:pt x="3258184" y="4254500"/>
                </a:lnTo>
                <a:lnTo>
                  <a:pt x="3300416" y="4241800"/>
                </a:lnTo>
                <a:lnTo>
                  <a:pt x="3342098" y="4216400"/>
                </a:lnTo>
                <a:lnTo>
                  <a:pt x="3383214" y="4203700"/>
                </a:lnTo>
                <a:lnTo>
                  <a:pt x="3463688" y="4152900"/>
                </a:lnTo>
                <a:lnTo>
                  <a:pt x="3503013" y="4140200"/>
                </a:lnTo>
                <a:lnTo>
                  <a:pt x="3541710" y="4114800"/>
                </a:lnTo>
                <a:lnTo>
                  <a:pt x="3579763" y="4089400"/>
                </a:lnTo>
                <a:lnTo>
                  <a:pt x="3617156" y="4064000"/>
                </a:lnTo>
                <a:lnTo>
                  <a:pt x="3653873" y="4038600"/>
                </a:lnTo>
                <a:lnTo>
                  <a:pt x="3689898" y="4013200"/>
                </a:lnTo>
                <a:lnTo>
                  <a:pt x="3725216" y="3975100"/>
                </a:lnTo>
                <a:lnTo>
                  <a:pt x="3759811" y="3949700"/>
                </a:lnTo>
                <a:lnTo>
                  <a:pt x="3793668" y="3924300"/>
                </a:lnTo>
                <a:lnTo>
                  <a:pt x="3826769" y="3886200"/>
                </a:lnTo>
                <a:lnTo>
                  <a:pt x="3859101" y="3860800"/>
                </a:lnTo>
                <a:lnTo>
                  <a:pt x="3890646" y="3822700"/>
                </a:lnTo>
                <a:lnTo>
                  <a:pt x="3921390" y="3797300"/>
                </a:lnTo>
                <a:lnTo>
                  <a:pt x="3951316" y="3759200"/>
                </a:lnTo>
                <a:lnTo>
                  <a:pt x="3980408" y="3721100"/>
                </a:lnTo>
                <a:lnTo>
                  <a:pt x="4008652" y="3683000"/>
                </a:lnTo>
                <a:lnTo>
                  <a:pt x="4036030" y="3657600"/>
                </a:lnTo>
                <a:lnTo>
                  <a:pt x="4062528" y="3619500"/>
                </a:lnTo>
                <a:lnTo>
                  <a:pt x="4088129" y="3581400"/>
                </a:lnTo>
                <a:lnTo>
                  <a:pt x="4112819" y="3543300"/>
                </a:lnTo>
                <a:lnTo>
                  <a:pt x="4136580" y="3505200"/>
                </a:lnTo>
                <a:lnTo>
                  <a:pt x="4159398" y="3467100"/>
                </a:lnTo>
                <a:lnTo>
                  <a:pt x="4181256" y="3416300"/>
                </a:lnTo>
                <a:lnTo>
                  <a:pt x="4202139" y="3378200"/>
                </a:lnTo>
                <a:lnTo>
                  <a:pt x="4222031" y="3340100"/>
                </a:lnTo>
                <a:lnTo>
                  <a:pt x="4240917" y="3302000"/>
                </a:lnTo>
                <a:lnTo>
                  <a:pt x="4258780" y="3251200"/>
                </a:lnTo>
                <a:lnTo>
                  <a:pt x="4275604" y="3213100"/>
                </a:lnTo>
                <a:lnTo>
                  <a:pt x="4291375" y="3175000"/>
                </a:lnTo>
                <a:lnTo>
                  <a:pt x="4306076" y="3124200"/>
                </a:lnTo>
                <a:lnTo>
                  <a:pt x="4319692" y="3086100"/>
                </a:lnTo>
                <a:lnTo>
                  <a:pt x="4332206" y="3035300"/>
                </a:lnTo>
                <a:lnTo>
                  <a:pt x="4343603" y="2997200"/>
                </a:lnTo>
                <a:lnTo>
                  <a:pt x="4353867" y="2946400"/>
                </a:lnTo>
                <a:lnTo>
                  <a:pt x="4362983" y="2895600"/>
                </a:lnTo>
                <a:lnTo>
                  <a:pt x="4370935" y="2857500"/>
                </a:lnTo>
                <a:lnTo>
                  <a:pt x="4377706" y="2806700"/>
                </a:lnTo>
                <a:lnTo>
                  <a:pt x="4383282" y="2755900"/>
                </a:lnTo>
                <a:lnTo>
                  <a:pt x="4387646" y="2717800"/>
                </a:lnTo>
                <a:lnTo>
                  <a:pt x="4390782" y="2667000"/>
                </a:lnTo>
                <a:lnTo>
                  <a:pt x="4392676" y="2616200"/>
                </a:lnTo>
                <a:lnTo>
                  <a:pt x="4393311" y="2565400"/>
                </a:lnTo>
                <a:lnTo>
                  <a:pt x="4392676" y="2514600"/>
                </a:lnTo>
                <a:lnTo>
                  <a:pt x="4390782" y="2476500"/>
                </a:lnTo>
                <a:lnTo>
                  <a:pt x="4387646" y="2425700"/>
                </a:lnTo>
                <a:lnTo>
                  <a:pt x="4383282" y="2374900"/>
                </a:lnTo>
                <a:lnTo>
                  <a:pt x="4377706" y="2324100"/>
                </a:lnTo>
                <a:lnTo>
                  <a:pt x="4370935" y="2286000"/>
                </a:lnTo>
                <a:lnTo>
                  <a:pt x="4362983" y="2235200"/>
                </a:lnTo>
                <a:lnTo>
                  <a:pt x="4353867" y="2184400"/>
                </a:lnTo>
                <a:lnTo>
                  <a:pt x="4343603" y="2146300"/>
                </a:lnTo>
                <a:lnTo>
                  <a:pt x="4332206" y="2095500"/>
                </a:lnTo>
                <a:lnTo>
                  <a:pt x="4319692" y="2057400"/>
                </a:lnTo>
                <a:lnTo>
                  <a:pt x="4306076" y="2006600"/>
                </a:lnTo>
                <a:lnTo>
                  <a:pt x="4291375" y="1968500"/>
                </a:lnTo>
                <a:lnTo>
                  <a:pt x="4275604" y="1917700"/>
                </a:lnTo>
                <a:lnTo>
                  <a:pt x="4258780" y="1879600"/>
                </a:lnTo>
                <a:lnTo>
                  <a:pt x="4240917" y="1841500"/>
                </a:lnTo>
                <a:lnTo>
                  <a:pt x="4222031" y="1790700"/>
                </a:lnTo>
                <a:lnTo>
                  <a:pt x="4202139" y="1752600"/>
                </a:lnTo>
                <a:lnTo>
                  <a:pt x="4181256" y="1714500"/>
                </a:lnTo>
                <a:lnTo>
                  <a:pt x="4159398" y="1676400"/>
                </a:lnTo>
                <a:lnTo>
                  <a:pt x="4136580" y="1638300"/>
                </a:lnTo>
                <a:lnTo>
                  <a:pt x="4112819" y="1600200"/>
                </a:lnTo>
                <a:lnTo>
                  <a:pt x="4088129" y="1562100"/>
                </a:lnTo>
                <a:lnTo>
                  <a:pt x="4062528" y="1524000"/>
                </a:lnTo>
                <a:lnTo>
                  <a:pt x="4036030" y="1485900"/>
                </a:lnTo>
                <a:lnTo>
                  <a:pt x="4008652" y="1447800"/>
                </a:lnTo>
                <a:lnTo>
                  <a:pt x="3980408" y="1409700"/>
                </a:lnTo>
                <a:lnTo>
                  <a:pt x="3951316" y="1371600"/>
                </a:lnTo>
                <a:lnTo>
                  <a:pt x="3921390" y="1346200"/>
                </a:lnTo>
                <a:lnTo>
                  <a:pt x="3890646" y="1308100"/>
                </a:lnTo>
                <a:lnTo>
                  <a:pt x="3859101" y="1282700"/>
                </a:lnTo>
                <a:lnTo>
                  <a:pt x="3826769" y="1244600"/>
                </a:lnTo>
                <a:lnTo>
                  <a:pt x="3793668" y="1219200"/>
                </a:lnTo>
                <a:lnTo>
                  <a:pt x="3759811" y="1181100"/>
                </a:lnTo>
                <a:lnTo>
                  <a:pt x="3725216" y="1155700"/>
                </a:lnTo>
                <a:lnTo>
                  <a:pt x="3689898" y="1130300"/>
                </a:lnTo>
                <a:lnTo>
                  <a:pt x="3653873" y="1104900"/>
                </a:lnTo>
                <a:lnTo>
                  <a:pt x="3617156" y="1079500"/>
                </a:lnTo>
                <a:lnTo>
                  <a:pt x="3579763" y="1054100"/>
                </a:lnTo>
                <a:lnTo>
                  <a:pt x="3541710" y="1028700"/>
                </a:lnTo>
                <a:lnTo>
                  <a:pt x="3503013" y="1003300"/>
                </a:lnTo>
                <a:lnTo>
                  <a:pt x="3423749" y="952500"/>
                </a:lnTo>
                <a:lnTo>
                  <a:pt x="3383214" y="939800"/>
                </a:lnTo>
                <a:lnTo>
                  <a:pt x="3342098" y="914400"/>
                </a:lnTo>
                <a:lnTo>
                  <a:pt x="3300416" y="901700"/>
                </a:lnTo>
                <a:lnTo>
                  <a:pt x="3258184" y="876300"/>
                </a:lnTo>
                <a:lnTo>
                  <a:pt x="3172135" y="850900"/>
                </a:lnTo>
                <a:lnTo>
                  <a:pt x="3128349" y="825500"/>
                </a:lnTo>
                <a:lnTo>
                  <a:pt x="2994134" y="787400"/>
                </a:lnTo>
                <a:close/>
              </a:path>
              <a:path w="5139055" h="5130800">
                <a:moveTo>
                  <a:pt x="2855964" y="762000"/>
                </a:moveTo>
                <a:lnTo>
                  <a:pt x="2282963" y="762000"/>
                </a:lnTo>
                <a:lnTo>
                  <a:pt x="2190432" y="787400"/>
                </a:lnTo>
                <a:lnTo>
                  <a:pt x="2948495" y="787400"/>
                </a:lnTo>
                <a:lnTo>
                  <a:pt x="2855964" y="762000"/>
                </a:lnTo>
                <a:close/>
              </a:path>
              <a:path w="5139055" h="5130800">
                <a:moveTo>
                  <a:pt x="2761864" y="749300"/>
                </a:moveTo>
                <a:lnTo>
                  <a:pt x="2377063" y="749300"/>
                </a:lnTo>
                <a:lnTo>
                  <a:pt x="2329825" y="762000"/>
                </a:lnTo>
                <a:lnTo>
                  <a:pt x="2809102" y="762000"/>
                </a:lnTo>
                <a:lnTo>
                  <a:pt x="2761864" y="749300"/>
                </a:lnTo>
                <a:close/>
              </a:path>
              <a:path w="5139055" h="5130800">
                <a:moveTo>
                  <a:pt x="3041543" y="38100"/>
                </a:moveTo>
                <a:lnTo>
                  <a:pt x="2097384" y="38100"/>
                </a:lnTo>
                <a:lnTo>
                  <a:pt x="1960981" y="76200"/>
                </a:lnTo>
                <a:lnTo>
                  <a:pt x="3177946" y="76200"/>
                </a:lnTo>
                <a:lnTo>
                  <a:pt x="3041543" y="38100"/>
                </a:lnTo>
                <a:close/>
              </a:path>
              <a:path w="5139055" h="5130800">
                <a:moveTo>
                  <a:pt x="2949165" y="25400"/>
                </a:moveTo>
                <a:lnTo>
                  <a:pt x="2189762" y="25400"/>
                </a:lnTo>
                <a:lnTo>
                  <a:pt x="2143434" y="38100"/>
                </a:lnTo>
                <a:lnTo>
                  <a:pt x="2995493" y="38100"/>
                </a:lnTo>
                <a:lnTo>
                  <a:pt x="2949165" y="25400"/>
                </a:lnTo>
                <a:close/>
              </a:path>
              <a:path w="5139055" h="5130800">
                <a:moveTo>
                  <a:pt x="2855706" y="12700"/>
                </a:moveTo>
                <a:lnTo>
                  <a:pt x="2283221" y="12700"/>
                </a:lnTo>
                <a:lnTo>
                  <a:pt x="2236360" y="25400"/>
                </a:lnTo>
                <a:lnTo>
                  <a:pt x="2902567" y="25400"/>
                </a:lnTo>
                <a:lnTo>
                  <a:pt x="2855706" y="12700"/>
                </a:lnTo>
                <a:close/>
              </a:path>
              <a:path w="5139055" h="5130800">
                <a:moveTo>
                  <a:pt x="2761228" y="0"/>
                </a:moveTo>
                <a:lnTo>
                  <a:pt x="2377699" y="0"/>
                </a:lnTo>
                <a:lnTo>
                  <a:pt x="2330336" y="12700"/>
                </a:lnTo>
                <a:lnTo>
                  <a:pt x="2808591" y="12700"/>
                </a:lnTo>
                <a:lnTo>
                  <a:pt x="2761228" y="0"/>
                </a:lnTo>
                <a:close/>
              </a:path>
            </a:pathLst>
          </a:custGeom>
          <a:solidFill>
            <a:srgbClr val="CE2C31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880616" y="1937004"/>
            <a:ext cx="3104260" cy="3104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2075688" y="2132076"/>
            <a:ext cx="2534412" cy="2534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9417" y="2432684"/>
            <a:ext cx="10853165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"/>
            <a:ext cx="12191999" cy="6857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1617452" y="6487667"/>
            <a:ext cx="124968" cy="170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1353800" y="6489191"/>
            <a:ext cx="124968" cy="170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"/>
            <a:ext cx="12191999" cy="6857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5463" y="320420"/>
            <a:ext cx="3832859" cy="1021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0674" y="1299717"/>
            <a:ext cx="10657205" cy="4645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40.png"/><Relationship Id="rId5" Type="http://schemas.openxmlformats.org/officeDocument/2006/relationships/image" Target="../media/image241.png"/><Relationship Id="rId6" Type="http://schemas.openxmlformats.org/officeDocument/2006/relationships/image" Target="../media/image242.png"/><Relationship Id="rId7" Type="http://schemas.openxmlformats.org/officeDocument/2006/relationships/image" Target="../media/image243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7" Type="http://schemas.openxmlformats.org/officeDocument/2006/relationships/image" Target="../media/image247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9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0.png"/><Relationship Id="rId3" Type="http://schemas.openxmlformats.org/officeDocument/2006/relationships/image" Target="../media/image1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0.jp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jp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42.png"/><Relationship Id="rId11" Type="http://schemas.openxmlformats.org/officeDocument/2006/relationships/image" Target="../media/image50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51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jpg"/><Relationship Id="rId10" Type="http://schemas.openxmlformats.org/officeDocument/2006/relationships/image" Target="../media/image71.jpg"/><Relationship Id="rId11" Type="http://schemas.openxmlformats.org/officeDocument/2006/relationships/image" Target="../media/image72.jpg"/><Relationship Id="rId12" Type="http://schemas.openxmlformats.org/officeDocument/2006/relationships/image" Target="../media/image73.jpg"/><Relationship Id="rId13" Type="http://schemas.openxmlformats.org/officeDocument/2006/relationships/image" Target="../media/image74.jpg"/><Relationship Id="rId14" Type="http://schemas.openxmlformats.org/officeDocument/2006/relationships/image" Target="../media/image75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76.png"/><Relationship Id="rId5" Type="http://schemas.openxmlformats.org/officeDocument/2006/relationships/image" Target="../media/image62.png"/><Relationship Id="rId6" Type="http://schemas.openxmlformats.org/officeDocument/2006/relationships/image" Target="../media/image77.jpg"/><Relationship Id="rId7" Type="http://schemas.openxmlformats.org/officeDocument/2006/relationships/image" Target="../media/image4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47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87.png"/><Relationship Id="rId5" Type="http://schemas.openxmlformats.org/officeDocument/2006/relationships/image" Target="../media/image88.jp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Relationship Id="rId7" Type="http://schemas.openxmlformats.org/officeDocument/2006/relationships/image" Target="../media/image96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00.jp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jpg"/><Relationship Id="rId14" Type="http://schemas.openxmlformats.org/officeDocument/2006/relationships/image" Target="../media/image110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11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12.jpg"/><Relationship Id="rId5" Type="http://schemas.openxmlformats.org/officeDocument/2006/relationships/image" Target="../media/image113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14.png"/><Relationship Id="rId5" Type="http://schemas.openxmlformats.org/officeDocument/2006/relationships/image" Target="../media/image115.jpg"/><Relationship Id="rId6" Type="http://schemas.openxmlformats.org/officeDocument/2006/relationships/image" Target="../media/image116.jpg"/><Relationship Id="rId7" Type="http://schemas.openxmlformats.org/officeDocument/2006/relationships/image" Target="../media/image117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18.jpg"/><Relationship Id="rId5" Type="http://schemas.openxmlformats.org/officeDocument/2006/relationships/image" Target="../media/image119.jpg"/><Relationship Id="rId6" Type="http://schemas.openxmlformats.org/officeDocument/2006/relationships/image" Target="../media/image120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1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51.png"/><Relationship Id="rId5" Type="http://schemas.openxmlformats.org/officeDocument/2006/relationships/image" Target="../media/image121.png"/><Relationship Id="rId6" Type="http://schemas.openxmlformats.org/officeDocument/2006/relationships/image" Target="../media/image122.jpg"/><Relationship Id="rId7" Type="http://schemas.openxmlformats.org/officeDocument/2006/relationships/image" Target="../media/image123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4.jpg"/><Relationship Id="rId5" Type="http://schemas.openxmlformats.org/officeDocument/2006/relationships/image" Target="../media/image51.png"/><Relationship Id="rId6" Type="http://schemas.openxmlformats.org/officeDocument/2006/relationships/image" Target="../media/image66.png"/><Relationship Id="rId7" Type="http://schemas.openxmlformats.org/officeDocument/2006/relationships/image" Target="../media/image125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6.jpg"/><Relationship Id="rId5" Type="http://schemas.openxmlformats.org/officeDocument/2006/relationships/image" Target="../media/image127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28.jp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jp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jpg"/><Relationship Id="rId13" Type="http://schemas.openxmlformats.org/officeDocument/2006/relationships/image" Target="../media/image137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38.jpg"/><Relationship Id="rId5" Type="http://schemas.openxmlformats.org/officeDocument/2006/relationships/image" Target="../media/image139.jpg"/><Relationship Id="rId6" Type="http://schemas.openxmlformats.org/officeDocument/2006/relationships/image" Target="../media/image140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41.jpg"/><Relationship Id="rId5" Type="http://schemas.openxmlformats.org/officeDocument/2006/relationships/image" Target="../media/image142.jpg"/><Relationship Id="rId6" Type="http://schemas.openxmlformats.org/officeDocument/2006/relationships/image" Target="../media/image14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44.jpg"/><Relationship Id="rId5" Type="http://schemas.openxmlformats.org/officeDocument/2006/relationships/image" Target="../media/image145.png"/><Relationship Id="rId6" Type="http://schemas.openxmlformats.org/officeDocument/2006/relationships/image" Target="../media/image146.jpg"/><Relationship Id="rId7" Type="http://schemas.openxmlformats.org/officeDocument/2006/relationships/image" Target="../media/image147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image" Target="../media/image50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48.jpg"/><Relationship Id="rId5" Type="http://schemas.openxmlformats.org/officeDocument/2006/relationships/image" Target="../media/image149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50.jpg"/><Relationship Id="rId5" Type="http://schemas.openxmlformats.org/officeDocument/2006/relationships/image" Target="../media/image151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4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52.jpg"/><Relationship Id="rId5" Type="http://schemas.openxmlformats.org/officeDocument/2006/relationships/image" Target="../media/image51.png"/><Relationship Id="rId6" Type="http://schemas.openxmlformats.org/officeDocument/2006/relationships/image" Target="../media/image66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3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54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55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8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161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3.png"/><Relationship Id="rId9" Type="http://schemas.openxmlformats.org/officeDocument/2006/relationships/image" Target="../media/image11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51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0" Type="http://schemas.openxmlformats.org/officeDocument/2006/relationships/image" Target="../media/image174.png"/><Relationship Id="rId11" Type="http://schemas.openxmlformats.org/officeDocument/2006/relationships/image" Target="../media/image175.jpg"/><Relationship Id="rId12" Type="http://schemas.openxmlformats.org/officeDocument/2006/relationships/image" Target="../media/image11.png"/><Relationship Id="rId13" Type="http://schemas.openxmlformats.org/officeDocument/2006/relationships/image" Target="../media/image13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3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0.jpg"/><Relationship Id="rId3" Type="http://schemas.openxmlformats.org/officeDocument/2006/relationships/image" Target="../media/image191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2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4.jpg"/><Relationship Id="rId3" Type="http://schemas.openxmlformats.org/officeDocument/2006/relationships/image" Target="../media/image195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6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7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3" Type="http://schemas.openxmlformats.org/officeDocument/2006/relationships/image" Target="../media/image211.jpg"/><Relationship Id="rId4" Type="http://schemas.openxmlformats.org/officeDocument/2006/relationships/image" Target="../media/image212.jpg"/><Relationship Id="rId5" Type="http://schemas.openxmlformats.org/officeDocument/2006/relationships/image" Target="../media/image13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3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4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5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11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11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11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226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7.jpg"/><Relationship Id="rId3" Type="http://schemas.openxmlformats.org/officeDocument/2006/relationships/image" Target="../media/image228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9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0.jpg"/><Relationship Id="rId3" Type="http://schemas.openxmlformats.org/officeDocument/2006/relationships/image" Target="../media/image11.png"/><Relationship Id="rId4" Type="http://schemas.openxmlformats.org/officeDocument/2006/relationships/image" Target="../media/image231.jpg"/><Relationship Id="rId5" Type="http://schemas.openxmlformats.org/officeDocument/2006/relationships/image" Target="../media/image13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6" Type="http://schemas.openxmlformats.org/officeDocument/2006/relationships/image" Target="../media/image234.png"/><Relationship Id="rId7" Type="http://schemas.openxmlformats.org/officeDocument/2006/relationships/image" Target="../media/image235.png"/><Relationship Id="rId8" Type="http://schemas.openxmlformats.org/officeDocument/2006/relationships/image" Target="../media/image236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jp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4968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4467" y="6403847"/>
              <a:ext cx="124967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188193" y="6411193"/>
            <a:ext cx="996950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5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56488" y="710183"/>
              <a:ext cx="10479405" cy="5436235"/>
            </a:xfrm>
            <a:custGeom>
              <a:avLst/>
              <a:gdLst/>
              <a:ahLst/>
              <a:cxnLst/>
              <a:rect l="l" t="t" r="r" b="b"/>
              <a:pathLst>
                <a:path w="10479405" h="5436235">
                  <a:moveTo>
                    <a:pt x="10479023" y="0"/>
                  </a:moveTo>
                  <a:lnTo>
                    <a:pt x="0" y="0"/>
                  </a:lnTo>
                  <a:lnTo>
                    <a:pt x="0" y="5436108"/>
                  </a:lnTo>
                  <a:lnTo>
                    <a:pt x="10479023" y="5436108"/>
                  </a:lnTo>
                  <a:lnTo>
                    <a:pt x="1047902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10200" y="1626107"/>
              <a:ext cx="1370076" cy="18028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3704335" y="3689730"/>
            <a:ext cx="478155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64310">
              <a:lnSpc>
                <a:spcPct val="150000"/>
              </a:lnSpc>
              <a:spcBef>
                <a:spcPts val="100"/>
              </a:spcBef>
            </a:pPr>
            <a:r>
              <a:rPr dirty="0" sz="2400" spc="-15" b="1">
                <a:latin typeface="Arial"/>
                <a:cs typeface="Arial"/>
              </a:rPr>
              <a:t>Kementerian  </a:t>
            </a:r>
            <a:r>
              <a:rPr dirty="0" sz="2400" spc="-40" b="1">
                <a:latin typeface="Arial"/>
                <a:cs typeface="Arial"/>
              </a:rPr>
              <a:t>Pendayagunaan </a:t>
            </a:r>
            <a:r>
              <a:rPr dirty="0" sz="2400" b="1">
                <a:latin typeface="Arial"/>
                <a:cs typeface="Arial"/>
              </a:rPr>
              <a:t>Aparatur</a:t>
            </a:r>
            <a:r>
              <a:rPr dirty="0" sz="2400" spc="-95" b="1">
                <a:latin typeface="Arial"/>
                <a:cs typeface="Arial"/>
              </a:rPr>
              <a:t> </a:t>
            </a:r>
            <a:r>
              <a:rPr dirty="0" sz="2400" spc="10" b="1">
                <a:latin typeface="Arial"/>
                <a:cs typeface="Arial"/>
              </a:rPr>
              <a:t>Negara</a:t>
            </a:r>
            <a:endParaRPr sz="2400">
              <a:latin typeface="Arial"/>
              <a:cs typeface="Arial"/>
            </a:endParaRPr>
          </a:p>
          <a:p>
            <a:pPr marL="685800">
              <a:lnSpc>
                <a:spcPct val="100000"/>
              </a:lnSpc>
              <a:spcBef>
                <a:spcPts val="1440"/>
              </a:spcBef>
            </a:pPr>
            <a:r>
              <a:rPr dirty="0" sz="2400" spc="-15" b="1">
                <a:latin typeface="Arial"/>
                <a:cs typeface="Arial"/>
              </a:rPr>
              <a:t>dan </a:t>
            </a:r>
            <a:r>
              <a:rPr dirty="0" sz="2400" spc="-45" b="1">
                <a:latin typeface="Arial"/>
                <a:cs typeface="Arial"/>
              </a:rPr>
              <a:t>Reformasi</a:t>
            </a:r>
            <a:r>
              <a:rPr dirty="0" sz="2400" spc="-55" b="1">
                <a:latin typeface="Arial"/>
                <a:cs typeface="Arial"/>
              </a:rPr>
              <a:t> Birokrasi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10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11907" y="375361"/>
            <a:ext cx="65671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65" b="0">
                <a:solidFill>
                  <a:srgbClr val="C8201E"/>
                </a:solidFill>
                <a:latin typeface="Arial Black"/>
                <a:cs typeface="Arial Black"/>
              </a:rPr>
              <a:t>Kebijakan </a:t>
            </a:r>
            <a:r>
              <a:rPr dirty="0" sz="4000" spc="-470" b="0">
                <a:solidFill>
                  <a:srgbClr val="C8201E"/>
                </a:solidFill>
                <a:latin typeface="Arial Black"/>
                <a:cs typeface="Arial Black"/>
              </a:rPr>
              <a:t>Internal </a:t>
            </a:r>
            <a:r>
              <a:rPr dirty="0" sz="4000" spc="-555" b="0">
                <a:solidFill>
                  <a:srgbClr val="C8201E"/>
                </a:solidFill>
                <a:latin typeface="Arial Black"/>
                <a:cs typeface="Arial Black"/>
              </a:rPr>
              <a:t>→</a:t>
            </a:r>
            <a:r>
              <a:rPr dirty="0" sz="4000" spc="-46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4994" y="1520189"/>
            <a:ext cx="6635750" cy="1243965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277495" rIns="0" bIns="0" rtlCol="0" vert="horz">
            <a:spAutoFit/>
          </a:bodyPr>
          <a:lstStyle/>
          <a:p>
            <a:pPr marL="1106805" marR="1105535" indent="488950">
              <a:lnSpc>
                <a:spcPct val="100000"/>
              </a:lnSpc>
              <a:spcBef>
                <a:spcPts val="2185"/>
              </a:spcBef>
            </a:pPr>
            <a:r>
              <a:rPr dirty="0" sz="2200" spc="-290">
                <a:latin typeface="Arial Black"/>
                <a:cs typeface="Arial Black"/>
              </a:rPr>
              <a:t>Peraturan </a:t>
            </a:r>
            <a:r>
              <a:rPr dirty="0" sz="2200" spc="-250">
                <a:latin typeface="Arial Black"/>
                <a:cs typeface="Arial Black"/>
              </a:rPr>
              <a:t>dan </a:t>
            </a:r>
            <a:r>
              <a:rPr dirty="0" sz="2200" spc="-270">
                <a:latin typeface="Arial Black"/>
                <a:cs typeface="Arial Black"/>
              </a:rPr>
              <a:t>Perundangan  </a:t>
            </a:r>
            <a:r>
              <a:rPr dirty="0" sz="2200" spc="-260">
                <a:latin typeface="Arial Black"/>
                <a:cs typeface="Arial Black"/>
              </a:rPr>
              <a:t>yang </a:t>
            </a:r>
            <a:r>
              <a:rPr dirty="0" sz="2200" spc="-285">
                <a:latin typeface="Arial Black"/>
                <a:cs typeface="Arial Black"/>
              </a:rPr>
              <a:t>mendasari </a:t>
            </a:r>
            <a:r>
              <a:rPr dirty="0" sz="2200" spc="-290">
                <a:latin typeface="Arial Black"/>
                <a:cs typeface="Arial Black"/>
              </a:rPr>
              <a:t>atau</a:t>
            </a:r>
            <a:r>
              <a:rPr dirty="0" sz="2200" spc="-305">
                <a:latin typeface="Arial Black"/>
                <a:cs typeface="Arial Black"/>
              </a:rPr>
              <a:t> </a:t>
            </a:r>
            <a:r>
              <a:rPr dirty="0" sz="2200" spc="-295">
                <a:latin typeface="Arial Black"/>
                <a:cs typeface="Arial Black"/>
              </a:rPr>
              <a:t>memandatkan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34311" y="3560064"/>
            <a:ext cx="5442203" cy="1691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92576" y="4050538"/>
            <a:ext cx="2724785" cy="695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200" spc="-430">
                <a:latin typeface="Arial Black"/>
                <a:cs typeface="Arial Black"/>
              </a:rPr>
              <a:t>KEBIJAKAN</a:t>
            </a:r>
            <a:r>
              <a:rPr dirty="0" sz="2200" spc="-150">
                <a:latin typeface="Arial Black"/>
                <a:cs typeface="Arial Black"/>
              </a:rPr>
              <a:t> </a:t>
            </a:r>
            <a:r>
              <a:rPr dirty="0" sz="2200" spc="-345">
                <a:latin typeface="Arial Black"/>
                <a:cs typeface="Arial Black"/>
              </a:rPr>
              <a:t>INTERNAL</a:t>
            </a:r>
            <a:endParaRPr sz="2200">
              <a:latin typeface="Arial Black"/>
              <a:cs typeface="Arial Black"/>
            </a:endParaRPr>
          </a:p>
          <a:p>
            <a:pPr algn="ctr" marL="2540">
              <a:lnSpc>
                <a:spcPct val="100000"/>
              </a:lnSpc>
            </a:pPr>
            <a:r>
              <a:rPr dirty="0" sz="2200" spc="-140">
                <a:latin typeface="Arial Black"/>
                <a:cs typeface="Arial Black"/>
              </a:rPr>
              <a:t>K/L/D</a:t>
            </a:r>
            <a:endParaRPr sz="22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31173" y="2762821"/>
            <a:ext cx="8295640" cy="2405380"/>
            <a:chOff x="2531173" y="2762821"/>
            <a:chExt cx="8295640" cy="2405380"/>
          </a:xfrm>
        </p:grpSpPr>
        <p:sp>
          <p:nvSpPr>
            <p:cNvPr id="15" name="object 15"/>
            <p:cNvSpPr/>
            <p:nvPr/>
          </p:nvSpPr>
          <p:spPr>
            <a:xfrm>
              <a:off x="2532125" y="2763773"/>
              <a:ext cx="551815" cy="911225"/>
            </a:xfrm>
            <a:custGeom>
              <a:avLst/>
              <a:gdLst/>
              <a:ahLst/>
              <a:cxnLst/>
              <a:rect l="l" t="t" r="r" b="b"/>
              <a:pathLst>
                <a:path w="551814" h="911225">
                  <a:moveTo>
                    <a:pt x="413257" y="0"/>
                  </a:moveTo>
                  <a:lnTo>
                    <a:pt x="137794" y="0"/>
                  </a:lnTo>
                  <a:lnTo>
                    <a:pt x="137794" y="683133"/>
                  </a:lnTo>
                  <a:lnTo>
                    <a:pt x="0" y="683133"/>
                  </a:lnTo>
                  <a:lnTo>
                    <a:pt x="275463" y="910970"/>
                  </a:lnTo>
                  <a:lnTo>
                    <a:pt x="551307" y="683133"/>
                  </a:lnTo>
                  <a:lnTo>
                    <a:pt x="413257" y="683133"/>
                  </a:lnTo>
                  <a:lnTo>
                    <a:pt x="41325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532125" y="2763773"/>
              <a:ext cx="551815" cy="911225"/>
            </a:xfrm>
            <a:custGeom>
              <a:avLst/>
              <a:gdLst/>
              <a:ahLst/>
              <a:cxnLst/>
              <a:rect l="l" t="t" r="r" b="b"/>
              <a:pathLst>
                <a:path w="551814" h="911225">
                  <a:moveTo>
                    <a:pt x="137794" y="0"/>
                  </a:moveTo>
                  <a:lnTo>
                    <a:pt x="137794" y="683133"/>
                  </a:lnTo>
                  <a:lnTo>
                    <a:pt x="0" y="683133"/>
                  </a:lnTo>
                  <a:lnTo>
                    <a:pt x="275463" y="910970"/>
                  </a:lnTo>
                  <a:lnTo>
                    <a:pt x="551307" y="683133"/>
                  </a:lnTo>
                  <a:lnTo>
                    <a:pt x="413257" y="683133"/>
                  </a:lnTo>
                  <a:lnTo>
                    <a:pt x="413257" y="0"/>
                  </a:lnTo>
                  <a:lnTo>
                    <a:pt x="137794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527297" y="2763773"/>
              <a:ext cx="553085" cy="911225"/>
            </a:xfrm>
            <a:custGeom>
              <a:avLst/>
              <a:gdLst/>
              <a:ahLst/>
              <a:cxnLst/>
              <a:rect l="l" t="t" r="r" b="b"/>
              <a:pathLst>
                <a:path w="553085" h="911225">
                  <a:moveTo>
                    <a:pt x="414400" y="0"/>
                  </a:moveTo>
                  <a:lnTo>
                    <a:pt x="138175" y="0"/>
                  </a:lnTo>
                  <a:lnTo>
                    <a:pt x="138175" y="683133"/>
                  </a:lnTo>
                  <a:lnTo>
                    <a:pt x="0" y="683133"/>
                  </a:lnTo>
                  <a:lnTo>
                    <a:pt x="276225" y="910970"/>
                  </a:lnTo>
                  <a:lnTo>
                    <a:pt x="552830" y="683133"/>
                  </a:lnTo>
                  <a:lnTo>
                    <a:pt x="414400" y="683133"/>
                  </a:lnTo>
                  <a:lnTo>
                    <a:pt x="41440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527297" y="2763773"/>
              <a:ext cx="553085" cy="911225"/>
            </a:xfrm>
            <a:custGeom>
              <a:avLst/>
              <a:gdLst/>
              <a:ahLst/>
              <a:cxnLst/>
              <a:rect l="l" t="t" r="r" b="b"/>
              <a:pathLst>
                <a:path w="553085" h="911225">
                  <a:moveTo>
                    <a:pt x="138175" y="0"/>
                  </a:moveTo>
                  <a:lnTo>
                    <a:pt x="138175" y="683133"/>
                  </a:lnTo>
                  <a:lnTo>
                    <a:pt x="0" y="683133"/>
                  </a:lnTo>
                  <a:lnTo>
                    <a:pt x="276225" y="910970"/>
                  </a:lnTo>
                  <a:lnTo>
                    <a:pt x="552830" y="683133"/>
                  </a:lnTo>
                  <a:lnTo>
                    <a:pt x="414400" y="683133"/>
                  </a:lnTo>
                  <a:lnTo>
                    <a:pt x="414400" y="0"/>
                  </a:lnTo>
                  <a:lnTo>
                    <a:pt x="138175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522469" y="2763773"/>
              <a:ext cx="553085" cy="911225"/>
            </a:xfrm>
            <a:custGeom>
              <a:avLst/>
              <a:gdLst/>
              <a:ahLst/>
              <a:cxnLst/>
              <a:rect l="l" t="t" r="r" b="b"/>
              <a:pathLst>
                <a:path w="553085" h="911225">
                  <a:moveTo>
                    <a:pt x="414400" y="0"/>
                  </a:moveTo>
                  <a:lnTo>
                    <a:pt x="138175" y="0"/>
                  </a:lnTo>
                  <a:lnTo>
                    <a:pt x="138175" y="683133"/>
                  </a:lnTo>
                  <a:lnTo>
                    <a:pt x="0" y="683133"/>
                  </a:lnTo>
                  <a:lnTo>
                    <a:pt x="276225" y="910970"/>
                  </a:lnTo>
                  <a:lnTo>
                    <a:pt x="552830" y="683133"/>
                  </a:lnTo>
                  <a:lnTo>
                    <a:pt x="414400" y="683133"/>
                  </a:lnTo>
                  <a:lnTo>
                    <a:pt x="41440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522469" y="2763773"/>
              <a:ext cx="553085" cy="911225"/>
            </a:xfrm>
            <a:custGeom>
              <a:avLst/>
              <a:gdLst/>
              <a:ahLst/>
              <a:cxnLst/>
              <a:rect l="l" t="t" r="r" b="b"/>
              <a:pathLst>
                <a:path w="553085" h="911225">
                  <a:moveTo>
                    <a:pt x="138175" y="0"/>
                  </a:moveTo>
                  <a:lnTo>
                    <a:pt x="138175" y="683133"/>
                  </a:lnTo>
                  <a:lnTo>
                    <a:pt x="0" y="683133"/>
                  </a:lnTo>
                  <a:lnTo>
                    <a:pt x="276225" y="910970"/>
                  </a:lnTo>
                  <a:lnTo>
                    <a:pt x="552830" y="683133"/>
                  </a:lnTo>
                  <a:lnTo>
                    <a:pt x="414400" y="683133"/>
                  </a:lnTo>
                  <a:lnTo>
                    <a:pt x="414400" y="0"/>
                  </a:lnTo>
                  <a:lnTo>
                    <a:pt x="138175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19165" y="2763773"/>
              <a:ext cx="551815" cy="911225"/>
            </a:xfrm>
            <a:custGeom>
              <a:avLst/>
              <a:gdLst/>
              <a:ahLst/>
              <a:cxnLst/>
              <a:rect l="l" t="t" r="r" b="b"/>
              <a:pathLst>
                <a:path w="551814" h="911225">
                  <a:moveTo>
                    <a:pt x="413258" y="0"/>
                  </a:moveTo>
                  <a:lnTo>
                    <a:pt x="137795" y="0"/>
                  </a:lnTo>
                  <a:lnTo>
                    <a:pt x="137795" y="683133"/>
                  </a:lnTo>
                  <a:lnTo>
                    <a:pt x="0" y="683133"/>
                  </a:lnTo>
                  <a:lnTo>
                    <a:pt x="275463" y="910970"/>
                  </a:lnTo>
                  <a:lnTo>
                    <a:pt x="551307" y="683133"/>
                  </a:lnTo>
                  <a:lnTo>
                    <a:pt x="413258" y="683133"/>
                  </a:lnTo>
                  <a:lnTo>
                    <a:pt x="41325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19165" y="2763773"/>
              <a:ext cx="551815" cy="911225"/>
            </a:xfrm>
            <a:custGeom>
              <a:avLst/>
              <a:gdLst/>
              <a:ahLst/>
              <a:cxnLst/>
              <a:rect l="l" t="t" r="r" b="b"/>
              <a:pathLst>
                <a:path w="551814" h="911225">
                  <a:moveTo>
                    <a:pt x="137795" y="0"/>
                  </a:moveTo>
                  <a:lnTo>
                    <a:pt x="137795" y="683133"/>
                  </a:lnTo>
                  <a:lnTo>
                    <a:pt x="0" y="683133"/>
                  </a:lnTo>
                  <a:lnTo>
                    <a:pt x="275463" y="910970"/>
                  </a:lnTo>
                  <a:lnTo>
                    <a:pt x="551307" y="683133"/>
                  </a:lnTo>
                  <a:lnTo>
                    <a:pt x="413258" y="683133"/>
                  </a:lnTo>
                  <a:lnTo>
                    <a:pt x="413258" y="0"/>
                  </a:lnTo>
                  <a:lnTo>
                    <a:pt x="137795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723376" y="3630167"/>
              <a:ext cx="2103120" cy="15377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9350120" y="4244162"/>
            <a:ext cx="85216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70">
                <a:latin typeface="Arial Black"/>
                <a:cs typeface="Arial Black"/>
              </a:rPr>
              <a:t>Layan</a:t>
            </a:r>
            <a:r>
              <a:rPr dirty="0" sz="1800" spc="-285">
                <a:latin typeface="Arial Black"/>
                <a:cs typeface="Arial Black"/>
              </a:rPr>
              <a:t>a</a:t>
            </a:r>
            <a:r>
              <a:rPr dirty="0" sz="1800" spc="-185">
                <a:latin typeface="Arial Black"/>
                <a:cs typeface="Arial Black"/>
              </a:rPr>
              <a:t>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15171" y="2100072"/>
            <a:ext cx="2453639" cy="1626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9267825" y="2644902"/>
            <a:ext cx="1149985" cy="52641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96850" marR="5080" indent="-184785">
              <a:lnSpc>
                <a:spcPts val="1970"/>
              </a:lnSpc>
              <a:spcBef>
                <a:spcPts val="165"/>
              </a:spcBef>
            </a:pPr>
            <a:r>
              <a:rPr dirty="0" sz="1650" spc="-335">
                <a:latin typeface="Arial Black"/>
                <a:cs typeface="Arial Black"/>
              </a:rPr>
              <a:t>P</a:t>
            </a:r>
            <a:r>
              <a:rPr dirty="0" sz="1650" spc="-210">
                <a:latin typeface="Arial Black"/>
                <a:cs typeface="Arial Black"/>
              </a:rPr>
              <a:t>e</a:t>
            </a:r>
            <a:r>
              <a:rPr dirty="0" sz="1650" spc="-204">
                <a:latin typeface="Arial Black"/>
                <a:cs typeface="Arial Black"/>
              </a:rPr>
              <a:t>n</a:t>
            </a:r>
            <a:r>
              <a:rPr dirty="0" sz="1650" spc="-190">
                <a:latin typeface="Arial Black"/>
                <a:cs typeface="Arial Black"/>
              </a:rPr>
              <a:t>g</a:t>
            </a:r>
            <a:r>
              <a:rPr dirty="0" sz="1650" spc="-185">
                <a:latin typeface="Arial Black"/>
                <a:cs typeface="Arial Black"/>
              </a:rPr>
              <a:t>e</a:t>
            </a:r>
            <a:r>
              <a:rPr dirty="0" sz="1650" spc="-105">
                <a:latin typeface="Arial Black"/>
                <a:cs typeface="Arial Black"/>
              </a:rPr>
              <a:t>l</a:t>
            </a:r>
            <a:r>
              <a:rPr dirty="0" sz="1650" spc="-204">
                <a:latin typeface="Arial Black"/>
                <a:cs typeface="Arial Black"/>
              </a:rPr>
              <a:t>o</a:t>
            </a:r>
            <a:r>
              <a:rPr dirty="0" sz="1650" spc="-190">
                <a:latin typeface="Arial Black"/>
                <a:cs typeface="Arial Black"/>
              </a:rPr>
              <a:t>laan  </a:t>
            </a:r>
            <a:r>
              <a:rPr dirty="0" sz="1650" spc="-240">
                <a:latin typeface="Arial Black"/>
                <a:cs typeface="Arial Black"/>
              </a:rPr>
              <a:t>Layanan</a:t>
            </a:r>
            <a:endParaRPr sz="1650">
              <a:latin typeface="Arial Black"/>
              <a:cs typeface="Arial Blac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24900" y="5251703"/>
            <a:ext cx="2459736" cy="10515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9315704" y="5485891"/>
            <a:ext cx="12814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1800" spc="-370">
                <a:latin typeface="Arial Black"/>
                <a:cs typeface="Arial Black"/>
              </a:rPr>
              <a:t>P</a:t>
            </a:r>
            <a:r>
              <a:rPr dirty="0" sz="1800" spc="-270">
                <a:latin typeface="Arial Black"/>
                <a:cs typeface="Arial Black"/>
              </a:rPr>
              <a:t>e</a:t>
            </a:r>
            <a:r>
              <a:rPr dirty="0" sz="1800" spc="-155">
                <a:latin typeface="Arial Black"/>
                <a:cs typeface="Arial Black"/>
              </a:rPr>
              <a:t>ng</a:t>
            </a:r>
            <a:r>
              <a:rPr dirty="0" sz="1800" spc="-165">
                <a:latin typeface="Arial Black"/>
                <a:cs typeface="Arial Black"/>
              </a:rPr>
              <a:t>g</a:t>
            </a:r>
            <a:r>
              <a:rPr dirty="0" sz="1800" spc="-235">
                <a:latin typeface="Arial Black"/>
                <a:cs typeface="Arial Black"/>
              </a:rPr>
              <a:t>una</a:t>
            </a:r>
            <a:r>
              <a:rPr dirty="0" sz="1800" spc="-245">
                <a:latin typeface="Arial Black"/>
                <a:cs typeface="Arial Black"/>
              </a:rPr>
              <a:t>a</a:t>
            </a:r>
            <a:r>
              <a:rPr dirty="0" sz="1800" spc="-125">
                <a:latin typeface="Arial Black"/>
                <a:cs typeface="Arial Black"/>
              </a:rPr>
              <a:t>n  </a:t>
            </a:r>
            <a:r>
              <a:rPr dirty="0" sz="1800" spc="-260">
                <a:latin typeface="Arial Black"/>
                <a:cs typeface="Arial Black"/>
              </a:rPr>
              <a:t>Layanan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32231" y="2762885"/>
            <a:ext cx="11555095" cy="3152140"/>
            <a:chOff x="332231" y="2762885"/>
            <a:chExt cx="11555095" cy="3152140"/>
          </a:xfrm>
        </p:grpSpPr>
        <p:sp>
          <p:nvSpPr>
            <p:cNvPr id="30" name="object 30"/>
            <p:cNvSpPr/>
            <p:nvPr/>
          </p:nvSpPr>
          <p:spPr>
            <a:xfrm>
              <a:off x="6955536" y="4111752"/>
              <a:ext cx="1699260" cy="6416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513956" y="4908677"/>
              <a:ext cx="2350262" cy="8404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532126" y="2763774"/>
              <a:ext cx="553085" cy="912494"/>
            </a:xfrm>
            <a:custGeom>
              <a:avLst/>
              <a:gdLst/>
              <a:ahLst/>
              <a:cxnLst/>
              <a:rect l="l" t="t" r="r" b="b"/>
              <a:pathLst>
                <a:path w="553085" h="912495">
                  <a:moveTo>
                    <a:pt x="414400" y="0"/>
                  </a:moveTo>
                  <a:lnTo>
                    <a:pt x="138175" y="0"/>
                  </a:lnTo>
                  <a:lnTo>
                    <a:pt x="138175" y="684276"/>
                  </a:lnTo>
                  <a:lnTo>
                    <a:pt x="0" y="684276"/>
                  </a:lnTo>
                  <a:lnTo>
                    <a:pt x="276225" y="912494"/>
                  </a:lnTo>
                  <a:lnTo>
                    <a:pt x="552831" y="684276"/>
                  </a:lnTo>
                  <a:lnTo>
                    <a:pt x="414400" y="684276"/>
                  </a:lnTo>
                  <a:lnTo>
                    <a:pt x="41440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532126" y="2763774"/>
              <a:ext cx="553085" cy="912494"/>
            </a:xfrm>
            <a:custGeom>
              <a:avLst/>
              <a:gdLst/>
              <a:ahLst/>
              <a:cxnLst/>
              <a:rect l="l" t="t" r="r" b="b"/>
              <a:pathLst>
                <a:path w="553085" h="912495">
                  <a:moveTo>
                    <a:pt x="138175" y="0"/>
                  </a:moveTo>
                  <a:lnTo>
                    <a:pt x="138175" y="684276"/>
                  </a:lnTo>
                  <a:lnTo>
                    <a:pt x="0" y="684276"/>
                  </a:lnTo>
                  <a:lnTo>
                    <a:pt x="276225" y="912494"/>
                  </a:lnTo>
                  <a:lnTo>
                    <a:pt x="552831" y="684276"/>
                  </a:lnTo>
                  <a:lnTo>
                    <a:pt x="414400" y="684276"/>
                  </a:lnTo>
                  <a:lnTo>
                    <a:pt x="414400" y="0"/>
                  </a:lnTo>
                  <a:lnTo>
                    <a:pt x="138175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734525" y="3177032"/>
              <a:ext cx="2585242" cy="92480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32231" y="4837176"/>
              <a:ext cx="1231392" cy="9235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74191" y="4991100"/>
              <a:ext cx="1231391" cy="9235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68452" y="3842004"/>
              <a:ext cx="1371600" cy="1050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0175748" y="3720084"/>
              <a:ext cx="1231392" cy="9235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0727436" y="3980688"/>
              <a:ext cx="1159764" cy="9433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15343" y="77723"/>
            <a:ext cx="376427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46480" y="82422"/>
            <a:ext cx="4535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45- 47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PUBLIK </a:t>
            </a:r>
            <a:r>
              <a:rPr dirty="0" sz="1800" spc="-10" b="1">
                <a:latin typeface="Carlito"/>
                <a:cs typeface="Carlito"/>
              </a:rPr>
              <a:t>SEKTOR </a:t>
            </a:r>
            <a:r>
              <a:rPr dirty="0" sz="1800" spc="5" b="1">
                <a:latin typeface="Carlito"/>
                <a:cs typeface="Carlito"/>
              </a:rPr>
              <a:t>1-3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0736" y="964361"/>
            <a:ext cx="11590655" cy="742315"/>
            <a:chOff x="300736" y="964361"/>
            <a:chExt cx="11590655" cy="742315"/>
          </a:xfrm>
        </p:grpSpPr>
        <p:sp>
          <p:nvSpPr>
            <p:cNvPr id="6" name="object 6"/>
            <p:cNvSpPr/>
            <p:nvPr/>
          </p:nvSpPr>
          <p:spPr>
            <a:xfrm>
              <a:off x="300736" y="964361"/>
              <a:ext cx="1153160" cy="349885"/>
            </a:xfrm>
            <a:custGeom>
              <a:avLst/>
              <a:gdLst/>
              <a:ahLst/>
              <a:cxnLst/>
              <a:rect l="l" t="t" r="r" b="b"/>
              <a:pathLst>
                <a:path w="1153160" h="349884">
                  <a:moveTo>
                    <a:pt x="1152550" y="0"/>
                  </a:moveTo>
                  <a:lnTo>
                    <a:pt x="0" y="0"/>
                  </a:lnTo>
                  <a:lnTo>
                    <a:pt x="0" y="349834"/>
                  </a:lnTo>
                  <a:lnTo>
                    <a:pt x="1152550" y="349834"/>
                  </a:lnTo>
                  <a:lnTo>
                    <a:pt x="11525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53261" y="964361"/>
              <a:ext cx="10438130" cy="349885"/>
            </a:xfrm>
            <a:custGeom>
              <a:avLst/>
              <a:gdLst/>
              <a:ahLst/>
              <a:cxnLst/>
              <a:rect l="l" t="t" r="r" b="b"/>
              <a:pathLst>
                <a:path w="10438130" h="349884">
                  <a:moveTo>
                    <a:pt x="10438002" y="0"/>
                  </a:moveTo>
                  <a:lnTo>
                    <a:pt x="0" y="0"/>
                  </a:lnTo>
                  <a:lnTo>
                    <a:pt x="0" y="349834"/>
                  </a:lnTo>
                  <a:lnTo>
                    <a:pt x="10438002" y="349834"/>
                  </a:lnTo>
                  <a:lnTo>
                    <a:pt x="10438002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0736" y="1314246"/>
              <a:ext cx="1153160" cy="349885"/>
            </a:xfrm>
            <a:custGeom>
              <a:avLst/>
              <a:gdLst/>
              <a:ahLst/>
              <a:cxnLst/>
              <a:rect l="l" t="t" r="r" b="b"/>
              <a:pathLst>
                <a:path w="1153160" h="349885">
                  <a:moveTo>
                    <a:pt x="1152550" y="0"/>
                  </a:moveTo>
                  <a:lnTo>
                    <a:pt x="0" y="0"/>
                  </a:lnTo>
                  <a:lnTo>
                    <a:pt x="0" y="349834"/>
                  </a:lnTo>
                  <a:lnTo>
                    <a:pt x="1152550" y="349834"/>
                  </a:lnTo>
                  <a:lnTo>
                    <a:pt x="11525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53261" y="1314246"/>
              <a:ext cx="10438130" cy="349885"/>
            </a:xfrm>
            <a:custGeom>
              <a:avLst/>
              <a:gdLst/>
              <a:ahLst/>
              <a:cxnLst/>
              <a:rect l="l" t="t" r="r" b="b"/>
              <a:pathLst>
                <a:path w="10438130" h="349885">
                  <a:moveTo>
                    <a:pt x="8662289" y="0"/>
                  </a:moveTo>
                  <a:lnTo>
                    <a:pt x="0" y="0"/>
                  </a:lnTo>
                  <a:lnTo>
                    <a:pt x="0" y="349834"/>
                  </a:lnTo>
                  <a:lnTo>
                    <a:pt x="8662289" y="349834"/>
                  </a:lnTo>
                  <a:lnTo>
                    <a:pt x="8662289" y="0"/>
                  </a:lnTo>
                  <a:close/>
                </a:path>
                <a:path w="10438130" h="349885">
                  <a:moveTo>
                    <a:pt x="10437990" y="0"/>
                  </a:moveTo>
                  <a:lnTo>
                    <a:pt x="8662416" y="0"/>
                  </a:lnTo>
                  <a:lnTo>
                    <a:pt x="8662416" y="349834"/>
                  </a:lnTo>
                  <a:lnTo>
                    <a:pt x="10437990" y="349834"/>
                  </a:lnTo>
                  <a:lnTo>
                    <a:pt x="10437990" y="0"/>
                  </a:lnTo>
                  <a:close/>
                </a:path>
              </a:pathLst>
            </a:custGeom>
            <a:solidFill>
              <a:srgbClr val="EAEE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1292" y="1251203"/>
              <a:ext cx="906018" cy="454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343144" y="1251203"/>
              <a:ext cx="899922" cy="454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530840" y="1251203"/>
              <a:ext cx="960881" cy="4549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94386" y="447801"/>
          <a:ext cx="11609705" cy="6228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525"/>
                <a:gridCol w="5866765"/>
                <a:gridCol w="2113279"/>
                <a:gridCol w="682625"/>
                <a:gridCol w="1776095"/>
              </a:tblGrid>
              <a:tr h="510159"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60"/>
                        </a:lnSpc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>
                        <a:lnSpc>
                          <a:spcPts val="186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Publik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L="58419">
                        <a:lnSpc>
                          <a:spcPts val="1914"/>
                        </a:lnSpc>
                        <a:spcBef>
                          <a:spcPts val="140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9885"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6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45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Tingkat Kematangan 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Sektor 1-3</a:t>
                      </a:r>
                      <a:r>
                        <a:rPr dirty="0" sz="1800" spc="3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(…...........................................................................)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9884">
                <a:tc>
                  <a:txBody>
                    <a:bodyPr/>
                    <a:lstStyle/>
                    <a:p>
                      <a:pPr marL="259079">
                        <a:lnSpc>
                          <a:spcPts val="1860"/>
                        </a:lnSpc>
                      </a:pPr>
                      <a:r>
                        <a:rPr dirty="0" sz="16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10" b="1" i="1">
                          <a:latin typeface="Carlito"/>
                          <a:cs typeface="Carlito"/>
                        </a:rPr>
                        <a:t>Kriteria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44830">
                        <a:lnSpc>
                          <a:spcPts val="1860"/>
                        </a:lnSpc>
                      </a:pPr>
                      <a:r>
                        <a:rPr dirty="0" sz="1600" spc="-5" b="1" i="1">
                          <a:latin typeface="Carlito"/>
                          <a:cs typeface="Carlito"/>
                        </a:rPr>
                        <a:t>Capaian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1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1092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825"/>
                        </a:lnSpc>
                      </a:pP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informasi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terkait</a:t>
                      </a:r>
                      <a:r>
                        <a:rPr dirty="0" sz="1600" spc="1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ts val="1914"/>
                        </a:lnSpc>
                      </a:pP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kegiatan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 pemerintah.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7315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2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825"/>
                        </a:lnSpc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Elektronik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memberikan</a:t>
                      </a:r>
                      <a:r>
                        <a:rPr dirty="0" sz="1600" spc="19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R="544195">
                        <a:lnSpc>
                          <a:spcPct val="100000"/>
                        </a:lnSpc>
                      </a:pPr>
                      <a:r>
                        <a:rPr dirty="0" sz="16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interaksi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kegiatan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seperti pencarian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informasi, pengunggahan  dokumen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Sektoral, dan pengunduhan dokumen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</a:t>
                      </a:r>
                      <a:r>
                        <a:rPr dirty="0" sz="1600" spc="1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825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3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14604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transaksi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kegiatan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data, 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data, mekanisme persetujuan,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600" spc="6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data.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8395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4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14604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kolaborasi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dengan layanan elektronik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misalnya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Elektronik 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Daerah</a:t>
                      </a:r>
                      <a:r>
                        <a:rPr dirty="0" sz="1600" spc="254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lain.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5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830"/>
                        </a:lnSpc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</a:t>
                      </a:r>
                      <a:r>
                        <a:rPr dirty="0" sz="1600" spc="17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dilakukan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r>
                        <a:rPr dirty="0" sz="1600" spc="-10" b="1"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evaluasi terhadap perubahan lingkungan,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perundang-undangan, 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kebutuhan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600" spc="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Daerah.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285813">
                <a:tc>
                  <a:txBody>
                    <a:bodyPr/>
                    <a:lstStyle/>
                    <a:p>
                      <a:pPr marL="57150">
                        <a:lnSpc>
                          <a:spcPts val="1864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ts val="1864"/>
                        </a:lnSpc>
                      </a:pPr>
                      <a:r>
                        <a:rPr dirty="0" sz="1600" spc="-5" b="1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600" spc="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5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349834">
                <a:tc>
                  <a:txBody>
                    <a:bodyPr/>
                    <a:lstStyle/>
                    <a:p>
                      <a:pPr marL="57150">
                        <a:lnSpc>
                          <a:spcPts val="1864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600" spc="-2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0222">
                <a:tc>
                  <a:txBody>
                    <a:bodyPr/>
                    <a:lstStyle/>
                    <a:p>
                      <a:pPr marL="57150">
                        <a:lnSpc>
                          <a:spcPts val="187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L="57150">
                        <a:lnSpc>
                          <a:spcPts val="1905"/>
                        </a:lnSpc>
                        <a:spcBef>
                          <a:spcPts val="140"/>
                        </a:spcBef>
                      </a:pPr>
                      <a:r>
                        <a:rPr dirty="0" sz="16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15343" y="77723"/>
            <a:ext cx="376427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31126" y="621804"/>
            <a:ext cx="11590655" cy="1288415"/>
            <a:chOff x="431126" y="621804"/>
            <a:chExt cx="11590655" cy="1288415"/>
          </a:xfrm>
        </p:grpSpPr>
        <p:sp>
          <p:nvSpPr>
            <p:cNvPr id="5" name="object 5"/>
            <p:cNvSpPr/>
            <p:nvPr/>
          </p:nvSpPr>
          <p:spPr>
            <a:xfrm>
              <a:off x="431126" y="692708"/>
              <a:ext cx="11590655" cy="1217930"/>
            </a:xfrm>
            <a:custGeom>
              <a:avLst/>
              <a:gdLst/>
              <a:ahLst/>
              <a:cxnLst/>
              <a:rect l="l" t="t" r="r" b="b"/>
              <a:pathLst>
                <a:path w="11590655" h="1217930">
                  <a:moveTo>
                    <a:pt x="1152550" y="349897"/>
                  </a:moveTo>
                  <a:lnTo>
                    <a:pt x="0" y="349897"/>
                  </a:lnTo>
                  <a:lnTo>
                    <a:pt x="0" y="1217371"/>
                  </a:lnTo>
                  <a:lnTo>
                    <a:pt x="1152550" y="1217371"/>
                  </a:lnTo>
                  <a:lnTo>
                    <a:pt x="1152550" y="349897"/>
                  </a:lnTo>
                  <a:close/>
                </a:path>
                <a:path w="11590655" h="1217930">
                  <a:moveTo>
                    <a:pt x="1152550" y="0"/>
                  </a:moveTo>
                  <a:lnTo>
                    <a:pt x="0" y="0"/>
                  </a:lnTo>
                  <a:lnTo>
                    <a:pt x="0" y="349834"/>
                  </a:lnTo>
                  <a:lnTo>
                    <a:pt x="1152550" y="349834"/>
                  </a:lnTo>
                  <a:lnTo>
                    <a:pt x="1152550" y="0"/>
                  </a:lnTo>
                  <a:close/>
                </a:path>
                <a:path w="11590655" h="1217930">
                  <a:moveTo>
                    <a:pt x="11590553" y="0"/>
                  </a:moveTo>
                  <a:lnTo>
                    <a:pt x="5592102" y="0"/>
                  </a:lnTo>
                  <a:lnTo>
                    <a:pt x="1152563" y="0"/>
                  </a:lnTo>
                  <a:lnTo>
                    <a:pt x="1152563" y="349834"/>
                  </a:lnTo>
                  <a:lnTo>
                    <a:pt x="5592102" y="349834"/>
                  </a:lnTo>
                  <a:lnTo>
                    <a:pt x="11590553" y="349834"/>
                  </a:lnTo>
                  <a:lnTo>
                    <a:pt x="115905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83690" y="1042606"/>
              <a:ext cx="10438130" cy="868044"/>
            </a:xfrm>
            <a:custGeom>
              <a:avLst/>
              <a:gdLst/>
              <a:ahLst/>
              <a:cxnLst/>
              <a:rect l="l" t="t" r="r" b="b"/>
              <a:pathLst>
                <a:path w="10438130" h="868044">
                  <a:moveTo>
                    <a:pt x="10437990" y="0"/>
                  </a:moveTo>
                  <a:lnTo>
                    <a:pt x="4439539" y="0"/>
                  </a:lnTo>
                  <a:lnTo>
                    <a:pt x="0" y="0"/>
                  </a:lnTo>
                  <a:lnTo>
                    <a:pt x="0" y="867473"/>
                  </a:lnTo>
                  <a:lnTo>
                    <a:pt x="4439539" y="867473"/>
                  </a:lnTo>
                  <a:lnTo>
                    <a:pt x="10437990" y="867473"/>
                  </a:lnTo>
                  <a:lnTo>
                    <a:pt x="10437990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07491" y="621804"/>
              <a:ext cx="1018794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305555" y="621804"/>
              <a:ext cx="1014222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228075" y="621804"/>
              <a:ext cx="872490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95003" y="621804"/>
              <a:ext cx="1038605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24776" y="621804"/>
          <a:ext cx="11609705" cy="5549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525"/>
                <a:gridCol w="4439285"/>
                <a:gridCol w="5998210"/>
              </a:tblGrid>
              <a:tr h="7098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9757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2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8675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1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859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Berbasis Elektronik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terkait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kegiatan</a:t>
                      </a:r>
                      <a:r>
                        <a:rPr dirty="0" sz="1800" spc="-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pemerintah.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</a:t>
                      </a:r>
                      <a:r>
                        <a:rPr dirty="0" sz="1800" spc="-6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66040">
                        <a:lnSpc>
                          <a:spcPct val="107200"/>
                        </a:lnSpc>
                      </a:pP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sektora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Daerah yang  ditayangkan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</a:t>
                      </a:r>
                      <a:r>
                        <a:rPr dirty="0" sz="18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92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2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55"/>
                        </a:lnSpc>
                      </a:pP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8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83185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Berbasis Elektronik 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interaksi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kegiatan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seperti  pencarian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informasi, pengunggahan</a:t>
                      </a:r>
                      <a:r>
                        <a:rPr dirty="0" sz="1800" spc="-1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dokumen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Sektoral,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pengunduhan dokumen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</a:t>
                      </a:r>
                      <a:r>
                        <a:rPr dirty="0" sz="18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380365">
                        <a:lnSpc>
                          <a:spcPct val="106900"/>
                        </a:lnSpc>
                        <a:spcBef>
                          <a:spcPts val="10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untuk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berinteraksi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pengguna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, seperti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fitur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pencarian,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</a:t>
                      </a:r>
                      <a:r>
                        <a:rPr dirty="0" sz="1800" spc="-5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(unduh).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334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3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Berbasis Elektronik 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transaksi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kepada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kegiatan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pemerintah seperti transaksi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data,  validasi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mekanisme persetujuan,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 analitik</a:t>
                      </a:r>
                      <a:r>
                        <a:rPr dirty="0" sz="18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data.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1943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69215">
                        <a:lnSpc>
                          <a:spcPct val="1071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untuk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dimana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selain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fitur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(unduh)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mendukung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input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output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data/informasi,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maka  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memiliki fungsi mekanisme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 data/informasi,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data/informasi,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kemajuan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status 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approval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(persetujuan) data/informasi,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analitik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baik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antar pengguna maupun</a:t>
                      </a:r>
                      <a:r>
                        <a:rPr dirty="0" sz="1800" spc="-5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automasi.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1046480" y="82422"/>
            <a:ext cx="4535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45- 47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PUBLIK </a:t>
            </a:r>
            <a:r>
              <a:rPr dirty="0" sz="1800" spc="-10" b="1">
                <a:latin typeface="Carlito"/>
                <a:cs typeface="Carlito"/>
              </a:rPr>
              <a:t>SEKTOR </a:t>
            </a:r>
            <a:r>
              <a:rPr dirty="0" sz="1800" spc="5" b="1">
                <a:latin typeface="Carlito"/>
                <a:cs typeface="Carlito"/>
              </a:rPr>
              <a:t>1-3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15343" y="77723"/>
            <a:ext cx="376427" cy="37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00736" y="384060"/>
            <a:ext cx="11590655" cy="2614930"/>
            <a:chOff x="300736" y="384060"/>
            <a:chExt cx="11590655" cy="2614930"/>
          </a:xfrm>
        </p:grpSpPr>
        <p:sp>
          <p:nvSpPr>
            <p:cNvPr id="5" name="object 5"/>
            <p:cNvSpPr/>
            <p:nvPr/>
          </p:nvSpPr>
          <p:spPr>
            <a:xfrm>
              <a:off x="300736" y="454075"/>
              <a:ext cx="11590655" cy="2544445"/>
            </a:xfrm>
            <a:custGeom>
              <a:avLst/>
              <a:gdLst/>
              <a:ahLst/>
              <a:cxnLst/>
              <a:rect l="l" t="t" r="r" b="b"/>
              <a:pathLst>
                <a:path w="11590655" h="2544445">
                  <a:moveTo>
                    <a:pt x="11590515" y="0"/>
                  </a:moveTo>
                  <a:lnTo>
                    <a:pt x="5592064" y="0"/>
                  </a:lnTo>
                  <a:lnTo>
                    <a:pt x="1152537" y="0"/>
                  </a:lnTo>
                  <a:lnTo>
                    <a:pt x="0" y="0"/>
                  </a:lnTo>
                  <a:lnTo>
                    <a:pt x="0" y="349834"/>
                  </a:lnTo>
                  <a:lnTo>
                    <a:pt x="0" y="2544394"/>
                  </a:lnTo>
                  <a:lnTo>
                    <a:pt x="1152537" y="2544394"/>
                  </a:lnTo>
                  <a:lnTo>
                    <a:pt x="1152537" y="349834"/>
                  </a:lnTo>
                  <a:lnTo>
                    <a:pt x="5592064" y="349834"/>
                  </a:lnTo>
                  <a:lnTo>
                    <a:pt x="11590515" y="349834"/>
                  </a:lnTo>
                  <a:lnTo>
                    <a:pt x="1159051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53261" y="803909"/>
              <a:ext cx="10438130" cy="2194560"/>
            </a:xfrm>
            <a:custGeom>
              <a:avLst/>
              <a:gdLst/>
              <a:ahLst/>
              <a:cxnLst/>
              <a:rect l="l" t="t" r="r" b="b"/>
              <a:pathLst>
                <a:path w="10438130" h="2194560">
                  <a:moveTo>
                    <a:pt x="10437990" y="0"/>
                  </a:moveTo>
                  <a:lnTo>
                    <a:pt x="4439539" y="0"/>
                  </a:lnTo>
                  <a:lnTo>
                    <a:pt x="0" y="0"/>
                  </a:lnTo>
                  <a:lnTo>
                    <a:pt x="0" y="2194560"/>
                  </a:lnTo>
                  <a:lnTo>
                    <a:pt x="4439539" y="2194560"/>
                  </a:lnTo>
                  <a:lnTo>
                    <a:pt x="10437990" y="2194560"/>
                  </a:lnTo>
                  <a:lnTo>
                    <a:pt x="10437990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6428" y="384060"/>
              <a:ext cx="1018794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174491" y="384060"/>
              <a:ext cx="1014221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097012" y="384060"/>
              <a:ext cx="872490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663940" y="384060"/>
              <a:ext cx="1038605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94386" y="384060"/>
          <a:ext cx="11609705" cy="4956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525"/>
                <a:gridCol w="4439285"/>
                <a:gridCol w="5998210"/>
              </a:tblGrid>
              <a:tr h="7009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9758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19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4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55"/>
                        </a:lnSpc>
                      </a:pP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372110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kolaborasi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dengan  layanan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misalnya Layanan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</a:t>
                      </a:r>
                      <a:r>
                        <a:rPr dirty="0" sz="1800" spc="-16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Daerah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dan/atau  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 Daerah</a:t>
                      </a:r>
                      <a:r>
                        <a:rPr dirty="0" sz="18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9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56210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dapat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berbagai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pakai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sumber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lainnya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, sebagai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hasil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integrasi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layanan/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middleware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/basis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seperti ditunjukkan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Arsitektur aplikasinya, pengelolaan repositori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API, dan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dokumentasi integrasi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800" spc="-5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lainnya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335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5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85725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Sektoral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dilakukan</a:t>
                      </a:r>
                      <a:r>
                        <a:rPr dirty="0" sz="1800" spc="-3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8699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berdasarkan hasil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evaluasi</a:t>
                      </a:r>
                      <a:r>
                        <a:rPr dirty="0" sz="1800" spc="-9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terhadap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perubahan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lingkungan,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perundang-  undangan, teknologi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kebutuhan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</a:t>
                      </a:r>
                      <a:r>
                        <a:rPr dirty="0" sz="18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Daerah.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1943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Dokumentasi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1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45415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ditingkatkan/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dikembangkan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layanannya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.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Terdapat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notulensi/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catatan/telaah/laporan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reviu/evaluasi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rekomendasi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tindak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lanjut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pengembangan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bukti undangan 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pembahasan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penyempurnaan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 dokumentasi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aktivitas-aktivitas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analisis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komparasi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atau  penyempurnaan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800" spc="-4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SPBE;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1046480" y="82422"/>
            <a:ext cx="45358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45- 47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PUBLIK </a:t>
            </a:r>
            <a:r>
              <a:rPr dirty="0" sz="1800" spc="-10" b="1">
                <a:latin typeface="Carlito"/>
                <a:cs typeface="Carlito"/>
              </a:rPr>
              <a:t>SEKTOR </a:t>
            </a:r>
            <a:r>
              <a:rPr dirty="0" sz="1800" spc="5" b="1">
                <a:latin typeface="Carlito"/>
                <a:cs typeface="Carlito"/>
              </a:rPr>
              <a:t>1-3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5498" y="1328166"/>
            <a:ext cx="11082655" cy="4203700"/>
          </a:xfrm>
          <a:custGeom>
            <a:avLst/>
            <a:gdLst/>
            <a:ahLst/>
            <a:cxnLst/>
            <a:rect l="l" t="t" r="r" b="b"/>
            <a:pathLst>
              <a:path w="11082655" h="4203700">
                <a:moveTo>
                  <a:pt x="0" y="4203192"/>
                </a:moveTo>
                <a:lnTo>
                  <a:pt x="11082528" y="4203192"/>
                </a:lnTo>
                <a:lnTo>
                  <a:pt x="11082528" y="0"/>
                </a:lnTo>
                <a:lnTo>
                  <a:pt x="0" y="0"/>
                </a:lnTo>
                <a:lnTo>
                  <a:pt x="0" y="4203192"/>
                </a:lnTo>
                <a:close/>
              </a:path>
            </a:pathLst>
          </a:custGeom>
          <a:ln w="25400">
            <a:solidFill>
              <a:srgbClr val="395E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3780" y="1343913"/>
            <a:ext cx="8629015" cy="39852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67335" algn="l"/>
              </a:tabLst>
            </a:pPr>
            <a:r>
              <a:rPr dirty="0" sz="2000" spc="-5" b="1">
                <a:latin typeface="Carlito"/>
                <a:cs typeface="Carlito"/>
              </a:rPr>
              <a:t>Administrasi</a:t>
            </a:r>
            <a:endParaRPr sz="2000">
              <a:latin typeface="Carlito"/>
              <a:cs typeface="Carlito"/>
            </a:endParaRPr>
          </a:p>
          <a:p>
            <a:pPr lvl="1" marL="756285" indent="-22923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5">
                <a:latin typeface="Carlito"/>
                <a:cs typeface="Carlito"/>
              </a:rPr>
              <a:t>Kemenkeu </a:t>
            </a:r>
            <a:r>
              <a:rPr dirty="0" sz="2000" spc="-5">
                <a:latin typeface="Carlito"/>
                <a:cs typeface="Carlito"/>
              </a:rPr>
              <a:t>(DJP</a:t>
            </a:r>
            <a:r>
              <a:rPr dirty="0" sz="2000" spc="-15">
                <a:latin typeface="Carlito"/>
                <a:cs typeface="Carlito"/>
              </a:rPr>
              <a:t> </a:t>
            </a:r>
            <a:r>
              <a:rPr dirty="0" sz="2000" spc="-5">
                <a:latin typeface="Carlito"/>
                <a:cs typeface="Carlito"/>
              </a:rPr>
              <a:t>Online)</a:t>
            </a:r>
            <a:endParaRPr sz="2000">
              <a:latin typeface="Carlito"/>
              <a:cs typeface="Carlito"/>
            </a:endParaRPr>
          </a:p>
          <a:p>
            <a:pPr lvl="1" marL="756285" indent="-22923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5">
                <a:latin typeface="Carlito"/>
                <a:cs typeface="Carlito"/>
              </a:rPr>
              <a:t>Kota </a:t>
            </a:r>
            <a:r>
              <a:rPr dirty="0" sz="2000">
                <a:latin typeface="Carlito"/>
                <a:cs typeface="Carlito"/>
              </a:rPr>
              <a:t>Banjarmasin </a:t>
            </a:r>
            <a:r>
              <a:rPr dirty="0" sz="2000" spc="-10">
                <a:latin typeface="Carlito"/>
                <a:cs typeface="Carlito"/>
              </a:rPr>
              <a:t>(Palui- Administrasi </a:t>
            </a:r>
            <a:r>
              <a:rPr dirty="0" sz="2000" spc="-5">
                <a:latin typeface="Carlito"/>
                <a:cs typeface="Carlito"/>
              </a:rPr>
              <a:t>Kependudukan</a:t>
            </a:r>
            <a:r>
              <a:rPr dirty="0" sz="2000" spc="35">
                <a:latin typeface="Carlito"/>
                <a:cs typeface="Carlito"/>
              </a:rPr>
              <a:t> </a:t>
            </a:r>
            <a:r>
              <a:rPr dirty="0" sz="2000" spc="-25">
                <a:latin typeface="Carlito"/>
                <a:cs typeface="Carlito"/>
              </a:rPr>
              <a:t>Terpadu)</a:t>
            </a:r>
            <a:endParaRPr sz="2000">
              <a:latin typeface="Carlito"/>
              <a:cs typeface="Carlito"/>
            </a:endParaRPr>
          </a:p>
          <a:p>
            <a:pPr lvl="1" marL="756285" indent="-22923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5">
                <a:latin typeface="Carlito"/>
                <a:cs typeface="Carlito"/>
              </a:rPr>
              <a:t>Kota Surabaya </a:t>
            </a:r>
            <a:r>
              <a:rPr dirty="0" sz="2000" spc="-5">
                <a:latin typeface="Carlito"/>
                <a:cs typeface="Carlito"/>
              </a:rPr>
              <a:t>(SSW </a:t>
            </a:r>
            <a:r>
              <a:rPr dirty="0" sz="2000">
                <a:latin typeface="Carlito"/>
                <a:cs typeface="Carlito"/>
              </a:rPr>
              <a:t>- </a:t>
            </a:r>
            <a:r>
              <a:rPr dirty="0" sz="2000" spc="-15">
                <a:latin typeface="Carlito"/>
                <a:cs typeface="Carlito"/>
              </a:rPr>
              <a:t>Surabaya </a:t>
            </a:r>
            <a:r>
              <a:rPr dirty="0" sz="2000" spc="-5">
                <a:latin typeface="Carlito"/>
                <a:cs typeface="Carlito"/>
              </a:rPr>
              <a:t>Single</a:t>
            </a:r>
            <a:r>
              <a:rPr dirty="0" sz="2000" spc="-10">
                <a:latin typeface="Carlito"/>
                <a:cs typeface="Carlito"/>
              </a:rPr>
              <a:t> </a:t>
            </a:r>
            <a:r>
              <a:rPr dirty="0" sz="2000">
                <a:latin typeface="Carlito"/>
                <a:cs typeface="Carlito"/>
              </a:rPr>
              <a:t>Window)</a:t>
            </a:r>
            <a:endParaRPr sz="20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har char="•"/>
            </a:pPr>
            <a:endParaRPr sz="2100">
              <a:latin typeface="Carlito"/>
              <a:cs typeface="Carlito"/>
            </a:endParaRPr>
          </a:p>
          <a:p>
            <a:pPr marL="266700" indent="-254635">
              <a:lnSpc>
                <a:spcPct val="100000"/>
              </a:lnSpc>
              <a:buAutoNum type="arabicPeriod"/>
              <a:tabLst>
                <a:tab pos="267335" algn="l"/>
              </a:tabLst>
            </a:pPr>
            <a:r>
              <a:rPr dirty="0" sz="2000" spc="-5" b="1">
                <a:latin typeface="Carlito"/>
                <a:cs typeface="Carlito"/>
              </a:rPr>
              <a:t>Jasa</a:t>
            </a:r>
            <a:endParaRPr sz="2000">
              <a:latin typeface="Carlito"/>
              <a:cs typeface="Carlito"/>
            </a:endParaRPr>
          </a:p>
          <a:p>
            <a:pPr lvl="1" marL="756285" indent="-229235">
              <a:lnSpc>
                <a:spcPct val="100000"/>
              </a:lnSpc>
              <a:spcBef>
                <a:spcPts val="360"/>
              </a:spcBef>
              <a:buSzPct val="9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>
                <a:latin typeface="Carlito"/>
                <a:cs typeface="Carlito"/>
              </a:rPr>
              <a:t>Kab </a:t>
            </a:r>
            <a:r>
              <a:rPr dirty="0" sz="2000" spc="-25">
                <a:latin typeface="Carlito"/>
                <a:cs typeface="Carlito"/>
              </a:rPr>
              <a:t>Tangerang </a:t>
            </a:r>
            <a:r>
              <a:rPr dirty="0" sz="2000" spc="-45">
                <a:latin typeface="Carlito"/>
                <a:cs typeface="Carlito"/>
              </a:rPr>
              <a:t>(Tax </a:t>
            </a:r>
            <a:r>
              <a:rPr dirty="0" sz="2000">
                <a:latin typeface="Carlito"/>
                <a:cs typeface="Carlito"/>
              </a:rPr>
              <a:t>Shopping, </a:t>
            </a:r>
            <a:r>
              <a:rPr dirty="0" sz="2000" spc="-10">
                <a:latin typeface="Carlito"/>
                <a:cs typeface="Carlito"/>
              </a:rPr>
              <a:t>Perpajakan terintegrasi dengan sektor</a:t>
            </a:r>
            <a:r>
              <a:rPr dirty="0" sz="2000" spc="130">
                <a:latin typeface="Carlito"/>
                <a:cs typeface="Carlito"/>
              </a:rPr>
              <a:t> </a:t>
            </a:r>
            <a:r>
              <a:rPr dirty="0" sz="2000" spc="-15">
                <a:latin typeface="Carlito"/>
                <a:cs typeface="Carlito"/>
              </a:rPr>
              <a:t>swasta)</a:t>
            </a:r>
            <a:endParaRPr sz="2000">
              <a:latin typeface="Carlito"/>
              <a:cs typeface="Carlito"/>
            </a:endParaRPr>
          </a:p>
          <a:p>
            <a:pPr lvl="1" marL="756285" indent="-229235">
              <a:lnSpc>
                <a:spcPct val="100000"/>
              </a:lnSpc>
              <a:spcBef>
                <a:spcPts val="360"/>
              </a:spcBef>
              <a:buSzPct val="9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20">
                <a:latin typeface="Carlito"/>
                <a:cs typeface="Carlito"/>
              </a:rPr>
              <a:t>Kota </a:t>
            </a:r>
            <a:r>
              <a:rPr dirty="0" sz="2000" spc="-5">
                <a:latin typeface="Carlito"/>
                <a:cs typeface="Carlito"/>
              </a:rPr>
              <a:t>Balikpapan (SIMRS </a:t>
            </a:r>
            <a:r>
              <a:rPr dirty="0" sz="2000">
                <a:latin typeface="Carlito"/>
                <a:cs typeface="Carlito"/>
              </a:rPr>
              <a:t>- </a:t>
            </a:r>
            <a:r>
              <a:rPr dirty="0" sz="2000" spc="-10">
                <a:latin typeface="Carlito"/>
                <a:cs typeface="Carlito"/>
              </a:rPr>
              <a:t>Sistem </a:t>
            </a:r>
            <a:r>
              <a:rPr dirty="0" sz="2000">
                <a:latin typeface="Carlito"/>
                <a:cs typeface="Carlito"/>
              </a:rPr>
              <a:t>Rumah </a:t>
            </a:r>
            <a:r>
              <a:rPr dirty="0" sz="2000" spc="-5">
                <a:latin typeface="Carlito"/>
                <a:cs typeface="Carlito"/>
              </a:rPr>
              <a:t>sakit</a:t>
            </a:r>
            <a:r>
              <a:rPr dirty="0" sz="2000" spc="20">
                <a:latin typeface="Carlito"/>
                <a:cs typeface="Carlito"/>
              </a:rPr>
              <a:t> </a:t>
            </a:r>
            <a:r>
              <a:rPr dirty="0" sz="2000" spc="-5">
                <a:latin typeface="Carlito"/>
                <a:cs typeface="Carlito"/>
              </a:rPr>
              <a:t>terpadu)</a:t>
            </a:r>
            <a:endParaRPr sz="20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har char="•"/>
            </a:pPr>
            <a:endParaRPr sz="2550">
              <a:latin typeface="Carlito"/>
              <a:cs typeface="Carlito"/>
            </a:endParaRPr>
          </a:p>
          <a:p>
            <a:pPr marL="266700" indent="-254635">
              <a:lnSpc>
                <a:spcPct val="100000"/>
              </a:lnSpc>
              <a:buAutoNum type="arabicPeriod"/>
              <a:tabLst>
                <a:tab pos="267335" algn="l"/>
              </a:tabLst>
            </a:pPr>
            <a:r>
              <a:rPr dirty="0" sz="2000" spc="-10" b="1">
                <a:latin typeface="Carlito"/>
                <a:cs typeface="Carlito"/>
              </a:rPr>
              <a:t>Barang</a:t>
            </a:r>
            <a:endParaRPr sz="2000">
              <a:latin typeface="Carlito"/>
              <a:cs typeface="Carlito"/>
            </a:endParaRPr>
          </a:p>
          <a:p>
            <a:pPr lvl="1" marL="756285" indent="-287655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5">
                <a:latin typeface="Carlito"/>
                <a:cs typeface="Carlito"/>
              </a:rPr>
              <a:t>KemenKominfo </a:t>
            </a:r>
            <a:r>
              <a:rPr dirty="0" sz="2000" spc="-10">
                <a:latin typeface="Carlito"/>
                <a:cs typeface="Carlito"/>
              </a:rPr>
              <a:t>(Sistem Informasi </a:t>
            </a:r>
            <a:r>
              <a:rPr dirty="0" sz="2000">
                <a:latin typeface="Carlito"/>
                <a:cs typeface="Carlito"/>
              </a:rPr>
              <a:t>Manajemen</a:t>
            </a:r>
            <a:r>
              <a:rPr dirty="0" sz="2000" spc="15">
                <a:latin typeface="Carlito"/>
                <a:cs typeface="Carlito"/>
              </a:rPr>
              <a:t> </a:t>
            </a:r>
            <a:r>
              <a:rPr dirty="0" sz="2000">
                <a:latin typeface="Carlito"/>
                <a:cs typeface="Carlito"/>
              </a:rPr>
              <a:t>Spectrum)</a:t>
            </a:r>
            <a:endParaRPr sz="2000">
              <a:latin typeface="Carlito"/>
              <a:cs typeface="Carlito"/>
            </a:endParaRPr>
          </a:p>
          <a:p>
            <a:pPr lvl="1" marL="756285" indent="-287655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30">
                <a:latin typeface="Carlito"/>
                <a:cs typeface="Carlito"/>
              </a:rPr>
              <a:t>LAPAN </a:t>
            </a:r>
            <a:r>
              <a:rPr dirty="0" sz="2000" spc="-10">
                <a:latin typeface="Carlito"/>
                <a:cs typeface="Carlito"/>
              </a:rPr>
              <a:t>(Pelayanan </a:t>
            </a:r>
            <a:r>
              <a:rPr dirty="0" sz="2000" spc="-15">
                <a:latin typeface="Carlito"/>
                <a:cs typeface="Carlito"/>
              </a:rPr>
              <a:t>Data </a:t>
            </a:r>
            <a:r>
              <a:rPr dirty="0" sz="2000" spc="-5">
                <a:latin typeface="Carlito"/>
                <a:cs typeface="Carlito"/>
              </a:rPr>
              <a:t>Penginderaan </a:t>
            </a:r>
            <a:r>
              <a:rPr dirty="0" sz="2000" spc="-10">
                <a:latin typeface="Carlito"/>
                <a:cs typeface="Carlito"/>
              </a:rPr>
              <a:t>Jarak</a:t>
            </a:r>
            <a:r>
              <a:rPr dirty="0" sz="2000" spc="15">
                <a:latin typeface="Carlito"/>
                <a:cs typeface="Carlito"/>
              </a:rPr>
              <a:t> </a:t>
            </a:r>
            <a:r>
              <a:rPr dirty="0" sz="2000">
                <a:latin typeface="Carlito"/>
                <a:cs typeface="Carlito"/>
              </a:rPr>
              <a:t>Jauh)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5833" y="196037"/>
            <a:ext cx="89376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5">
                <a:solidFill>
                  <a:srgbClr val="000000"/>
                </a:solidFill>
                <a:latin typeface="Carlito"/>
                <a:cs typeface="Carlito"/>
              </a:rPr>
              <a:t>Contoh </a:t>
            </a:r>
            <a:r>
              <a:rPr dirty="0" sz="2800" spc="-20">
                <a:solidFill>
                  <a:srgbClr val="000000"/>
                </a:solidFill>
                <a:latin typeface="Carlito"/>
                <a:cs typeface="Carlito"/>
              </a:rPr>
              <a:t>Layanan </a:t>
            </a:r>
            <a:r>
              <a:rPr dirty="0" sz="2800" spc="-10">
                <a:solidFill>
                  <a:srgbClr val="000000"/>
                </a:solidFill>
                <a:latin typeface="Carlito"/>
                <a:cs typeface="Carlito"/>
              </a:rPr>
              <a:t>Publik </a:t>
            </a:r>
            <a:r>
              <a:rPr dirty="0" sz="2800" spc="-5">
                <a:solidFill>
                  <a:srgbClr val="000000"/>
                </a:solidFill>
                <a:latin typeface="Carlito"/>
                <a:cs typeface="Carlito"/>
              </a:rPr>
              <a:t>selain </a:t>
            </a:r>
            <a:r>
              <a:rPr dirty="0" sz="2800" spc="-20">
                <a:solidFill>
                  <a:srgbClr val="000000"/>
                </a:solidFill>
                <a:latin typeface="Carlito"/>
                <a:cs typeface="Carlito"/>
              </a:rPr>
              <a:t>layanan </a:t>
            </a:r>
            <a:r>
              <a:rPr dirty="0" sz="2800" spc="-5">
                <a:solidFill>
                  <a:srgbClr val="000000"/>
                </a:solidFill>
                <a:latin typeface="Carlito"/>
                <a:cs typeface="Carlito"/>
              </a:rPr>
              <a:t>pada </a:t>
            </a:r>
            <a:r>
              <a:rPr dirty="0" sz="2800" spc="-15">
                <a:solidFill>
                  <a:srgbClr val="000000"/>
                </a:solidFill>
                <a:latin typeface="Carlito"/>
                <a:cs typeface="Carlito"/>
              </a:rPr>
              <a:t>indikator </a:t>
            </a:r>
            <a:r>
              <a:rPr dirty="0" sz="2800" spc="-5">
                <a:solidFill>
                  <a:srgbClr val="000000"/>
                </a:solidFill>
                <a:latin typeface="Carlito"/>
                <a:cs typeface="Carlito"/>
              </a:rPr>
              <a:t>32 –</a:t>
            </a:r>
            <a:r>
              <a:rPr dirty="0" sz="2800" spc="295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800" spc="-10">
                <a:solidFill>
                  <a:srgbClr val="000000"/>
                </a:solidFill>
                <a:latin typeface="Carlito"/>
                <a:cs typeface="Carlito"/>
              </a:rPr>
              <a:t>44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4270" y="272872"/>
            <a:ext cx="482346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5">
                <a:solidFill>
                  <a:srgbClr val="FF0000"/>
                </a:solidFill>
                <a:latin typeface="Carlito"/>
                <a:cs typeface="Carlito"/>
              </a:rPr>
              <a:t>Layanan </a:t>
            </a:r>
            <a:r>
              <a:rPr dirty="0" spc="-10">
                <a:solidFill>
                  <a:srgbClr val="FF0000"/>
                </a:solidFill>
                <a:latin typeface="Carlito"/>
                <a:cs typeface="Carlito"/>
              </a:rPr>
              <a:t>Perijinan </a:t>
            </a:r>
            <a:r>
              <a:rPr dirty="0" spc="-5">
                <a:solidFill>
                  <a:srgbClr val="FF0000"/>
                </a:solidFill>
                <a:latin typeface="Carlito"/>
                <a:cs typeface="Carlito"/>
              </a:rPr>
              <a:t>Satu</a:t>
            </a:r>
            <a:r>
              <a:rPr dirty="0" spc="-114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FF0000"/>
                </a:solidFill>
                <a:latin typeface="Carlito"/>
                <a:cs typeface="Carlito"/>
              </a:rPr>
              <a:t>Pintu</a:t>
            </a:r>
          </a:p>
        </p:txBody>
      </p:sp>
      <p:sp>
        <p:nvSpPr>
          <p:cNvPr id="3" name="object 3"/>
          <p:cNvSpPr/>
          <p:nvPr/>
        </p:nvSpPr>
        <p:spPr>
          <a:xfrm>
            <a:off x="591312" y="957181"/>
            <a:ext cx="10642961" cy="5715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9872" y="295097"/>
            <a:ext cx="5683250" cy="7613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006FC0"/>
                </a:solidFill>
                <a:latin typeface="Roboto"/>
                <a:cs typeface="Roboto"/>
              </a:rPr>
              <a:t>Layanan </a:t>
            </a:r>
            <a:r>
              <a:rPr dirty="0" sz="2800" spc="-10">
                <a:solidFill>
                  <a:srgbClr val="006FC0"/>
                </a:solidFill>
                <a:latin typeface="Roboto"/>
                <a:cs typeface="Roboto"/>
              </a:rPr>
              <a:t>Pembayaran </a:t>
            </a:r>
            <a:r>
              <a:rPr dirty="0" sz="2800" spc="-5">
                <a:solidFill>
                  <a:srgbClr val="006FC0"/>
                </a:solidFill>
                <a:latin typeface="Roboto"/>
                <a:cs typeface="Roboto"/>
              </a:rPr>
              <a:t>Pajak</a:t>
            </a:r>
            <a:r>
              <a:rPr dirty="0" sz="2800" spc="-25">
                <a:solidFill>
                  <a:srgbClr val="006FC0"/>
                </a:solidFill>
                <a:latin typeface="Roboto"/>
                <a:cs typeface="Roboto"/>
              </a:rPr>
              <a:t> </a:t>
            </a:r>
            <a:r>
              <a:rPr dirty="0" sz="2800" spc="-10">
                <a:solidFill>
                  <a:srgbClr val="006FC0"/>
                </a:solidFill>
                <a:latin typeface="Roboto"/>
                <a:cs typeface="Roboto"/>
              </a:rPr>
              <a:t>BPHTB</a:t>
            </a:r>
            <a:endParaRPr sz="2800">
              <a:latin typeface="Roboto"/>
              <a:cs typeface="Roboto"/>
            </a:endParaRPr>
          </a:p>
          <a:p>
            <a:pPr algn="ctr" marL="63500">
              <a:lnSpc>
                <a:spcPct val="100000"/>
              </a:lnSpc>
              <a:spcBef>
                <a:spcPts val="35"/>
              </a:spcBef>
            </a:pPr>
            <a:r>
              <a:rPr dirty="0" sz="2000">
                <a:solidFill>
                  <a:srgbClr val="000000"/>
                </a:solidFill>
                <a:latin typeface="Roboto"/>
                <a:cs typeface="Roboto"/>
              </a:rPr>
              <a:t>(Bea </a:t>
            </a:r>
            <a:r>
              <a:rPr dirty="0" sz="2000" spc="-5">
                <a:solidFill>
                  <a:srgbClr val="000000"/>
                </a:solidFill>
                <a:latin typeface="Roboto"/>
                <a:cs typeface="Roboto"/>
              </a:rPr>
              <a:t>Perolehan </a:t>
            </a:r>
            <a:r>
              <a:rPr dirty="0" sz="2000">
                <a:solidFill>
                  <a:srgbClr val="000000"/>
                </a:solidFill>
                <a:latin typeface="Roboto"/>
                <a:cs typeface="Roboto"/>
              </a:rPr>
              <a:t>Hak </a:t>
            </a:r>
            <a:r>
              <a:rPr dirty="0" sz="2000" spc="-5">
                <a:solidFill>
                  <a:srgbClr val="000000"/>
                </a:solidFill>
                <a:latin typeface="Roboto"/>
                <a:cs typeface="Roboto"/>
              </a:rPr>
              <a:t>atas </a:t>
            </a:r>
            <a:r>
              <a:rPr dirty="0" sz="2000">
                <a:solidFill>
                  <a:srgbClr val="000000"/>
                </a:solidFill>
                <a:latin typeface="Roboto"/>
                <a:cs typeface="Roboto"/>
              </a:rPr>
              <a:t>Tanah dan</a:t>
            </a:r>
            <a:r>
              <a:rPr dirty="0" sz="2000" spc="-50">
                <a:solidFill>
                  <a:srgbClr val="000000"/>
                </a:solidFill>
                <a:latin typeface="Roboto"/>
                <a:cs typeface="Roboto"/>
              </a:rPr>
              <a:t> </a:t>
            </a:r>
            <a:r>
              <a:rPr dirty="0" sz="2000">
                <a:solidFill>
                  <a:srgbClr val="000000"/>
                </a:solidFill>
                <a:latin typeface="Roboto"/>
                <a:cs typeface="Roboto"/>
              </a:rPr>
              <a:t>Bangunan)</a:t>
            </a:r>
            <a:endParaRPr sz="2000">
              <a:latin typeface="Roboto"/>
              <a:cs typeface="Robo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5172" y="1618510"/>
            <a:ext cx="10026165" cy="4762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7785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TERIMA</a:t>
            </a:r>
            <a:r>
              <a:rPr dirty="0" spc="-90"/>
              <a:t> </a:t>
            </a:r>
            <a:r>
              <a:rPr dirty="0" spc="-5"/>
              <a:t>KASIH</a:t>
            </a:r>
          </a:p>
        </p:txBody>
      </p:sp>
      <p:sp>
        <p:nvSpPr>
          <p:cNvPr id="3" name="object 3"/>
          <p:cNvSpPr/>
          <p:nvPr/>
        </p:nvSpPr>
        <p:spPr>
          <a:xfrm>
            <a:off x="6202679" y="3601211"/>
            <a:ext cx="818387" cy="621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950456" y="3614115"/>
            <a:ext cx="497459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rlito"/>
                <a:cs typeface="Carlito"/>
              </a:rPr>
              <a:t>K E M E N T E R I A N P E N D</a:t>
            </a:r>
            <a:r>
              <a:rPr dirty="0" sz="1200" spc="229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A Y A G U N A A N A P A R A T U R N E G A R A</a:t>
            </a:r>
            <a:endParaRPr sz="1200">
              <a:latin typeface="Carlito"/>
              <a:cs typeface="Carlito"/>
            </a:endParaRPr>
          </a:p>
          <a:p>
            <a:pPr marL="12700" marR="2319655">
              <a:lnSpc>
                <a:spcPct val="100000"/>
              </a:lnSpc>
              <a:spcBef>
                <a:spcPts val="5"/>
              </a:spcBef>
            </a:pPr>
            <a:r>
              <a:rPr dirty="0" sz="1200" b="1">
                <a:latin typeface="Carlito"/>
                <a:cs typeface="Carlito"/>
              </a:rPr>
              <a:t>D A N R E F O R M A S I B I R O K R A S I  R</a:t>
            </a:r>
            <a:r>
              <a:rPr dirty="0" sz="1200" spc="1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E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P</a:t>
            </a:r>
            <a:r>
              <a:rPr dirty="0" sz="1200" spc="2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U</a:t>
            </a:r>
            <a:r>
              <a:rPr dirty="0" sz="1200" spc="1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B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L</a:t>
            </a:r>
            <a:r>
              <a:rPr dirty="0" sz="1200" spc="1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I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K</a:t>
            </a:r>
            <a:r>
              <a:rPr dirty="0" sz="1200" spc="8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I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N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D</a:t>
            </a:r>
            <a:r>
              <a:rPr dirty="0" sz="1200" spc="2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O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N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E</a:t>
            </a:r>
            <a:r>
              <a:rPr dirty="0" sz="1200" spc="1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S</a:t>
            </a:r>
            <a:r>
              <a:rPr dirty="0" sz="1200" spc="20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I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b="1">
                <a:latin typeface="Carlito"/>
                <a:cs typeface="Carlito"/>
              </a:rPr>
              <a:t>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11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1252" y="1655064"/>
            <a:ext cx="12011025" cy="4472940"/>
            <a:chOff x="111252" y="1655064"/>
            <a:chExt cx="12011025" cy="4472940"/>
          </a:xfrm>
        </p:grpSpPr>
        <p:sp>
          <p:nvSpPr>
            <p:cNvPr id="11" name="object 11"/>
            <p:cNvSpPr/>
            <p:nvPr/>
          </p:nvSpPr>
          <p:spPr>
            <a:xfrm>
              <a:off x="111252" y="3657600"/>
              <a:ext cx="12011025" cy="2470785"/>
            </a:xfrm>
            <a:custGeom>
              <a:avLst/>
              <a:gdLst/>
              <a:ahLst/>
              <a:cxnLst/>
              <a:rect l="l" t="t" r="r" b="b"/>
              <a:pathLst>
                <a:path w="12011025" h="2470785">
                  <a:moveTo>
                    <a:pt x="12010644" y="0"/>
                  </a:moveTo>
                  <a:lnTo>
                    <a:pt x="0" y="0"/>
                  </a:lnTo>
                  <a:lnTo>
                    <a:pt x="0" y="2470404"/>
                  </a:lnTo>
                  <a:lnTo>
                    <a:pt x="12010644" y="2470404"/>
                  </a:lnTo>
                  <a:lnTo>
                    <a:pt x="12010644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289804" y="1655064"/>
              <a:ext cx="2502407" cy="9189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87320" y="189992"/>
            <a:ext cx="76930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20" b="0">
                <a:solidFill>
                  <a:srgbClr val="C8201E"/>
                </a:solidFill>
                <a:latin typeface="Arial Black"/>
                <a:cs typeface="Arial Black"/>
              </a:rPr>
              <a:t>Tingkat </a:t>
            </a:r>
            <a:r>
              <a:rPr dirty="0" sz="4000" spc="-540" b="0">
                <a:solidFill>
                  <a:srgbClr val="C8201E"/>
                </a:solidFill>
                <a:latin typeface="Arial Black"/>
                <a:cs typeface="Arial Black"/>
              </a:rPr>
              <a:t>kematangan </a:t>
            </a:r>
            <a:r>
              <a:rPr dirty="0" sz="4000" spc="-455" b="0">
                <a:solidFill>
                  <a:srgbClr val="C8201E"/>
                </a:solidFill>
                <a:latin typeface="Arial Black"/>
                <a:cs typeface="Arial Black"/>
              </a:rPr>
              <a:t>dan</a:t>
            </a:r>
            <a:r>
              <a:rPr dirty="0" sz="4000" spc="-49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525" b="0">
                <a:solidFill>
                  <a:srgbClr val="C8201E"/>
                </a:solidFill>
                <a:latin typeface="Arial Black"/>
                <a:cs typeface="Arial Black"/>
              </a:rPr>
              <a:t>evidence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63183" y="1975866"/>
            <a:ext cx="7588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90">
                <a:latin typeface="Arial Black"/>
                <a:cs typeface="Arial Black"/>
              </a:rPr>
              <a:t>L</a:t>
            </a:r>
            <a:r>
              <a:rPr dirty="0" sz="1600" spc="-285">
                <a:latin typeface="Arial Black"/>
                <a:cs typeface="Arial Black"/>
              </a:rPr>
              <a:t>a</a:t>
            </a:r>
            <a:r>
              <a:rPr dirty="0" sz="1600" spc="-210">
                <a:latin typeface="Arial Black"/>
                <a:cs typeface="Arial Black"/>
              </a:rPr>
              <a:t>yanan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155" y="2862072"/>
            <a:ext cx="641604" cy="691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44525" y="3036570"/>
            <a:ext cx="16319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4">
                <a:latin typeface="Arial Black"/>
                <a:cs typeface="Arial Black"/>
              </a:rPr>
              <a:t>1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5155" y="3712464"/>
            <a:ext cx="623316" cy="609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35381" y="3845433"/>
            <a:ext cx="1631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4">
                <a:latin typeface="Arial Black"/>
                <a:cs typeface="Arial Black"/>
              </a:rPr>
              <a:t>2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5155" y="4506467"/>
            <a:ext cx="641604" cy="693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44525" y="4682109"/>
            <a:ext cx="1631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4">
                <a:latin typeface="Arial Black"/>
                <a:cs typeface="Arial Black"/>
              </a:rPr>
              <a:t>3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5155" y="5359908"/>
            <a:ext cx="623316" cy="675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5381" y="5526125"/>
            <a:ext cx="1631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4">
                <a:latin typeface="Arial Black"/>
                <a:cs typeface="Arial Black"/>
              </a:rPr>
              <a:t>4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7347" y="6103620"/>
            <a:ext cx="641604" cy="693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57631" y="6278981"/>
            <a:ext cx="1631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4"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093208" y="6230118"/>
            <a:ext cx="2989580" cy="581660"/>
            <a:chOff x="5093208" y="6230118"/>
            <a:chExt cx="2989580" cy="581660"/>
          </a:xfrm>
        </p:grpSpPr>
        <p:sp>
          <p:nvSpPr>
            <p:cNvPr id="26" name="object 26"/>
            <p:cNvSpPr/>
            <p:nvPr/>
          </p:nvSpPr>
          <p:spPr>
            <a:xfrm>
              <a:off x="5093208" y="6230118"/>
              <a:ext cx="2989326" cy="58140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823204" y="6289541"/>
              <a:ext cx="1526286" cy="50826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5113782" y="6230873"/>
            <a:ext cx="2950845" cy="542925"/>
          </a:xfrm>
          <a:prstGeom prst="rect">
            <a:avLst/>
          </a:prstGeom>
          <a:solidFill>
            <a:srgbClr val="AD4745"/>
          </a:solidFill>
          <a:ln w="38159">
            <a:solidFill>
              <a:srgbClr val="FFFFFF"/>
            </a:solidFill>
          </a:ln>
        </p:spPr>
        <p:txBody>
          <a:bodyPr wrap="square" lIns="0" tIns="98425" rIns="0" bIns="0" rtlCol="0" vert="horz">
            <a:spAutoFit/>
          </a:bodyPr>
          <a:lstStyle/>
          <a:p>
            <a:pPr marL="855344">
              <a:lnSpc>
                <a:spcPct val="100000"/>
              </a:lnSpc>
              <a:spcBef>
                <a:spcPts val="77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5 -</a:t>
            </a:r>
            <a:r>
              <a:rPr dirty="0" sz="1900" spc="-1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Carlito"/>
                <a:cs typeface="Carlito"/>
              </a:rPr>
              <a:t>Optimum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093208" y="5361432"/>
            <a:ext cx="2992120" cy="896619"/>
            <a:chOff x="5093208" y="5361432"/>
            <a:chExt cx="2992120" cy="896619"/>
          </a:xfrm>
        </p:grpSpPr>
        <p:sp>
          <p:nvSpPr>
            <p:cNvPr id="30" name="object 30"/>
            <p:cNvSpPr/>
            <p:nvPr/>
          </p:nvSpPr>
          <p:spPr>
            <a:xfrm>
              <a:off x="5093208" y="5361432"/>
              <a:ext cx="2990849" cy="8755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113782" y="5401818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48"/>
                  </a:lnTo>
                  <a:lnTo>
                    <a:pt x="1371345" y="543648"/>
                  </a:lnTo>
                  <a:lnTo>
                    <a:pt x="1371345" y="627506"/>
                  </a:lnTo>
                  <a:lnTo>
                    <a:pt x="1266825" y="627506"/>
                  </a:lnTo>
                  <a:lnTo>
                    <a:pt x="1475993" y="836675"/>
                  </a:lnTo>
                  <a:lnTo>
                    <a:pt x="1685163" y="627506"/>
                  </a:lnTo>
                  <a:lnTo>
                    <a:pt x="1580514" y="627506"/>
                  </a:lnTo>
                  <a:lnTo>
                    <a:pt x="1580514" y="543648"/>
                  </a:lnTo>
                  <a:lnTo>
                    <a:pt x="2951988" y="543648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BA5B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113782" y="5401818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48"/>
                  </a:moveTo>
                  <a:lnTo>
                    <a:pt x="1580514" y="543648"/>
                  </a:lnTo>
                  <a:lnTo>
                    <a:pt x="1580514" y="627506"/>
                  </a:lnTo>
                  <a:lnTo>
                    <a:pt x="1685163" y="627506"/>
                  </a:lnTo>
                  <a:lnTo>
                    <a:pt x="1475993" y="836675"/>
                  </a:lnTo>
                  <a:lnTo>
                    <a:pt x="1266825" y="627506"/>
                  </a:lnTo>
                  <a:lnTo>
                    <a:pt x="1371345" y="627506"/>
                  </a:lnTo>
                  <a:lnTo>
                    <a:pt x="1371345" y="543648"/>
                  </a:lnTo>
                  <a:lnTo>
                    <a:pt x="0" y="543648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48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5894070" y="5488635"/>
            <a:ext cx="139128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4 –</a:t>
            </a:r>
            <a:r>
              <a:rPr dirty="0" sz="1900" spc="-5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5">
                <a:solidFill>
                  <a:srgbClr val="FFFFFF"/>
                </a:solidFill>
                <a:latin typeface="Carlito"/>
                <a:cs typeface="Carlito"/>
              </a:rPr>
              <a:t>Kolaborasi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093208" y="4533900"/>
            <a:ext cx="2992120" cy="895350"/>
            <a:chOff x="5093208" y="4533900"/>
            <a:chExt cx="2992120" cy="895350"/>
          </a:xfrm>
        </p:grpSpPr>
        <p:sp>
          <p:nvSpPr>
            <p:cNvPr id="35" name="object 35"/>
            <p:cNvSpPr/>
            <p:nvPr/>
          </p:nvSpPr>
          <p:spPr>
            <a:xfrm>
              <a:off x="5093208" y="4533900"/>
              <a:ext cx="2990849" cy="8740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113782" y="4574286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0"/>
                  </a:moveTo>
                  <a:lnTo>
                    <a:pt x="0" y="0"/>
                  </a:lnTo>
                  <a:lnTo>
                    <a:pt x="0" y="542670"/>
                  </a:lnTo>
                  <a:lnTo>
                    <a:pt x="1371600" y="542670"/>
                  </a:lnTo>
                  <a:lnTo>
                    <a:pt x="1371600" y="626363"/>
                  </a:lnTo>
                  <a:lnTo>
                    <a:pt x="1267205" y="626363"/>
                  </a:lnTo>
                  <a:lnTo>
                    <a:pt x="1475993" y="835151"/>
                  </a:lnTo>
                  <a:lnTo>
                    <a:pt x="1684782" y="626363"/>
                  </a:lnTo>
                  <a:lnTo>
                    <a:pt x="1580388" y="626363"/>
                  </a:lnTo>
                  <a:lnTo>
                    <a:pt x="1580388" y="542670"/>
                  </a:lnTo>
                  <a:lnTo>
                    <a:pt x="2951988" y="542670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C473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113782" y="4574286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542670"/>
                  </a:moveTo>
                  <a:lnTo>
                    <a:pt x="1580388" y="542670"/>
                  </a:lnTo>
                  <a:lnTo>
                    <a:pt x="1580388" y="626363"/>
                  </a:lnTo>
                  <a:lnTo>
                    <a:pt x="1684782" y="626363"/>
                  </a:lnTo>
                  <a:lnTo>
                    <a:pt x="1475993" y="835151"/>
                  </a:lnTo>
                  <a:lnTo>
                    <a:pt x="1267205" y="626363"/>
                  </a:lnTo>
                  <a:lnTo>
                    <a:pt x="1371600" y="626363"/>
                  </a:lnTo>
                  <a:lnTo>
                    <a:pt x="1371600" y="542670"/>
                  </a:lnTo>
                  <a:lnTo>
                    <a:pt x="0" y="542670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2670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5977890" y="4660138"/>
            <a:ext cx="122174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3 -</a:t>
            </a:r>
            <a:r>
              <a:rPr dirty="0" sz="1900" spc="-5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25">
                <a:solidFill>
                  <a:srgbClr val="FFFFFF"/>
                </a:solidFill>
                <a:latin typeface="Carlito"/>
                <a:cs typeface="Carlito"/>
              </a:rPr>
              <a:t>Transaksi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093208" y="3704844"/>
            <a:ext cx="2992120" cy="895350"/>
            <a:chOff x="5093208" y="3704844"/>
            <a:chExt cx="2992120" cy="895350"/>
          </a:xfrm>
        </p:grpSpPr>
        <p:sp>
          <p:nvSpPr>
            <p:cNvPr id="40" name="object 40"/>
            <p:cNvSpPr/>
            <p:nvPr/>
          </p:nvSpPr>
          <p:spPr>
            <a:xfrm>
              <a:off x="5093208" y="3704844"/>
              <a:ext cx="2990849" cy="8740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113782" y="3745230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0"/>
                  </a:moveTo>
                  <a:lnTo>
                    <a:pt x="0" y="0"/>
                  </a:lnTo>
                  <a:lnTo>
                    <a:pt x="0" y="542671"/>
                  </a:lnTo>
                  <a:lnTo>
                    <a:pt x="1371600" y="542671"/>
                  </a:lnTo>
                  <a:lnTo>
                    <a:pt x="1371600" y="626364"/>
                  </a:lnTo>
                  <a:lnTo>
                    <a:pt x="1267205" y="626364"/>
                  </a:lnTo>
                  <a:lnTo>
                    <a:pt x="1475993" y="835152"/>
                  </a:lnTo>
                  <a:lnTo>
                    <a:pt x="1684782" y="626364"/>
                  </a:lnTo>
                  <a:lnTo>
                    <a:pt x="1580388" y="626364"/>
                  </a:lnTo>
                  <a:lnTo>
                    <a:pt x="1580388" y="542671"/>
                  </a:lnTo>
                  <a:lnTo>
                    <a:pt x="2951988" y="542671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CD89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113782" y="3745230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542671"/>
                  </a:moveTo>
                  <a:lnTo>
                    <a:pt x="1580388" y="542671"/>
                  </a:lnTo>
                  <a:lnTo>
                    <a:pt x="1580388" y="626364"/>
                  </a:lnTo>
                  <a:lnTo>
                    <a:pt x="1684782" y="626364"/>
                  </a:lnTo>
                  <a:lnTo>
                    <a:pt x="1475993" y="835152"/>
                  </a:lnTo>
                  <a:lnTo>
                    <a:pt x="1267205" y="626364"/>
                  </a:lnTo>
                  <a:lnTo>
                    <a:pt x="1371600" y="626364"/>
                  </a:lnTo>
                  <a:lnTo>
                    <a:pt x="1371600" y="542671"/>
                  </a:lnTo>
                  <a:lnTo>
                    <a:pt x="0" y="542671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2671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6005321" y="3831463"/>
            <a:ext cx="116713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2 -</a:t>
            </a:r>
            <a:r>
              <a:rPr dirty="0" sz="1900" spc="-5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5">
                <a:solidFill>
                  <a:srgbClr val="FFFFFF"/>
                </a:solidFill>
                <a:latin typeface="Carlito"/>
                <a:cs typeface="Carlito"/>
              </a:rPr>
              <a:t>Interaksi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093208" y="2877311"/>
            <a:ext cx="2992120" cy="895350"/>
            <a:chOff x="5093208" y="2877311"/>
            <a:chExt cx="2992120" cy="895350"/>
          </a:xfrm>
        </p:grpSpPr>
        <p:sp>
          <p:nvSpPr>
            <p:cNvPr id="45" name="object 45"/>
            <p:cNvSpPr/>
            <p:nvPr/>
          </p:nvSpPr>
          <p:spPr>
            <a:xfrm>
              <a:off x="5093208" y="2877311"/>
              <a:ext cx="2990849" cy="8740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113782" y="2917697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0"/>
                  </a:moveTo>
                  <a:lnTo>
                    <a:pt x="0" y="0"/>
                  </a:lnTo>
                  <a:lnTo>
                    <a:pt x="0" y="542671"/>
                  </a:lnTo>
                  <a:lnTo>
                    <a:pt x="1371600" y="542671"/>
                  </a:lnTo>
                  <a:lnTo>
                    <a:pt x="1371600" y="626363"/>
                  </a:lnTo>
                  <a:lnTo>
                    <a:pt x="1267205" y="626363"/>
                  </a:lnTo>
                  <a:lnTo>
                    <a:pt x="1475993" y="835151"/>
                  </a:lnTo>
                  <a:lnTo>
                    <a:pt x="1684782" y="626363"/>
                  </a:lnTo>
                  <a:lnTo>
                    <a:pt x="1580388" y="626363"/>
                  </a:lnTo>
                  <a:lnTo>
                    <a:pt x="1580388" y="542671"/>
                  </a:lnTo>
                  <a:lnTo>
                    <a:pt x="2951988" y="542671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D5A0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113782" y="2917697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542671"/>
                  </a:moveTo>
                  <a:lnTo>
                    <a:pt x="1580388" y="542671"/>
                  </a:lnTo>
                  <a:lnTo>
                    <a:pt x="1580388" y="626363"/>
                  </a:lnTo>
                  <a:lnTo>
                    <a:pt x="1684782" y="626363"/>
                  </a:lnTo>
                  <a:lnTo>
                    <a:pt x="1475993" y="835151"/>
                  </a:lnTo>
                  <a:lnTo>
                    <a:pt x="1267205" y="626363"/>
                  </a:lnTo>
                  <a:lnTo>
                    <a:pt x="1371600" y="626363"/>
                  </a:lnTo>
                  <a:lnTo>
                    <a:pt x="1371600" y="542671"/>
                  </a:lnTo>
                  <a:lnTo>
                    <a:pt x="0" y="542671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2671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 txBox="1"/>
          <p:nvPr/>
        </p:nvSpPr>
        <p:spPr>
          <a:xfrm>
            <a:off x="5962650" y="3003042"/>
            <a:ext cx="125222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solidFill>
                  <a:srgbClr val="FFFFFF"/>
                </a:solidFill>
                <a:latin typeface="Carlito"/>
                <a:cs typeface="Carlito"/>
              </a:rPr>
              <a:t>1 -</a:t>
            </a:r>
            <a:r>
              <a:rPr dirty="0" sz="1900" spc="-8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Carlito"/>
                <a:cs typeface="Carlito"/>
              </a:rPr>
              <a:t>Informasi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9683" y="3770121"/>
            <a:ext cx="2783840" cy="6680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1400" spc="-5">
                <a:latin typeface="Carlito"/>
                <a:cs typeface="Carlito"/>
              </a:rPr>
              <a:t>pencarian informasi, pengunggahan  dokumen perencanaan, dan  pengunduhan dokumen</a:t>
            </a:r>
            <a:r>
              <a:rPr dirty="0" sz="1400" spc="-20">
                <a:latin typeface="Carlito"/>
                <a:cs typeface="Carlito"/>
              </a:rPr>
              <a:t> </a:t>
            </a:r>
            <a:r>
              <a:rPr dirty="0" sz="1400" spc="-5">
                <a:latin typeface="Carlito"/>
                <a:cs typeface="Carlito"/>
              </a:rPr>
              <a:t>perencanaan.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89508" y="4593463"/>
            <a:ext cx="3937635" cy="1308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260" marR="5080">
              <a:lnSpc>
                <a:spcPct val="100200"/>
              </a:lnSpc>
              <a:spcBef>
                <a:spcPts val="100"/>
              </a:spcBef>
            </a:pPr>
            <a:r>
              <a:rPr dirty="0" sz="1400" spc="-10">
                <a:latin typeface="Carlito"/>
                <a:cs typeface="Carlito"/>
              </a:rPr>
              <a:t>layanan transaksi </a:t>
            </a:r>
            <a:r>
              <a:rPr dirty="0" sz="1400" spc="-15">
                <a:latin typeface="Carlito"/>
                <a:cs typeface="Carlito"/>
              </a:rPr>
              <a:t>kepada </a:t>
            </a:r>
            <a:r>
              <a:rPr dirty="0" sz="1400" spc="-5">
                <a:latin typeface="Carlito"/>
                <a:cs typeface="Carlito"/>
              </a:rPr>
              <a:t>pengguna terkait  perencanaan </a:t>
            </a:r>
            <a:r>
              <a:rPr dirty="0" sz="1400" spc="-10">
                <a:latin typeface="Carlito"/>
                <a:cs typeface="Carlito"/>
              </a:rPr>
              <a:t>kegiatan </a:t>
            </a:r>
            <a:r>
              <a:rPr dirty="0" sz="1400" spc="-5">
                <a:latin typeface="Carlito"/>
                <a:cs typeface="Carlito"/>
              </a:rPr>
              <a:t>pemerintah seperti </a:t>
            </a:r>
            <a:r>
              <a:rPr dirty="0" sz="1400" spc="-10">
                <a:latin typeface="Carlito"/>
                <a:cs typeface="Carlito"/>
              </a:rPr>
              <a:t>transaksi  </a:t>
            </a:r>
            <a:r>
              <a:rPr dirty="0" sz="1400" spc="-5">
                <a:latin typeface="Carlito"/>
                <a:cs typeface="Carlito"/>
              </a:rPr>
              <a:t>basis </a:t>
            </a:r>
            <a:r>
              <a:rPr dirty="0" sz="1400" spc="-10">
                <a:latin typeface="Carlito"/>
                <a:cs typeface="Carlito"/>
              </a:rPr>
              <a:t>data, </a:t>
            </a:r>
            <a:r>
              <a:rPr dirty="0" sz="1400" spc="-5">
                <a:latin typeface="Carlito"/>
                <a:cs typeface="Carlito"/>
              </a:rPr>
              <a:t>validasi </a:t>
            </a:r>
            <a:r>
              <a:rPr dirty="0" sz="1400" spc="-10">
                <a:latin typeface="Carlito"/>
                <a:cs typeface="Carlito"/>
              </a:rPr>
              <a:t>data, </a:t>
            </a:r>
            <a:r>
              <a:rPr dirty="0" sz="1400" spc="-5">
                <a:latin typeface="Carlito"/>
                <a:cs typeface="Carlito"/>
              </a:rPr>
              <a:t>mekanisme </a:t>
            </a:r>
            <a:r>
              <a:rPr dirty="0" sz="1400" spc="-10">
                <a:latin typeface="Carlito"/>
                <a:cs typeface="Carlito"/>
              </a:rPr>
              <a:t>persetujuan, </a:t>
            </a:r>
            <a:r>
              <a:rPr dirty="0" sz="1400" spc="-5">
                <a:latin typeface="Carlito"/>
                <a:cs typeface="Carlito"/>
              </a:rPr>
              <a:t>dan  </a:t>
            </a:r>
            <a:r>
              <a:rPr dirty="0" sz="1400">
                <a:latin typeface="Carlito"/>
                <a:cs typeface="Carlito"/>
              </a:rPr>
              <a:t>analitik</a:t>
            </a:r>
            <a:r>
              <a:rPr dirty="0" sz="1400" spc="-5">
                <a:latin typeface="Carlito"/>
                <a:cs typeface="Carlito"/>
              </a:rPr>
              <a:t> </a:t>
            </a:r>
            <a:r>
              <a:rPr dirty="0" sz="1400" spc="-10">
                <a:latin typeface="Carlito"/>
                <a:cs typeface="Carlito"/>
              </a:rPr>
              <a:t>data</a:t>
            </a:r>
            <a:endParaRPr sz="1400">
              <a:latin typeface="Carlito"/>
              <a:cs typeface="Carlito"/>
            </a:endParaRPr>
          </a:p>
          <a:p>
            <a:pPr marL="12700" marR="608330">
              <a:lnSpc>
                <a:spcPts val="1689"/>
              </a:lnSpc>
              <a:spcBef>
                <a:spcPts val="40"/>
              </a:spcBef>
            </a:pPr>
            <a:r>
              <a:rPr dirty="0" sz="1400" spc="-10">
                <a:latin typeface="Carlito"/>
                <a:cs typeface="Carlito"/>
              </a:rPr>
              <a:t>Layanan kolaborasi dengan layanan </a:t>
            </a:r>
            <a:r>
              <a:rPr dirty="0" sz="1400" spc="-5">
                <a:latin typeface="Carlito"/>
                <a:cs typeface="Carlito"/>
              </a:rPr>
              <a:t>elektronik  </a:t>
            </a:r>
            <a:r>
              <a:rPr dirty="0" sz="1400">
                <a:latin typeface="Carlito"/>
                <a:cs typeface="Carlito"/>
              </a:rPr>
              <a:t>lain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05357" y="6283248"/>
            <a:ext cx="244983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160">
                <a:latin typeface="Arial Black"/>
                <a:cs typeface="Arial Black"/>
              </a:rPr>
              <a:t>Dipantau, </a:t>
            </a:r>
            <a:r>
              <a:rPr dirty="0" sz="1400" spc="-145">
                <a:latin typeface="Arial Black"/>
                <a:cs typeface="Arial Black"/>
              </a:rPr>
              <a:t>dinilai </a:t>
            </a:r>
            <a:r>
              <a:rPr dirty="0" sz="1400" spc="-155">
                <a:latin typeface="Arial Black"/>
                <a:cs typeface="Arial Black"/>
              </a:rPr>
              <a:t>dan </a:t>
            </a:r>
            <a:r>
              <a:rPr dirty="0" sz="1400" spc="-180">
                <a:latin typeface="Arial Black"/>
                <a:cs typeface="Arial Black"/>
              </a:rPr>
              <a:t>dievaluasi  </a:t>
            </a:r>
            <a:r>
              <a:rPr dirty="0" sz="1400" spc="-204">
                <a:latin typeface="Arial Black"/>
                <a:cs typeface="Arial Black"/>
              </a:rPr>
              <a:t>Berkala,</a:t>
            </a:r>
            <a:r>
              <a:rPr dirty="0" sz="1400" spc="-120">
                <a:latin typeface="Arial Black"/>
                <a:cs typeface="Arial Black"/>
              </a:rPr>
              <a:t> </a:t>
            </a:r>
            <a:r>
              <a:rPr dirty="0" sz="1400" spc="-155">
                <a:latin typeface="Arial Black"/>
                <a:cs typeface="Arial Black"/>
              </a:rPr>
              <a:t>ditindaklanjuti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78204" y="3045968"/>
            <a:ext cx="193357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65">
                <a:latin typeface="Arial Black"/>
                <a:cs typeface="Arial Black"/>
              </a:rPr>
              <a:t>Memberikan </a:t>
            </a:r>
            <a:r>
              <a:rPr dirty="0" sz="1400" spc="-160">
                <a:latin typeface="Arial Black"/>
                <a:cs typeface="Arial Black"/>
              </a:rPr>
              <a:t>informasi</a:t>
            </a:r>
            <a:r>
              <a:rPr dirty="0" sz="1400" spc="-105">
                <a:latin typeface="Arial Black"/>
                <a:cs typeface="Arial Black"/>
              </a:rPr>
              <a:t> </a:t>
            </a:r>
            <a:r>
              <a:rPr dirty="0" sz="1400" spc="-180"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400" spc="-180">
                <a:latin typeface="Arial Black"/>
                <a:cs typeface="Arial Black"/>
              </a:rPr>
              <a:t>arah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8967025" y="3088957"/>
            <a:ext cx="415290" cy="328295"/>
            <a:chOff x="8967025" y="3088957"/>
            <a:chExt cx="415290" cy="328295"/>
          </a:xfrm>
        </p:grpSpPr>
        <p:sp>
          <p:nvSpPr>
            <p:cNvPr id="54" name="object 54"/>
            <p:cNvSpPr/>
            <p:nvPr/>
          </p:nvSpPr>
          <p:spPr>
            <a:xfrm>
              <a:off x="8967978" y="3089910"/>
              <a:ext cx="413384" cy="326390"/>
            </a:xfrm>
            <a:custGeom>
              <a:avLst/>
              <a:gdLst/>
              <a:ahLst/>
              <a:cxnLst/>
              <a:rect l="l" t="t" r="r" b="b"/>
              <a:pathLst>
                <a:path w="413384" h="326389">
                  <a:moveTo>
                    <a:pt x="206501" y="0"/>
                  </a:moveTo>
                  <a:lnTo>
                    <a:pt x="151606" y="5826"/>
                  </a:lnTo>
                  <a:lnTo>
                    <a:pt x="102277" y="22267"/>
                  </a:lnTo>
                  <a:lnTo>
                    <a:pt x="60483" y="47767"/>
                  </a:lnTo>
                  <a:lnTo>
                    <a:pt x="28194" y="80772"/>
                  </a:lnTo>
                  <a:lnTo>
                    <a:pt x="7376" y="119723"/>
                  </a:lnTo>
                  <a:lnTo>
                    <a:pt x="0" y="163067"/>
                  </a:lnTo>
                  <a:lnTo>
                    <a:pt x="7376" y="206412"/>
                  </a:lnTo>
                  <a:lnTo>
                    <a:pt x="28193" y="245363"/>
                  </a:lnTo>
                  <a:lnTo>
                    <a:pt x="60483" y="278368"/>
                  </a:lnTo>
                  <a:lnTo>
                    <a:pt x="102277" y="303868"/>
                  </a:lnTo>
                  <a:lnTo>
                    <a:pt x="151606" y="320309"/>
                  </a:lnTo>
                  <a:lnTo>
                    <a:pt x="206501" y="326136"/>
                  </a:lnTo>
                  <a:lnTo>
                    <a:pt x="261397" y="320309"/>
                  </a:lnTo>
                  <a:lnTo>
                    <a:pt x="310726" y="303868"/>
                  </a:lnTo>
                  <a:lnTo>
                    <a:pt x="352520" y="278368"/>
                  </a:lnTo>
                  <a:lnTo>
                    <a:pt x="384809" y="245363"/>
                  </a:lnTo>
                  <a:lnTo>
                    <a:pt x="405627" y="206412"/>
                  </a:lnTo>
                  <a:lnTo>
                    <a:pt x="413003" y="163067"/>
                  </a:lnTo>
                  <a:lnTo>
                    <a:pt x="405627" y="119723"/>
                  </a:lnTo>
                  <a:lnTo>
                    <a:pt x="384810" y="80772"/>
                  </a:lnTo>
                  <a:lnTo>
                    <a:pt x="352520" y="47767"/>
                  </a:lnTo>
                  <a:lnTo>
                    <a:pt x="310726" y="22267"/>
                  </a:lnTo>
                  <a:lnTo>
                    <a:pt x="261397" y="582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67978" y="3089910"/>
              <a:ext cx="413384" cy="326390"/>
            </a:xfrm>
            <a:custGeom>
              <a:avLst/>
              <a:gdLst/>
              <a:ahLst/>
              <a:cxnLst/>
              <a:rect l="l" t="t" r="r" b="b"/>
              <a:pathLst>
                <a:path w="413384" h="326389">
                  <a:moveTo>
                    <a:pt x="0" y="163067"/>
                  </a:moveTo>
                  <a:lnTo>
                    <a:pt x="7376" y="119723"/>
                  </a:lnTo>
                  <a:lnTo>
                    <a:pt x="28194" y="80772"/>
                  </a:lnTo>
                  <a:lnTo>
                    <a:pt x="60483" y="47767"/>
                  </a:lnTo>
                  <a:lnTo>
                    <a:pt x="102277" y="22267"/>
                  </a:lnTo>
                  <a:lnTo>
                    <a:pt x="151606" y="5826"/>
                  </a:lnTo>
                  <a:lnTo>
                    <a:pt x="206501" y="0"/>
                  </a:lnTo>
                  <a:lnTo>
                    <a:pt x="261397" y="5826"/>
                  </a:lnTo>
                  <a:lnTo>
                    <a:pt x="310726" y="22267"/>
                  </a:lnTo>
                  <a:lnTo>
                    <a:pt x="352520" y="47767"/>
                  </a:lnTo>
                  <a:lnTo>
                    <a:pt x="384810" y="80772"/>
                  </a:lnTo>
                  <a:lnTo>
                    <a:pt x="405627" y="119723"/>
                  </a:lnTo>
                  <a:lnTo>
                    <a:pt x="413003" y="163067"/>
                  </a:lnTo>
                  <a:lnTo>
                    <a:pt x="405627" y="206412"/>
                  </a:lnTo>
                  <a:lnTo>
                    <a:pt x="384809" y="245363"/>
                  </a:lnTo>
                  <a:lnTo>
                    <a:pt x="352520" y="278368"/>
                  </a:lnTo>
                  <a:lnTo>
                    <a:pt x="310726" y="303868"/>
                  </a:lnTo>
                  <a:lnTo>
                    <a:pt x="261397" y="320309"/>
                  </a:lnTo>
                  <a:lnTo>
                    <a:pt x="206501" y="326136"/>
                  </a:lnTo>
                  <a:lnTo>
                    <a:pt x="151606" y="320309"/>
                  </a:lnTo>
                  <a:lnTo>
                    <a:pt x="102277" y="303868"/>
                  </a:lnTo>
                  <a:lnTo>
                    <a:pt x="60483" y="278368"/>
                  </a:lnTo>
                  <a:lnTo>
                    <a:pt x="28193" y="245363"/>
                  </a:lnTo>
                  <a:lnTo>
                    <a:pt x="7376" y="206412"/>
                  </a:lnTo>
                  <a:lnTo>
                    <a:pt x="0" y="163067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9106027" y="3163315"/>
            <a:ext cx="19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U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266426" y="3099054"/>
            <a:ext cx="452755" cy="335280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8947213" y="3211448"/>
            <a:ext cx="1315085" cy="975360"/>
            <a:chOff x="8947213" y="3211448"/>
            <a:chExt cx="1315085" cy="975360"/>
          </a:xfrm>
        </p:grpSpPr>
        <p:sp>
          <p:nvSpPr>
            <p:cNvPr id="59" name="object 59"/>
            <p:cNvSpPr/>
            <p:nvPr/>
          </p:nvSpPr>
          <p:spPr>
            <a:xfrm>
              <a:off x="9376410" y="3211448"/>
              <a:ext cx="885825" cy="76200"/>
            </a:xfrm>
            <a:custGeom>
              <a:avLst/>
              <a:gdLst/>
              <a:ahLst/>
              <a:cxnLst/>
              <a:rect l="l" t="t" r="r" b="b"/>
              <a:pathLst>
                <a:path w="885825" h="7620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9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885825" h="76200">
                  <a:moveTo>
                    <a:pt x="76304" y="31818"/>
                  </a:moveTo>
                  <a:lnTo>
                    <a:pt x="76093" y="44519"/>
                  </a:lnTo>
                  <a:lnTo>
                    <a:pt x="885317" y="57023"/>
                  </a:lnTo>
                  <a:lnTo>
                    <a:pt x="885571" y="44323"/>
                  </a:lnTo>
                  <a:lnTo>
                    <a:pt x="76304" y="31818"/>
                  </a:lnTo>
                  <a:close/>
                </a:path>
                <a:path w="885825" h="7620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9"/>
                  </a:lnTo>
                  <a:lnTo>
                    <a:pt x="76304" y="31818"/>
                  </a:lnTo>
                  <a:lnTo>
                    <a:pt x="63626" y="31623"/>
                  </a:lnTo>
                  <a:close/>
                </a:path>
                <a:path w="885825" h="7620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8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8948166" y="3858005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206501" y="0"/>
                  </a:moveTo>
                  <a:lnTo>
                    <a:pt x="151606" y="5856"/>
                  </a:lnTo>
                  <a:lnTo>
                    <a:pt x="102277" y="22380"/>
                  </a:lnTo>
                  <a:lnTo>
                    <a:pt x="60483" y="48006"/>
                  </a:lnTo>
                  <a:lnTo>
                    <a:pt x="28194" y="81167"/>
                  </a:lnTo>
                  <a:lnTo>
                    <a:pt x="7376" y="120297"/>
                  </a:lnTo>
                  <a:lnTo>
                    <a:pt x="0" y="163830"/>
                  </a:lnTo>
                  <a:lnTo>
                    <a:pt x="7376" y="207362"/>
                  </a:lnTo>
                  <a:lnTo>
                    <a:pt x="28193" y="246492"/>
                  </a:lnTo>
                  <a:lnTo>
                    <a:pt x="60483" y="279654"/>
                  </a:lnTo>
                  <a:lnTo>
                    <a:pt x="102277" y="305279"/>
                  </a:lnTo>
                  <a:lnTo>
                    <a:pt x="151606" y="321803"/>
                  </a:lnTo>
                  <a:lnTo>
                    <a:pt x="206501" y="327660"/>
                  </a:lnTo>
                  <a:lnTo>
                    <a:pt x="261397" y="321803"/>
                  </a:lnTo>
                  <a:lnTo>
                    <a:pt x="310726" y="305279"/>
                  </a:lnTo>
                  <a:lnTo>
                    <a:pt x="352520" y="279654"/>
                  </a:lnTo>
                  <a:lnTo>
                    <a:pt x="384809" y="246492"/>
                  </a:lnTo>
                  <a:lnTo>
                    <a:pt x="405627" y="207362"/>
                  </a:lnTo>
                  <a:lnTo>
                    <a:pt x="413003" y="163830"/>
                  </a:lnTo>
                  <a:lnTo>
                    <a:pt x="405627" y="120297"/>
                  </a:lnTo>
                  <a:lnTo>
                    <a:pt x="384810" y="81167"/>
                  </a:lnTo>
                  <a:lnTo>
                    <a:pt x="352520" y="48006"/>
                  </a:lnTo>
                  <a:lnTo>
                    <a:pt x="310726" y="22380"/>
                  </a:lnTo>
                  <a:lnTo>
                    <a:pt x="261397" y="585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8948166" y="3858005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0" y="163830"/>
                  </a:moveTo>
                  <a:lnTo>
                    <a:pt x="7376" y="120297"/>
                  </a:lnTo>
                  <a:lnTo>
                    <a:pt x="28194" y="81167"/>
                  </a:lnTo>
                  <a:lnTo>
                    <a:pt x="60483" y="48006"/>
                  </a:lnTo>
                  <a:lnTo>
                    <a:pt x="102277" y="22380"/>
                  </a:lnTo>
                  <a:lnTo>
                    <a:pt x="151606" y="5856"/>
                  </a:lnTo>
                  <a:lnTo>
                    <a:pt x="206501" y="0"/>
                  </a:lnTo>
                  <a:lnTo>
                    <a:pt x="261397" y="5856"/>
                  </a:lnTo>
                  <a:lnTo>
                    <a:pt x="310726" y="22380"/>
                  </a:lnTo>
                  <a:lnTo>
                    <a:pt x="352520" y="48006"/>
                  </a:lnTo>
                  <a:lnTo>
                    <a:pt x="384810" y="81167"/>
                  </a:lnTo>
                  <a:lnTo>
                    <a:pt x="405627" y="120297"/>
                  </a:lnTo>
                  <a:lnTo>
                    <a:pt x="413003" y="163830"/>
                  </a:lnTo>
                  <a:lnTo>
                    <a:pt x="405627" y="207362"/>
                  </a:lnTo>
                  <a:lnTo>
                    <a:pt x="384809" y="246492"/>
                  </a:lnTo>
                  <a:lnTo>
                    <a:pt x="352520" y="279654"/>
                  </a:lnTo>
                  <a:lnTo>
                    <a:pt x="310726" y="305279"/>
                  </a:lnTo>
                  <a:lnTo>
                    <a:pt x="261397" y="321803"/>
                  </a:lnTo>
                  <a:lnTo>
                    <a:pt x="206501" y="327660"/>
                  </a:lnTo>
                  <a:lnTo>
                    <a:pt x="151606" y="321803"/>
                  </a:lnTo>
                  <a:lnTo>
                    <a:pt x="102277" y="305279"/>
                  </a:lnTo>
                  <a:lnTo>
                    <a:pt x="60483" y="279654"/>
                  </a:lnTo>
                  <a:lnTo>
                    <a:pt x="28193" y="246492"/>
                  </a:lnTo>
                  <a:lnTo>
                    <a:pt x="7376" y="207362"/>
                  </a:lnTo>
                  <a:lnTo>
                    <a:pt x="0" y="163830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/>
          <p:cNvSpPr txBox="1"/>
          <p:nvPr/>
        </p:nvSpPr>
        <p:spPr>
          <a:xfrm>
            <a:off x="9087104" y="3932935"/>
            <a:ext cx="19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U</a:t>
            </a:r>
            <a:endParaRPr sz="18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362567" y="3901439"/>
            <a:ext cx="885825" cy="246379"/>
          </a:xfrm>
          <a:custGeom>
            <a:avLst/>
            <a:gdLst/>
            <a:ahLst/>
            <a:cxnLst/>
            <a:rect l="l" t="t" r="r" b="b"/>
            <a:pathLst>
              <a:path w="885825" h="246379">
                <a:moveTo>
                  <a:pt x="873848" y="44577"/>
                </a:moveTo>
                <a:lnTo>
                  <a:pt x="821944" y="44577"/>
                </a:lnTo>
                <a:lnTo>
                  <a:pt x="809294" y="44577"/>
                </a:lnTo>
                <a:lnTo>
                  <a:pt x="808990" y="76200"/>
                </a:lnTo>
                <a:lnTo>
                  <a:pt x="873848" y="44577"/>
                </a:lnTo>
                <a:close/>
              </a:path>
              <a:path w="885825" h="246379">
                <a:moveTo>
                  <a:pt x="885571" y="201676"/>
                </a:moveTo>
                <a:lnTo>
                  <a:pt x="76327" y="201676"/>
                </a:lnTo>
                <a:lnTo>
                  <a:pt x="76327" y="169926"/>
                </a:lnTo>
                <a:lnTo>
                  <a:pt x="127" y="208026"/>
                </a:lnTo>
                <a:lnTo>
                  <a:pt x="76327" y="246126"/>
                </a:lnTo>
                <a:lnTo>
                  <a:pt x="76327" y="214376"/>
                </a:lnTo>
                <a:lnTo>
                  <a:pt x="885571" y="214376"/>
                </a:lnTo>
                <a:lnTo>
                  <a:pt x="885571" y="201676"/>
                </a:lnTo>
                <a:close/>
              </a:path>
              <a:path w="885825" h="246379">
                <a:moveTo>
                  <a:pt x="885571" y="38862"/>
                </a:moveTo>
                <a:lnTo>
                  <a:pt x="809752" y="0"/>
                </a:lnTo>
                <a:lnTo>
                  <a:pt x="809434" y="31750"/>
                </a:lnTo>
                <a:lnTo>
                  <a:pt x="254" y="23368"/>
                </a:lnTo>
                <a:lnTo>
                  <a:pt x="0" y="36068"/>
                </a:lnTo>
                <a:lnTo>
                  <a:pt x="809307" y="44450"/>
                </a:lnTo>
                <a:lnTo>
                  <a:pt x="821944" y="44450"/>
                </a:lnTo>
                <a:lnTo>
                  <a:pt x="874115" y="44450"/>
                </a:lnTo>
                <a:lnTo>
                  <a:pt x="885571" y="38862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10248138" y="3868673"/>
            <a:ext cx="451484" cy="335280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919781" y="4608385"/>
            <a:ext cx="415290" cy="328295"/>
            <a:chOff x="8919781" y="4608385"/>
            <a:chExt cx="415290" cy="328295"/>
          </a:xfrm>
        </p:grpSpPr>
        <p:sp>
          <p:nvSpPr>
            <p:cNvPr id="66" name="object 66"/>
            <p:cNvSpPr/>
            <p:nvPr/>
          </p:nvSpPr>
          <p:spPr>
            <a:xfrm>
              <a:off x="8920733" y="4609337"/>
              <a:ext cx="413384" cy="326390"/>
            </a:xfrm>
            <a:custGeom>
              <a:avLst/>
              <a:gdLst/>
              <a:ahLst/>
              <a:cxnLst/>
              <a:rect l="l" t="t" r="r" b="b"/>
              <a:pathLst>
                <a:path w="413384" h="326389">
                  <a:moveTo>
                    <a:pt x="206501" y="0"/>
                  </a:moveTo>
                  <a:lnTo>
                    <a:pt x="151606" y="5826"/>
                  </a:lnTo>
                  <a:lnTo>
                    <a:pt x="102277" y="22267"/>
                  </a:lnTo>
                  <a:lnTo>
                    <a:pt x="60483" y="47767"/>
                  </a:lnTo>
                  <a:lnTo>
                    <a:pt x="28194" y="80772"/>
                  </a:lnTo>
                  <a:lnTo>
                    <a:pt x="7376" y="119723"/>
                  </a:lnTo>
                  <a:lnTo>
                    <a:pt x="0" y="163068"/>
                  </a:lnTo>
                  <a:lnTo>
                    <a:pt x="7376" y="206412"/>
                  </a:lnTo>
                  <a:lnTo>
                    <a:pt x="28194" y="245364"/>
                  </a:lnTo>
                  <a:lnTo>
                    <a:pt x="60483" y="278368"/>
                  </a:lnTo>
                  <a:lnTo>
                    <a:pt x="102277" y="303868"/>
                  </a:lnTo>
                  <a:lnTo>
                    <a:pt x="151606" y="320309"/>
                  </a:lnTo>
                  <a:lnTo>
                    <a:pt x="206501" y="326136"/>
                  </a:lnTo>
                  <a:lnTo>
                    <a:pt x="261397" y="320309"/>
                  </a:lnTo>
                  <a:lnTo>
                    <a:pt x="310726" y="303868"/>
                  </a:lnTo>
                  <a:lnTo>
                    <a:pt x="352520" y="278368"/>
                  </a:lnTo>
                  <a:lnTo>
                    <a:pt x="384810" y="245363"/>
                  </a:lnTo>
                  <a:lnTo>
                    <a:pt x="405627" y="206412"/>
                  </a:lnTo>
                  <a:lnTo>
                    <a:pt x="413004" y="163068"/>
                  </a:lnTo>
                  <a:lnTo>
                    <a:pt x="405627" y="119723"/>
                  </a:lnTo>
                  <a:lnTo>
                    <a:pt x="384810" y="80771"/>
                  </a:lnTo>
                  <a:lnTo>
                    <a:pt x="352520" y="47767"/>
                  </a:lnTo>
                  <a:lnTo>
                    <a:pt x="310726" y="22267"/>
                  </a:lnTo>
                  <a:lnTo>
                    <a:pt x="261397" y="582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920733" y="4609337"/>
              <a:ext cx="413384" cy="326390"/>
            </a:xfrm>
            <a:custGeom>
              <a:avLst/>
              <a:gdLst/>
              <a:ahLst/>
              <a:cxnLst/>
              <a:rect l="l" t="t" r="r" b="b"/>
              <a:pathLst>
                <a:path w="413384" h="326389">
                  <a:moveTo>
                    <a:pt x="0" y="163068"/>
                  </a:moveTo>
                  <a:lnTo>
                    <a:pt x="7376" y="119723"/>
                  </a:lnTo>
                  <a:lnTo>
                    <a:pt x="28194" y="80772"/>
                  </a:lnTo>
                  <a:lnTo>
                    <a:pt x="60483" y="47767"/>
                  </a:lnTo>
                  <a:lnTo>
                    <a:pt x="102277" y="22267"/>
                  </a:lnTo>
                  <a:lnTo>
                    <a:pt x="151606" y="5826"/>
                  </a:lnTo>
                  <a:lnTo>
                    <a:pt x="206501" y="0"/>
                  </a:lnTo>
                  <a:lnTo>
                    <a:pt x="261397" y="5826"/>
                  </a:lnTo>
                  <a:lnTo>
                    <a:pt x="310726" y="22267"/>
                  </a:lnTo>
                  <a:lnTo>
                    <a:pt x="352520" y="47767"/>
                  </a:lnTo>
                  <a:lnTo>
                    <a:pt x="384810" y="80771"/>
                  </a:lnTo>
                  <a:lnTo>
                    <a:pt x="405627" y="119723"/>
                  </a:lnTo>
                  <a:lnTo>
                    <a:pt x="413004" y="163068"/>
                  </a:lnTo>
                  <a:lnTo>
                    <a:pt x="405627" y="206412"/>
                  </a:lnTo>
                  <a:lnTo>
                    <a:pt x="384810" y="245363"/>
                  </a:lnTo>
                  <a:lnTo>
                    <a:pt x="352520" y="278368"/>
                  </a:lnTo>
                  <a:lnTo>
                    <a:pt x="310726" y="303868"/>
                  </a:lnTo>
                  <a:lnTo>
                    <a:pt x="261397" y="320309"/>
                  </a:lnTo>
                  <a:lnTo>
                    <a:pt x="206501" y="326136"/>
                  </a:lnTo>
                  <a:lnTo>
                    <a:pt x="151606" y="320309"/>
                  </a:lnTo>
                  <a:lnTo>
                    <a:pt x="102277" y="303868"/>
                  </a:lnTo>
                  <a:lnTo>
                    <a:pt x="60483" y="278368"/>
                  </a:lnTo>
                  <a:lnTo>
                    <a:pt x="28194" y="245364"/>
                  </a:lnTo>
                  <a:lnTo>
                    <a:pt x="7376" y="206412"/>
                  </a:lnTo>
                  <a:lnTo>
                    <a:pt x="0" y="163068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/>
          <p:cNvSpPr txBox="1"/>
          <p:nvPr/>
        </p:nvSpPr>
        <p:spPr>
          <a:xfrm>
            <a:off x="9058147" y="4683379"/>
            <a:ext cx="19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U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333611" y="4651247"/>
            <a:ext cx="885825" cy="246379"/>
          </a:xfrm>
          <a:custGeom>
            <a:avLst/>
            <a:gdLst/>
            <a:ahLst/>
            <a:cxnLst/>
            <a:rect l="l" t="t" r="r" b="b"/>
            <a:pathLst>
              <a:path w="885825" h="246379">
                <a:moveTo>
                  <a:pt x="873848" y="44577"/>
                </a:moveTo>
                <a:lnTo>
                  <a:pt x="821944" y="44577"/>
                </a:lnTo>
                <a:lnTo>
                  <a:pt x="809294" y="44577"/>
                </a:lnTo>
                <a:lnTo>
                  <a:pt x="808990" y="76200"/>
                </a:lnTo>
                <a:lnTo>
                  <a:pt x="873848" y="44577"/>
                </a:lnTo>
                <a:close/>
              </a:path>
              <a:path w="885825" h="246379">
                <a:moveTo>
                  <a:pt x="885571" y="201676"/>
                </a:moveTo>
                <a:lnTo>
                  <a:pt x="76327" y="201676"/>
                </a:lnTo>
                <a:lnTo>
                  <a:pt x="76327" y="169926"/>
                </a:lnTo>
                <a:lnTo>
                  <a:pt x="127" y="208026"/>
                </a:lnTo>
                <a:lnTo>
                  <a:pt x="76327" y="246126"/>
                </a:lnTo>
                <a:lnTo>
                  <a:pt x="76327" y="214376"/>
                </a:lnTo>
                <a:lnTo>
                  <a:pt x="885571" y="214376"/>
                </a:lnTo>
                <a:lnTo>
                  <a:pt x="885571" y="201676"/>
                </a:lnTo>
                <a:close/>
              </a:path>
              <a:path w="885825" h="246379">
                <a:moveTo>
                  <a:pt x="885571" y="38862"/>
                </a:moveTo>
                <a:lnTo>
                  <a:pt x="809752" y="0"/>
                </a:lnTo>
                <a:lnTo>
                  <a:pt x="809434" y="31750"/>
                </a:lnTo>
                <a:lnTo>
                  <a:pt x="127" y="23368"/>
                </a:lnTo>
                <a:lnTo>
                  <a:pt x="0" y="36068"/>
                </a:lnTo>
                <a:lnTo>
                  <a:pt x="809307" y="44450"/>
                </a:lnTo>
                <a:lnTo>
                  <a:pt x="821944" y="44450"/>
                </a:lnTo>
                <a:lnTo>
                  <a:pt x="874115" y="44450"/>
                </a:lnTo>
                <a:lnTo>
                  <a:pt x="885571" y="38862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10219181" y="4618482"/>
            <a:ext cx="451484" cy="335280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542014" y="4627626"/>
            <a:ext cx="451484" cy="337185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0671683" y="4664963"/>
            <a:ext cx="884555" cy="246379"/>
          </a:xfrm>
          <a:custGeom>
            <a:avLst/>
            <a:gdLst/>
            <a:ahLst/>
            <a:cxnLst/>
            <a:rect l="l" t="t" r="r" b="b"/>
            <a:pathLst>
              <a:path w="884554" h="246379">
                <a:moveTo>
                  <a:pt x="872324" y="44577"/>
                </a:moveTo>
                <a:lnTo>
                  <a:pt x="820420" y="44577"/>
                </a:lnTo>
                <a:lnTo>
                  <a:pt x="807770" y="44577"/>
                </a:lnTo>
                <a:lnTo>
                  <a:pt x="807466" y="76200"/>
                </a:lnTo>
                <a:lnTo>
                  <a:pt x="872324" y="44577"/>
                </a:lnTo>
                <a:close/>
              </a:path>
              <a:path w="884554" h="246379">
                <a:moveTo>
                  <a:pt x="884047" y="201676"/>
                </a:moveTo>
                <a:lnTo>
                  <a:pt x="76327" y="201676"/>
                </a:lnTo>
                <a:lnTo>
                  <a:pt x="76327" y="169926"/>
                </a:lnTo>
                <a:lnTo>
                  <a:pt x="127" y="208026"/>
                </a:lnTo>
                <a:lnTo>
                  <a:pt x="76327" y="246126"/>
                </a:lnTo>
                <a:lnTo>
                  <a:pt x="76327" y="214376"/>
                </a:lnTo>
                <a:lnTo>
                  <a:pt x="884047" y="214376"/>
                </a:lnTo>
                <a:lnTo>
                  <a:pt x="884047" y="201676"/>
                </a:lnTo>
                <a:close/>
              </a:path>
              <a:path w="884554" h="246379">
                <a:moveTo>
                  <a:pt x="884047" y="38862"/>
                </a:moveTo>
                <a:lnTo>
                  <a:pt x="808228" y="0"/>
                </a:lnTo>
                <a:lnTo>
                  <a:pt x="807910" y="31750"/>
                </a:lnTo>
                <a:lnTo>
                  <a:pt x="127" y="23368"/>
                </a:lnTo>
                <a:lnTo>
                  <a:pt x="0" y="36068"/>
                </a:lnTo>
                <a:lnTo>
                  <a:pt x="807783" y="44450"/>
                </a:lnTo>
                <a:lnTo>
                  <a:pt x="820420" y="44450"/>
                </a:lnTo>
                <a:lnTo>
                  <a:pt x="872591" y="44450"/>
                </a:lnTo>
                <a:lnTo>
                  <a:pt x="884047" y="38862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0132314" y="5599938"/>
            <a:ext cx="451484" cy="335280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32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455145" y="5609082"/>
            <a:ext cx="451484" cy="335280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325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0579735" y="5327522"/>
            <a:ext cx="878840" cy="408305"/>
          </a:xfrm>
          <a:custGeom>
            <a:avLst/>
            <a:gdLst/>
            <a:ahLst/>
            <a:cxnLst/>
            <a:rect l="l" t="t" r="r" b="b"/>
            <a:pathLst>
              <a:path w="878840" h="408304">
                <a:moveTo>
                  <a:pt x="239903" y="22479"/>
                </a:moveTo>
                <a:lnTo>
                  <a:pt x="164465" y="62103"/>
                </a:lnTo>
                <a:lnTo>
                  <a:pt x="190220" y="80619"/>
                </a:lnTo>
                <a:lnTo>
                  <a:pt x="0" y="344906"/>
                </a:lnTo>
                <a:lnTo>
                  <a:pt x="10414" y="352323"/>
                </a:lnTo>
                <a:lnTo>
                  <a:pt x="200583" y="88074"/>
                </a:lnTo>
                <a:lnTo>
                  <a:pt x="226314" y="106553"/>
                </a:lnTo>
                <a:lnTo>
                  <a:pt x="232156" y="70358"/>
                </a:lnTo>
                <a:lnTo>
                  <a:pt x="239903" y="22479"/>
                </a:lnTo>
                <a:close/>
              </a:path>
              <a:path w="878840" h="408304">
                <a:moveTo>
                  <a:pt x="878840" y="322922"/>
                </a:moveTo>
                <a:lnTo>
                  <a:pt x="849871" y="335991"/>
                </a:lnTo>
                <a:lnTo>
                  <a:pt x="698373" y="0"/>
                </a:lnTo>
                <a:lnTo>
                  <a:pt x="686689" y="5334"/>
                </a:lnTo>
                <a:lnTo>
                  <a:pt x="838301" y="341210"/>
                </a:lnTo>
                <a:lnTo>
                  <a:pt x="809371" y="354253"/>
                </a:lnTo>
                <a:lnTo>
                  <a:pt x="875411" y="408051"/>
                </a:lnTo>
                <a:lnTo>
                  <a:pt x="877633" y="352780"/>
                </a:lnTo>
                <a:lnTo>
                  <a:pt x="878840" y="322922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0819638" y="5118353"/>
            <a:ext cx="452755" cy="337185"/>
          </a:xfrm>
          <a:prstGeom prst="rect">
            <a:avLst/>
          </a:prstGeom>
          <a:solidFill>
            <a:srgbClr val="719FCF"/>
          </a:solidFill>
          <a:ln w="3175">
            <a:solidFill>
              <a:srgbClr val="3464A3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8957881" y="5608129"/>
            <a:ext cx="2497455" cy="328295"/>
            <a:chOff x="8957881" y="5608129"/>
            <a:chExt cx="2497455" cy="328295"/>
          </a:xfrm>
        </p:grpSpPr>
        <p:sp>
          <p:nvSpPr>
            <p:cNvPr id="78" name="object 78"/>
            <p:cNvSpPr/>
            <p:nvPr/>
          </p:nvSpPr>
          <p:spPr>
            <a:xfrm>
              <a:off x="10584814" y="5753658"/>
              <a:ext cx="870585" cy="76200"/>
            </a:xfrm>
            <a:custGeom>
              <a:avLst/>
              <a:gdLst/>
              <a:ahLst/>
              <a:cxnLst/>
              <a:rect l="l" t="t" r="r" b="b"/>
              <a:pathLst>
                <a:path w="870584" h="76200">
                  <a:moveTo>
                    <a:pt x="795019" y="0"/>
                  </a:moveTo>
                  <a:lnTo>
                    <a:pt x="794279" y="31740"/>
                  </a:lnTo>
                  <a:lnTo>
                    <a:pt x="806957" y="32029"/>
                  </a:lnTo>
                  <a:lnTo>
                    <a:pt x="806703" y="44729"/>
                  </a:lnTo>
                  <a:lnTo>
                    <a:pt x="793976" y="44729"/>
                  </a:lnTo>
                  <a:lnTo>
                    <a:pt x="793241" y="76187"/>
                  </a:lnTo>
                  <a:lnTo>
                    <a:pt x="859937" y="44729"/>
                  </a:lnTo>
                  <a:lnTo>
                    <a:pt x="806703" y="44729"/>
                  </a:lnTo>
                  <a:lnTo>
                    <a:pt x="793982" y="44439"/>
                  </a:lnTo>
                  <a:lnTo>
                    <a:pt x="860551" y="44439"/>
                  </a:lnTo>
                  <a:lnTo>
                    <a:pt x="870330" y="39827"/>
                  </a:lnTo>
                  <a:lnTo>
                    <a:pt x="795019" y="0"/>
                  </a:lnTo>
                  <a:close/>
                </a:path>
                <a:path w="870584" h="76200">
                  <a:moveTo>
                    <a:pt x="794279" y="31740"/>
                  </a:moveTo>
                  <a:lnTo>
                    <a:pt x="793982" y="44439"/>
                  </a:lnTo>
                  <a:lnTo>
                    <a:pt x="806703" y="44729"/>
                  </a:lnTo>
                  <a:lnTo>
                    <a:pt x="806957" y="32029"/>
                  </a:lnTo>
                  <a:lnTo>
                    <a:pt x="794279" y="31740"/>
                  </a:lnTo>
                  <a:close/>
                </a:path>
                <a:path w="870584" h="76200">
                  <a:moveTo>
                    <a:pt x="253" y="13665"/>
                  </a:moveTo>
                  <a:lnTo>
                    <a:pt x="0" y="26365"/>
                  </a:lnTo>
                  <a:lnTo>
                    <a:pt x="793982" y="44439"/>
                  </a:lnTo>
                  <a:lnTo>
                    <a:pt x="794279" y="31740"/>
                  </a:lnTo>
                  <a:lnTo>
                    <a:pt x="253" y="13665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958833" y="5609081"/>
              <a:ext cx="413384" cy="326390"/>
            </a:xfrm>
            <a:custGeom>
              <a:avLst/>
              <a:gdLst/>
              <a:ahLst/>
              <a:cxnLst/>
              <a:rect l="l" t="t" r="r" b="b"/>
              <a:pathLst>
                <a:path w="413384" h="326389">
                  <a:moveTo>
                    <a:pt x="206501" y="0"/>
                  </a:moveTo>
                  <a:lnTo>
                    <a:pt x="151606" y="5825"/>
                  </a:lnTo>
                  <a:lnTo>
                    <a:pt x="102277" y="22264"/>
                  </a:lnTo>
                  <a:lnTo>
                    <a:pt x="60483" y="47763"/>
                  </a:lnTo>
                  <a:lnTo>
                    <a:pt x="28194" y="80766"/>
                  </a:lnTo>
                  <a:lnTo>
                    <a:pt x="7376" y="119719"/>
                  </a:lnTo>
                  <a:lnTo>
                    <a:pt x="0" y="163068"/>
                  </a:lnTo>
                  <a:lnTo>
                    <a:pt x="7376" y="206416"/>
                  </a:lnTo>
                  <a:lnTo>
                    <a:pt x="28194" y="245369"/>
                  </a:lnTo>
                  <a:lnTo>
                    <a:pt x="60483" y="278372"/>
                  </a:lnTo>
                  <a:lnTo>
                    <a:pt x="102277" y="303871"/>
                  </a:lnTo>
                  <a:lnTo>
                    <a:pt x="151606" y="320310"/>
                  </a:lnTo>
                  <a:lnTo>
                    <a:pt x="206501" y="326136"/>
                  </a:lnTo>
                  <a:lnTo>
                    <a:pt x="261397" y="320310"/>
                  </a:lnTo>
                  <a:lnTo>
                    <a:pt x="310726" y="303871"/>
                  </a:lnTo>
                  <a:lnTo>
                    <a:pt x="352520" y="278372"/>
                  </a:lnTo>
                  <a:lnTo>
                    <a:pt x="384810" y="245369"/>
                  </a:lnTo>
                  <a:lnTo>
                    <a:pt x="405627" y="206416"/>
                  </a:lnTo>
                  <a:lnTo>
                    <a:pt x="413004" y="163068"/>
                  </a:lnTo>
                  <a:lnTo>
                    <a:pt x="405627" y="119719"/>
                  </a:lnTo>
                  <a:lnTo>
                    <a:pt x="384810" y="80766"/>
                  </a:lnTo>
                  <a:lnTo>
                    <a:pt x="352520" y="47763"/>
                  </a:lnTo>
                  <a:lnTo>
                    <a:pt x="310726" y="22264"/>
                  </a:lnTo>
                  <a:lnTo>
                    <a:pt x="261397" y="5825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958833" y="5609081"/>
              <a:ext cx="413384" cy="326390"/>
            </a:xfrm>
            <a:custGeom>
              <a:avLst/>
              <a:gdLst/>
              <a:ahLst/>
              <a:cxnLst/>
              <a:rect l="l" t="t" r="r" b="b"/>
              <a:pathLst>
                <a:path w="413384" h="326389">
                  <a:moveTo>
                    <a:pt x="0" y="163068"/>
                  </a:moveTo>
                  <a:lnTo>
                    <a:pt x="7376" y="119719"/>
                  </a:lnTo>
                  <a:lnTo>
                    <a:pt x="28194" y="80766"/>
                  </a:lnTo>
                  <a:lnTo>
                    <a:pt x="60483" y="47763"/>
                  </a:lnTo>
                  <a:lnTo>
                    <a:pt x="102277" y="22264"/>
                  </a:lnTo>
                  <a:lnTo>
                    <a:pt x="151606" y="5825"/>
                  </a:lnTo>
                  <a:lnTo>
                    <a:pt x="206501" y="0"/>
                  </a:lnTo>
                  <a:lnTo>
                    <a:pt x="261397" y="5825"/>
                  </a:lnTo>
                  <a:lnTo>
                    <a:pt x="310726" y="22264"/>
                  </a:lnTo>
                  <a:lnTo>
                    <a:pt x="352520" y="47763"/>
                  </a:lnTo>
                  <a:lnTo>
                    <a:pt x="384810" y="80766"/>
                  </a:lnTo>
                  <a:lnTo>
                    <a:pt x="405627" y="119719"/>
                  </a:lnTo>
                  <a:lnTo>
                    <a:pt x="413004" y="163068"/>
                  </a:lnTo>
                  <a:lnTo>
                    <a:pt x="405627" y="206416"/>
                  </a:lnTo>
                  <a:lnTo>
                    <a:pt x="384810" y="245369"/>
                  </a:lnTo>
                  <a:lnTo>
                    <a:pt x="352520" y="278372"/>
                  </a:lnTo>
                  <a:lnTo>
                    <a:pt x="310726" y="303871"/>
                  </a:lnTo>
                  <a:lnTo>
                    <a:pt x="261397" y="320310"/>
                  </a:lnTo>
                  <a:lnTo>
                    <a:pt x="206501" y="326136"/>
                  </a:lnTo>
                  <a:lnTo>
                    <a:pt x="151606" y="320310"/>
                  </a:lnTo>
                  <a:lnTo>
                    <a:pt x="102277" y="303871"/>
                  </a:lnTo>
                  <a:lnTo>
                    <a:pt x="60483" y="278372"/>
                  </a:lnTo>
                  <a:lnTo>
                    <a:pt x="28194" y="245369"/>
                  </a:lnTo>
                  <a:lnTo>
                    <a:pt x="7376" y="206416"/>
                  </a:lnTo>
                  <a:lnTo>
                    <a:pt x="0" y="163068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 txBox="1"/>
          <p:nvPr/>
        </p:nvSpPr>
        <p:spPr>
          <a:xfrm>
            <a:off x="9096882" y="5685231"/>
            <a:ext cx="1651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40">
                <a:latin typeface="Arial Black"/>
                <a:cs typeface="Arial Black"/>
              </a:rPr>
              <a:t>U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822960" y="1022603"/>
            <a:ext cx="9309735" cy="4874895"/>
            <a:chOff x="822960" y="1022603"/>
            <a:chExt cx="9309735" cy="4874895"/>
          </a:xfrm>
        </p:grpSpPr>
        <p:sp>
          <p:nvSpPr>
            <p:cNvPr id="83" name="object 83"/>
            <p:cNvSpPr/>
            <p:nvPr/>
          </p:nvSpPr>
          <p:spPr>
            <a:xfrm>
              <a:off x="9371711" y="5650839"/>
              <a:ext cx="760730" cy="246379"/>
            </a:xfrm>
            <a:custGeom>
              <a:avLst/>
              <a:gdLst/>
              <a:ahLst/>
              <a:cxnLst/>
              <a:rect l="l" t="t" r="r" b="b"/>
              <a:pathLst>
                <a:path w="760729" h="246379">
                  <a:moveTo>
                    <a:pt x="749071" y="44602"/>
                  </a:moveTo>
                  <a:lnTo>
                    <a:pt x="696976" y="44602"/>
                  </a:lnTo>
                  <a:lnTo>
                    <a:pt x="684314" y="44602"/>
                  </a:lnTo>
                  <a:lnTo>
                    <a:pt x="683895" y="76200"/>
                  </a:lnTo>
                  <a:lnTo>
                    <a:pt x="749071" y="44602"/>
                  </a:lnTo>
                  <a:close/>
                </a:path>
                <a:path w="760729" h="246379">
                  <a:moveTo>
                    <a:pt x="760603" y="201828"/>
                  </a:moveTo>
                  <a:lnTo>
                    <a:pt x="76327" y="201828"/>
                  </a:lnTo>
                  <a:lnTo>
                    <a:pt x="76327" y="170078"/>
                  </a:lnTo>
                  <a:lnTo>
                    <a:pt x="127" y="208178"/>
                  </a:lnTo>
                  <a:lnTo>
                    <a:pt x="76327" y="246278"/>
                  </a:lnTo>
                  <a:lnTo>
                    <a:pt x="76327" y="214528"/>
                  </a:lnTo>
                  <a:lnTo>
                    <a:pt x="760603" y="214528"/>
                  </a:lnTo>
                  <a:lnTo>
                    <a:pt x="760603" y="201828"/>
                  </a:lnTo>
                  <a:close/>
                </a:path>
                <a:path w="760729" h="246379">
                  <a:moveTo>
                    <a:pt x="760603" y="39014"/>
                  </a:moveTo>
                  <a:lnTo>
                    <a:pt x="684911" y="0"/>
                  </a:lnTo>
                  <a:lnTo>
                    <a:pt x="684479" y="31750"/>
                  </a:lnTo>
                  <a:lnTo>
                    <a:pt x="254" y="23520"/>
                  </a:lnTo>
                  <a:lnTo>
                    <a:pt x="0" y="36220"/>
                  </a:lnTo>
                  <a:lnTo>
                    <a:pt x="684314" y="44462"/>
                  </a:lnTo>
                  <a:lnTo>
                    <a:pt x="696976" y="44462"/>
                  </a:lnTo>
                  <a:lnTo>
                    <a:pt x="749388" y="44462"/>
                  </a:lnTo>
                  <a:lnTo>
                    <a:pt x="760603" y="39014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22960" y="1022603"/>
              <a:ext cx="2779776" cy="169316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12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82921" y="312877"/>
            <a:ext cx="36195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00" b="0">
                <a:solidFill>
                  <a:srgbClr val="C8201E"/>
                </a:solidFill>
                <a:latin typeface="Arial Black"/>
                <a:cs typeface="Arial Black"/>
              </a:rPr>
              <a:t>Fungsi</a:t>
            </a:r>
            <a:r>
              <a:rPr dirty="0" sz="4000" spc="-29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455" b="0">
                <a:solidFill>
                  <a:srgbClr val="C8201E"/>
                </a:solidFill>
                <a:latin typeface="Arial Black"/>
                <a:cs typeface="Arial Black"/>
              </a:rPr>
              <a:t>Indikator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67120" y="4636363"/>
            <a:ext cx="5614670" cy="1816735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335915" indent="-323850">
              <a:lnSpc>
                <a:spcPct val="100000"/>
              </a:lnSpc>
              <a:spcBef>
                <a:spcPts val="1200"/>
              </a:spcBef>
              <a:buSzPct val="43478"/>
              <a:buFont typeface="Wingdings"/>
              <a:buChar char="⚫"/>
              <a:tabLst>
                <a:tab pos="335915" algn="l"/>
                <a:tab pos="336550" algn="l"/>
              </a:tabLst>
            </a:pPr>
            <a:r>
              <a:rPr dirty="0" sz="2300" spc="-5">
                <a:latin typeface="Carlito"/>
                <a:cs typeface="Carlito"/>
              </a:rPr>
              <a:t>Indeks </a:t>
            </a:r>
            <a:r>
              <a:rPr dirty="0" sz="2300" spc="-10">
                <a:latin typeface="Carlito"/>
                <a:cs typeface="Carlito"/>
              </a:rPr>
              <a:t>bukan </a:t>
            </a:r>
            <a:r>
              <a:rPr dirty="0" sz="2300" spc="-5">
                <a:latin typeface="Carlito"/>
                <a:cs typeface="Carlito"/>
              </a:rPr>
              <a:t>saja untuk</a:t>
            </a:r>
            <a:r>
              <a:rPr dirty="0" sz="2300" spc="-20">
                <a:latin typeface="Carlito"/>
                <a:cs typeface="Carlito"/>
              </a:rPr>
              <a:t> </a:t>
            </a:r>
            <a:r>
              <a:rPr dirty="0" sz="2300" spc="-5">
                <a:latin typeface="Carlito"/>
                <a:cs typeface="Carlito"/>
              </a:rPr>
              <a:t>assestment/ranking</a:t>
            </a:r>
            <a:endParaRPr sz="2300">
              <a:latin typeface="Carlito"/>
              <a:cs typeface="Carlito"/>
            </a:endParaRPr>
          </a:p>
          <a:p>
            <a:pPr marL="335915" marR="476250" indent="-323850">
              <a:lnSpc>
                <a:spcPts val="2510"/>
              </a:lnSpc>
              <a:spcBef>
                <a:spcPts val="1400"/>
              </a:spcBef>
              <a:buSzPct val="43478"/>
              <a:buFont typeface="Wingdings"/>
              <a:buChar char="⚫"/>
              <a:tabLst>
                <a:tab pos="335915" algn="l"/>
                <a:tab pos="336550" algn="l"/>
              </a:tabLst>
            </a:pPr>
            <a:r>
              <a:rPr dirty="0" sz="2300" spc="-5">
                <a:latin typeface="Carlito"/>
                <a:cs typeface="Carlito"/>
              </a:rPr>
              <a:t>Bisa </a:t>
            </a:r>
            <a:r>
              <a:rPr dirty="0" sz="2300" spc="-10">
                <a:latin typeface="Carlito"/>
                <a:cs typeface="Carlito"/>
              </a:rPr>
              <a:t>untuk </a:t>
            </a:r>
            <a:r>
              <a:rPr dirty="0" sz="2300" spc="-5">
                <a:latin typeface="Carlito"/>
                <a:cs typeface="Carlito"/>
              </a:rPr>
              <a:t>perbaikan </a:t>
            </a:r>
            <a:r>
              <a:rPr dirty="0" sz="2300" spc="-15">
                <a:latin typeface="Carlito"/>
                <a:cs typeface="Carlito"/>
              </a:rPr>
              <a:t>secara </a:t>
            </a:r>
            <a:r>
              <a:rPr dirty="0" sz="2300" spc="-5">
                <a:latin typeface="Carlito"/>
                <a:cs typeface="Carlito"/>
              </a:rPr>
              <a:t>mudah oleh  </a:t>
            </a:r>
            <a:r>
              <a:rPr dirty="0" sz="2300">
                <a:latin typeface="Carlito"/>
                <a:cs typeface="Carlito"/>
              </a:rPr>
              <a:t>K/L/D</a:t>
            </a:r>
            <a:endParaRPr sz="2300">
              <a:latin typeface="Carlito"/>
              <a:cs typeface="Carlito"/>
            </a:endParaRPr>
          </a:p>
          <a:p>
            <a:pPr marL="335915" indent="-323850">
              <a:lnSpc>
                <a:spcPct val="100000"/>
              </a:lnSpc>
              <a:spcBef>
                <a:spcPts val="1060"/>
              </a:spcBef>
              <a:buSzPct val="43478"/>
              <a:buFont typeface="Wingdings"/>
              <a:buChar char="⚫"/>
              <a:tabLst>
                <a:tab pos="335915" algn="l"/>
                <a:tab pos="336550" algn="l"/>
              </a:tabLst>
            </a:pPr>
            <a:r>
              <a:rPr dirty="0" sz="2300" spc="-15">
                <a:latin typeface="Carlito"/>
                <a:cs typeface="Carlito"/>
              </a:rPr>
              <a:t>Pendekatan </a:t>
            </a:r>
            <a:r>
              <a:rPr dirty="0" sz="2300">
                <a:latin typeface="Carlito"/>
                <a:cs typeface="Carlito"/>
              </a:rPr>
              <a:t>evidence—guidance,</a:t>
            </a:r>
            <a:r>
              <a:rPr dirty="0" sz="2300" spc="-15">
                <a:latin typeface="Carlito"/>
                <a:cs typeface="Carlito"/>
              </a:rPr>
              <a:t> </a:t>
            </a:r>
            <a:r>
              <a:rPr dirty="0" sz="2300" spc="-5">
                <a:latin typeface="Carlito"/>
                <a:cs typeface="Carlito"/>
              </a:rPr>
              <a:t>dibanding</a:t>
            </a:r>
            <a:endParaRPr sz="23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90461" y="6393281"/>
            <a:ext cx="2740025" cy="376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5">
                <a:latin typeface="Carlito"/>
                <a:cs typeface="Carlito"/>
              </a:rPr>
              <a:t>ekspert </a:t>
            </a:r>
            <a:r>
              <a:rPr dirty="0" sz="2300" spc="-15">
                <a:latin typeface="Carlito"/>
                <a:cs typeface="Carlito"/>
              </a:rPr>
              <a:t>atau</a:t>
            </a:r>
            <a:r>
              <a:rPr dirty="0" sz="2300" spc="-30">
                <a:latin typeface="Carlito"/>
                <a:cs typeface="Carlito"/>
              </a:rPr>
              <a:t> </a:t>
            </a:r>
            <a:r>
              <a:rPr dirty="0" sz="2300" spc="-10">
                <a:latin typeface="Carlito"/>
                <a:cs typeface="Carlito"/>
              </a:rPr>
              <a:t>kuesioner</a:t>
            </a:r>
            <a:endParaRPr sz="23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6531" y="1383791"/>
            <a:ext cx="2503932" cy="1272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72667" y="1759457"/>
            <a:ext cx="105283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6055" marR="5080" indent="-173990">
              <a:lnSpc>
                <a:spcPct val="100000"/>
              </a:lnSpc>
              <a:spcBef>
                <a:spcPts val="95"/>
              </a:spcBef>
            </a:pPr>
            <a:r>
              <a:rPr dirty="0" sz="1600" spc="-285">
                <a:latin typeface="Arial Black"/>
                <a:cs typeface="Arial Black"/>
              </a:rPr>
              <a:t>As</a:t>
            </a:r>
            <a:r>
              <a:rPr dirty="0" sz="1600" spc="-260">
                <a:latin typeface="Arial Black"/>
                <a:cs typeface="Arial Black"/>
              </a:rPr>
              <a:t>s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280">
                <a:latin typeface="Arial Black"/>
                <a:cs typeface="Arial Black"/>
              </a:rPr>
              <a:t>s</a:t>
            </a:r>
            <a:r>
              <a:rPr dirty="0" sz="1600" spc="-210">
                <a:latin typeface="Arial Black"/>
                <a:cs typeface="Arial Black"/>
              </a:rPr>
              <a:t>t</a:t>
            </a:r>
            <a:r>
              <a:rPr dirty="0" sz="1600" spc="-229">
                <a:latin typeface="Arial Black"/>
                <a:cs typeface="Arial Black"/>
              </a:rPr>
              <a:t>m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35">
                <a:latin typeface="Arial Black"/>
                <a:cs typeface="Arial Black"/>
              </a:rPr>
              <a:t>nt  </a:t>
            </a:r>
            <a:r>
              <a:rPr dirty="0" sz="1600" spc="-195">
                <a:latin typeface="Arial Black"/>
                <a:cs typeface="Arial Black"/>
              </a:rPr>
              <a:t>Internal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43271" y="1380744"/>
            <a:ext cx="2503931" cy="1272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569711" y="1756917"/>
            <a:ext cx="105283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95"/>
              </a:spcBef>
            </a:pPr>
            <a:r>
              <a:rPr dirty="0" sz="1600" spc="-285">
                <a:latin typeface="Arial Black"/>
                <a:cs typeface="Arial Black"/>
              </a:rPr>
              <a:t>As</a:t>
            </a:r>
            <a:r>
              <a:rPr dirty="0" sz="1600" spc="-260">
                <a:latin typeface="Arial Black"/>
                <a:cs typeface="Arial Black"/>
              </a:rPr>
              <a:t>s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280">
                <a:latin typeface="Arial Black"/>
                <a:cs typeface="Arial Black"/>
              </a:rPr>
              <a:t>s</a:t>
            </a:r>
            <a:r>
              <a:rPr dirty="0" sz="1600" spc="-210">
                <a:latin typeface="Arial Black"/>
                <a:cs typeface="Arial Black"/>
              </a:rPr>
              <a:t>t</a:t>
            </a:r>
            <a:r>
              <a:rPr dirty="0" sz="1600" spc="-229">
                <a:latin typeface="Arial Black"/>
                <a:cs typeface="Arial Black"/>
              </a:rPr>
              <a:t>m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35">
                <a:latin typeface="Arial Black"/>
                <a:cs typeface="Arial Black"/>
              </a:rPr>
              <a:t>nt  </a:t>
            </a:r>
            <a:r>
              <a:rPr dirty="0" sz="1600" spc="-235">
                <a:latin typeface="Arial Black"/>
                <a:cs typeface="Arial Black"/>
              </a:rPr>
              <a:t>Eksternal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292149" y="1549717"/>
            <a:ext cx="2225040" cy="913130"/>
            <a:chOff x="7292149" y="1549717"/>
            <a:chExt cx="2225040" cy="913130"/>
          </a:xfrm>
        </p:grpSpPr>
        <p:sp>
          <p:nvSpPr>
            <p:cNvPr id="18" name="object 18"/>
            <p:cNvSpPr/>
            <p:nvPr/>
          </p:nvSpPr>
          <p:spPr>
            <a:xfrm>
              <a:off x="7293101" y="1550670"/>
              <a:ext cx="2223135" cy="911225"/>
            </a:xfrm>
            <a:custGeom>
              <a:avLst/>
              <a:gdLst/>
              <a:ahLst/>
              <a:cxnLst/>
              <a:rect l="l" t="t" r="r" b="b"/>
              <a:pathLst>
                <a:path w="2223134" h="911225">
                  <a:moveTo>
                    <a:pt x="1667382" y="0"/>
                  </a:moveTo>
                  <a:lnTo>
                    <a:pt x="1667382" y="227456"/>
                  </a:lnTo>
                  <a:lnTo>
                    <a:pt x="0" y="227456"/>
                  </a:lnTo>
                  <a:lnTo>
                    <a:pt x="0" y="683132"/>
                  </a:lnTo>
                  <a:lnTo>
                    <a:pt x="1667382" y="683132"/>
                  </a:lnTo>
                  <a:lnTo>
                    <a:pt x="1667382" y="910970"/>
                  </a:lnTo>
                  <a:lnTo>
                    <a:pt x="2223134" y="455294"/>
                  </a:lnTo>
                  <a:lnTo>
                    <a:pt x="166738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293101" y="1550670"/>
              <a:ext cx="2223135" cy="911225"/>
            </a:xfrm>
            <a:custGeom>
              <a:avLst/>
              <a:gdLst/>
              <a:ahLst/>
              <a:cxnLst/>
              <a:rect l="l" t="t" r="r" b="b"/>
              <a:pathLst>
                <a:path w="2223134" h="911225">
                  <a:moveTo>
                    <a:pt x="0" y="227456"/>
                  </a:moveTo>
                  <a:lnTo>
                    <a:pt x="1667382" y="227456"/>
                  </a:lnTo>
                  <a:lnTo>
                    <a:pt x="1667382" y="0"/>
                  </a:lnTo>
                  <a:lnTo>
                    <a:pt x="2223134" y="455294"/>
                  </a:lnTo>
                  <a:lnTo>
                    <a:pt x="1667382" y="910970"/>
                  </a:lnTo>
                  <a:lnTo>
                    <a:pt x="1667382" y="683132"/>
                  </a:lnTo>
                  <a:lnTo>
                    <a:pt x="0" y="683132"/>
                  </a:lnTo>
                  <a:lnTo>
                    <a:pt x="0" y="2274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7796530" y="1745106"/>
            <a:ext cx="121602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48615">
              <a:lnSpc>
                <a:spcPct val="100000"/>
              </a:lnSpc>
              <a:spcBef>
                <a:spcPts val="95"/>
              </a:spcBef>
            </a:pPr>
            <a:r>
              <a:rPr dirty="0" sz="1600" spc="-204">
                <a:latin typeface="Arial Black"/>
                <a:cs typeface="Arial Black"/>
              </a:rPr>
              <a:t>Indek  </a:t>
            </a:r>
            <a:r>
              <a:rPr dirty="0" sz="1600" spc="-335">
                <a:latin typeface="Arial Black"/>
                <a:cs typeface="Arial Black"/>
              </a:rPr>
              <a:t>R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315">
                <a:latin typeface="Arial Black"/>
                <a:cs typeface="Arial Black"/>
              </a:rPr>
              <a:t>k</a:t>
            </a:r>
            <a:r>
              <a:rPr dirty="0" sz="1600" spc="-180">
                <a:latin typeface="Arial Black"/>
                <a:cs typeface="Arial Black"/>
              </a:rPr>
              <a:t>om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50">
                <a:latin typeface="Arial Black"/>
                <a:cs typeface="Arial Black"/>
              </a:rPr>
              <a:t>n</a:t>
            </a:r>
            <a:r>
              <a:rPr dirty="0" sz="1600" spc="-160">
                <a:latin typeface="Arial Black"/>
                <a:cs typeface="Arial Black"/>
              </a:rPr>
              <a:t>d</a:t>
            </a:r>
            <a:r>
              <a:rPr dirty="0" sz="1600" spc="-235">
                <a:latin typeface="Arial Black"/>
                <a:cs typeface="Arial Black"/>
              </a:rPr>
              <a:t>asi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828353" y="1549717"/>
            <a:ext cx="2153920" cy="913130"/>
            <a:chOff x="2828353" y="1549717"/>
            <a:chExt cx="2153920" cy="913130"/>
          </a:xfrm>
        </p:grpSpPr>
        <p:sp>
          <p:nvSpPr>
            <p:cNvPr id="22" name="object 22"/>
            <p:cNvSpPr/>
            <p:nvPr/>
          </p:nvSpPr>
          <p:spPr>
            <a:xfrm>
              <a:off x="2829306" y="1550670"/>
              <a:ext cx="2152015" cy="911225"/>
            </a:xfrm>
            <a:custGeom>
              <a:avLst/>
              <a:gdLst/>
              <a:ahLst/>
              <a:cxnLst/>
              <a:rect l="l" t="t" r="r" b="b"/>
              <a:pathLst>
                <a:path w="2152015" h="911225">
                  <a:moveTo>
                    <a:pt x="1613408" y="0"/>
                  </a:moveTo>
                  <a:lnTo>
                    <a:pt x="1613408" y="227456"/>
                  </a:lnTo>
                  <a:lnTo>
                    <a:pt x="0" y="227456"/>
                  </a:lnTo>
                  <a:lnTo>
                    <a:pt x="0" y="683132"/>
                  </a:lnTo>
                  <a:lnTo>
                    <a:pt x="1613408" y="683132"/>
                  </a:lnTo>
                  <a:lnTo>
                    <a:pt x="1613408" y="910970"/>
                  </a:lnTo>
                  <a:lnTo>
                    <a:pt x="2151507" y="455294"/>
                  </a:lnTo>
                  <a:lnTo>
                    <a:pt x="161340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829306" y="1550670"/>
              <a:ext cx="2152015" cy="911225"/>
            </a:xfrm>
            <a:custGeom>
              <a:avLst/>
              <a:gdLst/>
              <a:ahLst/>
              <a:cxnLst/>
              <a:rect l="l" t="t" r="r" b="b"/>
              <a:pathLst>
                <a:path w="2152015" h="911225">
                  <a:moveTo>
                    <a:pt x="0" y="227456"/>
                  </a:moveTo>
                  <a:lnTo>
                    <a:pt x="1613408" y="227456"/>
                  </a:lnTo>
                  <a:lnTo>
                    <a:pt x="1613408" y="0"/>
                  </a:lnTo>
                  <a:lnTo>
                    <a:pt x="2151507" y="455294"/>
                  </a:lnTo>
                  <a:lnTo>
                    <a:pt x="1613408" y="910970"/>
                  </a:lnTo>
                  <a:lnTo>
                    <a:pt x="1613408" y="683132"/>
                  </a:lnTo>
                  <a:lnTo>
                    <a:pt x="0" y="683132"/>
                  </a:lnTo>
                  <a:lnTo>
                    <a:pt x="0" y="2274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3497707" y="1867026"/>
            <a:ext cx="8128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29">
                <a:latin typeface="Arial Black"/>
                <a:cs typeface="Arial Black"/>
              </a:rPr>
              <a:t>Evidence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55485" y="2462783"/>
            <a:ext cx="11171555" cy="2115820"/>
            <a:chOff x="455485" y="2462783"/>
            <a:chExt cx="11171555" cy="2115820"/>
          </a:xfrm>
        </p:grpSpPr>
        <p:sp>
          <p:nvSpPr>
            <p:cNvPr id="26" name="object 26"/>
            <p:cNvSpPr/>
            <p:nvPr/>
          </p:nvSpPr>
          <p:spPr>
            <a:xfrm>
              <a:off x="456438" y="3126485"/>
              <a:ext cx="11169650" cy="1450975"/>
            </a:xfrm>
            <a:custGeom>
              <a:avLst/>
              <a:gdLst/>
              <a:ahLst/>
              <a:cxnLst/>
              <a:rect l="l" t="t" r="r" b="b"/>
              <a:pathLst>
                <a:path w="11169650" h="1450975">
                  <a:moveTo>
                    <a:pt x="11169396" y="0"/>
                  </a:moveTo>
                  <a:lnTo>
                    <a:pt x="0" y="0"/>
                  </a:lnTo>
                  <a:lnTo>
                    <a:pt x="0" y="1450847"/>
                  </a:lnTo>
                  <a:lnTo>
                    <a:pt x="11169396" y="1450847"/>
                  </a:lnTo>
                  <a:lnTo>
                    <a:pt x="11169396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56438" y="3126485"/>
              <a:ext cx="11169650" cy="1450975"/>
            </a:xfrm>
            <a:custGeom>
              <a:avLst/>
              <a:gdLst/>
              <a:ahLst/>
              <a:cxnLst/>
              <a:rect l="l" t="t" r="r" b="b"/>
              <a:pathLst>
                <a:path w="11169650" h="1450975">
                  <a:moveTo>
                    <a:pt x="0" y="1450847"/>
                  </a:moveTo>
                  <a:lnTo>
                    <a:pt x="11169396" y="1450847"/>
                  </a:lnTo>
                  <a:lnTo>
                    <a:pt x="11169396" y="0"/>
                  </a:lnTo>
                  <a:lnTo>
                    <a:pt x="0" y="0"/>
                  </a:lnTo>
                  <a:lnTo>
                    <a:pt x="0" y="14508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78992" y="2462783"/>
              <a:ext cx="915923" cy="74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614415" y="2462783"/>
              <a:ext cx="914399" cy="74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9828276" y="2462783"/>
              <a:ext cx="914400" cy="74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3624453" y="3152902"/>
            <a:ext cx="48793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0">
                <a:latin typeface="Arial Black"/>
                <a:cs typeface="Arial Black"/>
              </a:rPr>
              <a:t>Instrument </a:t>
            </a:r>
            <a:r>
              <a:rPr dirty="0" sz="1800" spc="-204">
                <a:latin typeface="Arial Black"/>
                <a:cs typeface="Arial Black"/>
              </a:rPr>
              <a:t>pengukuran </a:t>
            </a:r>
            <a:r>
              <a:rPr dirty="0" sz="1800" spc="-210">
                <a:latin typeface="Arial Black"/>
                <a:cs typeface="Arial Black"/>
              </a:rPr>
              <a:t>dan </a:t>
            </a:r>
            <a:r>
              <a:rPr dirty="0" sz="1800" spc="-190">
                <a:latin typeface="Arial Black"/>
                <a:cs typeface="Arial Black"/>
              </a:rPr>
              <a:t>guideline</a:t>
            </a:r>
            <a:r>
              <a:rPr dirty="0" sz="1800" spc="95">
                <a:latin typeface="Arial Black"/>
                <a:cs typeface="Arial Black"/>
              </a:rPr>
              <a:t> </a:t>
            </a:r>
            <a:r>
              <a:rPr dirty="0" sz="1800" spc="-225">
                <a:latin typeface="Arial Black"/>
                <a:cs typeface="Arial Black"/>
              </a:rPr>
              <a:t>perbaikan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63295" y="3489959"/>
            <a:ext cx="10711180" cy="3142615"/>
            <a:chOff x="463295" y="3489959"/>
            <a:chExt cx="10711180" cy="3142615"/>
          </a:xfrm>
        </p:grpSpPr>
        <p:sp>
          <p:nvSpPr>
            <p:cNvPr id="33" name="object 33"/>
            <p:cNvSpPr/>
            <p:nvPr/>
          </p:nvSpPr>
          <p:spPr>
            <a:xfrm>
              <a:off x="463295" y="4808219"/>
              <a:ext cx="4826508" cy="18242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669280" y="3489959"/>
              <a:ext cx="766572" cy="6096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196840" y="3729227"/>
              <a:ext cx="768096" cy="6080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684519" y="3966971"/>
              <a:ext cx="768096" cy="6096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012936" y="3566159"/>
              <a:ext cx="2161031" cy="78943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9335769" y="3788790"/>
            <a:ext cx="15195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20">
                <a:latin typeface="Arial Black"/>
                <a:cs typeface="Arial Black"/>
              </a:rPr>
              <a:t>R</a:t>
            </a:r>
            <a:r>
              <a:rPr dirty="0" sz="2000" spc="-315">
                <a:latin typeface="Arial Black"/>
                <a:cs typeface="Arial Black"/>
              </a:rPr>
              <a:t>e</a:t>
            </a:r>
            <a:r>
              <a:rPr dirty="0" sz="2000" spc="-355">
                <a:latin typeface="Arial Black"/>
                <a:cs typeface="Arial Black"/>
              </a:rPr>
              <a:t>k</a:t>
            </a:r>
            <a:r>
              <a:rPr dirty="0" sz="2000" spc="-245">
                <a:latin typeface="Arial Black"/>
                <a:cs typeface="Arial Black"/>
              </a:rPr>
              <a:t>omendasi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156716" y="3656076"/>
            <a:ext cx="7733030" cy="852169"/>
            <a:chOff x="1156716" y="3656076"/>
            <a:chExt cx="7733030" cy="852169"/>
          </a:xfrm>
        </p:grpSpPr>
        <p:sp>
          <p:nvSpPr>
            <p:cNvPr id="40" name="object 40"/>
            <p:cNvSpPr/>
            <p:nvPr/>
          </p:nvSpPr>
          <p:spPr>
            <a:xfrm>
              <a:off x="6972300" y="3735324"/>
              <a:ext cx="1917192" cy="5212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671316" y="3793236"/>
              <a:ext cx="1350264" cy="5212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56716" y="3656076"/>
              <a:ext cx="2409444" cy="8519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1781048" y="3927729"/>
            <a:ext cx="1160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80">
                <a:latin typeface="Arial Black"/>
                <a:cs typeface="Arial Black"/>
              </a:rPr>
              <a:t>INDIKATOR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97408" y="1280160"/>
            <a:ext cx="10857230" cy="3017520"/>
            <a:chOff x="597408" y="1280160"/>
            <a:chExt cx="10857230" cy="3017520"/>
          </a:xfrm>
        </p:grpSpPr>
        <p:sp>
          <p:nvSpPr>
            <p:cNvPr id="45" name="object 45"/>
            <p:cNvSpPr/>
            <p:nvPr/>
          </p:nvSpPr>
          <p:spPr>
            <a:xfrm>
              <a:off x="597408" y="3800855"/>
              <a:ext cx="661416" cy="4968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384791" y="1280160"/>
              <a:ext cx="2069592" cy="14036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9973182" y="1721357"/>
            <a:ext cx="89408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8260">
              <a:lnSpc>
                <a:spcPct val="100000"/>
              </a:lnSpc>
              <a:spcBef>
                <a:spcPts val="95"/>
              </a:spcBef>
            </a:pPr>
            <a:r>
              <a:rPr dirty="0" sz="1600" spc="-225">
                <a:latin typeface="Arial Black"/>
                <a:cs typeface="Arial Black"/>
              </a:rPr>
              <a:t>Asistensi  </a:t>
            </a:r>
            <a:r>
              <a:rPr dirty="0" sz="1600" spc="-335">
                <a:latin typeface="Arial Black"/>
                <a:cs typeface="Arial Black"/>
              </a:rPr>
              <a:t>P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14">
                <a:latin typeface="Arial Black"/>
                <a:cs typeface="Arial Black"/>
              </a:rPr>
              <a:t>r</a:t>
            </a:r>
            <a:r>
              <a:rPr dirty="0" sz="1600" spc="-204">
                <a:latin typeface="Arial Black"/>
                <a:cs typeface="Arial Black"/>
              </a:rPr>
              <a:t>b</a:t>
            </a:r>
            <a:r>
              <a:rPr dirty="0" sz="1600" spc="-220">
                <a:latin typeface="Arial Black"/>
                <a:cs typeface="Arial Black"/>
              </a:rPr>
              <a:t>aikan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13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27986" y="215011"/>
            <a:ext cx="83070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85" b="0">
                <a:solidFill>
                  <a:srgbClr val="C8201E"/>
                </a:solidFill>
                <a:latin typeface="Arial Black"/>
                <a:cs typeface="Arial Black"/>
              </a:rPr>
              <a:t>Sistem </a:t>
            </a:r>
            <a:r>
              <a:rPr dirty="0" sz="4000" spc="-515" b="0">
                <a:solidFill>
                  <a:srgbClr val="C8201E"/>
                </a:solidFill>
                <a:latin typeface="Arial Black"/>
                <a:cs typeface="Arial Black"/>
              </a:rPr>
              <a:t>Elektronik </a:t>
            </a:r>
            <a:r>
              <a:rPr dirty="0" sz="4000" spc="-455" b="0">
                <a:solidFill>
                  <a:srgbClr val="C8201E"/>
                </a:solidFill>
                <a:latin typeface="Arial Black"/>
                <a:cs typeface="Arial Black"/>
              </a:rPr>
              <a:t>dan </a:t>
            </a: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r>
              <a:rPr dirty="0" sz="4000" spc="-14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470" b="0">
                <a:solidFill>
                  <a:srgbClr val="C8201E"/>
                </a:solidFill>
                <a:latin typeface="Arial Black"/>
                <a:cs typeface="Arial Black"/>
              </a:rPr>
              <a:t>Publik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64680" y="1165860"/>
            <a:ext cx="1604772" cy="1237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269226" y="1660906"/>
            <a:ext cx="9975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n</a:t>
            </a:r>
            <a:r>
              <a:rPr dirty="0" sz="1400" spc="-165">
                <a:latin typeface="Arial Black"/>
                <a:cs typeface="Arial Black"/>
              </a:rPr>
              <a:t>g</a:t>
            </a:r>
            <a:r>
              <a:rPr dirty="0" sz="1400" spc="-160">
                <a:latin typeface="Arial Black"/>
                <a:cs typeface="Arial Black"/>
              </a:rPr>
              <a:t>a</a:t>
            </a:r>
            <a:r>
              <a:rPr dirty="0" sz="1400" spc="-310">
                <a:latin typeface="Arial Black"/>
                <a:cs typeface="Arial Black"/>
              </a:rPr>
              <a:t>w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260">
                <a:latin typeface="Arial Black"/>
                <a:cs typeface="Arial Black"/>
              </a:rPr>
              <a:t>s</a:t>
            </a:r>
            <a:r>
              <a:rPr dirty="0" sz="1400" spc="-229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4191" y="1161288"/>
            <a:ext cx="1610868" cy="1242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67511" y="1658874"/>
            <a:ext cx="1023619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00">
                <a:latin typeface="Arial Black"/>
                <a:cs typeface="Arial Black"/>
              </a:rPr>
              <a:t>e</a:t>
            </a:r>
            <a:r>
              <a:rPr dirty="0" sz="1400" spc="-160">
                <a:latin typeface="Arial Black"/>
                <a:cs typeface="Arial Black"/>
              </a:rPr>
              <a:t>r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n</a:t>
            </a:r>
            <a:r>
              <a:rPr dirty="0" sz="1400" spc="-254">
                <a:latin typeface="Arial Black"/>
                <a:cs typeface="Arial Black"/>
              </a:rPr>
              <a:t>ca</a:t>
            </a:r>
            <a:r>
              <a:rPr dirty="0" sz="1400" spc="-195">
                <a:latin typeface="Arial Black"/>
                <a:cs typeface="Arial Black"/>
              </a:rPr>
              <a:t>na</a:t>
            </a:r>
            <a:r>
              <a:rPr dirty="0" sz="1400" spc="-190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71315" y="1182624"/>
            <a:ext cx="1638300" cy="1264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997578" y="1692020"/>
            <a:ext cx="98615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10">
                <a:latin typeface="Arial Black"/>
                <a:cs typeface="Arial Black"/>
              </a:rPr>
              <a:t>Pelaksanaan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58171" y="1161288"/>
            <a:ext cx="1635252" cy="1261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0109961" y="1668272"/>
            <a:ext cx="93345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85">
                <a:latin typeface="Arial Black"/>
                <a:cs typeface="Arial Black"/>
              </a:rPr>
              <a:t>Penindakan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41769" y="2351532"/>
            <a:ext cx="11506835" cy="2790825"/>
            <a:chOff x="441769" y="2351532"/>
            <a:chExt cx="11506835" cy="2790825"/>
          </a:xfrm>
        </p:grpSpPr>
        <p:sp>
          <p:nvSpPr>
            <p:cNvPr id="20" name="object 20"/>
            <p:cNvSpPr/>
            <p:nvPr/>
          </p:nvSpPr>
          <p:spPr>
            <a:xfrm>
              <a:off x="553211" y="2351532"/>
              <a:ext cx="2442972" cy="12131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621012" y="2406396"/>
              <a:ext cx="2325624" cy="12435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748272" y="2401824"/>
              <a:ext cx="1859279" cy="11658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208020" y="2406396"/>
              <a:ext cx="2875787" cy="119786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42721" y="4028694"/>
              <a:ext cx="11504930" cy="1112520"/>
            </a:xfrm>
            <a:custGeom>
              <a:avLst/>
              <a:gdLst/>
              <a:ahLst/>
              <a:cxnLst/>
              <a:rect l="l" t="t" r="r" b="b"/>
              <a:pathLst>
                <a:path w="11504930" h="1112520">
                  <a:moveTo>
                    <a:pt x="11504676" y="0"/>
                  </a:moveTo>
                  <a:lnTo>
                    <a:pt x="0" y="0"/>
                  </a:lnTo>
                  <a:lnTo>
                    <a:pt x="0" y="1112519"/>
                  </a:lnTo>
                  <a:lnTo>
                    <a:pt x="11504676" y="1112519"/>
                  </a:lnTo>
                  <a:lnTo>
                    <a:pt x="11504676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42721" y="4028694"/>
              <a:ext cx="11504930" cy="1112520"/>
            </a:xfrm>
            <a:custGeom>
              <a:avLst/>
              <a:gdLst/>
              <a:ahLst/>
              <a:cxnLst/>
              <a:rect l="l" t="t" r="r" b="b"/>
              <a:pathLst>
                <a:path w="11504930" h="1112520">
                  <a:moveTo>
                    <a:pt x="0" y="1112519"/>
                  </a:moveTo>
                  <a:lnTo>
                    <a:pt x="11504676" y="1112519"/>
                  </a:lnTo>
                  <a:lnTo>
                    <a:pt x="11504676" y="0"/>
                  </a:lnTo>
                  <a:lnTo>
                    <a:pt x="0" y="0"/>
                  </a:lnTo>
                  <a:lnTo>
                    <a:pt x="0" y="1112519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761993" y="4082033"/>
              <a:ext cx="1769110" cy="708660"/>
            </a:xfrm>
            <a:custGeom>
              <a:avLst/>
              <a:gdLst/>
              <a:ahLst/>
              <a:cxnLst/>
              <a:rect l="l" t="t" r="r" b="b"/>
              <a:pathLst>
                <a:path w="1769110" h="708660">
                  <a:moveTo>
                    <a:pt x="1650618" y="0"/>
                  </a:moveTo>
                  <a:lnTo>
                    <a:pt x="118363" y="0"/>
                  </a:lnTo>
                  <a:lnTo>
                    <a:pt x="102885" y="996"/>
                  </a:lnTo>
                  <a:lnTo>
                    <a:pt x="59308" y="15748"/>
                  </a:lnTo>
                  <a:lnTo>
                    <a:pt x="24536" y="46305"/>
                  </a:lnTo>
                  <a:lnTo>
                    <a:pt x="3984" y="87487"/>
                  </a:lnTo>
                  <a:lnTo>
                    <a:pt x="0" y="117983"/>
                  </a:lnTo>
                  <a:lnTo>
                    <a:pt x="0" y="590296"/>
                  </a:lnTo>
                  <a:lnTo>
                    <a:pt x="8947" y="635283"/>
                  </a:lnTo>
                  <a:lnTo>
                    <a:pt x="34782" y="673623"/>
                  </a:lnTo>
                  <a:lnTo>
                    <a:pt x="73215" y="699385"/>
                  </a:lnTo>
                  <a:lnTo>
                    <a:pt x="118363" y="708279"/>
                  </a:lnTo>
                  <a:lnTo>
                    <a:pt x="1650618" y="708279"/>
                  </a:lnTo>
                  <a:lnTo>
                    <a:pt x="1695785" y="699385"/>
                  </a:lnTo>
                  <a:lnTo>
                    <a:pt x="1734216" y="673623"/>
                  </a:lnTo>
                  <a:lnTo>
                    <a:pt x="1760089" y="635283"/>
                  </a:lnTo>
                  <a:lnTo>
                    <a:pt x="1768982" y="590296"/>
                  </a:lnTo>
                  <a:lnTo>
                    <a:pt x="1768982" y="117983"/>
                  </a:lnTo>
                  <a:lnTo>
                    <a:pt x="1760089" y="72995"/>
                  </a:lnTo>
                  <a:lnTo>
                    <a:pt x="1734216" y="34655"/>
                  </a:lnTo>
                  <a:lnTo>
                    <a:pt x="1695785" y="8893"/>
                  </a:lnTo>
                  <a:lnTo>
                    <a:pt x="1650618" y="0"/>
                  </a:lnTo>
                  <a:close/>
                </a:path>
              </a:pathLst>
            </a:custGeom>
            <a:solidFill>
              <a:srgbClr val="81A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761993" y="4082033"/>
              <a:ext cx="1769110" cy="708660"/>
            </a:xfrm>
            <a:custGeom>
              <a:avLst/>
              <a:gdLst/>
              <a:ahLst/>
              <a:cxnLst/>
              <a:rect l="l" t="t" r="r" b="b"/>
              <a:pathLst>
                <a:path w="1769110" h="708660">
                  <a:moveTo>
                    <a:pt x="118363" y="0"/>
                  </a:moveTo>
                  <a:lnTo>
                    <a:pt x="102885" y="996"/>
                  </a:lnTo>
                  <a:lnTo>
                    <a:pt x="87788" y="3968"/>
                  </a:lnTo>
                  <a:lnTo>
                    <a:pt x="46432" y="24409"/>
                  </a:lnTo>
                  <a:lnTo>
                    <a:pt x="15875" y="59182"/>
                  </a:lnTo>
                  <a:lnTo>
                    <a:pt x="998" y="102526"/>
                  </a:lnTo>
                  <a:lnTo>
                    <a:pt x="0" y="117983"/>
                  </a:lnTo>
                  <a:lnTo>
                    <a:pt x="0" y="589915"/>
                  </a:lnTo>
                  <a:lnTo>
                    <a:pt x="0" y="590296"/>
                  </a:lnTo>
                  <a:lnTo>
                    <a:pt x="8947" y="635283"/>
                  </a:lnTo>
                  <a:lnTo>
                    <a:pt x="34782" y="673623"/>
                  </a:lnTo>
                  <a:lnTo>
                    <a:pt x="73215" y="699385"/>
                  </a:lnTo>
                  <a:lnTo>
                    <a:pt x="118363" y="708279"/>
                  </a:lnTo>
                  <a:lnTo>
                    <a:pt x="1650364" y="708279"/>
                  </a:lnTo>
                  <a:lnTo>
                    <a:pt x="1650618" y="708279"/>
                  </a:lnTo>
                  <a:lnTo>
                    <a:pt x="1695785" y="699385"/>
                  </a:lnTo>
                  <a:lnTo>
                    <a:pt x="1734216" y="673623"/>
                  </a:lnTo>
                  <a:lnTo>
                    <a:pt x="1760089" y="635283"/>
                  </a:lnTo>
                  <a:lnTo>
                    <a:pt x="1768982" y="590296"/>
                  </a:lnTo>
                  <a:lnTo>
                    <a:pt x="1768982" y="117983"/>
                  </a:lnTo>
                  <a:lnTo>
                    <a:pt x="1767986" y="102526"/>
                  </a:lnTo>
                  <a:lnTo>
                    <a:pt x="1765014" y="87487"/>
                  </a:lnTo>
                  <a:lnTo>
                    <a:pt x="1744499" y="46305"/>
                  </a:lnTo>
                  <a:lnTo>
                    <a:pt x="1709673" y="15748"/>
                  </a:lnTo>
                  <a:lnTo>
                    <a:pt x="1666150" y="996"/>
                  </a:lnTo>
                  <a:lnTo>
                    <a:pt x="1650618" y="0"/>
                  </a:lnTo>
                  <a:lnTo>
                    <a:pt x="118363" y="0"/>
                  </a:lnTo>
                </a:path>
              </a:pathLst>
            </a:custGeom>
            <a:ln w="3175">
              <a:solidFill>
                <a:srgbClr val="B4C6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4165346" y="4417941"/>
            <a:ext cx="960755" cy="2374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20">
                <a:latin typeface="Arial Black"/>
                <a:cs typeface="Arial Black"/>
              </a:rPr>
              <a:t>e</a:t>
            </a:r>
            <a:r>
              <a:rPr dirty="0" sz="1400" spc="-120">
                <a:latin typeface="Arial Black"/>
                <a:cs typeface="Arial Black"/>
              </a:rPr>
              <a:t>l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240">
                <a:latin typeface="Arial Black"/>
                <a:cs typeface="Arial Black"/>
              </a:rPr>
              <a:t>ks</a:t>
            </a:r>
            <a:r>
              <a:rPr dirty="0" sz="1400" spc="-245">
                <a:latin typeface="Arial Black"/>
                <a:cs typeface="Arial Black"/>
              </a:rPr>
              <a:t>a</a:t>
            </a:r>
            <a:r>
              <a:rPr dirty="0" sz="1400" spc="-180">
                <a:latin typeface="Arial Black"/>
                <a:cs typeface="Arial Black"/>
              </a:rPr>
              <a:t>naan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62749" y="4081081"/>
            <a:ext cx="11174730" cy="995680"/>
            <a:chOff x="662749" y="4081081"/>
            <a:chExt cx="11174730" cy="995680"/>
          </a:xfrm>
        </p:grpSpPr>
        <p:sp>
          <p:nvSpPr>
            <p:cNvPr id="30" name="object 30"/>
            <p:cNvSpPr/>
            <p:nvPr/>
          </p:nvSpPr>
          <p:spPr>
            <a:xfrm>
              <a:off x="663702" y="4495038"/>
              <a:ext cx="11172825" cy="581025"/>
            </a:xfrm>
            <a:custGeom>
              <a:avLst/>
              <a:gdLst/>
              <a:ahLst/>
              <a:cxnLst/>
              <a:rect l="l" t="t" r="r" b="b"/>
              <a:pathLst>
                <a:path w="11172825" h="581025">
                  <a:moveTo>
                    <a:pt x="11172444" y="0"/>
                  </a:moveTo>
                  <a:lnTo>
                    <a:pt x="0" y="0"/>
                  </a:lnTo>
                  <a:lnTo>
                    <a:pt x="0" y="580644"/>
                  </a:lnTo>
                  <a:lnTo>
                    <a:pt x="11172444" y="580644"/>
                  </a:lnTo>
                  <a:lnTo>
                    <a:pt x="11172444" y="0"/>
                  </a:lnTo>
                  <a:close/>
                </a:path>
              </a:pathLst>
            </a:custGeom>
            <a:solidFill>
              <a:srgbClr val="FF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63702" y="4495038"/>
              <a:ext cx="11172825" cy="581025"/>
            </a:xfrm>
            <a:custGeom>
              <a:avLst/>
              <a:gdLst/>
              <a:ahLst/>
              <a:cxnLst/>
              <a:rect l="l" t="t" r="r" b="b"/>
              <a:pathLst>
                <a:path w="11172825" h="581025">
                  <a:moveTo>
                    <a:pt x="0" y="580644"/>
                  </a:moveTo>
                  <a:lnTo>
                    <a:pt x="11172444" y="580644"/>
                  </a:lnTo>
                  <a:lnTo>
                    <a:pt x="11172444" y="0"/>
                  </a:lnTo>
                  <a:lnTo>
                    <a:pt x="0" y="0"/>
                  </a:lnTo>
                  <a:lnTo>
                    <a:pt x="0" y="580644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957054" y="4082034"/>
              <a:ext cx="1769110" cy="708660"/>
            </a:xfrm>
            <a:custGeom>
              <a:avLst/>
              <a:gdLst/>
              <a:ahLst/>
              <a:cxnLst/>
              <a:rect l="l" t="t" r="r" b="b"/>
              <a:pathLst>
                <a:path w="1769109" h="708660">
                  <a:moveTo>
                    <a:pt x="1650619" y="0"/>
                  </a:moveTo>
                  <a:lnTo>
                    <a:pt x="118364" y="0"/>
                  </a:lnTo>
                  <a:lnTo>
                    <a:pt x="102885" y="996"/>
                  </a:lnTo>
                  <a:lnTo>
                    <a:pt x="59309" y="15748"/>
                  </a:lnTo>
                  <a:lnTo>
                    <a:pt x="24536" y="46305"/>
                  </a:lnTo>
                  <a:lnTo>
                    <a:pt x="3984" y="87487"/>
                  </a:lnTo>
                  <a:lnTo>
                    <a:pt x="0" y="117983"/>
                  </a:lnTo>
                  <a:lnTo>
                    <a:pt x="0" y="590296"/>
                  </a:lnTo>
                  <a:lnTo>
                    <a:pt x="8947" y="635283"/>
                  </a:lnTo>
                  <a:lnTo>
                    <a:pt x="34782" y="673623"/>
                  </a:lnTo>
                  <a:lnTo>
                    <a:pt x="73215" y="699385"/>
                  </a:lnTo>
                  <a:lnTo>
                    <a:pt x="118364" y="708279"/>
                  </a:lnTo>
                  <a:lnTo>
                    <a:pt x="1650619" y="708279"/>
                  </a:lnTo>
                  <a:lnTo>
                    <a:pt x="1695785" y="699385"/>
                  </a:lnTo>
                  <a:lnTo>
                    <a:pt x="1734216" y="673623"/>
                  </a:lnTo>
                  <a:lnTo>
                    <a:pt x="1760089" y="635283"/>
                  </a:lnTo>
                  <a:lnTo>
                    <a:pt x="1768982" y="590296"/>
                  </a:lnTo>
                  <a:lnTo>
                    <a:pt x="1768982" y="117983"/>
                  </a:lnTo>
                  <a:lnTo>
                    <a:pt x="1760089" y="72995"/>
                  </a:lnTo>
                  <a:lnTo>
                    <a:pt x="1734216" y="34655"/>
                  </a:lnTo>
                  <a:lnTo>
                    <a:pt x="1695785" y="8893"/>
                  </a:lnTo>
                  <a:lnTo>
                    <a:pt x="1650619" y="0"/>
                  </a:lnTo>
                  <a:close/>
                </a:path>
              </a:pathLst>
            </a:custGeom>
            <a:solidFill>
              <a:srgbClr val="81A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957054" y="4082034"/>
              <a:ext cx="1769110" cy="708660"/>
            </a:xfrm>
            <a:custGeom>
              <a:avLst/>
              <a:gdLst/>
              <a:ahLst/>
              <a:cxnLst/>
              <a:rect l="l" t="t" r="r" b="b"/>
              <a:pathLst>
                <a:path w="1769109" h="708660">
                  <a:moveTo>
                    <a:pt x="118364" y="0"/>
                  </a:moveTo>
                  <a:lnTo>
                    <a:pt x="102885" y="996"/>
                  </a:lnTo>
                  <a:lnTo>
                    <a:pt x="87788" y="3968"/>
                  </a:lnTo>
                  <a:lnTo>
                    <a:pt x="46432" y="24409"/>
                  </a:lnTo>
                  <a:lnTo>
                    <a:pt x="15875" y="59182"/>
                  </a:lnTo>
                  <a:lnTo>
                    <a:pt x="998" y="102526"/>
                  </a:lnTo>
                  <a:lnTo>
                    <a:pt x="0" y="117983"/>
                  </a:lnTo>
                  <a:lnTo>
                    <a:pt x="0" y="589915"/>
                  </a:lnTo>
                  <a:lnTo>
                    <a:pt x="0" y="590296"/>
                  </a:lnTo>
                  <a:lnTo>
                    <a:pt x="8947" y="635283"/>
                  </a:lnTo>
                  <a:lnTo>
                    <a:pt x="34782" y="673623"/>
                  </a:lnTo>
                  <a:lnTo>
                    <a:pt x="73215" y="699385"/>
                  </a:lnTo>
                  <a:lnTo>
                    <a:pt x="118364" y="708279"/>
                  </a:lnTo>
                  <a:lnTo>
                    <a:pt x="1650365" y="708279"/>
                  </a:lnTo>
                  <a:lnTo>
                    <a:pt x="1650619" y="708279"/>
                  </a:lnTo>
                  <a:lnTo>
                    <a:pt x="1695785" y="699385"/>
                  </a:lnTo>
                  <a:lnTo>
                    <a:pt x="1734216" y="673623"/>
                  </a:lnTo>
                  <a:lnTo>
                    <a:pt x="1760089" y="635283"/>
                  </a:lnTo>
                  <a:lnTo>
                    <a:pt x="1768982" y="590296"/>
                  </a:lnTo>
                  <a:lnTo>
                    <a:pt x="1768982" y="117983"/>
                  </a:lnTo>
                  <a:lnTo>
                    <a:pt x="1767986" y="102526"/>
                  </a:lnTo>
                  <a:lnTo>
                    <a:pt x="1765014" y="87487"/>
                  </a:lnTo>
                  <a:lnTo>
                    <a:pt x="1744499" y="46305"/>
                  </a:lnTo>
                  <a:lnTo>
                    <a:pt x="1709674" y="15748"/>
                  </a:lnTo>
                  <a:lnTo>
                    <a:pt x="1666150" y="996"/>
                  </a:lnTo>
                  <a:lnTo>
                    <a:pt x="1650619" y="0"/>
                  </a:lnTo>
                  <a:lnTo>
                    <a:pt x="118364" y="0"/>
                  </a:lnTo>
                </a:path>
              </a:pathLst>
            </a:custGeom>
            <a:ln w="3175">
              <a:solidFill>
                <a:srgbClr val="B4C6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10387330" y="4205985"/>
            <a:ext cx="92392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269875">
              <a:lnSpc>
                <a:spcPct val="100000"/>
              </a:lnSpc>
              <a:spcBef>
                <a:spcPts val="100"/>
              </a:spcBef>
            </a:pPr>
            <a:r>
              <a:rPr dirty="0" sz="1400" spc="-175">
                <a:latin typeface="Arial Black"/>
                <a:cs typeface="Arial Black"/>
              </a:rPr>
              <a:t>Data  </a:t>
            </a:r>
            <a:r>
              <a:rPr dirty="0" sz="1400" spc="-265">
                <a:latin typeface="Arial Black"/>
                <a:cs typeface="Arial Black"/>
              </a:rPr>
              <a:t>P</a:t>
            </a:r>
            <a:r>
              <a:rPr dirty="0" sz="1400" spc="-155">
                <a:latin typeface="Arial Black"/>
                <a:cs typeface="Arial Black"/>
              </a:rPr>
              <a:t>enind</a:t>
            </a:r>
            <a:r>
              <a:rPr dirty="0" sz="1400" spc="-165">
                <a:latin typeface="Arial Black"/>
                <a:cs typeface="Arial Black"/>
              </a:rPr>
              <a:t>a</a:t>
            </a:r>
            <a:r>
              <a:rPr dirty="0" sz="1400" spc="-235">
                <a:latin typeface="Arial Black"/>
                <a:cs typeface="Arial Black"/>
              </a:rPr>
              <a:t>k</a:t>
            </a:r>
            <a:r>
              <a:rPr dirty="0" sz="1400" spc="-225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080313" y="4081081"/>
            <a:ext cx="1771014" cy="710565"/>
            <a:chOff x="7080313" y="4081081"/>
            <a:chExt cx="1771014" cy="710565"/>
          </a:xfrm>
        </p:grpSpPr>
        <p:sp>
          <p:nvSpPr>
            <p:cNvPr id="36" name="object 36"/>
            <p:cNvSpPr/>
            <p:nvPr/>
          </p:nvSpPr>
          <p:spPr>
            <a:xfrm>
              <a:off x="7081266" y="4082034"/>
              <a:ext cx="1769110" cy="708660"/>
            </a:xfrm>
            <a:custGeom>
              <a:avLst/>
              <a:gdLst/>
              <a:ahLst/>
              <a:cxnLst/>
              <a:rect l="l" t="t" r="r" b="b"/>
              <a:pathLst>
                <a:path w="1769109" h="708660">
                  <a:moveTo>
                    <a:pt x="1650618" y="0"/>
                  </a:moveTo>
                  <a:lnTo>
                    <a:pt x="118363" y="0"/>
                  </a:lnTo>
                  <a:lnTo>
                    <a:pt x="102885" y="996"/>
                  </a:lnTo>
                  <a:lnTo>
                    <a:pt x="59308" y="15748"/>
                  </a:lnTo>
                  <a:lnTo>
                    <a:pt x="24536" y="46305"/>
                  </a:lnTo>
                  <a:lnTo>
                    <a:pt x="3984" y="87487"/>
                  </a:lnTo>
                  <a:lnTo>
                    <a:pt x="0" y="117983"/>
                  </a:lnTo>
                  <a:lnTo>
                    <a:pt x="0" y="590296"/>
                  </a:lnTo>
                  <a:lnTo>
                    <a:pt x="8947" y="635283"/>
                  </a:lnTo>
                  <a:lnTo>
                    <a:pt x="34782" y="673623"/>
                  </a:lnTo>
                  <a:lnTo>
                    <a:pt x="73215" y="699385"/>
                  </a:lnTo>
                  <a:lnTo>
                    <a:pt x="118363" y="708279"/>
                  </a:lnTo>
                  <a:lnTo>
                    <a:pt x="1650618" y="708279"/>
                  </a:lnTo>
                  <a:lnTo>
                    <a:pt x="1695785" y="699385"/>
                  </a:lnTo>
                  <a:lnTo>
                    <a:pt x="1734216" y="673623"/>
                  </a:lnTo>
                  <a:lnTo>
                    <a:pt x="1760089" y="635283"/>
                  </a:lnTo>
                  <a:lnTo>
                    <a:pt x="1768982" y="590296"/>
                  </a:lnTo>
                  <a:lnTo>
                    <a:pt x="1768982" y="117983"/>
                  </a:lnTo>
                  <a:lnTo>
                    <a:pt x="1760089" y="72995"/>
                  </a:lnTo>
                  <a:lnTo>
                    <a:pt x="1734216" y="34655"/>
                  </a:lnTo>
                  <a:lnTo>
                    <a:pt x="1695785" y="8893"/>
                  </a:lnTo>
                  <a:lnTo>
                    <a:pt x="1650618" y="0"/>
                  </a:lnTo>
                  <a:close/>
                </a:path>
              </a:pathLst>
            </a:custGeom>
            <a:solidFill>
              <a:srgbClr val="81A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7081266" y="4082034"/>
              <a:ext cx="1769110" cy="708660"/>
            </a:xfrm>
            <a:custGeom>
              <a:avLst/>
              <a:gdLst/>
              <a:ahLst/>
              <a:cxnLst/>
              <a:rect l="l" t="t" r="r" b="b"/>
              <a:pathLst>
                <a:path w="1769109" h="708660">
                  <a:moveTo>
                    <a:pt x="118363" y="0"/>
                  </a:moveTo>
                  <a:lnTo>
                    <a:pt x="102885" y="996"/>
                  </a:lnTo>
                  <a:lnTo>
                    <a:pt x="87788" y="3968"/>
                  </a:lnTo>
                  <a:lnTo>
                    <a:pt x="46432" y="24409"/>
                  </a:lnTo>
                  <a:lnTo>
                    <a:pt x="15875" y="59182"/>
                  </a:lnTo>
                  <a:lnTo>
                    <a:pt x="998" y="102526"/>
                  </a:lnTo>
                  <a:lnTo>
                    <a:pt x="0" y="117983"/>
                  </a:lnTo>
                  <a:lnTo>
                    <a:pt x="0" y="589915"/>
                  </a:lnTo>
                  <a:lnTo>
                    <a:pt x="0" y="590296"/>
                  </a:lnTo>
                  <a:lnTo>
                    <a:pt x="8947" y="635283"/>
                  </a:lnTo>
                  <a:lnTo>
                    <a:pt x="34782" y="673623"/>
                  </a:lnTo>
                  <a:lnTo>
                    <a:pt x="73215" y="699385"/>
                  </a:lnTo>
                  <a:lnTo>
                    <a:pt x="118363" y="708279"/>
                  </a:lnTo>
                  <a:lnTo>
                    <a:pt x="1650364" y="708279"/>
                  </a:lnTo>
                  <a:lnTo>
                    <a:pt x="1650618" y="708279"/>
                  </a:lnTo>
                  <a:lnTo>
                    <a:pt x="1695785" y="699385"/>
                  </a:lnTo>
                  <a:lnTo>
                    <a:pt x="1734216" y="673623"/>
                  </a:lnTo>
                  <a:lnTo>
                    <a:pt x="1760089" y="635283"/>
                  </a:lnTo>
                  <a:lnTo>
                    <a:pt x="1768982" y="590296"/>
                  </a:lnTo>
                  <a:lnTo>
                    <a:pt x="1768982" y="117983"/>
                  </a:lnTo>
                  <a:lnTo>
                    <a:pt x="1767986" y="102526"/>
                  </a:lnTo>
                  <a:lnTo>
                    <a:pt x="1765014" y="87487"/>
                  </a:lnTo>
                  <a:lnTo>
                    <a:pt x="1744499" y="46305"/>
                  </a:lnTo>
                  <a:lnTo>
                    <a:pt x="1709674" y="15748"/>
                  </a:lnTo>
                  <a:lnTo>
                    <a:pt x="1666150" y="996"/>
                  </a:lnTo>
                  <a:lnTo>
                    <a:pt x="1650618" y="0"/>
                  </a:lnTo>
                  <a:lnTo>
                    <a:pt x="118363" y="0"/>
                  </a:lnTo>
                </a:path>
              </a:pathLst>
            </a:custGeom>
            <a:ln w="3175">
              <a:solidFill>
                <a:srgbClr val="B4C6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7480045" y="4205985"/>
            <a:ext cx="98488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299720">
              <a:lnSpc>
                <a:spcPct val="100000"/>
              </a:lnSpc>
              <a:spcBef>
                <a:spcPts val="100"/>
              </a:spcBef>
            </a:pPr>
            <a:r>
              <a:rPr dirty="0" sz="1400" spc="-175">
                <a:latin typeface="Arial Black"/>
                <a:cs typeface="Arial Black"/>
              </a:rPr>
              <a:t>Data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n</a:t>
            </a:r>
            <a:r>
              <a:rPr dirty="0" sz="1400" spc="-165">
                <a:latin typeface="Arial Black"/>
                <a:cs typeface="Arial Black"/>
              </a:rPr>
              <a:t>g</a:t>
            </a:r>
            <a:r>
              <a:rPr dirty="0" sz="1400" spc="-160">
                <a:latin typeface="Arial Black"/>
                <a:cs typeface="Arial Black"/>
              </a:rPr>
              <a:t>a</a:t>
            </a:r>
            <a:r>
              <a:rPr dirty="0" sz="1400" spc="-310">
                <a:latin typeface="Arial Black"/>
                <a:cs typeface="Arial Black"/>
              </a:rPr>
              <a:t>w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260">
                <a:latin typeface="Arial Black"/>
                <a:cs typeface="Arial Black"/>
              </a:rPr>
              <a:t>s</a:t>
            </a:r>
            <a:r>
              <a:rPr dirty="0" sz="1400" spc="-229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761041" y="4081081"/>
            <a:ext cx="1771014" cy="711835"/>
            <a:chOff x="3761041" y="4081081"/>
            <a:chExt cx="1771014" cy="711835"/>
          </a:xfrm>
        </p:grpSpPr>
        <p:sp>
          <p:nvSpPr>
            <p:cNvPr id="40" name="object 40"/>
            <p:cNvSpPr/>
            <p:nvPr/>
          </p:nvSpPr>
          <p:spPr>
            <a:xfrm>
              <a:off x="3761993" y="4082034"/>
              <a:ext cx="1769110" cy="709930"/>
            </a:xfrm>
            <a:custGeom>
              <a:avLst/>
              <a:gdLst/>
              <a:ahLst/>
              <a:cxnLst/>
              <a:rect l="l" t="t" r="r" b="b"/>
              <a:pathLst>
                <a:path w="1769110" h="709929">
                  <a:moveTo>
                    <a:pt x="1650618" y="0"/>
                  </a:moveTo>
                  <a:lnTo>
                    <a:pt x="118363" y="0"/>
                  </a:lnTo>
                  <a:lnTo>
                    <a:pt x="102885" y="998"/>
                  </a:lnTo>
                  <a:lnTo>
                    <a:pt x="59308" y="15875"/>
                  </a:lnTo>
                  <a:lnTo>
                    <a:pt x="24536" y="46378"/>
                  </a:lnTo>
                  <a:lnTo>
                    <a:pt x="3984" y="87677"/>
                  </a:lnTo>
                  <a:lnTo>
                    <a:pt x="0" y="118237"/>
                  </a:lnTo>
                  <a:lnTo>
                    <a:pt x="0" y="591566"/>
                  </a:lnTo>
                  <a:lnTo>
                    <a:pt x="8947" y="636660"/>
                  </a:lnTo>
                  <a:lnTo>
                    <a:pt x="34782" y="675132"/>
                  </a:lnTo>
                  <a:lnTo>
                    <a:pt x="73215" y="700909"/>
                  </a:lnTo>
                  <a:lnTo>
                    <a:pt x="118363" y="709803"/>
                  </a:lnTo>
                  <a:lnTo>
                    <a:pt x="1650618" y="709803"/>
                  </a:lnTo>
                  <a:lnTo>
                    <a:pt x="1695785" y="700909"/>
                  </a:lnTo>
                  <a:lnTo>
                    <a:pt x="1734216" y="675132"/>
                  </a:lnTo>
                  <a:lnTo>
                    <a:pt x="1760089" y="636660"/>
                  </a:lnTo>
                  <a:lnTo>
                    <a:pt x="1768982" y="591566"/>
                  </a:lnTo>
                  <a:lnTo>
                    <a:pt x="1768982" y="118237"/>
                  </a:lnTo>
                  <a:lnTo>
                    <a:pt x="1760089" y="73142"/>
                  </a:lnTo>
                  <a:lnTo>
                    <a:pt x="1734216" y="34734"/>
                  </a:lnTo>
                  <a:lnTo>
                    <a:pt x="1695785" y="8947"/>
                  </a:lnTo>
                  <a:lnTo>
                    <a:pt x="1650618" y="0"/>
                  </a:lnTo>
                  <a:close/>
                </a:path>
              </a:pathLst>
            </a:custGeom>
            <a:solidFill>
              <a:srgbClr val="81A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761993" y="4082034"/>
              <a:ext cx="1769110" cy="709930"/>
            </a:xfrm>
            <a:custGeom>
              <a:avLst/>
              <a:gdLst/>
              <a:ahLst/>
              <a:cxnLst/>
              <a:rect l="l" t="t" r="r" b="b"/>
              <a:pathLst>
                <a:path w="1769110" h="709929">
                  <a:moveTo>
                    <a:pt x="118363" y="0"/>
                  </a:moveTo>
                  <a:lnTo>
                    <a:pt x="102885" y="998"/>
                  </a:lnTo>
                  <a:lnTo>
                    <a:pt x="87788" y="3984"/>
                  </a:lnTo>
                  <a:lnTo>
                    <a:pt x="46432" y="24518"/>
                  </a:lnTo>
                  <a:lnTo>
                    <a:pt x="15875" y="59309"/>
                  </a:lnTo>
                  <a:lnTo>
                    <a:pt x="998" y="102760"/>
                  </a:lnTo>
                  <a:lnTo>
                    <a:pt x="0" y="118237"/>
                  </a:lnTo>
                  <a:lnTo>
                    <a:pt x="0" y="591185"/>
                  </a:lnTo>
                  <a:lnTo>
                    <a:pt x="0" y="591566"/>
                  </a:lnTo>
                  <a:lnTo>
                    <a:pt x="8947" y="636660"/>
                  </a:lnTo>
                  <a:lnTo>
                    <a:pt x="34782" y="675132"/>
                  </a:lnTo>
                  <a:lnTo>
                    <a:pt x="73215" y="700909"/>
                  </a:lnTo>
                  <a:lnTo>
                    <a:pt x="118363" y="709803"/>
                  </a:lnTo>
                  <a:lnTo>
                    <a:pt x="1650364" y="709803"/>
                  </a:lnTo>
                  <a:lnTo>
                    <a:pt x="1650618" y="709803"/>
                  </a:lnTo>
                  <a:lnTo>
                    <a:pt x="1695785" y="700909"/>
                  </a:lnTo>
                  <a:lnTo>
                    <a:pt x="1734216" y="675132"/>
                  </a:lnTo>
                  <a:lnTo>
                    <a:pt x="1760089" y="636660"/>
                  </a:lnTo>
                  <a:lnTo>
                    <a:pt x="1768982" y="591566"/>
                  </a:lnTo>
                  <a:lnTo>
                    <a:pt x="1768982" y="118237"/>
                  </a:lnTo>
                  <a:lnTo>
                    <a:pt x="1767986" y="102760"/>
                  </a:lnTo>
                  <a:lnTo>
                    <a:pt x="1765014" y="87677"/>
                  </a:lnTo>
                  <a:lnTo>
                    <a:pt x="1744499" y="46378"/>
                  </a:lnTo>
                  <a:lnTo>
                    <a:pt x="1709673" y="15875"/>
                  </a:lnTo>
                  <a:lnTo>
                    <a:pt x="1666150" y="998"/>
                  </a:lnTo>
                  <a:lnTo>
                    <a:pt x="1650618" y="0"/>
                  </a:lnTo>
                  <a:lnTo>
                    <a:pt x="118363" y="0"/>
                  </a:lnTo>
                </a:path>
              </a:pathLst>
            </a:custGeom>
            <a:ln w="3175">
              <a:solidFill>
                <a:srgbClr val="B4C6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4166361" y="4206366"/>
            <a:ext cx="97345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295275">
              <a:lnSpc>
                <a:spcPct val="100000"/>
              </a:lnSpc>
              <a:spcBef>
                <a:spcPts val="100"/>
              </a:spcBef>
            </a:pPr>
            <a:r>
              <a:rPr dirty="0" sz="1400" spc="-175">
                <a:latin typeface="Arial Black"/>
                <a:cs typeface="Arial Black"/>
              </a:rPr>
              <a:t>Data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20">
                <a:latin typeface="Arial Black"/>
                <a:cs typeface="Arial Black"/>
              </a:rPr>
              <a:t>e</a:t>
            </a:r>
            <a:r>
              <a:rPr dirty="0" sz="1400" spc="-120">
                <a:latin typeface="Arial Black"/>
                <a:cs typeface="Arial Black"/>
              </a:rPr>
              <a:t>l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240">
                <a:latin typeface="Arial Black"/>
                <a:cs typeface="Arial Black"/>
              </a:rPr>
              <a:t>ks</a:t>
            </a:r>
            <a:r>
              <a:rPr dirty="0" sz="1400" spc="-245">
                <a:latin typeface="Arial Black"/>
                <a:cs typeface="Arial Black"/>
              </a:rPr>
              <a:t>a</a:t>
            </a:r>
            <a:r>
              <a:rPr dirty="0" sz="1400" spc="-180">
                <a:latin typeface="Arial Black"/>
                <a:cs typeface="Arial Black"/>
              </a:rPr>
              <a:t>naan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98385" y="4081081"/>
            <a:ext cx="1771014" cy="711835"/>
            <a:chOff x="798385" y="4081081"/>
            <a:chExt cx="1771014" cy="711835"/>
          </a:xfrm>
        </p:grpSpPr>
        <p:sp>
          <p:nvSpPr>
            <p:cNvPr id="44" name="object 44"/>
            <p:cNvSpPr/>
            <p:nvPr/>
          </p:nvSpPr>
          <p:spPr>
            <a:xfrm>
              <a:off x="799338" y="4082034"/>
              <a:ext cx="1769110" cy="709930"/>
            </a:xfrm>
            <a:custGeom>
              <a:avLst/>
              <a:gdLst/>
              <a:ahLst/>
              <a:cxnLst/>
              <a:rect l="l" t="t" r="r" b="b"/>
              <a:pathLst>
                <a:path w="1769110" h="709929">
                  <a:moveTo>
                    <a:pt x="1650619" y="0"/>
                  </a:moveTo>
                  <a:lnTo>
                    <a:pt x="118338" y="0"/>
                  </a:lnTo>
                  <a:lnTo>
                    <a:pt x="102847" y="998"/>
                  </a:lnTo>
                  <a:lnTo>
                    <a:pt x="59347" y="15875"/>
                  </a:lnTo>
                  <a:lnTo>
                    <a:pt x="24499" y="46378"/>
                  </a:lnTo>
                  <a:lnTo>
                    <a:pt x="4002" y="87677"/>
                  </a:lnTo>
                  <a:lnTo>
                    <a:pt x="0" y="118237"/>
                  </a:lnTo>
                  <a:lnTo>
                    <a:pt x="0" y="591566"/>
                  </a:lnTo>
                  <a:lnTo>
                    <a:pt x="8952" y="636660"/>
                  </a:lnTo>
                  <a:lnTo>
                    <a:pt x="34756" y="675132"/>
                  </a:lnTo>
                  <a:lnTo>
                    <a:pt x="73216" y="700909"/>
                  </a:lnTo>
                  <a:lnTo>
                    <a:pt x="118338" y="709803"/>
                  </a:lnTo>
                  <a:lnTo>
                    <a:pt x="1650619" y="709803"/>
                  </a:lnTo>
                  <a:lnTo>
                    <a:pt x="1695785" y="700909"/>
                  </a:lnTo>
                  <a:lnTo>
                    <a:pt x="1734216" y="675132"/>
                  </a:lnTo>
                  <a:lnTo>
                    <a:pt x="1760089" y="636660"/>
                  </a:lnTo>
                  <a:lnTo>
                    <a:pt x="1768983" y="591566"/>
                  </a:lnTo>
                  <a:lnTo>
                    <a:pt x="1768983" y="118237"/>
                  </a:lnTo>
                  <a:lnTo>
                    <a:pt x="1760089" y="73142"/>
                  </a:lnTo>
                  <a:lnTo>
                    <a:pt x="1734216" y="34734"/>
                  </a:lnTo>
                  <a:lnTo>
                    <a:pt x="1695785" y="8947"/>
                  </a:lnTo>
                  <a:lnTo>
                    <a:pt x="1650619" y="0"/>
                  </a:lnTo>
                  <a:close/>
                </a:path>
              </a:pathLst>
            </a:custGeom>
            <a:solidFill>
              <a:srgbClr val="81A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99338" y="4082034"/>
              <a:ext cx="1769110" cy="709930"/>
            </a:xfrm>
            <a:custGeom>
              <a:avLst/>
              <a:gdLst/>
              <a:ahLst/>
              <a:cxnLst/>
              <a:rect l="l" t="t" r="r" b="b"/>
              <a:pathLst>
                <a:path w="1769110" h="709929">
                  <a:moveTo>
                    <a:pt x="118338" y="0"/>
                  </a:moveTo>
                  <a:lnTo>
                    <a:pt x="102847" y="998"/>
                  </a:lnTo>
                  <a:lnTo>
                    <a:pt x="87761" y="3984"/>
                  </a:lnTo>
                  <a:lnTo>
                    <a:pt x="46428" y="24518"/>
                  </a:lnTo>
                  <a:lnTo>
                    <a:pt x="15824" y="59309"/>
                  </a:lnTo>
                  <a:lnTo>
                    <a:pt x="1006" y="102760"/>
                  </a:lnTo>
                  <a:lnTo>
                    <a:pt x="0" y="118237"/>
                  </a:lnTo>
                  <a:lnTo>
                    <a:pt x="0" y="591185"/>
                  </a:lnTo>
                  <a:lnTo>
                    <a:pt x="0" y="591566"/>
                  </a:lnTo>
                  <a:lnTo>
                    <a:pt x="8952" y="636660"/>
                  </a:lnTo>
                  <a:lnTo>
                    <a:pt x="34756" y="675132"/>
                  </a:lnTo>
                  <a:lnTo>
                    <a:pt x="73216" y="700909"/>
                  </a:lnTo>
                  <a:lnTo>
                    <a:pt x="118338" y="709803"/>
                  </a:lnTo>
                  <a:lnTo>
                    <a:pt x="1650364" y="709803"/>
                  </a:lnTo>
                  <a:lnTo>
                    <a:pt x="1650619" y="709803"/>
                  </a:lnTo>
                  <a:lnTo>
                    <a:pt x="1695785" y="700909"/>
                  </a:lnTo>
                  <a:lnTo>
                    <a:pt x="1734216" y="675132"/>
                  </a:lnTo>
                  <a:lnTo>
                    <a:pt x="1760089" y="636660"/>
                  </a:lnTo>
                  <a:lnTo>
                    <a:pt x="1768983" y="591566"/>
                  </a:lnTo>
                  <a:lnTo>
                    <a:pt x="1768983" y="118237"/>
                  </a:lnTo>
                  <a:lnTo>
                    <a:pt x="1767986" y="102760"/>
                  </a:lnTo>
                  <a:lnTo>
                    <a:pt x="1765014" y="87677"/>
                  </a:lnTo>
                  <a:lnTo>
                    <a:pt x="1744499" y="46378"/>
                  </a:lnTo>
                  <a:lnTo>
                    <a:pt x="1709674" y="15875"/>
                  </a:lnTo>
                  <a:lnTo>
                    <a:pt x="1666150" y="998"/>
                  </a:lnTo>
                  <a:lnTo>
                    <a:pt x="1650619" y="0"/>
                  </a:lnTo>
                  <a:lnTo>
                    <a:pt x="118338" y="0"/>
                  </a:lnTo>
                </a:path>
              </a:pathLst>
            </a:custGeom>
            <a:ln w="3175">
              <a:solidFill>
                <a:srgbClr val="B4C6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1184147" y="4206366"/>
            <a:ext cx="1010919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313690">
              <a:lnSpc>
                <a:spcPct val="100000"/>
              </a:lnSpc>
              <a:spcBef>
                <a:spcPts val="100"/>
              </a:spcBef>
            </a:pPr>
            <a:r>
              <a:rPr dirty="0" sz="1400" spc="-175">
                <a:latin typeface="Arial Black"/>
                <a:cs typeface="Arial Black"/>
              </a:rPr>
              <a:t>Data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00">
                <a:latin typeface="Arial Black"/>
                <a:cs typeface="Arial Black"/>
              </a:rPr>
              <a:t>e</a:t>
            </a:r>
            <a:r>
              <a:rPr dirty="0" sz="1400" spc="-160">
                <a:latin typeface="Arial Black"/>
                <a:cs typeface="Arial Black"/>
              </a:rPr>
              <a:t>r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n</a:t>
            </a:r>
            <a:r>
              <a:rPr dirty="0" sz="1400" spc="-254">
                <a:latin typeface="Arial Black"/>
                <a:cs typeface="Arial Black"/>
              </a:rPr>
              <a:t>ca</a:t>
            </a:r>
            <a:r>
              <a:rPr dirty="0" sz="1400" spc="-195">
                <a:latin typeface="Arial Black"/>
                <a:cs typeface="Arial Black"/>
              </a:rPr>
              <a:t>na</a:t>
            </a:r>
            <a:r>
              <a:rPr dirty="0" sz="1400" spc="-190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299844" y="3550792"/>
            <a:ext cx="9874250" cy="2915920"/>
            <a:chOff x="1299844" y="3550792"/>
            <a:chExt cx="9874250" cy="2915920"/>
          </a:xfrm>
        </p:grpSpPr>
        <p:sp>
          <p:nvSpPr>
            <p:cNvPr id="48" name="object 48"/>
            <p:cNvSpPr/>
            <p:nvPr/>
          </p:nvSpPr>
          <p:spPr>
            <a:xfrm>
              <a:off x="1300733" y="356692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39" h="297179">
                  <a:moveTo>
                    <a:pt x="331089" y="0"/>
                  </a:moveTo>
                  <a:lnTo>
                    <a:pt x="0" y="58927"/>
                  </a:lnTo>
                  <a:lnTo>
                    <a:pt x="165607" y="58927"/>
                  </a:lnTo>
                  <a:lnTo>
                    <a:pt x="165607" y="237489"/>
                  </a:lnTo>
                  <a:lnTo>
                    <a:pt x="0" y="237489"/>
                  </a:lnTo>
                  <a:lnTo>
                    <a:pt x="331089" y="296798"/>
                  </a:lnTo>
                  <a:lnTo>
                    <a:pt x="662559" y="237489"/>
                  </a:lnTo>
                  <a:lnTo>
                    <a:pt x="496697" y="237489"/>
                  </a:lnTo>
                  <a:lnTo>
                    <a:pt x="496697" y="58927"/>
                  </a:lnTo>
                  <a:lnTo>
                    <a:pt x="662559" y="58927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300733" y="356692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39" h="297179">
                  <a:moveTo>
                    <a:pt x="0" y="58927"/>
                  </a:moveTo>
                  <a:lnTo>
                    <a:pt x="331089" y="0"/>
                  </a:lnTo>
                  <a:lnTo>
                    <a:pt x="662559" y="58927"/>
                  </a:lnTo>
                  <a:lnTo>
                    <a:pt x="496697" y="58927"/>
                  </a:lnTo>
                  <a:lnTo>
                    <a:pt x="496697" y="237489"/>
                  </a:lnTo>
                  <a:lnTo>
                    <a:pt x="662559" y="237489"/>
                  </a:lnTo>
                  <a:lnTo>
                    <a:pt x="331089" y="296798"/>
                  </a:lnTo>
                  <a:lnTo>
                    <a:pt x="0" y="237489"/>
                  </a:lnTo>
                  <a:lnTo>
                    <a:pt x="165607" y="237489"/>
                  </a:lnTo>
                  <a:lnTo>
                    <a:pt x="165607" y="58927"/>
                  </a:lnTo>
                  <a:lnTo>
                    <a:pt x="0" y="5892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567422" y="355168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40" h="297179">
                  <a:moveTo>
                    <a:pt x="331088" y="0"/>
                  </a:moveTo>
                  <a:lnTo>
                    <a:pt x="0" y="58927"/>
                  </a:lnTo>
                  <a:lnTo>
                    <a:pt x="165607" y="58927"/>
                  </a:lnTo>
                  <a:lnTo>
                    <a:pt x="165607" y="237489"/>
                  </a:lnTo>
                  <a:lnTo>
                    <a:pt x="0" y="237489"/>
                  </a:lnTo>
                  <a:lnTo>
                    <a:pt x="331088" y="296798"/>
                  </a:lnTo>
                  <a:lnTo>
                    <a:pt x="662558" y="237489"/>
                  </a:lnTo>
                  <a:lnTo>
                    <a:pt x="496697" y="237489"/>
                  </a:lnTo>
                  <a:lnTo>
                    <a:pt x="496697" y="58927"/>
                  </a:lnTo>
                  <a:lnTo>
                    <a:pt x="662558" y="58927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567422" y="355168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40" h="297179">
                  <a:moveTo>
                    <a:pt x="0" y="58927"/>
                  </a:moveTo>
                  <a:lnTo>
                    <a:pt x="331088" y="0"/>
                  </a:lnTo>
                  <a:lnTo>
                    <a:pt x="662558" y="58927"/>
                  </a:lnTo>
                  <a:lnTo>
                    <a:pt x="496697" y="58927"/>
                  </a:lnTo>
                  <a:lnTo>
                    <a:pt x="496697" y="237489"/>
                  </a:lnTo>
                  <a:lnTo>
                    <a:pt x="662558" y="237489"/>
                  </a:lnTo>
                  <a:lnTo>
                    <a:pt x="331088" y="296798"/>
                  </a:lnTo>
                  <a:lnTo>
                    <a:pt x="0" y="237489"/>
                  </a:lnTo>
                  <a:lnTo>
                    <a:pt x="165607" y="237489"/>
                  </a:lnTo>
                  <a:lnTo>
                    <a:pt x="165607" y="58927"/>
                  </a:lnTo>
                  <a:lnTo>
                    <a:pt x="0" y="5892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300733" y="356692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39" h="297179">
                  <a:moveTo>
                    <a:pt x="331089" y="0"/>
                  </a:moveTo>
                  <a:lnTo>
                    <a:pt x="0" y="58927"/>
                  </a:lnTo>
                  <a:lnTo>
                    <a:pt x="165607" y="58927"/>
                  </a:lnTo>
                  <a:lnTo>
                    <a:pt x="165607" y="237489"/>
                  </a:lnTo>
                  <a:lnTo>
                    <a:pt x="0" y="237489"/>
                  </a:lnTo>
                  <a:lnTo>
                    <a:pt x="331089" y="296798"/>
                  </a:lnTo>
                  <a:lnTo>
                    <a:pt x="662559" y="237489"/>
                  </a:lnTo>
                  <a:lnTo>
                    <a:pt x="496697" y="237489"/>
                  </a:lnTo>
                  <a:lnTo>
                    <a:pt x="496697" y="58927"/>
                  </a:lnTo>
                  <a:lnTo>
                    <a:pt x="662559" y="58927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300733" y="356692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39" h="297179">
                  <a:moveTo>
                    <a:pt x="0" y="58927"/>
                  </a:moveTo>
                  <a:lnTo>
                    <a:pt x="331089" y="0"/>
                  </a:lnTo>
                  <a:lnTo>
                    <a:pt x="662559" y="58927"/>
                  </a:lnTo>
                  <a:lnTo>
                    <a:pt x="496697" y="58927"/>
                  </a:lnTo>
                  <a:lnTo>
                    <a:pt x="496697" y="237489"/>
                  </a:lnTo>
                  <a:lnTo>
                    <a:pt x="662559" y="237489"/>
                  </a:lnTo>
                  <a:lnTo>
                    <a:pt x="331089" y="296798"/>
                  </a:lnTo>
                  <a:lnTo>
                    <a:pt x="0" y="237489"/>
                  </a:lnTo>
                  <a:lnTo>
                    <a:pt x="165607" y="237489"/>
                  </a:lnTo>
                  <a:lnTo>
                    <a:pt x="165607" y="58927"/>
                  </a:lnTo>
                  <a:lnTo>
                    <a:pt x="0" y="5892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0510265" y="356692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40" h="297179">
                  <a:moveTo>
                    <a:pt x="331088" y="0"/>
                  </a:moveTo>
                  <a:lnTo>
                    <a:pt x="0" y="58927"/>
                  </a:lnTo>
                  <a:lnTo>
                    <a:pt x="165607" y="58927"/>
                  </a:lnTo>
                  <a:lnTo>
                    <a:pt x="165607" y="237489"/>
                  </a:lnTo>
                  <a:lnTo>
                    <a:pt x="0" y="237489"/>
                  </a:lnTo>
                  <a:lnTo>
                    <a:pt x="331088" y="296798"/>
                  </a:lnTo>
                  <a:lnTo>
                    <a:pt x="662558" y="237489"/>
                  </a:lnTo>
                  <a:lnTo>
                    <a:pt x="496697" y="237489"/>
                  </a:lnTo>
                  <a:lnTo>
                    <a:pt x="496697" y="58927"/>
                  </a:lnTo>
                  <a:lnTo>
                    <a:pt x="662558" y="58927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0510265" y="356692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40" h="297179">
                  <a:moveTo>
                    <a:pt x="0" y="58927"/>
                  </a:moveTo>
                  <a:lnTo>
                    <a:pt x="331088" y="0"/>
                  </a:lnTo>
                  <a:lnTo>
                    <a:pt x="662558" y="58927"/>
                  </a:lnTo>
                  <a:lnTo>
                    <a:pt x="496697" y="58927"/>
                  </a:lnTo>
                  <a:lnTo>
                    <a:pt x="496697" y="237489"/>
                  </a:lnTo>
                  <a:lnTo>
                    <a:pt x="662558" y="237489"/>
                  </a:lnTo>
                  <a:lnTo>
                    <a:pt x="331088" y="296798"/>
                  </a:lnTo>
                  <a:lnTo>
                    <a:pt x="0" y="237489"/>
                  </a:lnTo>
                  <a:lnTo>
                    <a:pt x="165607" y="237489"/>
                  </a:lnTo>
                  <a:lnTo>
                    <a:pt x="165607" y="58927"/>
                  </a:lnTo>
                  <a:lnTo>
                    <a:pt x="0" y="5892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567422" y="355168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40" h="297179">
                  <a:moveTo>
                    <a:pt x="331088" y="0"/>
                  </a:moveTo>
                  <a:lnTo>
                    <a:pt x="0" y="58927"/>
                  </a:lnTo>
                  <a:lnTo>
                    <a:pt x="165607" y="58927"/>
                  </a:lnTo>
                  <a:lnTo>
                    <a:pt x="165607" y="237489"/>
                  </a:lnTo>
                  <a:lnTo>
                    <a:pt x="0" y="237489"/>
                  </a:lnTo>
                  <a:lnTo>
                    <a:pt x="331088" y="296798"/>
                  </a:lnTo>
                  <a:lnTo>
                    <a:pt x="662558" y="237489"/>
                  </a:lnTo>
                  <a:lnTo>
                    <a:pt x="496697" y="237489"/>
                  </a:lnTo>
                  <a:lnTo>
                    <a:pt x="496697" y="58927"/>
                  </a:lnTo>
                  <a:lnTo>
                    <a:pt x="662558" y="58927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567422" y="3551681"/>
              <a:ext cx="662940" cy="297180"/>
            </a:xfrm>
            <a:custGeom>
              <a:avLst/>
              <a:gdLst/>
              <a:ahLst/>
              <a:cxnLst/>
              <a:rect l="l" t="t" r="r" b="b"/>
              <a:pathLst>
                <a:path w="662940" h="297179">
                  <a:moveTo>
                    <a:pt x="0" y="58927"/>
                  </a:moveTo>
                  <a:lnTo>
                    <a:pt x="331088" y="0"/>
                  </a:lnTo>
                  <a:lnTo>
                    <a:pt x="662558" y="58927"/>
                  </a:lnTo>
                  <a:lnTo>
                    <a:pt x="496697" y="58927"/>
                  </a:lnTo>
                  <a:lnTo>
                    <a:pt x="496697" y="237489"/>
                  </a:lnTo>
                  <a:lnTo>
                    <a:pt x="662558" y="237489"/>
                  </a:lnTo>
                  <a:lnTo>
                    <a:pt x="331088" y="296798"/>
                  </a:lnTo>
                  <a:lnTo>
                    <a:pt x="0" y="237489"/>
                  </a:lnTo>
                  <a:lnTo>
                    <a:pt x="165607" y="237489"/>
                  </a:lnTo>
                  <a:lnTo>
                    <a:pt x="165607" y="58927"/>
                  </a:lnTo>
                  <a:lnTo>
                    <a:pt x="0" y="5892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315205" y="3605021"/>
              <a:ext cx="662940" cy="298450"/>
            </a:xfrm>
            <a:custGeom>
              <a:avLst/>
              <a:gdLst/>
              <a:ahLst/>
              <a:cxnLst/>
              <a:rect l="l" t="t" r="r" b="b"/>
              <a:pathLst>
                <a:path w="662939" h="298450">
                  <a:moveTo>
                    <a:pt x="331089" y="0"/>
                  </a:moveTo>
                  <a:lnTo>
                    <a:pt x="0" y="59181"/>
                  </a:lnTo>
                  <a:lnTo>
                    <a:pt x="165608" y="59181"/>
                  </a:lnTo>
                  <a:lnTo>
                    <a:pt x="165608" y="238759"/>
                  </a:lnTo>
                  <a:lnTo>
                    <a:pt x="0" y="238759"/>
                  </a:lnTo>
                  <a:lnTo>
                    <a:pt x="331089" y="298322"/>
                  </a:lnTo>
                  <a:lnTo>
                    <a:pt x="662559" y="238759"/>
                  </a:lnTo>
                  <a:lnTo>
                    <a:pt x="496697" y="238759"/>
                  </a:lnTo>
                  <a:lnTo>
                    <a:pt x="496697" y="59181"/>
                  </a:lnTo>
                  <a:lnTo>
                    <a:pt x="662559" y="59181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315205" y="3605021"/>
              <a:ext cx="662940" cy="298450"/>
            </a:xfrm>
            <a:custGeom>
              <a:avLst/>
              <a:gdLst/>
              <a:ahLst/>
              <a:cxnLst/>
              <a:rect l="l" t="t" r="r" b="b"/>
              <a:pathLst>
                <a:path w="662939" h="298450">
                  <a:moveTo>
                    <a:pt x="0" y="59181"/>
                  </a:moveTo>
                  <a:lnTo>
                    <a:pt x="331089" y="0"/>
                  </a:lnTo>
                  <a:lnTo>
                    <a:pt x="662559" y="59181"/>
                  </a:lnTo>
                  <a:lnTo>
                    <a:pt x="496697" y="59181"/>
                  </a:lnTo>
                  <a:lnTo>
                    <a:pt x="496697" y="238759"/>
                  </a:lnTo>
                  <a:lnTo>
                    <a:pt x="662559" y="238759"/>
                  </a:lnTo>
                  <a:lnTo>
                    <a:pt x="331089" y="298322"/>
                  </a:lnTo>
                  <a:lnTo>
                    <a:pt x="0" y="238759"/>
                  </a:lnTo>
                  <a:lnTo>
                    <a:pt x="165608" y="238759"/>
                  </a:lnTo>
                  <a:lnTo>
                    <a:pt x="165608" y="59181"/>
                  </a:lnTo>
                  <a:lnTo>
                    <a:pt x="0" y="59181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420867" y="5652516"/>
              <a:ext cx="1551432" cy="79705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080504" y="5554979"/>
              <a:ext cx="1104900" cy="8290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863590" y="5174741"/>
              <a:ext cx="662940" cy="381000"/>
            </a:xfrm>
            <a:custGeom>
              <a:avLst/>
              <a:gdLst/>
              <a:ahLst/>
              <a:cxnLst/>
              <a:rect l="l" t="t" r="r" b="b"/>
              <a:pathLst>
                <a:path w="662940" h="381000">
                  <a:moveTo>
                    <a:pt x="331088" y="0"/>
                  </a:moveTo>
                  <a:lnTo>
                    <a:pt x="0" y="75691"/>
                  </a:lnTo>
                  <a:lnTo>
                    <a:pt x="165608" y="75691"/>
                  </a:lnTo>
                  <a:lnTo>
                    <a:pt x="165608" y="304545"/>
                  </a:lnTo>
                  <a:lnTo>
                    <a:pt x="0" y="304545"/>
                  </a:lnTo>
                  <a:lnTo>
                    <a:pt x="331088" y="380618"/>
                  </a:lnTo>
                  <a:lnTo>
                    <a:pt x="662559" y="304545"/>
                  </a:lnTo>
                  <a:lnTo>
                    <a:pt x="496697" y="304545"/>
                  </a:lnTo>
                  <a:lnTo>
                    <a:pt x="496697" y="75691"/>
                  </a:lnTo>
                  <a:lnTo>
                    <a:pt x="662559" y="75691"/>
                  </a:lnTo>
                  <a:lnTo>
                    <a:pt x="33108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863590" y="5174741"/>
              <a:ext cx="662940" cy="381000"/>
            </a:xfrm>
            <a:custGeom>
              <a:avLst/>
              <a:gdLst/>
              <a:ahLst/>
              <a:cxnLst/>
              <a:rect l="l" t="t" r="r" b="b"/>
              <a:pathLst>
                <a:path w="662940" h="381000">
                  <a:moveTo>
                    <a:pt x="0" y="75691"/>
                  </a:moveTo>
                  <a:lnTo>
                    <a:pt x="331088" y="0"/>
                  </a:lnTo>
                  <a:lnTo>
                    <a:pt x="662559" y="75691"/>
                  </a:lnTo>
                  <a:lnTo>
                    <a:pt x="496697" y="75691"/>
                  </a:lnTo>
                  <a:lnTo>
                    <a:pt x="496697" y="304545"/>
                  </a:lnTo>
                  <a:lnTo>
                    <a:pt x="662559" y="304545"/>
                  </a:lnTo>
                  <a:lnTo>
                    <a:pt x="331088" y="380618"/>
                  </a:lnTo>
                  <a:lnTo>
                    <a:pt x="0" y="304545"/>
                  </a:lnTo>
                  <a:lnTo>
                    <a:pt x="165608" y="304545"/>
                  </a:lnTo>
                  <a:lnTo>
                    <a:pt x="165608" y="75691"/>
                  </a:lnTo>
                  <a:lnTo>
                    <a:pt x="0" y="75691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407908" y="5163311"/>
              <a:ext cx="2764536" cy="1303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/>
          <p:cNvSpPr txBox="1"/>
          <p:nvPr/>
        </p:nvSpPr>
        <p:spPr>
          <a:xfrm>
            <a:off x="3206750" y="4802504"/>
            <a:ext cx="46558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204">
                <a:latin typeface="Arial Black"/>
                <a:cs typeface="Arial Black"/>
              </a:rPr>
              <a:t>Penggunaan </a:t>
            </a:r>
            <a:r>
              <a:rPr dirty="0" sz="1600" spc="-155">
                <a:latin typeface="Arial Black"/>
                <a:cs typeface="Arial Black"/>
              </a:rPr>
              <a:t>data/fungsi </a:t>
            </a:r>
            <a:r>
              <a:rPr dirty="0" sz="1600" spc="-225">
                <a:latin typeface="Arial Black"/>
                <a:cs typeface="Arial Black"/>
              </a:rPr>
              <a:t>bersama </a:t>
            </a:r>
            <a:r>
              <a:rPr dirty="0" sz="1600" spc="105">
                <a:latin typeface="Arial Black"/>
                <a:cs typeface="Arial Black"/>
              </a:rPr>
              <a:t>-</a:t>
            </a:r>
            <a:r>
              <a:rPr dirty="0" sz="1600" spc="-130">
                <a:latin typeface="Arial Black"/>
                <a:cs typeface="Arial Black"/>
              </a:rPr>
              <a:t> </a:t>
            </a:r>
            <a:r>
              <a:rPr dirty="0" sz="1600" spc="-185">
                <a:latin typeface="Arial Black"/>
                <a:cs typeface="Arial Black"/>
              </a:rPr>
              <a:t>interoperabilitas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14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50411" y="198247"/>
            <a:ext cx="58547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90" b="0">
                <a:solidFill>
                  <a:srgbClr val="C8201E"/>
                </a:solidFill>
                <a:latin typeface="Arial Black"/>
                <a:cs typeface="Arial Black"/>
              </a:rPr>
              <a:t>Integrasi</a:t>
            </a:r>
            <a:r>
              <a:rPr dirty="0" sz="4000" spc="-30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455" b="0">
                <a:solidFill>
                  <a:srgbClr val="C8201E"/>
                </a:solidFill>
                <a:latin typeface="Arial Black"/>
                <a:cs typeface="Arial Black"/>
              </a:rPr>
              <a:t>Multistakeholder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86855" y="957072"/>
            <a:ext cx="5353811" cy="422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986776" y="2916173"/>
            <a:ext cx="1556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>
                <a:latin typeface="Arial Black"/>
                <a:cs typeface="Arial Black"/>
              </a:rPr>
              <a:t>Interoperability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43619" y="1747266"/>
            <a:ext cx="83375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85420">
              <a:lnSpc>
                <a:spcPct val="100000"/>
              </a:lnSpc>
              <a:spcBef>
                <a:spcPts val="105"/>
              </a:spcBef>
            </a:pPr>
            <a:r>
              <a:rPr dirty="0" sz="1400" spc="-175">
                <a:latin typeface="Arial Black"/>
                <a:cs typeface="Arial Black"/>
              </a:rPr>
              <a:t>Dinas  </a:t>
            </a:r>
            <a:r>
              <a:rPr dirty="0" sz="1400" spc="-380">
                <a:latin typeface="Arial Black"/>
                <a:cs typeface="Arial Black"/>
              </a:rPr>
              <a:t>K</a:t>
            </a:r>
            <a:r>
              <a:rPr dirty="0" sz="1400" spc="-204">
                <a:latin typeface="Arial Black"/>
                <a:cs typeface="Arial Black"/>
              </a:rPr>
              <a:t>eseha</a:t>
            </a:r>
            <a:r>
              <a:rPr dirty="0" sz="1400" spc="-135">
                <a:latin typeface="Arial Black"/>
                <a:cs typeface="Arial Black"/>
              </a:rPr>
              <a:t>t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91496" y="2438526"/>
            <a:ext cx="101600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380">
                <a:latin typeface="Arial Black"/>
                <a:cs typeface="Arial Black"/>
              </a:rPr>
              <a:t>K</a:t>
            </a:r>
            <a:r>
              <a:rPr dirty="0" sz="1400" spc="-195">
                <a:latin typeface="Arial Black"/>
                <a:cs typeface="Arial Black"/>
              </a:rPr>
              <a:t>emen</a:t>
            </a:r>
            <a:r>
              <a:rPr dirty="0" sz="1400" spc="-130">
                <a:latin typeface="Arial Black"/>
                <a:cs typeface="Arial Black"/>
              </a:rPr>
              <a:t>t</a:t>
            </a:r>
            <a:r>
              <a:rPr dirty="0" sz="1400" spc="-165">
                <a:latin typeface="Arial Black"/>
                <a:cs typeface="Arial Black"/>
              </a:rPr>
              <a:t>erian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400" spc="-195">
                <a:latin typeface="Arial Black"/>
                <a:cs typeface="Arial Black"/>
              </a:rPr>
              <a:t>Keuangan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12583" y="2540635"/>
            <a:ext cx="70104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70">
                <a:latin typeface="Arial Black"/>
                <a:cs typeface="Arial Black"/>
              </a:rPr>
              <a:t>Du</a:t>
            </a:r>
            <a:r>
              <a:rPr dirty="0" sz="1400" spc="-185">
                <a:latin typeface="Arial Black"/>
                <a:cs typeface="Arial Black"/>
              </a:rPr>
              <a:t>k</a:t>
            </a:r>
            <a:r>
              <a:rPr dirty="0" sz="1400" spc="-254">
                <a:latin typeface="Arial Black"/>
                <a:cs typeface="Arial Black"/>
              </a:rPr>
              <a:t>ca</a:t>
            </a:r>
            <a:r>
              <a:rPr dirty="0" sz="1400" spc="-125">
                <a:latin typeface="Arial Black"/>
                <a:cs typeface="Arial Black"/>
              </a:rPr>
              <a:t>pil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57664" y="3692778"/>
            <a:ext cx="83375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204">
                <a:latin typeface="Arial Black"/>
                <a:cs typeface="Arial Black"/>
              </a:rPr>
              <a:t>Fasilitas  </a:t>
            </a:r>
            <a:r>
              <a:rPr dirty="0" sz="1400" spc="-380">
                <a:latin typeface="Arial Black"/>
                <a:cs typeface="Arial Black"/>
              </a:rPr>
              <a:t>K</a:t>
            </a:r>
            <a:r>
              <a:rPr dirty="0" sz="1400" spc="-204">
                <a:latin typeface="Arial Black"/>
                <a:cs typeface="Arial Black"/>
              </a:rPr>
              <a:t>eseha</a:t>
            </a:r>
            <a:r>
              <a:rPr dirty="0" sz="1400" spc="-135">
                <a:latin typeface="Arial Black"/>
                <a:cs typeface="Arial Black"/>
              </a:rPr>
              <a:t>t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140">
                <a:latin typeface="Arial Black"/>
                <a:cs typeface="Arial Black"/>
              </a:rPr>
              <a:t>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99678" y="4458080"/>
            <a:ext cx="69405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25">
                <a:latin typeface="Arial Black"/>
                <a:cs typeface="Arial Black"/>
              </a:rPr>
              <a:t>BPJS</a:t>
            </a:r>
            <a:r>
              <a:rPr dirty="0" sz="1400" spc="-300">
                <a:latin typeface="Arial Black"/>
                <a:cs typeface="Arial Black"/>
              </a:rPr>
              <a:t> </a:t>
            </a:r>
            <a:r>
              <a:rPr dirty="0" sz="1400" spc="-280">
                <a:latin typeface="Arial Black"/>
                <a:cs typeface="Arial Black"/>
              </a:rPr>
              <a:t>Kes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65085" y="3811270"/>
            <a:ext cx="101600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380">
                <a:latin typeface="Arial Black"/>
                <a:cs typeface="Arial Black"/>
              </a:rPr>
              <a:t>K</a:t>
            </a:r>
            <a:r>
              <a:rPr dirty="0" sz="1400" spc="-195">
                <a:latin typeface="Arial Black"/>
                <a:cs typeface="Arial Black"/>
              </a:rPr>
              <a:t>emen</a:t>
            </a:r>
            <a:r>
              <a:rPr dirty="0" sz="1400" spc="-130">
                <a:latin typeface="Arial Black"/>
                <a:cs typeface="Arial Black"/>
              </a:rPr>
              <a:t>t</a:t>
            </a:r>
            <a:r>
              <a:rPr dirty="0" sz="1400" spc="-145">
                <a:latin typeface="Arial Black"/>
                <a:cs typeface="Arial Black"/>
              </a:rPr>
              <a:t>erian  </a:t>
            </a:r>
            <a:r>
              <a:rPr dirty="0" sz="1400" spc="-215">
                <a:latin typeface="Arial Black"/>
                <a:cs typeface="Arial Black"/>
              </a:rPr>
              <a:t>Kesehatan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375647" y="1046988"/>
            <a:ext cx="1449324" cy="96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785731" y="1410157"/>
            <a:ext cx="62357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45">
                <a:latin typeface="Arial Black"/>
                <a:cs typeface="Arial Black"/>
              </a:rPr>
              <a:t>L</a:t>
            </a:r>
            <a:r>
              <a:rPr dirty="0" sz="1400" spc="-240">
                <a:latin typeface="Arial Black"/>
                <a:cs typeface="Arial Black"/>
              </a:rPr>
              <a:t>a</a:t>
            </a:r>
            <a:r>
              <a:rPr dirty="0" sz="1400" spc="-135">
                <a:latin typeface="Arial Black"/>
                <a:cs typeface="Arial Black"/>
              </a:rPr>
              <a:t>i</a:t>
            </a:r>
            <a:r>
              <a:rPr dirty="0" sz="1400" spc="-170">
                <a:latin typeface="Arial Black"/>
                <a:cs typeface="Arial Black"/>
              </a:rPr>
              <a:t>nnya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600943" y="1069847"/>
            <a:ext cx="1255776" cy="96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0922000" y="1411986"/>
            <a:ext cx="63182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95">
                <a:latin typeface="Arial Black"/>
                <a:cs typeface="Arial Black"/>
              </a:rPr>
              <a:t>L</a:t>
            </a:r>
            <a:r>
              <a:rPr dirty="0" sz="1400" spc="-190">
                <a:latin typeface="Arial Black"/>
                <a:cs typeface="Arial Black"/>
              </a:rPr>
              <a:t>o</a:t>
            </a:r>
            <a:r>
              <a:rPr dirty="0" sz="1400" spc="-165">
                <a:latin typeface="Arial Black"/>
                <a:cs typeface="Arial Black"/>
              </a:rPr>
              <a:t>gis</a:t>
            </a:r>
            <a:r>
              <a:rPr dirty="0" sz="1400" spc="-170">
                <a:latin typeface="Arial Black"/>
                <a:cs typeface="Arial Black"/>
              </a:rPr>
              <a:t>tik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332" y="1225042"/>
            <a:ext cx="5570855" cy="2006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9235" indent="-217170">
              <a:lnSpc>
                <a:spcPct val="100000"/>
              </a:lnSpc>
              <a:spcBef>
                <a:spcPts val="95"/>
              </a:spcBef>
              <a:buSzPct val="44736"/>
              <a:buFont typeface="Wingdings"/>
              <a:buChar char="⚫"/>
              <a:tabLst>
                <a:tab pos="229235" algn="l"/>
                <a:tab pos="229870" algn="l"/>
              </a:tabLst>
            </a:pPr>
            <a:r>
              <a:rPr dirty="0" sz="1900" spc="-225">
                <a:latin typeface="Arial Black"/>
                <a:cs typeface="Arial Black"/>
              </a:rPr>
              <a:t>Interoperabilitas </a:t>
            </a:r>
            <a:r>
              <a:rPr dirty="0" sz="1900" spc="-165">
                <a:latin typeface="Arial Black"/>
                <a:cs typeface="Arial Black"/>
              </a:rPr>
              <a:t>di </a:t>
            </a:r>
            <a:r>
              <a:rPr dirty="0" sz="1900" spc="-280">
                <a:latin typeface="Arial Black"/>
                <a:cs typeface="Arial Black"/>
              </a:rPr>
              <a:t>sistem </a:t>
            </a:r>
            <a:r>
              <a:rPr dirty="0" sz="1900" spc="-229">
                <a:latin typeface="Arial Black"/>
                <a:cs typeface="Arial Black"/>
              </a:rPr>
              <a:t>yang</a:t>
            </a:r>
            <a:r>
              <a:rPr dirty="0" sz="1900" spc="-114">
                <a:latin typeface="Arial Black"/>
                <a:cs typeface="Arial Black"/>
              </a:rPr>
              <a:t> </a:t>
            </a:r>
            <a:r>
              <a:rPr dirty="0" sz="1900" spc="-215">
                <a:latin typeface="Arial Black"/>
                <a:cs typeface="Arial Black"/>
              </a:rPr>
              <a:t>heterogen</a:t>
            </a:r>
            <a:endParaRPr sz="1900">
              <a:latin typeface="Arial Black"/>
              <a:cs typeface="Arial Black"/>
            </a:endParaRPr>
          </a:p>
          <a:p>
            <a:pPr marL="229235" indent="-217170">
              <a:lnSpc>
                <a:spcPct val="100000"/>
              </a:lnSpc>
              <a:spcBef>
                <a:spcPts val="1405"/>
              </a:spcBef>
              <a:buSzPct val="44736"/>
              <a:buFont typeface="Wingdings"/>
              <a:buChar char="⚫"/>
              <a:tabLst>
                <a:tab pos="229235" algn="l"/>
                <a:tab pos="229870" algn="l"/>
              </a:tabLst>
            </a:pPr>
            <a:r>
              <a:rPr dirty="0" sz="1900" spc="-270">
                <a:latin typeface="Arial Black"/>
                <a:cs typeface="Arial Black"/>
              </a:rPr>
              <a:t>Beragam  </a:t>
            </a:r>
            <a:r>
              <a:rPr dirty="0" sz="1900" spc="-245">
                <a:latin typeface="Arial Black"/>
                <a:cs typeface="Arial Black"/>
              </a:rPr>
              <a:t>organisasi </a:t>
            </a:r>
            <a:r>
              <a:rPr dirty="0" sz="1900" spc="-229">
                <a:latin typeface="Arial Black"/>
                <a:cs typeface="Arial Black"/>
              </a:rPr>
              <a:t>dapat </a:t>
            </a:r>
            <a:r>
              <a:rPr dirty="0" sz="1900" spc="-220">
                <a:latin typeface="Arial Black"/>
                <a:cs typeface="Arial Black"/>
              </a:rPr>
              <a:t>bertukar</a:t>
            </a:r>
            <a:r>
              <a:rPr dirty="0" sz="1900" spc="-110">
                <a:latin typeface="Arial Black"/>
                <a:cs typeface="Arial Black"/>
              </a:rPr>
              <a:t> </a:t>
            </a:r>
            <a:r>
              <a:rPr dirty="0" sz="1900" spc="-195">
                <a:latin typeface="Arial Black"/>
                <a:cs typeface="Arial Black"/>
              </a:rPr>
              <a:t>data/informasi</a:t>
            </a:r>
            <a:endParaRPr sz="1900">
              <a:latin typeface="Arial Black"/>
              <a:cs typeface="Arial Black"/>
            </a:endParaRPr>
          </a:p>
          <a:p>
            <a:pPr marL="229235" indent="-217170">
              <a:lnSpc>
                <a:spcPct val="100000"/>
              </a:lnSpc>
              <a:spcBef>
                <a:spcPts val="1395"/>
              </a:spcBef>
              <a:buSzPct val="44736"/>
              <a:buFont typeface="Wingdings"/>
              <a:buChar char="⚫"/>
              <a:tabLst>
                <a:tab pos="229235" algn="l"/>
                <a:tab pos="229870" algn="l"/>
              </a:tabLst>
            </a:pPr>
            <a:r>
              <a:rPr dirty="0" sz="1900" spc="-270">
                <a:latin typeface="Arial Black"/>
                <a:cs typeface="Arial Black"/>
              </a:rPr>
              <a:t>Beragam  </a:t>
            </a:r>
            <a:r>
              <a:rPr dirty="0" sz="1900" spc="-204">
                <a:latin typeface="Arial Black"/>
                <a:cs typeface="Arial Black"/>
              </a:rPr>
              <a:t>teknologi </a:t>
            </a:r>
            <a:r>
              <a:rPr dirty="0" sz="1900" spc="-229">
                <a:latin typeface="Arial Black"/>
                <a:cs typeface="Arial Black"/>
              </a:rPr>
              <a:t>dapat </a:t>
            </a:r>
            <a:r>
              <a:rPr dirty="0" sz="1900" spc="-220">
                <a:latin typeface="Arial Black"/>
                <a:cs typeface="Arial Black"/>
              </a:rPr>
              <a:t>bertukar</a:t>
            </a:r>
            <a:r>
              <a:rPr dirty="0" sz="1900" spc="-165">
                <a:latin typeface="Arial Black"/>
                <a:cs typeface="Arial Black"/>
              </a:rPr>
              <a:t> </a:t>
            </a:r>
            <a:r>
              <a:rPr dirty="0" sz="1900" spc="-195">
                <a:latin typeface="Arial Black"/>
                <a:cs typeface="Arial Black"/>
              </a:rPr>
              <a:t>data/informasi</a:t>
            </a:r>
            <a:endParaRPr sz="1900">
              <a:latin typeface="Arial Black"/>
              <a:cs typeface="Arial Black"/>
            </a:endParaRPr>
          </a:p>
          <a:p>
            <a:pPr marL="229235" indent="-217170">
              <a:lnSpc>
                <a:spcPct val="100000"/>
              </a:lnSpc>
              <a:spcBef>
                <a:spcPts val="1400"/>
              </a:spcBef>
              <a:buSzPct val="44736"/>
              <a:buFont typeface="Wingdings"/>
              <a:buChar char="⚫"/>
              <a:tabLst>
                <a:tab pos="229235" algn="l"/>
                <a:tab pos="229870" algn="l"/>
              </a:tabLst>
            </a:pPr>
            <a:r>
              <a:rPr dirty="0" sz="1900" spc="-215">
                <a:latin typeface="Arial Black"/>
                <a:cs typeface="Arial Black"/>
              </a:rPr>
              <a:t>Dibutuhkan </a:t>
            </a:r>
            <a:r>
              <a:rPr dirty="0" sz="1900" spc="-260">
                <a:latin typeface="Arial Black"/>
                <a:cs typeface="Arial Black"/>
              </a:rPr>
              <a:t>“central </a:t>
            </a:r>
            <a:r>
              <a:rPr dirty="0" sz="1900" spc="-190">
                <a:latin typeface="Arial Black"/>
                <a:cs typeface="Arial Black"/>
              </a:rPr>
              <a:t>point” </a:t>
            </a:r>
            <a:r>
              <a:rPr dirty="0" sz="1900" spc="-254">
                <a:latin typeface="Arial Black"/>
                <a:cs typeface="Arial Black"/>
              </a:rPr>
              <a:t>sebagai</a:t>
            </a:r>
            <a:r>
              <a:rPr dirty="0" sz="1900" spc="-160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penyelaras</a:t>
            </a:r>
            <a:endParaRPr sz="1900">
              <a:latin typeface="Arial Black"/>
              <a:cs typeface="Arial Black"/>
            </a:endParaRPr>
          </a:p>
          <a:p>
            <a:pPr marL="229235">
              <a:lnSpc>
                <a:spcPct val="100000"/>
              </a:lnSpc>
            </a:pPr>
            <a:r>
              <a:rPr dirty="0" sz="1900" spc="-195">
                <a:latin typeface="Arial Black"/>
                <a:cs typeface="Arial Black"/>
              </a:rPr>
              <a:t>data/informasi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32041" y="5056632"/>
            <a:ext cx="10490200" cy="1325880"/>
            <a:chOff x="332041" y="5056632"/>
            <a:chExt cx="10490200" cy="1325880"/>
          </a:xfrm>
        </p:grpSpPr>
        <p:sp>
          <p:nvSpPr>
            <p:cNvPr id="25" name="object 25"/>
            <p:cNvSpPr/>
            <p:nvPr/>
          </p:nvSpPr>
          <p:spPr>
            <a:xfrm>
              <a:off x="6896099" y="5056632"/>
              <a:ext cx="3925824" cy="13258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32994" y="5863590"/>
              <a:ext cx="2763520" cy="437515"/>
            </a:xfrm>
            <a:custGeom>
              <a:avLst/>
              <a:gdLst/>
              <a:ahLst/>
              <a:cxnLst/>
              <a:rect l="l" t="t" r="r" b="b"/>
              <a:pathLst>
                <a:path w="2763520" h="437514">
                  <a:moveTo>
                    <a:pt x="2763012" y="0"/>
                  </a:moveTo>
                  <a:lnTo>
                    <a:pt x="0" y="0"/>
                  </a:lnTo>
                  <a:lnTo>
                    <a:pt x="0" y="437388"/>
                  </a:lnTo>
                  <a:lnTo>
                    <a:pt x="2763012" y="437388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32994" y="5863590"/>
              <a:ext cx="2763520" cy="437515"/>
            </a:xfrm>
            <a:custGeom>
              <a:avLst/>
              <a:gdLst/>
              <a:ahLst/>
              <a:cxnLst/>
              <a:rect l="l" t="t" r="r" b="b"/>
              <a:pathLst>
                <a:path w="2763520" h="437514">
                  <a:moveTo>
                    <a:pt x="0" y="437388"/>
                  </a:moveTo>
                  <a:lnTo>
                    <a:pt x="2763012" y="437388"/>
                  </a:lnTo>
                  <a:lnTo>
                    <a:pt x="2763012" y="0"/>
                  </a:lnTo>
                  <a:lnTo>
                    <a:pt x="0" y="0"/>
                  </a:lnTo>
                  <a:lnTo>
                    <a:pt x="0" y="4373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32994" y="5258562"/>
              <a:ext cx="2763520" cy="437515"/>
            </a:xfrm>
            <a:custGeom>
              <a:avLst/>
              <a:gdLst/>
              <a:ahLst/>
              <a:cxnLst/>
              <a:rect l="l" t="t" r="r" b="b"/>
              <a:pathLst>
                <a:path w="2763520" h="437514">
                  <a:moveTo>
                    <a:pt x="2763012" y="0"/>
                  </a:moveTo>
                  <a:lnTo>
                    <a:pt x="0" y="0"/>
                  </a:lnTo>
                  <a:lnTo>
                    <a:pt x="0" y="437388"/>
                  </a:lnTo>
                  <a:lnTo>
                    <a:pt x="2763012" y="437388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32994" y="5258562"/>
              <a:ext cx="2763520" cy="437515"/>
            </a:xfrm>
            <a:custGeom>
              <a:avLst/>
              <a:gdLst/>
              <a:ahLst/>
              <a:cxnLst/>
              <a:rect l="l" t="t" r="r" b="b"/>
              <a:pathLst>
                <a:path w="2763520" h="437514">
                  <a:moveTo>
                    <a:pt x="0" y="437388"/>
                  </a:moveTo>
                  <a:lnTo>
                    <a:pt x="2763012" y="437388"/>
                  </a:lnTo>
                  <a:lnTo>
                    <a:pt x="2763012" y="0"/>
                  </a:lnTo>
                  <a:lnTo>
                    <a:pt x="0" y="0"/>
                  </a:lnTo>
                  <a:lnTo>
                    <a:pt x="0" y="4373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1442719" y="5322189"/>
            <a:ext cx="541020" cy="904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dirty="0" sz="1800" spc="-229">
                <a:latin typeface="Arial Black"/>
                <a:cs typeface="Arial Black"/>
              </a:rPr>
              <a:t>Data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800" spc="-265">
                <a:latin typeface="Arial Black"/>
                <a:cs typeface="Arial Black"/>
              </a:rPr>
              <a:t>A</a:t>
            </a:r>
            <a:r>
              <a:rPr dirty="0" sz="1800" spc="-145">
                <a:latin typeface="Arial Black"/>
                <a:cs typeface="Arial Black"/>
              </a:rPr>
              <a:t>r</a:t>
            </a:r>
            <a:r>
              <a:rPr dirty="0" sz="1800" spc="-220">
                <a:latin typeface="Arial Black"/>
                <a:cs typeface="Arial Black"/>
              </a:rPr>
              <a:t>sip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32041" y="4652581"/>
            <a:ext cx="2765425" cy="441325"/>
            <a:chOff x="332041" y="4652581"/>
            <a:chExt cx="2765425" cy="441325"/>
          </a:xfrm>
        </p:grpSpPr>
        <p:sp>
          <p:nvSpPr>
            <p:cNvPr id="32" name="object 32"/>
            <p:cNvSpPr/>
            <p:nvPr/>
          </p:nvSpPr>
          <p:spPr>
            <a:xfrm>
              <a:off x="332994" y="4653534"/>
              <a:ext cx="2763520" cy="439420"/>
            </a:xfrm>
            <a:custGeom>
              <a:avLst/>
              <a:gdLst/>
              <a:ahLst/>
              <a:cxnLst/>
              <a:rect l="l" t="t" r="r" b="b"/>
              <a:pathLst>
                <a:path w="2763520" h="439420">
                  <a:moveTo>
                    <a:pt x="2763012" y="0"/>
                  </a:moveTo>
                  <a:lnTo>
                    <a:pt x="0" y="0"/>
                  </a:lnTo>
                  <a:lnTo>
                    <a:pt x="0" y="438912"/>
                  </a:lnTo>
                  <a:lnTo>
                    <a:pt x="2763012" y="438912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32994" y="4653534"/>
              <a:ext cx="2763520" cy="439420"/>
            </a:xfrm>
            <a:custGeom>
              <a:avLst/>
              <a:gdLst/>
              <a:ahLst/>
              <a:cxnLst/>
              <a:rect l="l" t="t" r="r" b="b"/>
              <a:pathLst>
                <a:path w="2763520" h="439420">
                  <a:moveTo>
                    <a:pt x="0" y="438912"/>
                  </a:moveTo>
                  <a:lnTo>
                    <a:pt x="2763012" y="438912"/>
                  </a:lnTo>
                  <a:lnTo>
                    <a:pt x="2763012" y="0"/>
                  </a:lnTo>
                  <a:lnTo>
                    <a:pt x="0" y="0"/>
                  </a:lnTo>
                  <a:lnTo>
                    <a:pt x="0" y="4389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1108963" y="4716856"/>
            <a:ext cx="12103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95">
                <a:latin typeface="Arial Black"/>
                <a:cs typeface="Arial Black"/>
              </a:rPr>
              <a:t>Information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32041" y="4049077"/>
            <a:ext cx="2765425" cy="439420"/>
            <a:chOff x="332041" y="4049077"/>
            <a:chExt cx="2765425" cy="439420"/>
          </a:xfrm>
        </p:grpSpPr>
        <p:sp>
          <p:nvSpPr>
            <p:cNvPr id="36" name="object 36"/>
            <p:cNvSpPr/>
            <p:nvPr/>
          </p:nvSpPr>
          <p:spPr>
            <a:xfrm>
              <a:off x="332994" y="4050030"/>
              <a:ext cx="2763520" cy="437515"/>
            </a:xfrm>
            <a:custGeom>
              <a:avLst/>
              <a:gdLst/>
              <a:ahLst/>
              <a:cxnLst/>
              <a:rect l="l" t="t" r="r" b="b"/>
              <a:pathLst>
                <a:path w="2763520" h="437514">
                  <a:moveTo>
                    <a:pt x="2763012" y="0"/>
                  </a:moveTo>
                  <a:lnTo>
                    <a:pt x="0" y="0"/>
                  </a:lnTo>
                  <a:lnTo>
                    <a:pt x="0" y="437388"/>
                  </a:lnTo>
                  <a:lnTo>
                    <a:pt x="2763012" y="437388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32994" y="4050030"/>
              <a:ext cx="2763520" cy="437515"/>
            </a:xfrm>
            <a:custGeom>
              <a:avLst/>
              <a:gdLst/>
              <a:ahLst/>
              <a:cxnLst/>
              <a:rect l="l" t="t" r="r" b="b"/>
              <a:pathLst>
                <a:path w="2763520" h="437514">
                  <a:moveTo>
                    <a:pt x="0" y="437388"/>
                  </a:moveTo>
                  <a:lnTo>
                    <a:pt x="2763012" y="437388"/>
                  </a:lnTo>
                  <a:lnTo>
                    <a:pt x="2763012" y="0"/>
                  </a:lnTo>
                  <a:lnTo>
                    <a:pt x="0" y="0"/>
                  </a:lnTo>
                  <a:lnTo>
                    <a:pt x="0" y="4373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1139444" y="4113021"/>
            <a:ext cx="11474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10">
                <a:latin typeface="Arial Black"/>
                <a:cs typeface="Arial Black"/>
              </a:rPr>
              <a:t>Know</a:t>
            </a:r>
            <a:r>
              <a:rPr dirty="0" sz="1800" spc="-140">
                <a:latin typeface="Arial Black"/>
                <a:cs typeface="Arial Black"/>
              </a:rPr>
              <a:t>l</a:t>
            </a:r>
            <a:r>
              <a:rPr dirty="0" sz="1800" spc="-270">
                <a:latin typeface="Arial Black"/>
                <a:cs typeface="Arial Black"/>
              </a:rPr>
              <a:t>e</a:t>
            </a:r>
            <a:r>
              <a:rPr dirty="0" sz="1800" spc="-145">
                <a:latin typeface="Arial Black"/>
                <a:cs typeface="Arial Black"/>
              </a:rPr>
              <a:t>d</a:t>
            </a:r>
            <a:r>
              <a:rPr dirty="0" sz="1800" spc="-155">
                <a:latin typeface="Arial Black"/>
                <a:cs typeface="Arial Black"/>
              </a:rPr>
              <a:t>g</a:t>
            </a:r>
            <a:r>
              <a:rPr dirty="0" sz="1800" spc="-260">
                <a:latin typeface="Arial Black"/>
                <a:cs typeface="Arial Black"/>
              </a:rPr>
              <a:t>e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32041" y="3389185"/>
            <a:ext cx="2765425" cy="495934"/>
            <a:chOff x="332041" y="3389185"/>
            <a:chExt cx="2765425" cy="495934"/>
          </a:xfrm>
        </p:grpSpPr>
        <p:sp>
          <p:nvSpPr>
            <p:cNvPr id="40" name="object 40"/>
            <p:cNvSpPr/>
            <p:nvPr/>
          </p:nvSpPr>
          <p:spPr>
            <a:xfrm>
              <a:off x="332994" y="3390137"/>
              <a:ext cx="2763520" cy="494030"/>
            </a:xfrm>
            <a:custGeom>
              <a:avLst/>
              <a:gdLst/>
              <a:ahLst/>
              <a:cxnLst/>
              <a:rect l="l" t="t" r="r" b="b"/>
              <a:pathLst>
                <a:path w="2763520" h="494029">
                  <a:moveTo>
                    <a:pt x="2763012" y="0"/>
                  </a:moveTo>
                  <a:lnTo>
                    <a:pt x="0" y="0"/>
                  </a:lnTo>
                  <a:lnTo>
                    <a:pt x="0" y="493775"/>
                  </a:lnTo>
                  <a:lnTo>
                    <a:pt x="2763012" y="493775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32994" y="3390137"/>
              <a:ext cx="2763520" cy="494030"/>
            </a:xfrm>
            <a:custGeom>
              <a:avLst/>
              <a:gdLst/>
              <a:ahLst/>
              <a:cxnLst/>
              <a:rect l="l" t="t" r="r" b="b"/>
              <a:pathLst>
                <a:path w="2763520" h="494029">
                  <a:moveTo>
                    <a:pt x="0" y="493775"/>
                  </a:moveTo>
                  <a:lnTo>
                    <a:pt x="2763012" y="493775"/>
                  </a:lnTo>
                  <a:lnTo>
                    <a:pt x="2763012" y="0"/>
                  </a:lnTo>
                  <a:lnTo>
                    <a:pt x="0" y="0"/>
                  </a:lnTo>
                  <a:lnTo>
                    <a:pt x="0" y="4937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1285747" y="3480942"/>
            <a:ext cx="8572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>
                <a:latin typeface="Arial Black"/>
                <a:cs typeface="Arial Black"/>
              </a:rPr>
              <a:t>Wisdom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215961" y="3840289"/>
            <a:ext cx="4758690" cy="2060575"/>
            <a:chOff x="1215961" y="3840289"/>
            <a:chExt cx="4758690" cy="2060575"/>
          </a:xfrm>
        </p:grpSpPr>
        <p:sp>
          <p:nvSpPr>
            <p:cNvPr id="44" name="object 44"/>
            <p:cNvSpPr/>
            <p:nvPr/>
          </p:nvSpPr>
          <p:spPr>
            <a:xfrm>
              <a:off x="1216914" y="3841242"/>
              <a:ext cx="772795" cy="250190"/>
            </a:xfrm>
            <a:custGeom>
              <a:avLst/>
              <a:gdLst/>
              <a:ahLst/>
              <a:cxnLst/>
              <a:rect l="l" t="t" r="r" b="b"/>
              <a:pathLst>
                <a:path w="772794" h="250189">
                  <a:moveTo>
                    <a:pt x="386080" y="0"/>
                  </a:moveTo>
                  <a:lnTo>
                    <a:pt x="0" y="62356"/>
                  </a:lnTo>
                  <a:lnTo>
                    <a:pt x="192786" y="62356"/>
                  </a:lnTo>
                  <a:lnTo>
                    <a:pt x="192786" y="249681"/>
                  </a:lnTo>
                  <a:lnTo>
                    <a:pt x="578993" y="249681"/>
                  </a:lnTo>
                  <a:lnTo>
                    <a:pt x="578993" y="62356"/>
                  </a:lnTo>
                  <a:lnTo>
                    <a:pt x="772287" y="62356"/>
                  </a:lnTo>
                  <a:lnTo>
                    <a:pt x="3860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216914" y="3841242"/>
              <a:ext cx="772795" cy="250190"/>
            </a:xfrm>
            <a:custGeom>
              <a:avLst/>
              <a:gdLst/>
              <a:ahLst/>
              <a:cxnLst/>
              <a:rect l="l" t="t" r="r" b="b"/>
              <a:pathLst>
                <a:path w="772794" h="250189">
                  <a:moveTo>
                    <a:pt x="192786" y="249681"/>
                  </a:moveTo>
                  <a:lnTo>
                    <a:pt x="192786" y="62356"/>
                  </a:lnTo>
                  <a:lnTo>
                    <a:pt x="0" y="62356"/>
                  </a:lnTo>
                  <a:lnTo>
                    <a:pt x="386080" y="0"/>
                  </a:lnTo>
                  <a:lnTo>
                    <a:pt x="772287" y="62356"/>
                  </a:lnTo>
                  <a:lnTo>
                    <a:pt x="578993" y="62356"/>
                  </a:lnTo>
                  <a:lnTo>
                    <a:pt x="578993" y="249681"/>
                  </a:lnTo>
                  <a:lnTo>
                    <a:pt x="192786" y="2496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216914" y="4444746"/>
              <a:ext cx="772795" cy="250190"/>
            </a:xfrm>
            <a:custGeom>
              <a:avLst/>
              <a:gdLst/>
              <a:ahLst/>
              <a:cxnLst/>
              <a:rect l="l" t="t" r="r" b="b"/>
              <a:pathLst>
                <a:path w="772794" h="250189">
                  <a:moveTo>
                    <a:pt x="386080" y="0"/>
                  </a:moveTo>
                  <a:lnTo>
                    <a:pt x="0" y="62229"/>
                  </a:lnTo>
                  <a:lnTo>
                    <a:pt x="192786" y="62229"/>
                  </a:lnTo>
                  <a:lnTo>
                    <a:pt x="192786" y="249681"/>
                  </a:lnTo>
                  <a:lnTo>
                    <a:pt x="578993" y="249681"/>
                  </a:lnTo>
                  <a:lnTo>
                    <a:pt x="578993" y="62229"/>
                  </a:lnTo>
                  <a:lnTo>
                    <a:pt x="772287" y="62229"/>
                  </a:lnTo>
                  <a:lnTo>
                    <a:pt x="3860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216914" y="4444746"/>
              <a:ext cx="772795" cy="250190"/>
            </a:xfrm>
            <a:custGeom>
              <a:avLst/>
              <a:gdLst/>
              <a:ahLst/>
              <a:cxnLst/>
              <a:rect l="l" t="t" r="r" b="b"/>
              <a:pathLst>
                <a:path w="772794" h="250189">
                  <a:moveTo>
                    <a:pt x="192786" y="249681"/>
                  </a:moveTo>
                  <a:lnTo>
                    <a:pt x="192786" y="62229"/>
                  </a:lnTo>
                  <a:lnTo>
                    <a:pt x="0" y="62229"/>
                  </a:lnTo>
                  <a:lnTo>
                    <a:pt x="386080" y="0"/>
                  </a:lnTo>
                  <a:lnTo>
                    <a:pt x="772287" y="62229"/>
                  </a:lnTo>
                  <a:lnTo>
                    <a:pt x="578993" y="62229"/>
                  </a:lnTo>
                  <a:lnTo>
                    <a:pt x="578993" y="249681"/>
                  </a:lnTo>
                  <a:lnTo>
                    <a:pt x="192786" y="2496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216914" y="5046726"/>
              <a:ext cx="772795" cy="251460"/>
            </a:xfrm>
            <a:custGeom>
              <a:avLst/>
              <a:gdLst/>
              <a:ahLst/>
              <a:cxnLst/>
              <a:rect l="l" t="t" r="r" b="b"/>
              <a:pathLst>
                <a:path w="772794" h="251460">
                  <a:moveTo>
                    <a:pt x="386080" y="0"/>
                  </a:moveTo>
                  <a:lnTo>
                    <a:pt x="0" y="62737"/>
                  </a:lnTo>
                  <a:lnTo>
                    <a:pt x="192786" y="62737"/>
                  </a:lnTo>
                  <a:lnTo>
                    <a:pt x="192786" y="251206"/>
                  </a:lnTo>
                  <a:lnTo>
                    <a:pt x="578993" y="251206"/>
                  </a:lnTo>
                  <a:lnTo>
                    <a:pt x="578993" y="62737"/>
                  </a:lnTo>
                  <a:lnTo>
                    <a:pt x="772287" y="62737"/>
                  </a:lnTo>
                  <a:lnTo>
                    <a:pt x="3860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216914" y="5046726"/>
              <a:ext cx="772795" cy="251460"/>
            </a:xfrm>
            <a:custGeom>
              <a:avLst/>
              <a:gdLst/>
              <a:ahLst/>
              <a:cxnLst/>
              <a:rect l="l" t="t" r="r" b="b"/>
              <a:pathLst>
                <a:path w="772794" h="251460">
                  <a:moveTo>
                    <a:pt x="192786" y="251206"/>
                  </a:moveTo>
                  <a:lnTo>
                    <a:pt x="192786" y="62737"/>
                  </a:lnTo>
                  <a:lnTo>
                    <a:pt x="0" y="62737"/>
                  </a:lnTo>
                  <a:lnTo>
                    <a:pt x="386080" y="0"/>
                  </a:lnTo>
                  <a:lnTo>
                    <a:pt x="772287" y="62737"/>
                  </a:lnTo>
                  <a:lnTo>
                    <a:pt x="578993" y="62737"/>
                  </a:lnTo>
                  <a:lnTo>
                    <a:pt x="578993" y="251206"/>
                  </a:lnTo>
                  <a:lnTo>
                    <a:pt x="192786" y="2512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216914" y="5650230"/>
              <a:ext cx="772795" cy="250190"/>
            </a:xfrm>
            <a:custGeom>
              <a:avLst/>
              <a:gdLst/>
              <a:ahLst/>
              <a:cxnLst/>
              <a:rect l="l" t="t" r="r" b="b"/>
              <a:pathLst>
                <a:path w="772794" h="250189">
                  <a:moveTo>
                    <a:pt x="386080" y="0"/>
                  </a:moveTo>
                  <a:lnTo>
                    <a:pt x="0" y="62420"/>
                  </a:lnTo>
                  <a:lnTo>
                    <a:pt x="192786" y="62420"/>
                  </a:lnTo>
                  <a:lnTo>
                    <a:pt x="192786" y="249656"/>
                  </a:lnTo>
                  <a:lnTo>
                    <a:pt x="578993" y="249656"/>
                  </a:lnTo>
                  <a:lnTo>
                    <a:pt x="578993" y="62420"/>
                  </a:lnTo>
                  <a:lnTo>
                    <a:pt x="772287" y="62420"/>
                  </a:lnTo>
                  <a:lnTo>
                    <a:pt x="3860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216914" y="5650230"/>
              <a:ext cx="772795" cy="250190"/>
            </a:xfrm>
            <a:custGeom>
              <a:avLst/>
              <a:gdLst/>
              <a:ahLst/>
              <a:cxnLst/>
              <a:rect l="l" t="t" r="r" b="b"/>
              <a:pathLst>
                <a:path w="772794" h="250189">
                  <a:moveTo>
                    <a:pt x="192786" y="249656"/>
                  </a:moveTo>
                  <a:lnTo>
                    <a:pt x="192786" y="62420"/>
                  </a:lnTo>
                  <a:lnTo>
                    <a:pt x="0" y="62420"/>
                  </a:lnTo>
                  <a:lnTo>
                    <a:pt x="386080" y="0"/>
                  </a:lnTo>
                  <a:lnTo>
                    <a:pt x="772287" y="62420"/>
                  </a:lnTo>
                  <a:lnTo>
                    <a:pt x="578993" y="62420"/>
                  </a:lnTo>
                  <a:lnTo>
                    <a:pt x="578993" y="249656"/>
                  </a:lnTo>
                  <a:lnTo>
                    <a:pt x="192786" y="2496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203191" y="4177284"/>
              <a:ext cx="1770888" cy="12938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4687570" y="4682744"/>
            <a:ext cx="802005" cy="274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-175">
                <a:latin typeface="Arial Black"/>
                <a:cs typeface="Arial Black"/>
              </a:rPr>
              <a:t>D</a:t>
            </a:r>
            <a:r>
              <a:rPr dirty="0" sz="1600" spc="-155">
                <a:latin typeface="Arial Black"/>
                <a:cs typeface="Arial Black"/>
              </a:rPr>
              <a:t>e</a:t>
            </a:r>
            <a:r>
              <a:rPr dirty="0" sz="1600" spc="-229">
                <a:latin typeface="Arial Black"/>
                <a:cs typeface="Arial Black"/>
              </a:rPr>
              <a:t>ci</a:t>
            </a:r>
            <a:r>
              <a:rPr dirty="0" sz="1600" spc="-275">
                <a:latin typeface="Arial Black"/>
                <a:cs typeface="Arial Black"/>
              </a:rPr>
              <a:t>s</a:t>
            </a:r>
            <a:r>
              <a:rPr dirty="0" sz="1600" spc="-140">
                <a:latin typeface="Arial Black"/>
                <a:cs typeface="Arial Black"/>
              </a:rPr>
              <a:t>ion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092704" y="3643883"/>
            <a:ext cx="1332230" cy="2498090"/>
          </a:xfrm>
          <a:custGeom>
            <a:avLst/>
            <a:gdLst/>
            <a:ahLst/>
            <a:cxnLst/>
            <a:rect l="l" t="t" r="r" b="b"/>
            <a:pathLst>
              <a:path w="1332229" h="2498090">
                <a:moveTo>
                  <a:pt x="1222502" y="1415034"/>
                </a:moveTo>
                <a:lnTo>
                  <a:pt x="1138047" y="1403477"/>
                </a:lnTo>
                <a:lnTo>
                  <a:pt x="1148283" y="1433639"/>
                </a:lnTo>
                <a:lnTo>
                  <a:pt x="1270" y="1823593"/>
                </a:lnTo>
                <a:lnTo>
                  <a:pt x="5334" y="1835531"/>
                </a:lnTo>
                <a:lnTo>
                  <a:pt x="1152347" y="1445577"/>
                </a:lnTo>
                <a:lnTo>
                  <a:pt x="1162558" y="1475613"/>
                </a:lnTo>
                <a:lnTo>
                  <a:pt x="1208163" y="1429512"/>
                </a:lnTo>
                <a:lnTo>
                  <a:pt x="1222502" y="1415034"/>
                </a:lnTo>
                <a:close/>
              </a:path>
              <a:path w="1332229" h="2498090">
                <a:moveTo>
                  <a:pt x="1222502" y="1248918"/>
                </a:moveTo>
                <a:lnTo>
                  <a:pt x="1209802" y="1242568"/>
                </a:lnTo>
                <a:lnTo>
                  <a:pt x="1146302" y="1210818"/>
                </a:lnTo>
                <a:lnTo>
                  <a:pt x="1146302" y="1242568"/>
                </a:lnTo>
                <a:lnTo>
                  <a:pt x="3302" y="1242568"/>
                </a:lnTo>
                <a:lnTo>
                  <a:pt x="3302" y="1255268"/>
                </a:lnTo>
                <a:lnTo>
                  <a:pt x="1146302" y="1255268"/>
                </a:lnTo>
                <a:lnTo>
                  <a:pt x="1146302" y="1287018"/>
                </a:lnTo>
                <a:lnTo>
                  <a:pt x="1209802" y="1255268"/>
                </a:lnTo>
                <a:lnTo>
                  <a:pt x="1222502" y="1248918"/>
                </a:lnTo>
                <a:close/>
              </a:path>
              <a:path w="1332229" h="2498090">
                <a:moveTo>
                  <a:pt x="1222502" y="1000506"/>
                </a:moveTo>
                <a:lnTo>
                  <a:pt x="1210703" y="989965"/>
                </a:lnTo>
                <a:lnTo>
                  <a:pt x="1159002" y="943737"/>
                </a:lnTo>
                <a:lnTo>
                  <a:pt x="1150658" y="974305"/>
                </a:lnTo>
                <a:lnTo>
                  <a:pt x="4953" y="662178"/>
                </a:lnTo>
                <a:lnTo>
                  <a:pt x="1651" y="674370"/>
                </a:lnTo>
                <a:lnTo>
                  <a:pt x="1147292" y="986637"/>
                </a:lnTo>
                <a:lnTo>
                  <a:pt x="1138936" y="1017270"/>
                </a:lnTo>
                <a:lnTo>
                  <a:pt x="1222502" y="1000506"/>
                </a:lnTo>
                <a:close/>
              </a:path>
              <a:path w="1332229" h="2498090">
                <a:moveTo>
                  <a:pt x="1332230" y="1663446"/>
                </a:moveTo>
                <a:lnTo>
                  <a:pt x="1247394" y="1671447"/>
                </a:lnTo>
                <a:lnTo>
                  <a:pt x="1264196" y="1698358"/>
                </a:lnTo>
                <a:lnTo>
                  <a:pt x="0" y="2487117"/>
                </a:lnTo>
                <a:lnTo>
                  <a:pt x="6604" y="2497886"/>
                </a:lnTo>
                <a:lnTo>
                  <a:pt x="1270939" y="1709140"/>
                </a:lnTo>
                <a:lnTo>
                  <a:pt x="1287780" y="1736090"/>
                </a:lnTo>
                <a:lnTo>
                  <a:pt x="1314970" y="1691640"/>
                </a:lnTo>
                <a:lnTo>
                  <a:pt x="1332230" y="1663446"/>
                </a:lnTo>
                <a:close/>
              </a:path>
              <a:path w="1332229" h="2498090">
                <a:moveTo>
                  <a:pt x="1332230" y="834390"/>
                </a:moveTo>
                <a:lnTo>
                  <a:pt x="1314970" y="806196"/>
                </a:lnTo>
                <a:lnTo>
                  <a:pt x="1287780" y="761746"/>
                </a:lnTo>
                <a:lnTo>
                  <a:pt x="1270939" y="788708"/>
                </a:lnTo>
                <a:lnTo>
                  <a:pt x="6604" y="0"/>
                </a:lnTo>
                <a:lnTo>
                  <a:pt x="0" y="10668"/>
                </a:lnTo>
                <a:lnTo>
                  <a:pt x="1264196" y="799490"/>
                </a:lnTo>
                <a:lnTo>
                  <a:pt x="1247394" y="826389"/>
                </a:lnTo>
                <a:lnTo>
                  <a:pt x="1332230" y="8343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15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89369" y="2165413"/>
            <a:ext cx="5643880" cy="1649730"/>
            <a:chOff x="289369" y="2165413"/>
            <a:chExt cx="5643880" cy="1649730"/>
          </a:xfrm>
        </p:grpSpPr>
        <p:sp>
          <p:nvSpPr>
            <p:cNvPr id="11" name="object 11"/>
            <p:cNvSpPr/>
            <p:nvPr/>
          </p:nvSpPr>
          <p:spPr>
            <a:xfrm>
              <a:off x="290321" y="2166366"/>
              <a:ext cx="5641975" cy="1647825"/>
            </a:xfrm>
            <a:custGeom>
              <a:avLst/>
              <a:gdLst/>
              <a:ahLst/>
              <a:cxnLst/>
              <a:rect l="l" t="t" r="r" b="b"/>
              <a:pathLst>
                <a:path w="5641975" h="1647825">
                  <a:moveTo>
                    <a:pt x="5641848" y="0"/>
                  </a:moveTo>
                  <a:lnTo>
                    <a:pt x="0" y="0"/>
                  </a:lnTo>
                  <a:lnTo>
                    <a:pt x="0" y="1647443"/>
                  </a:lnTo>
                  <a:lnTo>
                    <a:pt x="5641848" y="1647443"/>
                  </a:lnTo>
                  <a:lnTo>
                    <a:pt x="564184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90321" y="2166366"/>
              <a:ext cx="5641975" cy="1647825"/>
            </a:xfrm>
            <a:custGeom>
              <a:avLst/>
              <a:gdLst/>
              <a:ahLst/>
              <a:cxnLst/>
              <a:rect l="l" t="t" r="r" b="b"/>
              <a:pathLst>
                <a:path w="5641975" h="1647825">
                  <a:moveTo>
                    <a:pt x="0" y="1647443"/>
                  </a:moveTo>
                  <a:lnTo>
                    <a:pt x="5641848" y="1647443"/>
                  </a:lnTo>
                  <a:lnTo>
                    <a:pt x="5641848" y="0"/>
                  </a:lnTo>
                  <a:lnTo>
                    <a:pt x="0" y="0"/>
                  </a:lnTo>
                  <a:lnTo>
                    <a:pt x="0" y="1647443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552315" y="156210"/>
            <a:ext cx="31527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670" b="0">
                <a:solidFill>
                  <a:srgbClr val="C8201E"/>
                </a:solidFill>
                <a:latin typeface="Arial Black"/>
                <a:cs typeface="Arial Black"/>
              </a:rPr>
              <a:t>Jenis</a:t>
            </a:r>
            <a:r>
              <a:rPr dirty="0" sz="4000" spc="-30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475" b="0">
                <a:solidFill>
                  <a:srgbClr val="C8201E"/>
                </a:solidFill>
                <a:latin typeface="Arial Black"/>
                <a:cs typeface="Arial Black"/>
              </a:rPr>
              <a:t>integrasi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8993" y="1226058"/>
            <a:ext cx="5110480" cy="104076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68275" marR="5080" indent="-168275">
              <a:lnSpc>
                <a:spcPct val="90000"/>
              </a:lnSpc>
              <a:spcBef>
                <a:spcPts val="315"/>
              </a:spcBef>
              <a:buFont typeface="Arial Black"/>
              <a:buChar char="•"/>
              <a:tabLst>
                <a:tab pos="168275" algn="l"/>
              </a:tabLst>
            </a:pPr>
            <a:r>
              <a:rPr dirty="0" sz="1800" spc="-10" b="1">
                <a:latin typeface="Arial"/>
                <a:cs typeface="Arial"/>
              </a:rPr>
              <a:t>Integrasi </a:t>
            </a:r>
            <a:r>
              <a:rPr dirty="0" sz="1800" spc="-50" b="1">
                <a:latin typeface="Arial"/>
                <a:cs typeface="Arial"/>
              </a:rPr>
              <a:t>Presentasi. </a:t>
            </a:r>
            <a:r>
              <a:rPr dirty="0" sz="1800" spc="-260">
                <a:latin typeface="Arial Black"/>
                <a:cs typeface="Arial Black"/>
              </a:rPr>
              <a:t>User </a:t>
            </a:r>
            <a:r>
              <a:rPr dirty="0" sz="1800" spc="-229">
                <a:latin typeface="Arial Black"/>
                <a:cs typeface="Arial Black"/>
              </a:rPr>
              <a:t>interface </a:t>
            </a:r>
            <a:r>
              <a:rPr dirty="0" sz="1800" spc="-210">
                <a:latin typeface="Arial Black"/>
                <a:cs typeface="Arial Black"/>
              </a:rPr>
              <a:t>yang  </a:t>
            </a:r>
            <a:r>
              <a:rPr dirty="0" sz="1800" spc="-235">
                <a:latin typeface="Arial Black"/>
                <a:cs typeface="Arial Black"/>
              </a:rPr>
              <a:t>menyediakan </a:t>
            </a:r>
            <a:r>
              <a:rPr dirty="0" sz="1800" spc="-310">
                <a:latin typeface="Arial Black"/>
                <a:cs typeface="Arial Black"/>
              </a:rPr>
              <a:t>akses </a:t>
            </a:r>
            <a:r>
              <a:rPr dirty="0" sz="1800" spc="-225">
                <a:latin typeface="Arial Black"/>
                <a:cs typeface="Arial Black"/>
              </a:rPr>
              <a:t>pada </a:t>
            </a:r>
            <a:r>
              <a:rPr dirty="0" sz="1800" spc="-240">
                <a:latin typeface="Arial Black"/>
                <a:cs typeface="Arial Black"/>
              </a:rPr>
              <a:t>suatu </a:t>
            </a:r>
            <a:r>
              <a:rPr dirty="0" sz="1800" spc="-235">
                <a:latin typeface="Arial Black"/>
                <a:cs typeface="Arial Black"/>
              </a:rPr>
              <a:t>aplikasi. </a:t>
            </a:r>
            <a:r>
              <a:rPr dirty="0" sz="1800" spc="-225">
                <a:latin typeface="Arial Black"/>
                <a:cs typeface="Arial Black"/>
              </a:rPr>
              <a:t>kinerja,  </a:t>
            </a:r>
            <a:r>
              <a:rPr dirty="0" sz="1800" spc="-229">
                <a:latin typeface="Arial Black"/>
                <a:cs typeface="Arial Black"/>
              </a:rPr>
              <a:t>persepsi, </a:t>
            </a:r>
            <a:r>
              <a:rPr dirty="0" sz="1800" spc="-210">
                <a:latin typeface="Arial Black"/>
                <a:cs typeface="Arial Black"/>
              </a:rPr>
              <a:t>dan </a:t>
            </a:r>
            <a:r>
              <a:rPr dirty="0" sz="1800" spc="-220">
                <a:latin typeface="Arial Black"/>
                <a:cs typeface="Arial Black"/>
              </a:rPr>
              <a:t>tidak </a:t>
            </a:r>
            <a:r>
              <a:rPr dirty="0" sz="1800" spc="-240">
                <a:latin typeface="Arial Black"/>
                <a:cs typeface="Arial Black"/>
              </a:rPr>
              <a:t>adanya </a:t>
            </a:r>
            <a:r>
              <a:rPr dirty="0" sz="1800" spc="-229">
                <a:latin typeface="Arial Black"/>
                <a:cs typeface="Arial Black"/>
              </a:rPr>
              <a:t>interkoneksi </a:t>
            </a:r>
            <a:r>
              <a:rPr dirty="0" sz="1800" spc="-235">
                <a:latin typeface="Arial Black"/>
                <a:cs typeface="Arial Black"/>
              </a:rPr>
              <a:t>antara  aplikasi </a:t>
            </a:r>
            <a:r>
              <a:rPr dirty="0" sz="1800" spc="-210">
                <a:latin typeface="Arial Black"/>
                <a:cs typeface="Arial Black"/>
              </a:rPr>
              <a:t>dan</a:t>
            </a:r>
            <a:r>
              <a:rPr dirty="0" sz="1800" spc="10">
                <a:latin typeface="Arial Black"/>
                <a:cs typeface="Arial Black"/>
              </a:rPr>
              <a:t> </a:t>
            </a:r>
            <a:r>
              <a:rPr dirty="0" sz="1800" spc="-229">
                <a:latin typeface="Arial Black"/>
                <a:cs typeface="Arial Black"/>
              </a:rPr>
              <a:t>data.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9732" y="3798267"/>
            <a:ext cx="2378710" cy="30416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dirty="0" sz="1800" spc="-300">
                <a:latin typeface="Arial Black"/>
                <a:cs typeface="Arial Black"/>
              </a:rPr>
              <a:t>ka </a:t>
            </a:r>
            <a:r>
              <a:rPr dirty="0" sz="1800" spc="-229">
                <a:latin typeface="Arial Black"/>
                <a:cs typeface="Arial Black"/>
              </a:rPr>
              <a:t>bisnis </a:t>
            </a:r>
            <a:r>
              <a:rPr dirty="0" sz="1800" spc="-225">
                <a:latin typeface="Arial Black"/>
                <a:cs typeface="Arial Black"/>
              </a:rPr>
              <a:t>pada</a:t>
            </a:r>
            <a:r>
              <a:rPr dirty="0" sz="1800" spc="-55">
                <a:latin typeface="Arial Black"/>
                <a:cs typeface="Arial Black"/>
              </a:rPr>
              <a:t> </a:t>
            </a:r>
            <a:r>
              <a:rPr dirty="0" sz="1800" spc="-204">
                <a:latin typeface="Arial Black"/>
                <a:cs typeface="Arial Black"/>
              </a:rPr>
              <a:t>beberap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8993" y="2392171"/>
            <a:ext cx="5393690" cy="171132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68275" marR="5080" indent="-168275">
              <a:lnSpc>
                <a:spcPct val="90000"/>
              </a:lnSpc>
              <a:spcBef>
                <a:spcPts val="315"/>
              </a:spcBef>
              <a:buFont typeface="Arial Black"/>
              <a:buChar char="•"/>
              <a:tabLst>
                <a:tab pos="168275" algn="l"/>
              </a:tabLst>
            </a:pPr>
            <a:r>
              <a:rPr dirty="0" sz="1800" spc="-10" b="1">
                <a:latin typeface="Arial"/>
                <a:cs typeface="Arial"/>
              </a:rPr>
              <a:t>Integrasi </a:t>
            </a:r>
            <a:r>
              <a:rPr dirty="0" sz="1800" spc="-35" b="1">
                <a:latin typeface="Arial"/>
                <a:cs typeface="Arial"/>
              </a:rPr>
              <a:t>Data</a:t>
            </a:r>
            <a:r>
              <a:rPr dirty="0" sz="1800" spc="-35">
                <a:latin typeface="Arial Black"/>
                <a:cs typeface="Arial Black"/>
              </a:rPr>
              <a:t>. </a:t>
            </a:r>
            <a:r>
              <a:rPr dirty="0" sz="1800" spc="-229">
                <a:latin typeface="Arial Black"/>
                <a:cs typeface="Arial Black"/>
              </a:rPr>
              <a:t>Dilakukan </a:t>
            </a:r>
            <a:r>
              <a:rPr dirty="0" sz="1800" spc="-204">
                <a:latin typeface="Arial Black"/>
                <a:cs typeface="Arial Black"/>
              </a:rPr>
              <a:t>langsung </a:t>
            </a:r>
            <a:r>
              <a:rPr dirty="0" sz="1800" spc="-225">
                <a:latin typeface="Arial Black"/>
                <a:cs typeface="Arial Black"/>
              </a:rPr>
              <a:t>pada </a:t>
            </a:r>
            <a:r>
              <a:rPr dirty="0" sz="1800" spc="-260">
                <a:latin typeface="Arial Black"/>
                <a:cs typeface="Arial Black"/>
              </a:rPr>
              <a:t>basis </a:t>
            </a:r>
            <a:r>
              <a:rPr dirty="0" sz="1800" spc="-229">
                <a:latin typeface="Arial Black"/>
                <a:cs typeface="Arial Black"/>
              </a:rPr>
              <a:t>data  </a:t>
            </a:r>
            <a:r>
              <a:rPr dirty="0" sz="1800" spc="-240">
                <a:latin typeface="Arial Black"/>
                <a:cs typeface="Arial Black"/>
              </a:rPr>
              <a:t>atau </a:t>
            </a:r>
            <a:r>
              <a:rPr dirty="0" sz="1800" spc="-220">
                <a:latin typeface="Arial Black"/>
                <a:cs typeface="Arial Black"/>
              </a:rPr>
              <a:t>struktur </a:t>
            </a:r>
            <a:r>
              <a:rPr dirty="0" sz="1800" spc="-225">
                <a:latin typeface="Arial Black"/>
                <a:cs typeface="Arial Black"/>
              </a:rPr>
              <a:t>data. </a:t>
            </a:r>
            <a:r>
              <a:rPr dirty="0" sz="1800" spc="-335">
                <a:latin typeface="Arial Black"/>
                <a:cs typeface="Arial Black"/>
              </a:rPr>
              <a:t>Jika </a:t>
            </a:r>
            <a:r>
              <a:rPr dirty="0" sz="1800" spc="-204">
                <a:latin typeface="Arial Black"/>
                <a:cs typeface="Arial Black"/>
              </a:rPr>
              <a:t>terjadi </a:t>
            </a:r>
            <a:r>
              <a:rPr dirty="0" sz="1800" spc="-215">
                <a:latin typeface="Arial Black"/>
                <a:cs typeface="Arial Black"/>
              </a:rPr>
              <a:t>perubahan </a:t>
            </a:r>
            <a:r>
              <a:rPr dirty="0" sz="1800" spc="-200">
                <a:latin typeface="Arial Black"/>
                <a:cs typeface="Arial Black"/>
              </a:rPr>
              <a:t>model  </a:t>
            </a:r>
            <a:r>
              <a:rPr dirty="0" sz="1800" spc="-225">
                <a:latin typeface="Arial Black"/>
                <a:cs typeface="Arial Black"/>
              </a:rPr>
              <a:t>data, </a:t>
            </a:r>
            <a:r>
              <a:rPr dirty="0" sz="1800" spc="-285">
                <a:latin typeface="Arial Black"/>
                <a:cs typeface="Arial Black"/>
              </a:rPr>
              <a:t>maka </a:t>
            </a:r>
            <a:r>
              <a:rPr dirty="0" sz="1800" spc="-225">
                <a:latin typeface="Arial Black"/>
                <a:cs typeface="Arial Black"/>
              </a:rPr>
              <a:t>integrasinya </a:t>
            </a:r>
            <a:r>
              <a:rPr dirty="0" sz="1800" spc="-190">
                <a:latin typeface="Arial Black"/>
                <a:cs typeface="Arial Black"/>
              </a:rPr>
              <a:t>perlu </a:t>
            </a:r>
            <a:r>
              <a:rPr dirty="0" sz="1800" spc="-215">
                <a:latin typeface="Arial Black"/>
                <a:cs typeface="Arial Black"/>
              </a:rPr>
              <a:t>direvisi </a:t>
            </a:r>
            <a:r>
              <a:rPr dirty="0" sz="1800" spc="-240">
                <a:latin typeface="Arial Black"/>
                <a:cs typeface="Arial Black"/>
              </a:rPr>
              <a:t>atau  </a:t>
            </a:r>
            <a:r>
              <a:rPr dirty="0" sz="1800" spc="-229">
                <a:latin typeface="Arial Black"/>
                <a:cs typeface="Arial Black"/>
              </a:rPr>
              <a:t>dilakukan</a:t>
            </a:r>
            <a:r>
              <a:rPr dirty="0" sz="1800" spc="-125">
                <a:latin typeface="Arial Black"/>
                <a:cs typeface="Arial Black"/>
              </a:rPr>
              <a:t> </a:t>
            </a:r>
            <a:r>
              <a:rPr dirty="0" sz="1800" spc="-200">
                <a:latin typeface="Arial Black"/>
                <a:cs typeface="Arial Black"/>
              </a:rPr>
              <a:t>ulang.</a:t>
            </a:r>
            <a:endParaRPr sz="1800">
              <a:latin typeface="Arial Black"/>
              <a:cs typeface="Arial Black"/>
            </a:endParaRPr>
          </a:p>
          <a:p>
            <a:pPr marL="168275" marR="227965" indent="-168275">
              <a:lnSpc>
                <a:spcPts val="1939"/>
              </a:lnSpc>
              <a:spcBef>
                <a:spcPts val="1425"/>
              </a:spcBef>
              <a:buFont typeface="Arial Black"/>
              <a:buChar char="•"/>
              <a:tabLst>
                <a:tab pos="168275" algn="l"/>
                <a:tab pos="4185285" algn="l"/>
              </a:tabLst>
            </a:pPr>
            <a:r>
              <a:rPr dirty="0" sz="1800" spc="-10" b="1">
                <a:latin typeface="Arial"/>
                <a:cs typeface="Arial"/>
              </a:rPr>
              <a:t>Integrasi </a:t>
            </a:r>
            <a:r>
              <a:rPr dirty="0" sz="1800" spc="-45" b="1">
                <a:latin typeface="Arial"/>
                <a:cs typeface="Arial"/>
              </a:rPr>
              <a:t>Fungsional </a:t>
            </a:r>
            <a:r>
              <a:rPr dirty="0" sz="1800" spc="-265">
                <a:latin typeface="Arial Black"/>
                <a:cs typeface="Arial Black"/>
              </a:rPr>
              <a:t>Proses </a:t>
            </a:r>
            <a:r>
              <a:rPr dirty="0" sz="1800" spc="-220">
                <a:latin typeface="Arial Black"/>
                <a:cs typeface="Arial Black"/>
              </a:rPr>
              <a:t>integrasi </a:t>
            </a:r>
            <a:r>
              <a:rPr dirty="0" sz="1800" spc="-229">
                <a:latin typeface="Arial Black"/>
                <a:cs typeface="Arial Black"/>
              </a:rPr>
              <a:t>dilakukan  </a:t>
            </a:r>
            <a:r>
              <a:rPr dirty="0" sz="1800" spc="-225">
                <a:latin typeface="Arial Black"/>
                <a:cs typeface="Arial Black"/>
              </a:rPr>
              <a:t>pada</a:t>
            </a:r>
            <a:r>
              <a:rPr dirty="0" sz="1800" spc="-114">
                <a:latin typeface="Arial Black"/>
                <a:cs typeface="Arial Black"/>
              </a:rPr>
              <a:t> </a:t>
            </a:r>
            <a:r>
              <a:rPr dirty="0" sz="1800" spc="-225">
                <a:latin typeface="Arial Black"/>
                <a:cs typeface="Arial Black"/>
              </a:rPr>
              <a:t>level</a:t>
            </a:r>
            <a:r>
              <a:rPr dirty="0" sz="1800" spc="-100">
                <a:latin typeface="Arial Black"/>
                <a:cs typeface="Arial Black"/>
              </a:rPr>
              <a:t> </a:t>
            </a:r>
            <a:r>
              <a:rPr dirty="0" sz="1800" spc="-160">
                <a:latin typeface="Arial Black"/>
                <a:cs typeface="Arial Black"/>
              </a:rPr>
              <a:t>logi	</a:t>
            </a:r>
            <a:r>
              <a:rPr dirty="0" sz="1800" spc="-285">
                <a:latin typeface="Arial Black"/>
                <a:cs typeface="Arial Black"/>
              </a:rPr>
              <a:t>a</a:t>
            </a:r>
            <a:r>
              <a:rPr dirty="0" sz="1800" spc="-180">
                <a:latin typeface="Arial Black"/>
                <a:cs typeface="Arial Black"/>
              </a:rPr>
              <a:t> </a:t>
            </a:r>
            <a:r>
              <a:rPr dirty="0" sz="1800" spc="-235">
                <a:latin typeface="Arial Black"/>
                <a:cs typeface="Arial Black"/>
              </a:rPr>
              <a:t>aplikasi.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25531" y="1278527"/>
            <a:ext cx="5037036" cy="2746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981692" y="2997834"/>
            <a:ext cx="991869" cy="377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385"/>
              </a:lnSpc>
              <a:spcBef>
                <a:spcPts val="100"/>
              </a:spcBef>
            </a:pPr>
            <a:r>
              <a:rPr dirty="0" sz="1200" spc="-195">
                <a:latin typeface="Arial Black"/>
                <a:cs typeface="Arial Black"/>
              </a:rPr>
              <a:t>WALIDATA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ts val="1385"/>
              </a:lnSpc>
            </a:pPr>
            <a:r>
              <a:rPr dirty="0" sz="1200" spc="-150">
                <a:latin typeface="Arial Black"/>
                <a:cs typeface="Arial Black"/>
              </a:rPr>
              <a:t>(Organisasi</a:t>
            </a:r>
            <a:r>
              <a:rPr dirty="0" sz="1200" spc="-70">
                <a:latin typeface="Arial Black"/>
                <a:cs typeface="Arial Black"/>
              </a:rPr>
              <a:t> </a:t>
            </a:r>
            <a:r>
              <a:rPr dirty="0" sz="1200" spc="-155">
                <a:latin typeface="Arial Black"/>
                <a:cs typeface="Arial Black"/>
              </a:rPr>
              <a:t>C)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85426" y="1477466"/>
            <a:ext cx="1158875" cy="58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56895">
              <a:lnSpc>
                <a:spcPts val="1385"/>
              </a:lnSpc>
              <a:spcBef>
                <a:spcPts val="100"/>
              </a:spcBef>
            </a:pPr>
            <a:r>
              <a:rPr dirty="0" sz="1200" spc="-110">
                <a:latin typeface="Arial Black"/>
                <a:cs typeface="Arial Black"/>
              </a:rPr>
              <a:t>Model</a:t>
            </a:r>
            <a:endParaRPr sz="1200">
              <a:latin typeface="Arial Black"/>
              <a:cs typeface="Arial Black"/>
            </a:endParaRPr>
          </a:p>
          <a:p>
            <a:pPr marL="556895">
              <a:lnSpc>
                <a:spcPts val="1385"/>
              </a:lnSpc>
            </a:pPr>
            <a:r>
              <a:rPr dirty="0" sz="1200" spc="-150">
                <a:latin typeface="Arial Black"/>
                <a:cs typeface="Arial Black"/>
              </a:rPr>
              <a:t>Agregasi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dirty="0" sz="1200" spc="-155">
                <a:latin typeface="Arial Black"/>
                <a:cs typeface="Arial Black"/>
              </a:rPr>
              <a:t>Publikasi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61780" y="1176909"/>
            <a:ext cx="580390" cy="37782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 indent="59055">
              <a:lnSpc>
                <a:spcPts val="1330"/>
              </a:lnSpc>
              <a:spcBef>
                <a:spcPts val="235"/>
              </a:spcBef>
            </a:pPr>
            <a:r>
              <a:rPr dirty="0" sz="1200" spc="-105">
                <a:latin typeface="Arial Black"/>
                <a:cs typeface="Arial Black"/>
              </a:rPr>
              <a:t>Model  </a:t>
            </a:r>
            <a:r>
              <a:rPr dirty="0" sz="1200" spc="-170">
                <a:latin typeface="Arial Black"/>
                <a:cs typeface="Arial Black"/>
              </a:rPr>
              <a:t>Fede</a:t>
            </a:r>
            <a:r>
              <a:rPr dirty="0" sz="1200" spc="-155">
                <a:latin typeface="Arial Black"/>
                <a:cs typeface="Arial Black"/>
              </a:rPr>
              <a:t>ra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10">
                <a:latin typeface="Arial Black"/>
                <a:cs typeface="Arial Black"/>
              </a:rPr>
              <a:t>i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95741" y="2193416"/>
            <a:ext cx="1040765" cy="37782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280670" marR="5080" indent="-268605">
              <a:lnSpc>
                <a:spcPts val="1330"/>
              </a:lnSpc>
              <a:spcBef>
                <a:spcPts val="235"/>
              </a:spcBef>
            </a:pPr>
            <a:r>
              <a:rPr dirty="0" sz="1200" spc="-155">
                <a:latin typeface="Arial Black"/>
                <a:cs typeface="Arial Black"/>
              </a:rPr>
              <a:t>Interface </a:t>
            </a:r>
            <a:r>
              <a:rPr dirty="0" sz="1200" spc="-140">
                <a:latin typeface="Arial Black"/>
                <a:cs typeface="Arial Black"/>
              </a:rPr>
              <a:t>untuk  </a:t>
            </a:r>
            <a:r>
              <a:rPr dirty="0" sz="1200" spc="-170">
                <a:latin typeface="Arial Black"/>
                <a:cs typeface="Arial Black"/>
              </a:rPr>
              <a:t>Service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13852" y="3527297"/>
            <a:ext cx="1040765" cy="37782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280670" marR="5080" indent="-268605">
              <a:lnSpc>
                <a:spcPts val="1330"/>
              </a:lnSpc>
              <a:spcBef>
                <a:spcPts val="235"/>
              </a:spcBef>
            </a:pPr>
            <a:r>
              <a:rPr dirty="0" sz="1200" spc="-155">
                <a:latin typeface="Arial Black"/>
                <a:cs typeface="Arial Black"/>
              </a:rPr>
              <a:t>Interface </a:t>
            </a:r>
            <a:r>
              <a:rPr dirty="0" sz="1200" spc="-140">
                <a:latin typeface="Arial Black"/>
                <a:cs typeface="Arial Black"/>
              </a:rPr>
              <a:t>untuk  </a:t>
            </a:r>
            <a:r>
              <a:rPr dirty="0" sz="1200" spc="-170">
                <a:latin typeface="Arial Black"/>
                <a:cs typeface="Arial Black"/>
              </a:rPr>
              <a:t>Service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66681" y="3797554"/>
            <a:ext cx="1040765" cy="37782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280670" marR="5080" indent="-268605">
              <a:lnSpc>
                <a:spcPts val="1330"/>
              </a:lnSpc>
              <a:spcBef>
                <a:spcPts val="235"/>
              </a:spcBef>
            </a:pPr>
            <a:r>
              <a:rPr dirty="0" sz="1200" spc="-155">
                <a:latin typeface="Arial Black"/>
                <a:cs typeface="Arial Black"/>
              </a:rPr>
              <a:t>Interface </a:t>
            </a:r>
            <a:r>
              <a:rPr dirty="0" sz="1200" spc="-140">
                <a:latin typeface="Arial Black"/>
                <a:cs typeface="Arial Black"/>
              </a:rPr>
              <a:t>untuk  </a:t>
            </a:r>
            <a:r>
              <a:rPr dirty="0" sz="1200" spc="-170">
                <a:latin typeface="Arial Black"/>
                <a:cs typeface="Arial Black"/>
              </a:rPr>
              <a:t>Service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37552" y="1437894"/>
            <a:ext cx="955675" cy="377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385"/>
              </a:lnSpc>
              <a:spcBef>
                <a:spcPts val="100"/>
              </a:spcBef>
            </a:pPr>
            <a:r>
              <a:rPr dirty="0" sz="1200" spc="-195">
                <a:latin typeface="Arial Black"/>
                <a:cs typeface="Arial Black"/>
              </a:rPr>
              <a:t>WALIDATA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ts val="1385"/>
              </a:lnSpc>
            </a:pPr>
            <a:r>
              <a:rPr dirty="0" sz="1200" spc="-150">
                <a:latin typeface="Arial Black"/>
                <a:cs typeface="Arial Black"/>
              </a:rPr>
              <a:t>(Organisasi</a:t>
            </a:r>
            <a:r>
              <a:rPr dirty="0" sz="1200" spc="-135">
                <a:latin typeface="Arial Black"/>
                <a:cs typeface="Arial Black"/>
              </a:rPr>
              <a:t> A)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00721" y="2917697"/>
            <a:ext cx="984250" cy="377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385"/>
              </a:lnSpc>
              <a:spcBef>
                <a:spcPts val="100"/>
              </a:spcBef>
            </a:pPr>
            <a:r>
              <a:rPr dirty="0" sz="1200" spc="-195">
                <a:latin typeface="Arial Black"/>
                <a:cs typeface="Arial Black"/>
              </a:rPr>
              <a:t>WALIDATA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ts val="1385"/>
              </a:lnSpc>
            </a:pPr>
            <a:r>
              <a:rPr dirty="0" sz="1200" spc="-150">
                <a:latin typeface="Arial Black"/>
                <a:cs typeface="Arial Black"/>
              </a:rPr>
              <a:t>(Organisasi</a:t>
            </a:r>
            <a:r>
              <a:rPr dirty="0" sz="1200" spc="-70">
                <a:latin typeface="Arial Black"/>
                <a:cs typeface="Arial Black"/>
              </a:rPr>
              <a:t> </a:t>
            </a:r>
            <a:r>
              <a:rPr dirty="0" sz="1200" spc="-180">
                <a:latin typeface="Arial Black"/>
                <a:cs typeface="Arial Black"/>
              </a:rPr>
              <a:t>B)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327893" y="2402535"/>
            <a:ext cx="1232535" cy="378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385"/>
              </a:lnSpc>
              <a:spcBef>
                <a:spcPts val="100"/>
              </a:spcBef>
            </a:pPr>
            <a:r>
              <a:rPr dirty="0" sz="1200" spc="-160">
                <a:latin typeface="Arial Black"/>
                <a:cs typeface="Arial Black"/>
              </a:rPr>
              <a:t>Pola </a:t>
            </a:r>
            <a:r>
              <a:rPr dirty="0" sz="1200" spc="-140">
                <a:latin typeface="Arial Black"/>
                <a:cs typeface="Arial Black"/>
              </a:rPr>
              <a:t>Internal</a:t>
            </a:r>
            <a:r>
              <a:rPr dirty="0" sz="1200" spc="-110">
                <a:latin typeface="Arial Black"/>
                <a:cs typeface="Arial Black"/>
              </a:rPr>
              <a:t> </a:t>
            </a:r>
            <a:r>
              <a:rPr dirty="0" sz="1200" spc="-145">
                <a:latin typeface="Arial Black"/>
                <a:cs typeface="Arial Black"/>
              </a:rPr>
              <a:t>pada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ts val="1385"/>
              </a:lnSpc>
            </a:pPr>
            <a:r>
              <a:rPr dirty="0" sz="1200" spc="-150">
                <a:latin typeface="Arial Black"/>
                <a:cs typeface="Arial Black"/>
              </a:rPr>
              <a:t>(Organisasi</a:t>
            </a:r>
            <a:r>
              <a:rPr dirty="0" sz="1200" spc="-45">
                <a:latin typeface="Arial Black"/>
                <a:cs typeface="Arial Black"/>
              </a:rPr>
              <a:t> </a:t>
            </a:r>
            <a:r>
              <a:rPr dirty="0" sz="1200" spc="-155">
                <a:latin typeface="Arial Black"/>
                <a:cs typeface="Arial Black"/>
              </a:rPr>
              <a:t>C)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56552" y="4588002"/>
            <a:ext cx="4275455" cy="160718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35280" marR="5080" indent="-323215">
              <a:lnSpc>
                <a:spcPts val="2160"/>
              </a:lnSpc>
              <a:spcBef>
                <a:spcPts val="375"/>
              </a:spcBef>
              <a:buSzPct val="45000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2000" spc="-290">
                <a:latin typeface="Arial Black"/>
                <a:cs typeface="Arial Black"/>
              </a:rPr>
              <a:t>Sistem </a:t>
            </a:r>
            <a:r>
              <a:rPr dirty="0" sz="2000" spc="-229">
                <a:latin typeface="Arial Black"/>
                <a:cs typeface="Arial Black"/>
              </a:rPr>
              <a:t>informasi </a:t>
            </a:r>
            <a:r>
              <a:rPr dirty="0" sz="2000" spc="-170">
                <a:latin typeface="Arial Black"/>
                <a:cs typeface="Arial Black"/>
              </a:rPr>
              <a:t>di </a:t>
            </a:r>
            <a:r>
              <a:rPr dirty="0" sz="2000" spc="-225">
                <a:latin typeface="Arial Black"/>
                <a:cs typeface="Arial Black"/>
              </a:rPr>
              <a:t>masing-masing  </a:t>
            </a:r>
            <a:r>
              <a:rPr dirty="0" sz="2000" spc="-250">
                <a:latin typeface="Arial Black"/>
                <a:cs typeface="Arial Black"/>
              </a:rPr>
              <a:t>organisasi </a:t>
            </a:r>
            <a:r>
              <a:rPr dirty="0" sz="2000" spc="-240">
                <a:latin typeface="Arial Black"/>
                <a:cs typeface="Arial Black"/>
              </a:rPr>
              <a:t>tidak </a:t>
            </a:r>
            <a:r>
              <a:rPr dirty="0" sz="2000" spc="-260">
                <a:latin typeface="Arial Black"/>
                <a:cs typeface="Arial Black"/>
              </a:rPr>
              <a:t>bisa </a:t>
            </a:r>
            <a:r>
              <a:rPr dirty="0" sz="2000" spc="-235">
                <a:latin typeface="Arial Black"/>
                <a:cs typeface="Arial Black"/>
              </a:rPr>
              <a:t>bertukar  </a:t>
            </a:r>
            <a:r>
              <a:rPr dirty="0" sz="2000" spc="-204">
                <a:latin typeface="Arial Black"/>
                <a:cs typeface="Arial Black"/>
              </a:rPr>
              <a:t>data/informasi</a:t>
            </a:r>
            <a:endParaRPr sz="2000">
              <a:latin typeface="Arial Black"/>
              <a:cs typeface="Arial Black"/>
            </a:endParaRPr>
          </a:p>
          <a:p>
            <a:pPr marL="335280" marR="229235" indent="-323215">
              <a:lnSpc>
                <a:spcPts val="2160"/>
              </a:lnSpc>
              <a:spcBef>
                <a:spcPts val="1405"/>
              </a:spcBef>
              <a:buSzPct val="45000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2000" spc="-235">
                <a:latin typeface="Arial Black"/>
                <a:cs typeface="Arial Black"/>
              </a:rPr>
              <a:t>Interoperabilitas </a:t>
            </a:r>
            <a:r>
              <a:rPr dirty="0" sz="2000" spc="-250">
                <a:latin typeface="Arial Black"/>
                <a:cs typeface="Arial Black"/>
              </a:rPr>
              <a:t>data </a:t>
            </a:r>
            <a:r>
              <a:rPr dirty="0" sz="2000" spc="-295">
                <a:latin typeface="Arial Black"/>
                <a:cs typeface="Arial Black"/>
              </a:rPr>
              <a:t>akan  </a:t>
            </a:r>
            <a:r>
              <a:rPr dirty="0" sz="2000" spc="-250">
                <a:latin typeface="Arial Black"/>
                <a:cs typeface="Arial Black"/>
              </a:rPr>
              <a:t>mengefisienkan </a:t>
            </a:r>
            <a:r>
              <a:rPr dirty="0" sz="2000" spc="-275">
                <a:latin typeface="Arial Black"/>
                <a:cs typeface="Arial Black"/>
              </a:rPr>
              <a:t>kerja </a:t>
            </a:r>
            <a:r>
              <a:rPr dirty="0" sz="2000" spc="-270">
                <a:latin typeface="Arial Black"/>
                <a:cs typeface="Arial Black"/>
              </a:rPr>
              <a:t>serta</a:t>
            </a:r>
            <a:r>
              <a:rPr dirty="0" sz="2000" spc="-245">
                <a:latin typeface="Arial Black"/>
                <a:cs typeface="Arial Black"/>
              </a:rPr>
              <a:t> </a:t>
            </a:r>
            <a:r>
              <a:rPr dirty="0" sz="2000" spc="-240">
                <a:latin typeface="Arial Black"/>
                <a:cs typeface="Arial Black"/>
              </a:rPr>
              <a:t>dapat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79640" y="6138164"/>
            <a:ext cx="43332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3475" algn="l"/>
              </a:tabLst>
            </a:pPr>
            <a:r>
              <a:rPr dirty="0" sz="2000" spc="-315">
                <a:latin typeface="Arial Black"/>
                <a:cs typeface="Arial Black"/>
              </a:rPr>
              <a:t>me</a:t>
            </a:r>
            <a:r>
              <a:rPr dirty="0" sz="2000" spc="-135">
                <a:latin typeface="Arial Black"/>
                <a:cs typeface="Arial Black"/>
              </a:rPr>
              <a:t>l</a:t>
            </a:r>
            <a:r>
              <a:rPr dirty="0" sz="2000" spc="-285">
                <a:latin typeface="Arial Black"/>
                <a:cs typeface="Arial Black"/>
              </a:rPr>
              <a:t>akukan</a:t>
            </a:r>
            <a:r>
              <a:rPr dirty="0" sz="2000" spc="-120">
                <a:latin typeface="Arial Black"/>
                <a:cs typeface="Arial Black"/>
              </a:rPr>
              <a:t> </a:t>
            </a:r>
            <a:r>
              <a:rPr dirty="0" sz="2000" spc="-210">
                <a:latin typeface="Arial Black"/>
                <a:cs typeface="Arial Black"/>
              </a:rPr>
              <a:t>p</a:t>
            </a:r>
            <a:r>
              <a:rPr dirty="0" sz="2000" spc="-170">
                <a:latin typeface="Arial Black"/>
                <a:cs typeface="Arial Black"/>
              </a:rPr>
              <a:t>r</a:t>
            </a:r>
            <a:r>
              <a:rPr dirty="0" sz="2000" spc="-220">
                <a:latin typeface="Arial Black"/>
                <a:cs typeface="Arial Black"/>
              </a:rPr>
              <a:t>e</a:t>
            </a:r>
            <a:r>
              <a:rPr dirty="0" sz="2000" spc="-229">
                <a:latin typeface="Arial Black"/>
                <a:cs typeface="Arial Black"/>
              </a:rPr>
              <a:t>d</a:t>
            </a:r>
            <a:r>
              <a:rPr dirty="0" sz="2000" spc="-305">
                <a:latin typeface="Arial Black"/>
                <a:cs typeface="Arial Black"/>
              </a:rPr>
              <a:t>iks</a:t>
            </a:r>
            <a:r>
              <a:rPr dirty="0" sz="2000" spc="-185">
                <a:latin typeface="Arial Black"/>
                <a:cs typeface="Arial Black"/>
              </a:rPr>
              <a:t>i</a:t>
            </a:r>
            <a:r>
              <a:rPr dirty="0" sz="2000" spc="-114">
                <a:latin typeface="Arial Black"/>
                <a:cs typeface="Arial Black"/>
              </a:rPr>
              <a:t> </a:t>
            </a:r>
            <a:r>
              <a:rPr dirty="0" sz="2000" spc="-225">
                <a:latin typeface="Arial Black"/>
                <a:cs typeface="Arial Black"/>
              </a:rPr>
              <a:t>dan</a:t>
            </a:r>
            <a:r>
              <a:rPr dirty="0" sz="2000" spc="-140">
                <a:latin typeface="Arial Black"/>
                <a:cs typeface="Arial Black"/>
              </a:rPr>
              <a:t> </a:t>
            </a:r>
            <a:r>
              <a:rPr dirty="0" sz="2000" spc="-265">
                <a:latin typeface="Arial Black"/>
                <a:cs typeface="Arial Black"/>
              </a:rPr>
              <a:t>analis</a:t>
            </a:r>
            <a:r>
              <a:rPr dirty="0" sz="2000" spc="-175">
                <a:latin typeface="Arial Black"/>
                <a:cs typeface="Arial Black"/>
              </a:rPr>
              <a:t>i</a:t>
            </a:r>
            <a:r>
              <a:rPr dirty="0" sz="2000" spc="-375">
                <a:latin typeface="Arial Black"/>
                <a:cs typeface="Arial Black"/>
              </a:rPr>
              <a:t>s</a:t>
            </a:r>
            <a:r>
              <a:rPr dirty="0" sz="2000">
                <a:latin typeface="Arial Black"/>
                <a:cs typeface="Arial Black"/>
              </a:rPr>
              <a:t>	</a:t>
            </a:r>
            <a:r>
              <a:rPr dirty="0" sz="2000" spc="-200">
                <a:latin typeface="Arial Black"/>
                <a:cs typeface="Arial Black"/>
              </a:rPr>
              <a:t>u</a:t>
            </a:r>
            <a:r>
              <a:rPr dirty="0" sz="2000" spc="-195">
                <a:latin typeface="Arial Black"/>
                <a:cs typeface="Arial Black"/>
              </a:rPr>
              <a:t>n</a:t>
            </a:r>
            <a:r>
              <a:rPr dirty="0" sz="2000" spc="-165">
                <a:latin typeface="Arial Black"/>
                <a:cs typeface="Arial Black"/>
              </a:rPr>
              <a:t>t</a:t>
            </a:r>
            <a:r>
              <a:rPr dirty="0" sz="2000" spc="-245">
                <a:latin typeface="Arial Black"/>
                <a:cs typeface="Arial Black"/>
              </a:rPr>
              <a:t>u</a:t>
            </a:r>
            <a:r>
              <a:rPr dirty="0" sz="2000" spc="-340">
                <a:latin typeface="Arial Black"/>
                <a:cs typeface="Arial Black"/>
              </a:rPr>
              <a:t>k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79640" y="6412179"/>
            <a:ext cx="274574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0">
                <a:latin typeface="Arial Black"/>
                <a:cs typeface="Arial Black"/>
              </a:rPr>
              <a:t>decision </a:t>
            </a:r>
            <a:r>
              <a:rPr dirty="0" sz="2000" spc="-200">
                <a:latin typeface="Arial Black"/>
                <a:cs typeface="Arial Black"/>
              </a:rPr>
              <a:t>support</a:t>
            </a:r>
            <a:r>
              <a:rPr dirty="0" sz="2000" spc="-55">
                <a:latin typeface="Arial Black"/>
                <a:cs typeface="Arial Black"/>
              </a:rPr>
              <a:t> </a:t>
            </a:r>
            <a:r>
              <a:rPr dirty="0" sz="2000" spc="-300">
                <a:latin typeface="Arial Black"/>
                <a:cs typeface="Arial Black"/>
              </a:rPr>
              <a:t>system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01752" y="3896867"/>
            <a:ext cx="6251575" cy="2688590"/>
            <a:chOff x="301752" y="3896867"/>
            <a:chExt cx="6251575" cy="2688590"/>
          </a:xfrm>
        </p:grpSpPr>
        <p:sp>
          <p:nvSpPr>
            <p:cNvPr id="31" name="object 31"/>
            <p:cNvSpPr/>
            <p:nvPr/>
          </p:nvSpPr>
          <p:spPr>
            <a:xfrm>
              <a:off x="2171700" y="3896867"/>
              <a:ext cx="2261616" cy="17160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605528" y="4311395"/>
              <a:ext cx="1947672" cy="20025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01752" y="4582667"/>
              <a:ext cx="1947672" cy="20025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378663" y="5428894"/>
            <a:ext cx="89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;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16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29533" y="350011"/>
            <a:ext cx="59524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650" b="0">
                <a:solidFill>
                  <a:srgbClr val="C8201E"/>
                </a:solidFill>
                <a:latin typeface="Arial Black"/>
                <a:cs typeface="Arial Black"/>
              </a:rPr>
              <a:t>Tahap </a:t>
            </a:r>
            <a:r>
              <a:rPr dirty="0" sz="4000" spc="-490" b="0">
                <a:solidFill>
                  <a:srgbClr val="C8201E"/>
                </a:solidFill>
                <a:latin typeface="Arial Black"/>
                <a:cs typeface="Arial Black"/>
              </a:rPr>
              <a:t>Integrasi</a:t>
            </a:r>
            <a:r>
              <a:rPr dirty="0" sz="4000" spc="-509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445" b="0">
                <a:solidFill>
                  <a:srgbClr val="C8201E"/>
                </a:solidFill>
                <a:latin typeface="Arial Black"/>
                <a:cs typeface="Arial Black"/>
              </a:rPr>
              <a:t>kolaboratif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359408"/>
            <a:ext cx="11908535" cy="2570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90143" y="2381250"/>
            <a:ext cx="893444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5">
                <a:latin typeface="Arial Black"/>
                <a:cs typeface="Arial Black"/>
              </a:rPr>
              <a:t>Integrasi</a:t>
            </a:r>
            <a:endParaRPr sz="1800">
              <a:latin typeface="Arial Black"/>
              <a:cs typeface="Arial Black"/>
            </a:endParaRPr>
          </a:p>
          <a:p>
            <a:pPr marL="116205">
              <a:lnSpc>
                <a:spcPct val="100000"/>
              </a:lnSpc>
            </a:pPr>
            <a:r>
              <a:rPr dirty="0" sz="1800" spc="-254">
                <a:latin typeface="Arial Black"/>
                <a:cs typeface="Arial Black"/>
              </a:rPr>
              <a:t>Tujuan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7167" y="2381250"/>
            <a:ext cx="129921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0"/>
              </a:spcBef>
            </a:pPr>
            <a:r>
              <a:rPr dirty="0" sz="1800" spc="-225">
                <a:solidFill>
                  <a:srgbClr val="FFFF38"/>
                </a:solidFill>
                <a:latin typeface="Arial Black"/>
                <a:cs typeface="Arial Black"/>
              </a:rPr>
              <a:t>Integrasi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1800" spc="-370">
                <a:solidFill>
                  <a:srgbClr val="FFFF38"/>
                </a:solidFill>
                <a:latin typeface="Arial Black"/>
                <a:cs typeface="Arial Black"/>
              </a:rPr>
              <a:t>P</a:t>
            </a:r>
            <a:r>
              <a:rPr dirty="0" sz="1800" spc="-270">
                <a:solidFill>
                  <a:srgbClr val="FFFF38"/>
                </a:solidFill>
                <a:latin typeface="Arial Black"/>
                <a:cs typeface="Arial Black"/>
              </a:rPr>
              <a:t>e</a:t>
            </a:r>
            <a:r>
              <a:rPr dirty="0" sz="1800" spc="-204">
                <a:solidFill>
                  <a:srgbClr val="FFFF38"/>
                </a:solidFill>
                <a:latin typeface="Arial Black"/>
                <a:cs typeface="Arial Black"/>
              </a:rPr>
              <a:t>r</a:t>
            </a:r>
            <a:r>
              <a:rPr dirty="0" sz="1800" spc="-270">
                <a:solidFill>
                  <a:srgbClr val="FFFF38"/>
                </a:solidFill>
                <a:latin typeface="Arial Black"/>
                <a:cs typeface="Arial Black"/>
              </a:rPr>
              <a:t>e</a:t>
            </a:r>
            <a:r>
              <a:rPr dirty="0" sz="1800" spc="-280">
                <a:solidFill>
                  <a:srgbClr val="FFFF38"/>
                </a:solidFill>
                <a:latin typeface="Arial Black"/>
                <a:cs typeface="Arial Black"/>
              </a:rPr>
              <a:t>nc</a:t>
            </a:r>
            <a:r>
              <a:rPr dirty="0" sz="1800" spc="-295">
                <a:solidFill>
                  <a:srgbClr val="FFFF38"/>
                </a:solidFill>
                <a:latin typeface="Arial Black"/>
                <a:cs typeface="Arial Black"/>
              </a:rPr>
              <a:t>a</a:t>
            </a:r>
            <a:r>
              <a:rPr dirty="0" sz="1800" spc="-235">
                <a:solidFill>
                  <a:srgbClr val="FFFF38"/>
                </a:solidFill>
                <a:latin typeface="Arial Black"/>
                <a:cs typeface="Arial Black"/>
              </a:rPr>
              <a:t>n</a:t>
            </a:r>
            <a:r>
              <a:rPr dirty="0" sz="1800" spc="-245">
                <a:solidFill>
                  <a:srgbClr val="FFFF38"/>
                </a:solidFill>
                <a:latin typeface="Arial Black"/>
                <a:cs typeface="Arial Black"/>
              </a:rPr>
              <a:t>a</a:t>
            </a:r>
            <a:r>
              <a:rPr dirty="0" sz="1800" spc="-290">
                <a:solidFill>
                  <a:srgbClr val="FFFF38"/>
                </a:solidFill>
                <a:latin typeface="Arial Black"/>
                <a:cs typeface="Arial Black"/>
              </a:rPr>
              <a:t>a</a:t>
            </a:r>
            <a:r>
              <a:rPr dirty="0" sz="1800" spc="-185">
                <a:solidFill>
                  <a:srgbClr val="FFFF38"/>
                </a:solidFill>
                <a:latin typeface="Arial Black"/>
                <a:cs typeface="Arial Black"/>
              </a:rPr>
              <a:t>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9265" y="2382392"/>
            <a:ext cx="10115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9055">
              <a:lnSpc>
                <a:spcPct val="100000"/>
              </a:lnSpc>
              <a:spcBef>
                <a:spcPts val="100"/>
              </a:spcBef>
            </a:pPr>
            <a:r>
              <a:rPr dirty="0" sz="1800" spc="-225">
                <a:solidFill>
                  <a:srgbClr val="FFFF38"/>
                </a:solidFill>
                <a:latin typeface="Arial Black"/>
                <a:cs typeface="Arial Black"/>
              </a:rPr>
              <a:t>Integrasi  </a:t>
            </a:r>
            <a:r>
              <a:rPr dirty="0" sz="1800" spc="-200">
                <a:solidFill>
                  <a:srgbClr val="FFFF38"/>
                </a:solidFill>
                <a:latin typeface="Arial Black"/>
                <a:cs typeface="Arial Black"/>
              </a:rPr>
              <a:t>Angg</a:t>
            </a:r>
            <a:r>
              <a:rPr dirty="0" sz="1800" spc="-204">
                <a:solidFill>
                  <a:srgbClr val="FFFF38"/>
                </a:solidFill>
                <a:latin typeface="Arial Black"/>
                <a:cs typeface="Arial Black"/>
              </a:rPr>
              <a:t>a</a:t>
            </a:r>
            <a:r>
              <a:rPr dirty="0" sz="1800" spc="-185">
                <a:solidFill>
                  <a:srgbClr val="FFFF38"/>
                </a:solidFill>
                <a:latin typeface="Arial Black"/>
                <a:cs typeface="Arial Black"/>
              </a:rPr>
              <a:t>r</a:t>
            </a:r>
            <a:r>
              <a:rPr dirty="0" sz="1800" spc="-285">
                <a:solidFill>
                  <a:srgbClr val="FFFF38"/>
                </a:solidFill>
                <a:latin typeface="Arial Black"/>
                <a:cs typeface="Arial Black"/>
              </a:rPr>
              <a:t>a</a:t>
            </a:r>
            <a:r>
              <a:rPr dirty="0" sz="1800" spc="-185">
                <a:solidFill>
                  <a:srgbClr val="FFFF38"/>
                </a:solidFill>
                <a:latin typeface="Arial Black"/>
                <a:cs typeface="Arial Black"/>
              </a:rPr>
              <a:t>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36585" y="2215388"/>
            <a:ext cx="130175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800" spc="-225">
                <a:solidFill>
                  <a:srgbClr val="FFFF38"/>
                </a:solidFill>
                <a:latin typeface="Arial Black"/>
                <a:cs typeface="Arial Black"/>
              </a:rPr>
              <a:t>Integrasi  </a:t>
            </a:r>
            <a:r>
              <a:rPr dirty="0" sz="1800" spc="-265">
                <a:solidFill>
                  <a:srgbClr val="FFFF38"/>
                </a:solidFill>
                <a:latin typeface="Arial Black"/>
                <a:cs typeface="Arial Black"/>
              </a:rPr>
              <a:t>Proses Bisnis  </a:t>
            </a:r>
            <a:r>
              <a:rPr dirty="0" sz="1800" spc="-245">
                <a:solidFill>
                  <a:srgbClr val="FFFF38"/>
                </a:solidFill>
                <a:latin typeface="Arial Black"/>
                <a:cs typeface="Arial Black"/>
              </a:rPr>
              <a:t>Regulasi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6542" y="3625722"/>
            <a:ext cx="8909050" cy="2617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392670" indent="101600">
              <a:lnSpc>
                <a:spcPct val="100000"/>
              </a:lnSpc>
              <a:spcBef>
                <a:spcPts val="100"/>
              </a:spcBef>
            </a:pPr>
            <a:r>
              <a:rPr dirty="0" sz="1800" spc="-270">
                <a:latin typeface="Arial Black"/>
                <a:cs typeface="Arial Black"/>
              </a:rPr>
              <a:t>Semua </a:t>
            </a:r>
            <a:r>
              <a:rPr dirty="0" sz="1800" spc="-220">
                <a:latin typeface="Arial Black"/>
                <a:cs typeface="Arial Black"/>
              </a:rPr>
              <a:t>pihak  </a:t>
            </a:r>
            <a:r>
              <a:rPr dirty="0" sz="1800" spc="-265">
                <a:latin typeface="Arial Black"/>
                <a:cs typeface="Arial Black"/>
              </a:rPr>
              <a:t>Sepakat</a:t>
            </a:r>
            <a:r>
              <a:rPr dirty="0" sz="1800" spc="-195">
                <a:latin typeface="Arial Black"/>
                <a:cs typeface="Arial Black"/>
              </a:rPr>
              <a:t> </a:t>
            </a:r>
            <a:r>
              <a:rPr dirty="0" sz="1800" spc="-200">
                <a:latin typeface="Arial Black"/>
                <a:cs typeface="Arial Black"/>
              </a:rPr>
              <a:t>tujuan</a:t>
            </a:r>
            <a:endParaRPr sz="1800">
              <a:latin typeface="Arial Black"/>
              <a:cs typeface="Arial Black"/>
            </a:endParaRPr>
          </a:p>
          <a:p>
            <a:pPr marL="2446655" marR="4759325" indent="-43180">
              <a:lnSpc>
                <a:spcPct val="100000"/>
              </a:lnSpc>
              <a:spcBef>
                <a:spcPts val="1560"/>
              </a:spcBef>
            </a:pPr>
            <a:r>
              <a:rPr dirty="0" sz="1800" spc="-229">
                <a:latin typeface="Arial Black"/>
                <a:cs typeface="Arial Black"/>
              </a:rPr>
              <a:t>Sudah </a:t>
            </a:r>
            <a:r>
              <a:rPr dirty="0" sz="1800" spc="-245">
                <a:latin typeface="Arial Black"/>
                <a:cs typeface="Arial Black"/>
              </a:rPr>
              <a:t>ada </a:t>
            </a:r>
            <a:r>
              <a:rPr dirty="0" sz="1800" spc="-229">
                <a:latin typeface="Arial Black"/>
                <a:cs typeface="Arial Black"/>
              </a:rPr>
              <a:t>dalam  </a:t>
            </a:r>
            <a:r>
              <a:rPr dirty="0" sz="1800" spc="-260">
                <a:latin typeface="Arial Black"/>
                <a:cs typeface="Arial Black"/>
              </a:rPr>
              <a:t>Renstra</a:t>
            </a:r>
            <a:r>
              <a:rPr dirty="0" sz="1800" spc="-185">
                <a:latin typeface="Arial Black"/>
                <a:cs typeface="Arial Black"/>
              </a:rPr>
              <a:t> </a:t>
            </a:r>
            <a:r>
              <a:rPr dirty="0" sz="1800" spc="-265">
                <a:latin typeface="Arial Black"/>
                <a:cs typeface="Arial Black"/>
              </a:rPr>
              <a:t>Tahunan</a:t>
            </a:r>
            <a:endParaRPr sz="1800">
              <a:latin typeface="Arial Black"/>
              <a:cs typeface="Arial Black"/>
            </a:endParaRPr>
          </a:p>
          <a:p>
            <a:pPr marL="5474335" marR="2124075" indent="-350520">
              <a:lnSpc>
                <a:spcPct val="100000"/>
              </a:lnSpc>
            </a:pPr>
            <a:r>
              <a:rPr dirty="0" sz="1800" spc="-210">
                <a:latin typeface="Arial Black"/>
                <a:cs typeface="Arial Black"/>
              </a:rPr>
              <a:t>Anggaran </a:t>
            </a:r>
            <a:r>
              <a:rPr dirty="0" sz="1800" spc="-229">
                <a:latin typeface="Arial Black"/>
                <a:cs typeface="Arial Black"/>
              </a:rPr>
              <a:t>sudah  disiapkan</a:t>
            </a:r>
            <a:endParaRPr sz="1800">
              <a:latin typeface="Arial Black"/>
              <a:cs typeface="Arial Black"/>
            </a:endParaRPr>
          </a:p>
          <a:p>
            <a:pPr marL="7370445">
              <a:lnSpc>
                <a:spcPct val="100000"/>
              </a:lnSpc>
              <a:spcBef>
                <a:spcPts val="1565"/>
              </a:spcBef>
            </a:pPr>
            <a:r>
              <a:rPr dirty="0" sz="1800" spc="-235">
                <a:latin typeface="Arial Black"/>
                <a:cs typeface="Arial Black"/>
              </a:rPr>
              <a:t>Peraturan</a:t>
            </a:r>
            <a:r>
              <a:rPr dirty="0" sz="1800" spc="-180">
                <a:latin typeface="Arial Black"/>
                <a:cs typeface="Arial Black"/>
              </a:rPr>
              <a:t> </a:t>
            </a:r>
            <a:r>
              <a:rPr dirty="0" sz="1800" spc="-220">
                <a:latin typeface="Arial Black"/>
                <a:cs typeface="Arial Black"/>
              </a:rPr>
              <a:t>tidak</a:t>
            </a:r>
            <a:endParaRPr sz="1800">
              <a:latin typeface="Arial Black"/>
              <a:cs typeface="Arial Black"/>
            </a:endParaRPr>
          </a:p>
          <a:p>
            <a:pPr marL="7521575">
              <a:lnSpc>
                <a:spcPct val="100000"/>
              </a:lnSpc>
              <a:spcBef>
                <a:spcPts val="5"/>
              </a:spcBef>
            </a:pPr>
            <a:r>
              <a:rPr dirty="0" sz="1800" spc="-220">
                <a:latin typeface="Arial Black"/>
                <a:cs typeface="Arial Black"/>
              </a:rPr>
              <a:t>bertabrakan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40735" y="3515867"/>
            <a:ext cx="1231391" cy="923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553212" y="3892296"/>
            <a:ext cx="11515725" cy="1758950"/>
            <a:chOff x="553212" y="3892296"/>
            <a:chExt cx="11515725" cy="1758950"/>
          </a:xfrm>
        </p:grpSpPr>
        <p:sp>
          <p:nvSpPr>
            <p:cNvPr id="19" name="object 19"/>
            <p:cNvSpPr/>
            <p:nvPr/>
          </p:nvSpPr>
          <p:spPr>
            <a:xfrm>
              <a:off x="7836407" y="4727448"/>
              <a:ext cx="1231392" cy="9235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201412" y="3899916"/>
              <a:ext cx="1231391" cy="9235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3212" y="4136136"/>
              <a:ext cx="1231391" cy="923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261347" y="3892296"/>
              <a:ext cx="2807207" cy="15819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17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39692" y="282321"/>
            <a:ext cx="650811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50" b="0">
                <a:solidFill>
                  <a:srgbClr val="C8201E"/>
                </a:solidFill>
                <a:latin typeface="Arial Black"/>
                <a:cs typeface="Arial Black"/>
              </a:rPr>
              <a:t>Komponen </a:t>
            </a:r>
            <a:r>
              <a:rPr dirty="0" sz="3600" spc="-430" b="0">
                <a:solidFill>
                  <a:srgbClr val="C8201E"/>
                </a:solidFill>
                <a:latin typeface="Arial Black"/>
                <a:cs typeface="Arial Black"/>
              </a:rPr>
              <a:t>Pendukung</a:t>
            </a:r>
            <a:r>
              <a:rPr dirty="0" sz="3600" spc="-2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3600" spc="-440" b="0">
                <a:solidFill>
                  <a:srgbClr val="C8201E"/>
                </a:solidFill>
                <a:latin typeface="Arial Black"/>
                <a:cs typeface="Arial Black"/>
              </a:rPr>
              <a:t>Integrasi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4927" y="1009243"/>
            <a:ext cx="3853815" cy="5083175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337185" indent="-325120">
              <a:lnSpc>
                <a:spcPct val="100000"/>
              </a:lnSpc>
              <a:spcBef>
                <a:spcPts val="985"/>
              </a:spcBef>
              <a:buSzPct val="44117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1700" spc="-204">
                <a:latin typeface="Arial Black"/>
                <a:cs typeface="Arial Black"/>
              </a:rPr>
              <a:t>Metadata</a:t>
            </a:r>
            <a:r>
              <a:rPr dirty="0" sz="1700" spc="-145">
                <a:latin typeface="Arial Black"/>
                <a:cs typeface="Arial Black"/>
              </a:rPr>
              <a:t> </a:t>
            </a:r>
            <a:r>
              <a:rPr dirty="0" sz="1700" spc="-200">
                <a:latin typeface="Arial Black"/>
                <a:cs typeface="Arial Black"/>
              </a:rPr>
              <a:t>Management</a:t>
            </a:r>
            <a:endParaRPr sz="17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890"/>
              </a:spcBef>
              <a:buSzPct val="73529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700" spc="-215">
                <a:latin typeface="Arial Black"/>
                <a:cs typeface="Arial Black"/>
              </a:rPr>
              <a:t>Mencatat </a:t>
            </a:r>
            <a:r>
              <a:rPr dirty="0" sz="1700" spc="-210">
                <a:latin typeface="Arial Black"/>
                <a:cs typeface="Arial Black"/>
              </a:rPr>
              <a:t>data </a:t>
            </a:r>
            <a:r>
              <a:rPr dirty="0" sz="1700" spc="-190">
                <a:latin typeface="Arial Black"/>
                <a:cs typeface="Arial Black"/>
              </a:rPr>
              <a:t>dan </a:t>
            </a:r>
            <a:r>
              <a:rPr dirty="0" sz="1700" spc="-215">
                <a:latin typeface="Arial Black"/>
                <a:cs typeface="Arial Black"/>
              </a:rPr>
              <a:t>sumber</a:t>
            </a:r>
            <a:r>
              <a:rPr dirty="0" sz="1700" spc="60">
                <a:latin typeface="Arial Black"/>
                <a:cs typeface="Arial Black"/>
              </a:rPr>
              <a:t> </a:t>
            </a:r>
            <a:r>
              <a:rPr dirty="0" sz="1700" spc="-210">
                <a:latin typeface="Arial Black"/>
                <a:cs typeface="Arial Black"/>
              </a:rPr>
              <a:t>data</a:t>
            </a:r>
            <a:endParaRPr sz="17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900"/>
              </a:spcBef>
              <a:buSzPct val="73529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700" spc="-200">
                <a:latin typeface="Arial Black"/>
                <a:cs typeface="Arial Black"/>
              </a:rPr>
              <a:t>Metadata</a:t>
            </a:r>
            <a:r>
              <a:rPr dirty="0" sz="1700" spc="-145">
                <a:latin typeface="Arial Black"/>
                <a:cs typeface="Arial Black"/>
              </a:rPr>
              <a:t> </a:t>
            </a:r>
            <a:r>
              <a:rPr dirty="0" sz="1700" spc="-215">
                <a:latin typeface="Arial Black"/>
                <a:cs typeface="Arial Black"/>
              </a:rPr>
              <a:t>terkait</a:t>
            </a:r>
            <a:endParaRPr sz="1700">
              <a:latin typeface="Arial Black"/>
              <a:cs typeface="Arial Black"/>
            </a:endParaRPr>
          </a:p>
          <a:p>
            <a:pPr marL="337185" indent="-325120">
              <a:lnSpc>
                <a:spcPct val="100000"/>
              </a:lnSpc>
              <a:spcBef>
                <a:spcPts val="1200"/>
              </a:spcBef>
              <a:buSzPct val="44117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1700" spc="-240">
                <a:latin typeface="Arial Black"/>
                <a:cs typeface="Arial Black"/>
              </a:rPr>
              <a:t>Service</a:t>
            </a:r>
            <a:r>
              <a:rPr dirty="0" sz="1700" spc="-130">
                <a:latin typeface="Arial Black"/>
                <a:cs typeface="Arial Black"/>
              </a:rPr>
              <a:t> </a:t>
            </a:r>
            <a:r>
              <a:rPr dirty="0" sz="1700" spc="-195">
                <a:latin typeface="Arial Black"/>
                <a:cs typeface="Arial Black"/>
              </a:rPr>
              <a:t>Directory</a:t>
            </a:r>
            <a:endParaRPr sz="1700">
              <a:latin typeface="Arial Black"/>
              <a:cs typeface="Arial Black"/>
            </a:endParaRPr>
          </a:p>
          <a:p>
            <a:pPr lvl="1" marL="768350" marR="391795" indent="-323215">
              <a:lnSpc>
                <a:spcPts val="1820"/>
              </a:lnSpc>
              <a:spcBef>
                <a:spcPts val="1145"/>
              </a:spcBef>
              <a:buSzPct val="73529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700" spc="-215">
                <a:latin typeface="Arial Black"/>
                <a:cs typeface="Arial Black"/>
              </a:rPr>
              <a:t>Mencatat </a:t>
            </a:r>
            <a:r>
              <a:rPr dirty="0" sz="1700" spc="-220">
                <a:latin typeface="Arial Black"/>
                <a:cs typeface="Arial Black"/>
              </a:rPr>
              <a:t>layanan </a:t>
            </a:r>
            <a:r>
              <a:rPr dirty="0" sz="1700" spc="-210">
                <a:latin typeface="Arial Black"/>
                <a:cs typeface="Arial Black"/>
              </a:rPr>
              <a:t>data </a:t>
            </a:r>
            <a:r>
              <a:rPr dirty="0" sz="1700" spc="-200">
                <a:latin typeface="Arial Black"/>
                <a:cs typeface="Arial Black"/>
              </a:rPr>
              <a:t>yang  </a:t>
            </a:r>
            <a:r>
              <a:rPr dirty="0" sz="1700" spc="-195">
                <a:latin typeface="Arial Black"/>
                <a:cs typeface="Arial Black"/>
              </a:rPr>
              <a:t>diberikan</a:t>
            </a:r>
            <a:endParaRPr sz="1700">
              <a:latin typeface="Arial Black"/>
              <a:cs typeface="Arial Black"/>
            </a:endParaRPr>
          </a:p>
          <a:p>
            <a:pPr lvl="1" marL="768350" marR="23495" indent="-323215">
              <a:lnSpc>
                <a:spcPts val="1839"/>
              </a:lnSpc>
              <a:spcBef>
                <a:spcPts val="1110"/>
              </a:spcBef>
              <a:buSzPct val="73529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700" spc="-235">
                <a:latin typeface="Arial Black"/>
                <a:cs typeface="Arial Black"/>
              </a:rPr>
              <a:t>Lembaga </a:t>
            </a:r>
            <a:r>
              <a:rPr dirty="0" sz="1700" spc="-195">
                <a:latin typeface="Arial Black"/>
                <a:cs typeface="Arial Black"/>
              </a:rPr>
              <a:t>lain </a:t>
            </a:r>
            <a:r>
              <a:rPr dirty="0" sz="1700" spc="-200">
                <a:latin typeface="Arial Black"/>
                <a:cs typeface="Arial Black"/>
              </a:rPr>
              <a:t>dapat  </a:t>
            </a:r>
            <a:r>
              <a:rPr dirty="0" sz="1700" spc="-229">
                <a:latin typeface="Arial Black"/>
                <a:cs typeface="Arial Black"/>
              </a:rPr>
              <a:t>memanfaatkan </a:t>
            </a:r>
            <a:r>
              <a:rPr dirty="0" sz="1700" spc="-210">
                <a:latin typeface="Arial Black"/>
                <a:cs typeface="Arial Black"/>
              </a:rPr>
              <a:t>data </a:t>
            </a:r>
            <a:r>
              <a:rPr dirty="0" sz="1700" spc="-190">
                <a:latin typeface="Arial Black"/>
                <a:cs typeface="Arial Black"/>
              </a:rPr>
              <a:t>dan </a:t>
            </a:r>
            <a:r>
              <a:rPr dirty="0" sz="1700" spc="-229">
                <a:latin typeface="Arial Black"/>
                <a:cs typeface="Arial Black"/>
              </a:rPr>
              <a:t>analisis  </a:t>
            </a:r>
            <a:r>
              <a:rPr dirty="0" sz="1700" spc="-200">
                <a:latin typeface="Arial Black"/>
                <a:cs typeface="Arial Black"/>
              </a:rPr>
              <a:t>yang</a:t>
            </a:r>
            <a:r>
              <a:rPr dirty="0" sz="1700" spc="-125">
                <a:latin typeface="Arial Black"/>
                <a:cs typeface="Arial Black"/>
              </a:rPr>
              <a:t> </a:t>
            </a:r>
            <a:r>
              <a:rPr dirty="0" sz="1700" spc="-225">
                <a:latin typeface="Arial Black"/>
                <a:cs typeface="Arial Black"/>
              </a:rPr>
              <a:t>ada</a:t>
            </a:r>
            <a:endParaRPr sz="1700">
              <a:latin typeface="Arial Black"/>
              <a:cs typeface="Arial Black"/>
            </a:endParaRPr>
          </a:p>
          <a:p>
            <a:pPr marL="337185" indent="-325120">
              <a:lnSpc>
                <a:spcPct val="100000"/>
              </a:lnSpc>
              <a:spcBef>
                <a:spcPts val="1165"/>
              </a:spcBef>
              <a:buSzPct val="44117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1700" spc="-190">
                <a:latin typeface="Arial Black"/>
                <a:cs typeface="Arial Black"/>
              </a:rPr>
              <a:t>Dukungan</a:t>
            </a:r>
            <a:r>
              <a:rPr dirty="0" sz="1700" spc="-135">
                <a:latin typeface="Arial Black"/>
                <a:cs typeface="Arial Black"/>
              </a:rPr>
              <a:t> </a:t>
            </a:r>
            <a:r>
              <a:rPr dirty="0" sz="1700" spc="-215">
                <a:latin typeface="Arial Black"/>
                <a:cs typeface="Arial Black"/>
              </a:rPr>
              <a:t>SDMX</a:t>
            </a:r>
            <a:endParaRPr sz="1700">
              <a:latin typeface="Arial Black"/>
              <a:cs typeface="Arial Black"/>
            </a:endParaRPr>
          </a:p>
          <a:p>
            <a:pPr lvl="1" marL="768350" marR="5080" indent="-323215">
              <a:lnSpc>
                <a:spcPct val="89900"/>
              </a:lnSpc>
              <a:spcBef>
                <a:spcPts val="1105"/>
              </a:spcBef>
              <a:buSzPct val="73529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700" spc="-240">
                <a:latin typeface="Arial Black"/>
                <a:cs typeface="Arial Black"/>
              </a:rPr>
              <a:t>Statistical </a:t>
            </a:r>
            <a:r>
              <a:rPr dirty="0" sz="1700" spc="-210">
                <a:latin typeface="Arial Black"/>
                <a:cs typeface="Arial Black"/>
              </a:rPr>
              <a:t>Data </a:t>
            </a:r>
            <a:r>
              <a:rPr dirty="0" sz="1700" spc="-190">
                <a:latin typeface="Arial Black"/>
                <a:cs typeface="Arial Black"/>
              </a:rPr>
              <a:t>and </a:t>
            </a:r>
            <a:r>
              <a:rPr dirty="0" sz="1700" spc="-200">
                <a:latin typeface="Arial Black"/>
                <a:cs typeface="Arial Black"/>
              </a:rPr>
              <a:t>Metadata  </a:t>
            </a:r>
            <a:r>
              <a:rPr dirty="0" sz="1700" spc="-260">
                <a:latin typeface="Arial Black"/>
                <a:cs typeface="Arial Black"/>
              </a:rPr>
              <a:t>Exchange </a:t>
            </a:r>
            <a:r>
              <a:rPr dirty="0" sz="1700" spc="-195">
                <a:latin typeface="Arial Black"/>
                <a:cs typeface="Arial Black"/>
              </a:rPr>
              <a:t>Protocol </a:t>
            </a:r>
            <a:r>
              <a:rPr dirty="0" sz="1700" spc="-220">
                <a:latin typeface="Arial Black"/>
                <a:cs typeface="Arial Black"/>
              </a:rPr>
              <a:t>merupakan  </a:t>
            </a:r>
            <a:r>
              <a:rPr dirty="0" sz="1700" spc="-225">
                <a:latin typeface="Arial Black"/>
                <a:cs typeface="Arial Black"/>
              </a:rPr>
              <a:t>ISO </a:t>
            </a:r>
            <a:r>
              <a:rPr dirty="0" sz="1700" spc="-210">
                <a:latin typeface="Arial Black"/>
                <a:cs typeface="Arial Black"/>
              </a:rPr>
              <a:t>standard </a:t>
            </a:r>
            <a:r>
              <a:rPr dirty="0" sz="1700" spc="-200">
                <a:latin typeface="Arial Black"/>
                <a:cs typeface="Arial Black"/>
              </a:rPr>
              <a:t>untuk </a:t>
            </a:r>
            <a:r>
              <a:rPr dirty="0" sz="1700" spc="-229">
                <a:latin typeface="Arial Black"/>
                <a:cs typeface="Arial Black"/>
              </a:rPr>
              <a:t>menjelaskan  </a:t>
            </a:r>
            <a:r>
              <a:rPr dirty="0" sz="1700" spc="-210">
                <a:latin typeface="Arial Black"/>
                <a:cs typeface="Arial Black"/>
              </a:rPr>
              <a:t>data </a:t>
            </a:r>
            <a:r>
              <a:rPr dirty="0" sz="1700" spc="-235">
                <a:latin typeface="Arial Black"/>
                <a:cs typeface="Arial Black"/>
              </a:rPr>
              <a:t>statistik </a:t>
            </a:r>
            <a:r>
              <a:rPr dirty="0" sz="1700" spc="-190">
                <a:latin typeface="Arial Black"/>
                <a:cs typeface="Arial Black"/>
              </a:rPr>
              <a:t>dan</a:t>
            </a:r>
            <a:r>
              <a:rPr dirty="0" sz="1700" spc="-254">
                <a:latin typeface="Arial Black"/>
                <a:cs typeface="Arial Black"/>
              </a:rPr>
              <a:t> </a:t>
            </a:r>
            <a:r>
              <a:rPr dirty="0" sz="1700" spc="-225">
                <a:latin typeface="Arial Black"/>
                <a:cs typeface="Arial Black"/>
              </a:rPr>
              <a:t>metadatanya</a:t>
            </a:r>
            <a:endParaRPr sz="1700">
              <a:latin typeface="Arial Black"/>
              <a:cs typeface="Arial Black"/>
            </a:endParaRPr>
          </a:p>
          <a:p>
            <a:pPr lvl="1" marL="768350" indent="-323850">
              <a:lnSpc>
                <a:spcPts val="1914"/>
              </a:lnSpc>
              <a:spcBef>
                <a:spcPts val="900"/>
              </a:spcBef>
              <a:buSzPct val="73529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700" spc="-200">
                <a:latin typeface="Arial Black"/>
                <a:cs typeface="Arial Black"/>
              </a:rPr>
              <a:t>Memudahkan </a:t>
            </a:r>
            <a:r>
              <a:rPr dirty="0" sz="1700" spc="-204">
                <a:latin typeface="Arial Black"/>
                <a:cs typeface="Arial Black"/>
              </a:rPr>
              <a:t>pertukaran</a:t>
            </a:r>
            <a:r>
              <a:rPr dirty="0" sz="1700" spc="-80">
                <a:latin typeface="Arial Black"/>
                <a:cs typeface="Arial Black"/>
              </a:rPr>
              <a:t> </a:t>
            </a:r>
            <a:r>
              <a:rPr dirty="0" sz="1700" spc="-210">
                <a:latin typeface="Arial Black"/>
                <a:cs typeface="Arial Black"/>
              </a:rPr>
              <a:t>data</a:t>
            </a:r>
            <a:endParaRPr sz="1700">
              <a:latin typeface="Arial Black"/>
              <a:cs typeface="Arial Black"/>
            </a:endParaRPr>
          </a:p>
          <a:p>
            <a:pPr marL="768350">
              <a:lnSpc>
                <a:spcPts val="1914"/>
              </a:lnSpc>
            </a:pPr>
            <a:r>
              <a:rPr dirty="0" sz="1700" spc="-229">
                <a:latin typeface="Arial Black"/>
                <a:cs typeface="Arial Black"/>
              </a:rPr>
              <a:t>statistik </a:t>
            </a:r>
            <a:r>
              <a:rPr dirty="0" sz="1700" spc="-210">
                <a:latin typeface="Arial Black"/>
                <a:cs typeface="Arial Black"/>
              </a:rPr>
              <a:t>antar </a:t>
            </a:r>
            <a:r>
              <a:rPr dirty="0" sz="1700" spc="-215">
                <a:latin typeface="Arial Black"/>
                <a:cs typeface="Arial Black"/>
              </a:rPr>
              <a:t>lembaga</a:t>
            </a:r>
            <a:r>
              <a:rPr dirty="0" sz="1700" spc="-254">
                <a:latin typeface="Arial Black"/>
                <a:cs typeface="Arial Black"/>
              </a:rPr>
              <a:t> </a:t>
            </a:r>
            <a:r>
              <a:rPr dirty="0" sz="1700" spc="-110">
                <a:latin typeface="Arial Black"/>
                <a:cs typeface="Arial Black"/>
              </a:rPr>
              <a:t>sej</a:t>
            </a:r>
            <a:r>
              <a:rPr dirty="0" sz="1700" spc="-110">
                <a:latin typeface="Carlito"/>
                <a:cs typeface="Carlito"/>
              </a:rPr>
              <a:t>enis</a:t>
            </a:r>
            <a:endParaRPr sz="17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71188" y="1187196"/>
            <a:ext cx="7995284" cy="5257800"/>
            <a:chOff x="4171188" y="1187196"/>
            <a:chExt cx="7995284" cy="5257800"/>
          </a:xfrm>
        </p:grpSpPr>
        <p:sp>
          <p:nvSpPr>
            <p:cNvPr id="13" name="object 13"/>
            <p:cNvSpPr/>
            <p:nvPr/>
          </p:nvSpPr>
          <p:spPr>
            <a:xfrm>
              <a:off x="5861304" y="1187196"/>
              <a:ext cx="3206496" cy="16520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16111" y="1575816"/>
              <a:ext cx="3396996" cy="1600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71188" y="2712720"/>
              <a:ext cx="3409188" cy="19903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380988" y="3209544"/>
              <a:ext cx="3130295" cy="18242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188708" y="4407408"/>
              <a:ext cx="3464052" cy="17373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069323" y="4636008"/>
              <a:ext cx="3096768" cy="18089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9036557" y="1270761"/>
            <a:ext cx="23901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0">
                <a:latin typeface="Arial Black"/>
                <a:cs typeface="Arial Black"/>
              </a:rPr>
              <a:t>Metadata</a:t>
            </a:r>
            <a:r>
              <a:rPr dirty="0" sz="1800" spc="-185">
                <a:latin typeface="Arial Black"/>
                <a:cs typeface="Arial Black"/>
              </a:rPr>
              <a:t> </a:t>
            </a:r>
            <a:r>
              <a:rPr dirty="0" sz="1800" spc="-215">
                <a:latin typeface="Arial Black"/>
                <a:cs typeface="Arial Black"/>
              </a:rPr>
              <a:t>Management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99680" y="6323177"/>
            <a:ext cx="15532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9">
                <a:latin typeface="Arial Black"/>
                <a:cs typeface="Arial Black"/>
              </a:rPr>
              <a:t>SDMX</a:t>
            </a:r>
            <a:r>
              <a:rPr dirty="0" sz="1800" spc="-180">
                <a:latin typeface="Arial Black"/>
                <a:cs typeface="Arial Black"/>
              </a:rPr>
              <a:t> </a:t>
            </a:r>
            <a:r>
              <a:rPr dirty="0" sz="1800" spc="-210">
                <a:latin typeface="Arial Black"/>
                <a:cs typeface="Arial Black"/>
              </a:rPr>
              <a:t>Protocol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7429" y="3760723"/>
            <a:ext cx="9499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4">
                <a:latin typeface="Arial Black"/>
                <a:cs typeface="Arial Black"/>
              </a:rPr>
              <a:t>Service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800" spc="-215">
                <a:latin typeface="Arial Black"/>
                <a:cs typeface="Arial Black"/>
              </a:rPr>
              <a:t>D</a:t>
            </a:r>
            <a:r>
              <a:rPr dirty="0" sz="1800" spc="-100">
                <a:latin typeface="Arial Black"/>
                <a:cs typeface="Arial Black"/>
              </a:rPr>
              <a:t>i</a:t>
            </a:r>
            <a:r>
              <a:rPr dirty="0" sz="1800" spc="-204">
                <a:latin typeface="Arial Black"/>
                <a:cs typeface="Arial Black"/>
              </a:rPr>
              <a:t>r</a:t>
            </a:r>
            <a:r>
              <a:rPr dirty="0" sz="1800" spc="-270">
                <a:latin typeface="Arial Black"/>
                <a:cs typeface="Arial Black"/>
              </a:rPr>
              <a:t>e</a:t>
            </a:r>
            <a:r>
              <a:rPr dirty="0" sz="1800" spc="-335">
                <a:latin typeface="Arial Black"/>
                <a:cs typeface="Arial Black"/>
              </a:rPr>
              <a:t>c</a:t>
            </a:r>
            <a:r>
              <a:rPr dirty="0" sz="1800" spc="-245">
                <a:latin typeface="Arial Black"/>
                <a:cs typeface="Arial Black"/>
              </a:rPr>
              <a:t>t</a:t>
            </a:r>
            <a:r>
              <a:rPr dirty="0" sz="1800" spc="-195">
                <a:latin typeface="Arial Black"/>
                <a:cs typeface="Arial Black"/>
              </a:rPr>
              <a:t>o</a:t>
            </a:r>
            <a:r>
              <a:rPr dirty="0" sz="1800" spc="-65">
                <a:latin typeface="Arial Black"/>
                <a:cs typeface="Arial Black"/>
              </a:rPr>
              <a:t>r</a:t>
            </a:r>
            <a:r>
              <a:rPr dirty="0" sz="1800" spc="-229">
                <a:latin typeface="Arial Black"/>
                <a:cs typeface="Arial Black"/>
              </a:rPr>
              <a:t>y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18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86402" y="356057"/>
            <a:ext cx="396049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9165" algn="l"/>
              </a:tabLst>
            </a:pPr>
            <a:r>
              <a:rPr dirty="0" sz="3600" spc="-455" b="0">
                <a:solidFill>
                  <a:srgbClr val="C8201E"/>
                </a:solidFill>
                <a:latin typeface="Arial Black"/>
                <a:cs typeface="Arial Black"/>
              </a:rPr>
              <a:t>Teknologi	</a:t>
            </a:r>
            <a:r>
              <a:rPr dirty="0" sz="3600" spc="-440" b="0">
                <a:solidFill>
                  <a:srgbClr val="C8201E"/>
                </a:solidFill>
                <a:latin typeface="Arial Black"/>
                <a:cs typeface="Arial Black"/>
              </a:rPr>
              <a:t>Integrasi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123188"/>
            <a:ext cx="12068810" cy="5591810"/>
            <a:chOff x="0" y="1123188"/>
            <a:chExt cx="12068810" cy="5591810"/>
          </a:xfrm>
        </p:grpSpPr>
        <p:sp>
          <p:nvSpPr>
            <p:cNvPr id="12" name="object 12"/>
            <p:cNvSpPr/>
            <p:nvPr/>
          </p:nvSpPr>
          <p:spPr>
            <a:xfrm>
              <a:off x="7490460" y="1228344"/>
              <a:ext cx="4451604" cy="1985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29271" y="3782567"/>
              <a:ext cx="4939283" cy="22631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46887" y="5123688"/>
              <a:ext cx="2570988" cy="15910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1123188"/>
              <a:ext cx="3002279" cy="15636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3224276" y="1034541"/>
            <a:ext cx="3768090" cy="52705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05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215">
                <a:latin typeface="Arial Black"/>
                <a:cs typeface="Arial Black"/>
              </a:rPr>
              <a:t>Tahun</a:t>
            </a:r>
            <a:r>
              <a:rPr dirty="0" sz="1400" spc="-114">
                <a:latin typeface="Arial Black"/>
                <a:cs typeface="Arial Black"/>
              </a:rPr>
              <a:t> </a:t>
            </a:r>
            <a:r>
              <a:rPr dirty="0" sz="1400" spc="-125">
                <a:latin typeface="Arial Black"/>
                <a:cs typeface="Arial Black"/>
              </a:rPr>
              <a:t>80-an</a:t>
            </a:r>
            <a:endParaRPr sz="14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8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40">
                <a:latin typeface="Arial Black"/>
                <a:cs typeface="Arial Black"/>
              </a:rPr>
              <a:t>Remote </a:t>
            </a:r>
            <a:r>
              <a:rPr dirty="0" sz="1000" spc="-130">
                <a:latin typeface="Arial Black"/>
                <a:cs typeface="Arial Black"/>
              </a:rPr>
              <a:t>Procedure Call </a:t>
            </a:r>
            <a:r>
              <a:rPr dirty="0" sz="1000" spc="-145">
                <a:latin typeface="Arial Black"/>
                <a:cs typeface="Arial Black"/>
              </a:rPr>
              <a:t>(RPC) </a:t>
            </a:r>
            <a:r>
              <a:rPr dirty="0" sz="1000" spc="-114">
                <a:latin typeface="Arial Black"/>
                <a:cs typeface="Arial Black"/>
              </a:rPr>
              <a:t>dengan</a:t>
            </a:r>
            <a:r>
              <a:rPr dirty="0" sz="1000" spc="-75">
                <a:latin typeface="Arial Black"/>
                <a:cs typeface="Arial Black"/>
              </a:rPr>
              <a:t> </a:t>
            </a:r>
            <a:r>
              <a:rPr dirty="0" sz="1000" spc="-45">
                <a:latin typeface="Arial Black"/>
                <a:cs typeface="Arial Black"/>
              </a:rPr>
              <a:t>C/C++</a:t>
            </a:r>
            <a:endParaRPr sz="10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69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40">
                <a:latin typeface="Arial Black"/>
                <a:cs typeface="Arial Black"/>
              </a:rPr>
              <a:t>Electronic </a:t>
            </a:r>
            <a:r>
              <a:rPr dirty="0" sz="1000" spc="-135">
                <a:latin typeface="Arial Black"/>
                <a:cs typeface="Arial Black"/>
              </a:rPr>
              <a:t>Data </a:t>
            </a:r>
            <a:r>
              <a:rPr dirty="0" sz="1000" spc="-130">
                <a:latin typeface="Arial Black"/>
                <a:cs typeface="Arial Black"/>
              </a:rPr>
              <a:t>Interchange </a:t>
            </a:r>
            <a:r>
              <a:rPr dirty="0" sz="1000" spc="-125">
                <a:latin typeface="Arial Black"/>
                <a:cs typeface="Arial Black"/>
              </a:rPr>
              <a:t>(EDI) </a:t>
            </a:r>
            <a:r>
              <a:rPr dirty="0" sz="1000" spc="-114">
                <a:latin typeface="Arial Black"/>
                <a:cs typeface="Arial Black"/>
              </a:rPr>
              <a:t>dengan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ASN.1</a:t>
            </a:r>
            <a:endParaRPr sz="10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8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10">
                <a:latin typeface="Arial Black"/>
                <a:cs typeface="Arial Black"/>
              </a:rPr>
              <a:t>Distributed </a:t>
            </a:r>
            <a:r>
              <a:rPr dirty="0" sz="1000" spc="-114">
                <a:latin typeface="Arial Black"/>
                <a:cs typeface="Arial Black"/>
              </a:rPr>
              <a:t>Component </a:t>
            </a:r>
            <a:r>
              <a:rPr dirty="0" sz="1000" spc="-125">
                <a:latin typeface="Arial Black"/>
                <a:cs typeface="Arial Black"/>
              </a:rPr>
              <a:t>Object </a:t>
            </a:r>
            <a:r>
              <a:rPr dirty="0" sz="1000" spc="-90">
                <a:latin typeface="Arial Black"/>
                <a:cs typeface="Arial Black"/>
              </a:rPr>
              <a:t>Model</a:t>
            </a:r>
            <a:r>
              <a:rPr dirty="0" sz="1000" spc="114">
                <a:latin typeface="Arial Black"/>
                <a:cs typeface="Arial Black"/>
              </a:rPr>
              <a:t> </a:t>
            </a:r>
            <a:r>
              <a:rPr dirty="0" sz="1000" spc="-95">
                <a:latin typeface="Arial Black"/>
                <a:cs typeface="Arial Black"/>
              </a:rPr>
              <a:t>(DCOM)</a:t>
            </a:r>
            <a:endParaRPr sz="100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Symbol"/>
              <a:buChar char=""/>
            </a:pPr>
            <a:endParaRPr sz="85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215">
                <a:latin typeface="Arial Black"/>
                <a:cs typeface="Arial Black"/>
              </a:rPr>
              <a:t>Tahun</a:t>
            </a:r>
            <a:r>
              <a:rPr dirty="0" sz="1400" spc="-114">
                <a:latin typeface="Arial Black"/>
                <a:cs typeface="Arial Black"/>
              </a:rPr>
              <a:t> </a:t>
            </a:r>
            <a:r>
              <a:rPr dirty="0" sz="1400" spc="-125">
                <a:latin typeface="Arial Black"/>
                <a:cs typeface="Arial Black"/>
              </a:rPr>
              <a:t>90-an</a:t>
            </a:r>
            <a:endParaRPr sz="14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90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60">
                <a:latin typeface="Arial Black"/>
                <a:cs typeface="Arial Black"/>
              </a:rPr>
              <a:t>CORBA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(Unix/Linux)</a:t>
            </a:r>
            <a:endParaRPr sz="10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8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05">
                <a:latin typeface="Arial Black"/>
                <a:cs typeface="Arial Black"/>
              </a:rPr>
              <a:t>Web </a:t>
            </a:r>
            <a:r>
              <a:rPr dirty="0" sz="1000" spc="-114">
                <a:latin typeface="Arial Black"/>
                <a:cs typeface="Arial Black"/>
              </a:rPr>
              <a:t>dan</a:t>
            </a:r>
            <a:r>
              <a:rPr dirty="0" sz="1000" spc="-10">
                <a:latin typeface="Arial Black"/>
                <a:cs typeface="Arial Black"/>
              </a:rPr>
              <a:t> </a:t>
            </a:r>
            <a:r>
              <a:rPr dirty="0" sz="1000" spc="-105">
                <a:latin typeface="Arial Black"/>
                <a:cs typeface="Arial Black"/>
              </a:rPr>
              <a:t>Http</a:t>
            </a:r>
            <a:endParaRPr sz="100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Symbol"/>
              <a:buChar char=""/>
            </a:pP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tabLst>
                <a:tab pos="335280" algn="l"/>
              </a:tabLst>
            </a:pPr>
            <a:r>
              <a:rPr dirty="0" sz="600" spc="700">
                <a:latin typeface="Wingdings"/>
                <a:cs typeface="Wingdings"/>
              </a:rPr>
              <a:t>⚫</a:t>
            </a:r>
            <a:r>
              <a:rPr dirty="0" sz="600" spc="700">
                <a:latin typeface="Times New Roman"/>
                <a:cs typeface="Times New Roman"/>
              </a:rPr>
              <a:t>	</a:t>
            </a:r>
            <a:r>
              <a:rPr dirty="0" sz="1400" spc="-185">
                <a:latin typeface="Arial Black"/>
                <a:cs typeface="Arial Black"/>
              </a:rPr>
              <a:t>1998</a:t>
            </a:r>
            <a:endParaRPr sz="14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90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45">
                <a:latin typeface="Arial Black"/>
                <a:cs typeface="Arial Black"/>
              </a:rPr>
              <a:t>XML </a:t>
            </a:r>
            <a:r>
              <a:rPr dirty="0" sz="1000" spc="-130">
                <a:latin typeface="Arial Black"/>
                <a:cs typeface="Arial Black"/>
              </a:rPr>
              <a:t>kemudian</a:t>
            </a:r>
            <a:r>
              <a:rPr dirty="0" sz="1000" spc="-15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XML-RPC</a:t>
            </a:r>
            <a:endParaRPr sz="10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8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50">
                <a:latin typeface="Arial Black"/>
                <a:cs typeface="Arial Black"/>
              </a:rPr>
              <a:t>Service </a:t>
            </a:r>
            <a:r>
              <a:rPr dirty="0" sz="1000" spc="-110">
                <a:latin typeface="Arial Black"/>
                <a:cs typeface="Arial Black"/>
              </a:rPr>
              <a:t>Oriented </a:t>
            </a:r>
            <a:r>
              <a:rPr dirty="0" sz="1000" spc="-135">
                <a:latin typeface="Arial Black"/>
                <a:cs typeface="Arial Black"/>
              </a:rPr>
              <a:t>Architecture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(SOA)</a:t>
            </a:r>
            <a:endParaRPr sz="100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Symbol"/>
              <a:buChar char=""/>
            </a:pP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tabLst>
                <a:tab pos="335280" algn="l"/>
              </a:tabLst>
            </a:pPr>
            <a:r>
              <a:rPr dirty="0" sz="600" spc="700">
                <a:latin typeface="Wingdings"/>
                <a:cs typeface="Wingdings"/>
              </a:rPr>
              <a:t>⚫</a:t>
            </a:r>
            <a:r>
              <a:rPr dirty="0" sz="600" spc="700">
                <a:latin typeface="Times New Roman"/>
                <a:cs typeface="Times New Roman"/>
              </a:rPr>
              <a:t>	</a:t>
            </a:r>
            <a:r>
              <a:rPr dirty="0" sz="1400" spc="-185">
                <a:latin typeface="Arial Black"/>
                <a:cs typeface="Arial Black"/>
              </a:rPr>
              <a:t>2000</a:t>
            </a:r>
            <a:endParaRPr sz="1400">
              <a:latin typeface="Arial Black"/>
              <a:cs typeface="Arial Black"/>
            </a:endParaRPr>
          </a:p>
          <a:p>
            <a:pPr lvl="1" marL="768350" marR="306070" indent="-325120">
              <a:lnSpc>
                <a:spcPct val="90100"/>
              </a:lnSpc>
              <a:spcBef>
                <a:spcPts val="110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05">
                <a:latin typeface="Arial Black"/>
                <a:cs typeface="Arial Black"/>
              </a:rPr>
              <a:t>Web </a:t>
            </a:r>
            <a:r>
              <a:rPr dirty="0" sz="1000" spc="-150">
                <a:latin typeface="Arial Black"/>
                <a:cs typeface="Arial Black"/>
              </a:rPr>
              <a:t>Service </a:t>
            </a:r>
            <a:r>
              <a:rPr dirty="0" sz="1000" spc="-120">
                <a:latin typeface="Arial Black"/>
                <a:cs typeface="Arial Black"/>
              </a:rPr>
              <a:t>: </a:t>
            </a:r>
            <a:r>
              <a:rPr dirty="0" sz="1000" spc="-135">
                <a:latin typeface="Arial Black"/>
                <a:cs typeface="Arial Black"/>
              </a:rPr>
              <a:t>Universal Discovery Discovery </a:t>
            </a:r>
            <a:r>
              <a:rPr dirty="0" sz="1000" spc="-114">
                <a:latin typeface="Arial Black"/>
                <a:cs typeface="Arial Black"/>
              </a:rPr>
              <a:t>and  Integration </a:t>
            </a:r>
            <a:r>
              <a:rPr dirty="0" sz="1000" spc="-110">
                <a:latin typeface="Arial Black"/>
                <a:cs typeface="Arial Black"/>
              </a:rPr>
              <a:t>(UDDI), </a:t>
            </a:r>
            <a:r>
              <a:rPr dirty="0" sz="1000" spc="-100">
                <a:latin typeface="Arial Black"/>
                <a:cs typeface="Arial Black"/>
              </a:rPr>
              <a:t>Web </a:t>
            </a:r>
            <a:r>
              <a:rPr dirty="0" sz="1000" spc="-150">
                <a:latin typeface="Arial Black"/>
                <a:cs typeface="Arial Black"/>
              </a:rPr>
              <a:t>Service </a:t>
            </a:r>
            <a:r>
              <a:rPr dirty="0" sz="1000" spc="-120">
                <a:latin typeface="Arial Black"/>
                <a:cs typeface="Arial Black"/>
              </a:rPr>
              <a:t>Description  </a:t>
            </a:r>
            <a:r>
              <a:rPr dirty="0" sz="1000" spc="-130">
                <a:latin typeface="Arial Black"/>
                <a:cs typeface="Arial Black"/>
              </a:rPr>
              <a:t>Language,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SOAP</a:t>
            </a:r>
            <a:endParaRPr sz="100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Symbol"/>
              <a:buChar char=""/>
            </a:pP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tabLst>
                <a:tab pos="335280" algn="l"/>
              </a:tabLst>
            </a:pPr>
            <a:r>
              <a:rPr dirty="0" sz="600" spc="700">
                <a:latin typeface="Wingdings"/>
                <a:cs typeface="Wingdings"/>
              </a:rPr>
              <a:t>⚫</a:t>
            </a:r>
            <a:r>
              <a:rPr dirty="0" sz="600" spc="700">
                <a:latin typeface="Times New Roman"/>
                <a:cs typeface="Times New Roman"/>
              </a:rPr>
              <a:t>	</a:t>
            </a:r>
            <a:r>
              <a:rPr dirty="0" sz="1400" spc="-145">
                <a:latin typeface="Arial Black"/>
                <a:cs typeface="Arial Black"/>
              </a:rPr>
              <a:t>2010-an</a:t>
            </a:r>
            <a:endParaRPr sz="1400">
              <a:latin typeface="Arial Black"/>
              <a:cs typeface="Arial Black"/>
            </a:endParaRPr>
          </a:p>
          <a:p>
            <a:pPr lvl="1" marL="768350" marR="5080" indent="-325120">
              <a:lnSpc>
                <a:spcPts val="1080"/>
              </a:lnSpc>
              <a:spcBef>
                <a:spcPts val="112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200">
                <a:latin typeface="Arial Black"/>
                <a:cs typeface="Arial Black"/>
              </a:rPr>
              <a:t>REST </a:t>
            </a:r>
            <a:r>
              <a:rPr dirty="0" sz="1000" spc="-95">
                <a:latin typeface="Arial Black"/>
                <a:cs typeface="Arial Black"/>
              </a:rPr>
              <a:t>(dipelopori </a:t>
            </a:r>
            <a:r>
              <a:rPr dirty="0" sz="1000" spc="-160">
                <a:latin typeface="Arial Black"/>
                <a:cs typeface="Arial Black"/>
              </a:rPr>
              <a:t>Ray </a:t>
            </a:r>
            <a:r>
              <a:rPr dirty="0" sz="1000" spc="-114">
                <a:latin typeface="Arial Black"/>
                <a:cs typeface="Arial Black"/>
              </a:rPr>
              <a:t>Fielding), </a:t>
            </a:r>
            <a:r>
              <a:rPr dirty="0" sz="1000" spc="-125">
                <a:latin typeface="Arial Black"/>
                <a:cs typeface="Arial Black"/>
              </a:rPr>
              <a:t>persh </a:t>
            </a:r>
            <a:r>
              <a:rPr dirty="0" sz="1000" spc="-140">
                <a:latin typeface="Arial Black"/>
                <a:cs typeface="Arial Black"/>
              </a:rPr>
              <a:t>besar kembal </a:t>
            </a:r>
            <a:r>
              <a:rPr dirty="0" sz="1000" spc="-165">
                <a:latin typeface="Arial Black"/>
                <a:cs typeface="Arial Black"/>
              </a:rPr>
              <a:t>ke  </a:t>
            </a:r>
            <a:r>
              <a:rPr dirty="0" sz="1000" spc="-105">
                <a:latin typeface="Arial Black"/>
                <a:cs typeface="Arial Black"/>
              </a:rPr>
              <a:t>http </a:t>
            </a:r>
            <a:r>
              <a:rPr dirty="0" sz="1000" spc="-114">
                <a:latin typeface="Arial Black"/>
                <a:cs typeface="Arial Black"/>
              </a:rPr>
              <a:t>dengan</a:t>
            </a:r>
            <a:r>
              <a:rPr dirty="0" sz="1000" spc="-25">
                <a:latin typeface="Arial Black"/>
                <a:cs typeface="Arial Black"/>
              </a:rPr>
              <a:t> </a:t>
            </a:r>
            <a:r>
              <a:rPr dirty="0" sz="1000" spc="-200">
                <a:latin typeface="Arial Black"/>
                <a:cs typeface="Arial Black"/>
              </a:rPr>
              <a:t>REST</a:t>
            </a:r>
            <a:endParaRPr sz="1000">
              <a:latin typeface="Arial Black"/>
              <a:cs typeface="Arial Black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Symbol"/>
              <a:buChar char=""/>
            </a:pP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tabLst>
                <a:tab pos="335280" algn="l"/>
              </a:tabLst>
            </a:pPr>
            <a:r>
              <a:rPr dirty="0" sz="600" spc="700">
                <a:latin typeface="Wingdings"/>
                <a:cs typeface="Wingdings"/>
              </a:rPr>
              <a:t>⚫</a:t>
            </a:r>
            <a:r>
              <a:rPr dirty="0" sz="600" spc="700">
                <a:latin typeface="Times New Roman"/>
                <a:cs typeface="Times New Roman"/>
              </a:rPr>
              <a:t>	</a:t>
            </a:r>
            <a:r>
              <a:rPr dirty="0" sz="1400" spc="-145">
                <a:latin typeface="Arial Black"/>
                <a:cs typeface="Arial Black"/>
              </a:rPr>
              <a:t>2015-an</a:t>
            </a:r>
            <a:endParaRPr sz="14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90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000" spc="-125">
                <a:latin typeface="Arial Black"/>
                <a:cs typeface="Arial Black"/>
              </a:rPr>
              <a:t>GraphQL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55567" y="6404864"/>
            <a:ext cx="64960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7185" indent="-325120">
              <a:lnSpc>
                <a:spcPct val="100000"/>
              </a:lnSpc>
              <a:spcBef>
                <a:spcPts val="95"/>
              </a:spcBef>
              <a:buSzPct val="75000"/>
              <a:buFont typeface="Symbol"/>
              <a:buChar char=""/>
              <a:tabLst>
                <a:tab pos="337185" algn="l"/>
                <a:tab pos="337820" algn="l"/>
              </a:tabLst>
            </a:pPr>
            <a:r>
              <a:rPr dirty="0" sz="1000" spc="-125">
                <a:latin typeface="Arial Black"/>
                <a:cs typeface="Arial Black"/>
              </a:rPr>
              <a:t>g</a:t>
            </a:r>
            <a:r>
              <a:rPr dirty="0" sz="1000" spc="-140">
                <a:latin typeface="Arial Black"/>
                <a:cs typeface="Arial Black"/>
              </a:rPr>
              <a:t>R</a:t>
            </a:r>
            <a:r>
              <a:rPr dirty="0" sz="1000" spc="-175">
                <a:latin typeface="Arial Black"/>
                <a:cs typeface="Arial Black"/>
              </a:rPr>
              <a:t>P</a:t>
            </a:r>
            <a:r>
              <a:rPr dirty="0" sz="1000" spc="-165">
                <a:latin typeface="Arial Black"/>
                <a:cs typeface="Arial Black"/>
              </a:rPr>
              <a:t>C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2262" y="2849117"/>
            <a:ext cx="1744980" cy="2155190"/>
          </a:xfrm>
          <a:prstGeom prst="rect">
            <a:avLst/>
          </a:prstGeom>
          <a:solidFill>
            <a:srgbClr val="AED094"/>
          </a:solidFill>
          <a:ln w="3175">
            <a:solidFill>
              <a:srgbClr val="3464A3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259715">
              <a:lnSpc>
                <a:spcPct val="100000"/>
              </a:lnSpc>
              <a:spcBef>
                <a:spcPts val="310"/>
              </a:spcBef>
            </a:pPr>
            <a:r>
              <a:rPr dirty="0" sz="1200" spc="-145">
                <a:latin typeface="Arial Black"/>
                <a:cs typeface="Arial Black"/>
              </a:rPr>
              <a:t>WSO2</a:t>
            </a:r>
            <a:endParaRPr sz="1200">
              <a:latin typeface="Arial Black"/>
              <a:cs typeface="Arial Black"/>
            </a:endParaRPr>
          </a:p>
          <a:p>
            <a:pPr marL="259715" marR="606425">
              <a:lnSpc>
                <a:spcPct val="100000"/>
              </a:lnSpc>
            </a:pPr>
            <a:r>
              <a:rPr dirty="0" sz="1200" spc="-180">
                <a:latin typeface="Arial Black"/>
                <a:cs typeface="Arial Black"/>
              </a:rPr>
              <a:t>Krakend  </a:t>
            </a:r>
            <a:r>
              <a:rPr dirty="0" sz="1200" spc="-150">
                <a:latin typeface="Arial Black"/>
                <a:cs typeface="Arial Black"/>
              </a:rPr>
              <a:t>Umbrella </a:t>
            </a:r>
            <a:r>
              <a:rPr dirty="0" sz="1200" spc="-175">
                <a:latin typeface="Arial Black"/>
                <a:cs typeface="Arial Black"/>
              </a:rPr>
              <a:t>API  </a:t>
            </a:r>
            <a:r>
              <a:rPr dirty="0" sz="1200" spc="-160">
                <a:latin typeface="Arial Black"/>
                <a:cs typeface="Arial Black"/>
              </a:rPr>
              <a:t>Konq</a:t>
            </a:r>
            <a:endParaRPr sz="1200">
              <a:latin typeface="Arial Black"/>
              <a:cs typeface="Arial Black"/>
            </a:endParaRPr>
          </a:p>
          <a:p>
            <a:pPr marL="259715" marR="788035">
              <a:lnSpc>
                <a:spcPct val="100000"/>
              </a:lnSpc>
            </a:pPr>
            <a:r>
              <a:rPr dirty="0" sz="1200" spc="-160">
                <a:latin typeface="Arial Black"/>
                <a:cs typeface="Arial Black"/>
              </a:rPr>
              <a:t>Tyk.io  </a:t>
            </a:r>
            <a:r>
              <a:rPr dirty="0" sz="1200" spc="-155">
                <a:latin typeface="Arial Black"/>
                <a:cs typeface="Arial Black"/>
              </a:rPr>
              <a:t>Zato  </a:t>
            </a:r>
            <a:r>
              <a:rPr dirty="0" sz="1200" spc="-130">
                <a:latin typeface="Arial Black"/>
                <a:cs typeface="Arial Black"/>
              </a:rPr>
              <a:t>Mulesoft  </a:t>
            </a:r>
            <a:r>
              <a:rPr dirty="0" sz="1200" spc="-145">
                <a:latin typeface="Arial Black"/>
                <a:cs typeface="Arial Black"/>
              </a:rPr>
              <a:t>Istio  </a:t>
            </a:r>
            <a:r>
              <a:rPr dirty="0" sz="1200" spc="-225">
                <a:latin typeface="Arial Black"/>
                <a:cs typeface="Arial Black"/>
              </a:rPr>
              <a:t>R</a:t>
            </a:r>
            <a:r>
              <a:rPr dirty="0" sz="1200" spc="-190">
                <a:latin typeface="Arial Black"/>
                <a:cs typeface="Arial Black"/>
              </a:rPr>
              <a:t>a</a:t>
            </a:r>
            <a:r>
              <a:rPr dirty="0" sz="1200" spc="-95">
                <a:latin typeface="Arial Black"/>
                <a:cs typeface="Arial Black"/>
              </a:rPr>
              <a:t>bb</a:t>
            </a:r>
            <a:r>
              <a:rPr dirty="0" sz="1200" spc="-90">
                <a:latin typeface="Arial Black"/>
                <a:cs typeface="Arial Black"/>
              </a:rPr>
              <a:t>itMQ  </a:t>
            </a:r>
            <a:r>
              <a:rPr dirty="0" sz="1200" spc="-204">
                <a:latin typeface="Arial Black"/>
                <a:cs typeface="Arial Black"/>
              </a:rPr>
              <a:t>Kafka</a:t>
            </a:r>
            <a:endParaRPr sz="1200">
              <a:latin typeface="Arial Black"/>
              <a:cs typeface="Arial Black"/>
            </a:endParaRPr>
          </a:p>
          <a:p>
            <a:pPr marL="259715">
              <a:lnSpc>
                <a:spcPct val="100000"/>
              </a:lnSpc>
              <a:spcBef>
                <a:spcPts val="5"/>
              </a:spcBef>
            </a:pPr>
            <a:r>
              <a:rPr dirty="0" sz="1200" spc="-145">
                <a:latin typeface="Arial Black"/>
                <a:cs typeface="Arial Black"/>
              </a:rPr>
              <a:t>Object</a:t>
            </a:r>
            <a:r>
              <a:rPr dirty="0" sz="1200" spc="-100">
                <a:latin typeface="Arial Black"/>
                <a:cs typeface="Arial Black"/>
              </a:rPr>
              <a:t> </a:t>
            </a:r>
            <a:r>
              <a:rPr dirty="0" sz="1200" spc="-155">
                <a:latin typeface="Arial Black"/>
                <a:cs typeface="Arial Black"/>
              </a:rPr>
              <a:t>Storage</a:t>
            </a:r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4968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4467" y="6403847"/>
              <a:ext cx="124967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554967" y="6403847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w="0" h="170815">
                  <a:moveTo>
                    <a:pt x="0" y="170687"/>
                  </a:moveTo>
                  <a:lnTo>
                    <a:pt x="0" y="0"/>
                  </a:lnTo>
                </a:path>
              </a:pathLst>
            </a:custGeom>
            <a:ln w="6480">
              <a:solidFill>
                <a:srgbClr val="BEBEBE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175493" y="6392367"/>
            <a:ext cx="10223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9" name="object 9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19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546350" y="297306"/>
            <a:ext cx="68548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50" b="0">
                <a:solidFill>
                  <a:srgbClr val="C8201E"/>
                </a:solidFill>
                <a:latin typeface="Arial Black"/>
                <a:cs typeface="Arial Black"/>
              </a:rPr>
              <a:t>Persiapan </a:t>
            </a: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Assestment</a:t>
            </a:r>
            <a:r>
              <a:rPr dirty="0" sz="4000" spc="-71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3844" y="1263522"/>
            <a:ext cx="10273030" cy="4751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37185" marR="5080" indent="-325120">
              <a:lnSpc>
                <a:spcPct val="100000"/>
              </a:lnSpc>
              <a:spcBef>
                <a:spcPts val="105"/>
              </a:spcBef>
              <a:buSzPct val="45000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2000" spc="-215">
                <a:latin typeface="Arial Black"/>
                <a:cs typeface="Arial Black"/>
              </a:rPr>
              <a:t>Mengenali </a:t>
            </a:r>
            <a:r>
              <a:rPr dirty="0" sz="2000" spc="-240">
                <a:latin typeface="Arial Black"/>
                <a:cs typeface="Arial Black"/>
              </a:rPr>
              <a:t>aplikasi-aplikasi </a:t>
            </a:r>
            <a:r>
              <a:rPr dirty="0" sz="2000" spc="-229">
                <a:latin typeface="Arial Black"/>
                <a:cs typeface="Arial Black"/>
              </a:rPr>
              <a:t>yang </a:t>
            </a:r>
            <a:r>
              <a:rPr dirty="0" sz="2000" spc="-265">
                <a:latin typeface="Arial Black"/>
                <a:cs typeface="Arial Black"/>
              </a:rPr>
              <a:t>biasanya </a:t>
            </a:r>
            <a:r>
              <a:rPr dirty="0" sz="2000" spc="-229">
                <a:latin typeface="Arial Black"/>
                <a:cs typeface="Arial Black"/>
              </a:rPr>
              <a:t>digunakan </a:t>
            </a:r>
            <a:r>
              <a:rPr dirty="0" sz="2000" spc="-125">
                <a:latin typeface="Arial Black"/>
                <a:cs typeface="Arial Black"/>
              </a:rPr>
              <a:t>K/L/D </a:t>
            </a:r>
            <a:r>
              <a:rPr dirty="0" sz="2000" spc="-250">
                <a:latin typeface="Arial Black"/>
                <a:cs typeface="Arial Black"/>
              </a:rPr>
              <a:t>dalam </a:t>
            </a:r>
            <a:r>
              <a:rPr dirty="0" sz="2000" spc="-260">
                <a:latin typeface="Arial Black"/>
                <a:cs typeface="Arial Black"/>
              </a:rPr>
              <a:t>menyediakan </a:t>
            </a:r>
            <a:r>
              <a:rPr dirty="0" sz="2000" spc="-290">
                <a:latin typeface="Arial Black"/>
                <a:cs typeface="Arial Black"/>
              </a:rPr>
              <a:t>Layanan  </a:t>
            </a:r>
            <a:r>
              <a:rPr dirty="0" sz="2000" spc="-260">
                <a:latin typeface="Arial Black"/>
                <a:cs typeface="Arial Black"/>
              </a:rPr>
              <a:t>Pemerintah</a:t>
            </a:r>
            <a:endParaRPr sz="20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110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2000" spc="-229">
                <a:latin typeface="Arial Black"/>
                <a:cs typeface="Arial Black"/>
              </a:rPr>
              <a:t>Misal </a:t>
            </a:r>
            <a:r>
              <a:rPr dirty="0" sz="2000" spc="-295">
                <a:latin typeface="Arial Black"/>
                <a:cs typeface="Arial Black"/>
              </a:rPr>
              <a:t>SIKDA, </a:t>
            </a:r>
            <a:r>
              <a:rPr dirty="0" sz="2000" spc="-370">
                <a:latin typeface="Arial Black"/>
                <a:cs typeface="Arial Black"/>
              </a:rPr>
              <a:t>SIPP,</a:t>
            </a:r>
            <a:r>
              <a:rPr dirty="0" sz="2000" spc="-229">
                <a:latin typeface="Arial Black"/>
                <a:cs typeface="Arial Black"/>
              </a:rPr>
              <a:t> </a:t>
            </a:r>
            <a:r>
              <a:rPr dirty="0" sz="2000" spc="-300">
                <a:latin typeface="Arial Black"/>
                <a:cs typeface="Arial Black"/>
              </a:rPr>
              <a:t>JDIH,</a:t>
            </a:r>
            <a:endParaRPr sz="20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1090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2000" spc="-225">
                <a:latin typeface="Arial Black"/>
                <a:cs typeface="Arial Black"/>
              </a:rPr>
              <a:t>eBudgeting,</a:t>
            </a:r>
            <a:r>
              <a:rPr dirty="0" sz="2000" spc="-135">
                <a:latin typeface="Arial Black"/>
                <a:cs typeface="Arial Black"/>
              </a:rPr>
              <a:t> </a:t>
            </a:r>
            <a:r>
              <a:rPr dirty="0" sz="2000" spc="-229">
                <a:latin typeface="Arial Black"/>
                <a:cs typeface="Arial Black"/>
              </a:rPr>
              <a:t>dsb</a:t>
            </a:r>
            <a:endParaRPr sz="20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110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2000" spc="-215">
                <a:latin typeface="Arial Black"/>
                <a:cs typeface="Arial Black"/>
              </a:rPr>
              <a:t>Mengenali </a:t>
            </a:r>
            <a:r>
              <a:rPr dirty="0" sz="2000" spc="-260">
                <a:latin typeface="Arial Black"/>
                <a:cs typeface="Arial Black"/>
              </a:rPr>
              <a:t>aplikasi </a:t>
            </a:r>
            <a:r>
              <a:rPr dirty="0" sz="2000" spc="-215">
                <a:latin typeface="Arial Black"/>
                <a:cs typeface="Arial Black"/>
              </a:rPr>
              <a:t>berbagi </a:t>
            </a:r>
            <a:r>
              <a:rPr dirty="0" sz="2000" spc="-270">
                <a:latin typeface="Arial Black"/>
                <a:cs typeface="Arial Black"/>
              </a:rPr>
              <a:t>pakai </a:t>
            </a:r>
            <a:r>
              <a:rPr dirty="0" sz="2000" spc="-235">
                <a:latin typeface="Arial Black"/>
                <a:cs typeface="Arial Black"/>
              </a:rPr>
              <a:t>: </a:t>
            </a:r>
            <a:r>
              <a:rPr dirty="0" sz="2000" spc="-355">
                <a:latin typeface="Arial Black"/>
                <a:cs typeface="Arial Black"/>
              </a:rPr>
              <a:t>SPSE, </a:t>
            </a:r>
            <a:r>
              <a:rPr dirty="0" sz="2000" spc="-250">
                <a:latin typeface="Arial Black"/>
                <a:cs typeface="Arial Black"/>
              </a:rPr>
              <a:t>Srikandi, </a:t>
            </a:r>
            <a:r>
              <a:rPr dirty="0" sz="2000" spc="-370">
                <a:latin typeface="Arial Black"/>
                <a:cs typeface="Arial Black"/>
              </a:rPr>
              <a:t>SAPK </a:t>
            </a:r>
            <a:r>
              <a:rPr dirty="0" sz="2000" spc="-275">
                <a:latin typeface="Arial Black"/>
                <a:cs typeface="Arial Black"/>
              </a:rPr>
              <a:t>→</a:t>
            </a:r>
            <a:r>
              <a:rPr dirty="0" sz="2000" spc="25">
                <a:latin typeface="Arial Black"/>
                <a:cs typeface="Arial Black"/>
              </a:rPr>
              <a:t> </a:t>
            </a:r>
            <a:r>
              <a:rPr dirty="0" sz="2000" spc="-285">
                <a:latin typeface="Arial Black"/>
                <a:cs typeface="Arial Black"/>
              </a:rPr>
              <a:t>SIASN,</a:t>
            </a:r>
            <a:endParaRPr sz="2000">
              <a:latin typeface="Arial Black"/>
              <a:cs typeface="Arial Black"/>
            </a:endParaRPr>
          </a:p>
          <a:p>
            <a:pPr marL="337185" indent="-325120">
              <a:lnSpc>
                <a:spcPct val="100000"/>
              </a:lnSpc>
              <a:spcBef>
                <a:spcPts val="1405"/>
              </a:spcBef>
              <a:buSzPct val="45000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2000" spc="-215">
                <a:latin typeface="Arial Black"/>
                <a:cs typeface="Arial Black"/>
              </a:rPr>
              <a:t>Mengenali </a:t>
            </a:r>
            <a:r>
              <a:rPr dirty="0" sz="2000" spc="-270">
                <a:latin typeface="Arial Black"/>
                <a:cs typeface="Arial Black"/>
              </a:rPr>
              <a:t>“evidence” </a:t>
            </a:r>
            <a:r>
              <a:rPr dirty="0" sz="2000" spc="-210">
                <a:latin typeface="Arial Black"/>
                <a:cs typeface="Arial Black"/>
              </a:rPr>
              <a:t>dari </a:t>
            </a:r>
            <a:r>
              <a:rPr dirty="0" sz="2000" spc="-260">
                <a:latin typeface="Arial Black"/>
                <a:cs typeface="Arial Black"/>
              </a:rPr>
              <a:t>aplikasi </a:t>
            </a:r>
            <a:r>
              <a:rPr dirty="0" sz="2000" spc="-245">
                <a:latin typeface="Arial Black"/>
                <a:cs typeface="Arial Black"/>
              </a:rPr>
              <a:t>tersebut </a:t>
            </a:r>
            <a:r>
              <a:rPr dirty="0" sz="2000" spc="-254">
                <a:latin typeface="Arial Black"/>
                <a:cs typeface="Arial Black"/>
              </a:rPr>
              <a:t>(misal </a:t>
            </a:r>
            <a:r>
              <a:rPr dirty="0" sz="2000" spc="-180">
                <a:latin typeface="Arial Black"/>
                <a:cs typeface="Arial Black"/>
              </a:rPr>
              <a:t>login </a:t>
            </a:r>
            <a:r>
              <a:rPr dirty="0" sz="2000" spc="-290">
                <a:latin typeface="Arial Black"/>
                <a:cs typeface="Arial Black"/>
              </a:rPr>
              <a:t>screen,</a:t>
            </a:r>
            <a:r>
              <a:rPr dirty="0" sz="2000" spc="-130">
                <a:latin typeface="Arial Black"/>
                <a:cs typeface="Arial Black"/>
              </a:rPr>
              <a:t> </a:t>
            </a:r>
            <a:r>
              <a:rPr dirty="0" sz="2000" spc="-190">
                <a:latin typeface="Arial Black"/>
                <a:cs typeface="Arial Black"/>
              </a:rPr>
              <a:t>output)</a:t>
            </a:r>
            <a:endParaRPr sz="20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109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2000" spc="-285">
                <a:latin typeface="Arial Black"/>
                <a:cs typeface="Arial Black"/>
              </a:rPr>
              <a:t>Tidak </a:t>
            </a:r>
            <a:r>
              <a:rPr dirty="0" sz="2000" spc="-265">
                <a:latin typeface="Arial Black"/>
                <a:cs typeface="Arial Black"/>
              </a:rPr>
              <a:t>cukup </a:t>
            </a:r>
            <a:r>
              <a:rPr dirty="0" sz="2000" spc="-260">
                <a:latin typeface="Arial Black"/>
                <a:cs typeface="Arial Black"/>
              </a:rPr>
              <a:t>hanya </a:t>
            </a:r>
            <a:r>
              <a:rPr dirty="0" sz="2000" spc="-180">
                <a:latin typeface="Arial Black"/>
                <a:cs typeface="Arial Black"/>
              </a:rPr>
              <a:t>login</a:t>
            </a:r>
            <a:r>
              <a:rPr dirty="0" sz="2000" spc="-495">
                <a:latin typeface="Arial Black"/>
                <a:cs typeface="Arial Black"/>
              </a:rPr>
              <a:t> </a:t>
            </a:r>
            <a:r>
              <a:rPr dirty="0" sz="2000" spc="-300">
                <a:latin typeface="Arial Black"/>
                <a:cs typeface="Arial Black"/>
              </a:rPr>
              <a:t>screen</a:t>
            </a:r>
            <a:endParaRPr sz="20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110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2000" spc="-285">
                <a:latin typeface="Arial Black"/>
                <a:cs typeface="Arial Black"/>
              </a:rPr>
              <a:t>User </a:t>
            </a:r>
            <a:r>
              <a:rPr dirty="0" sz="2000" spc="-250">
                <a:latin typeface="Arial Black"/>
                <a:cs typeface="Arial Black"/>
              </a:rPr>
              <a:t>manual, </a:t>
            </a:r>
            <a:r>
              <a:rPr dirty="0" sz="2000" spc="-260">
                <a:latin typeface="Arial Black"/>
                <a:cs typeface="Arial Black"/>
              </a:rPr>
              <a:t>atau </a:t>
            </a:r>
            <a:r>
              <a:rPr dirty="0" sz="2000" spc="-215">
                <a:latin typeface="Arial Black"/>
                <a:cs typeface="Arial Black"/>
              </a:rPr>
              <a:t>video</a:t>
            </a:r>
            <a:endParaRPr sz="2000">
              <a:latin typeface="Arial Black"/>
              <a:cs typeface="Arial Black"/>
            </a:endParaRPr>
          </a:p>
          <a:p>
            <a:pPr lvl="1" marL="768350" indent="-323850">
              <a:lnSpc>
                <a:spcPct val="100000"/>
              </a:lnSpc>
              <a:spcBef>
                <a:spcPts val="1105"/>
              </a:spcBef>
              <a:buSzPct val="75000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2000" spc="-245">
                <a:latin typeface="Arial Black"/>
                <a:cs typeface="Arial Black"/>
              </a:rPr>
              <a:t>Lebih </a:t>
            </a:r>
            <a:r>
              <a:rPr dirty="0" sz="2000" spc="-254">
                <a:latin typeface="Arial Black"/>
                <a:cs typeface="Arial Black"/>
              </a:rPr>
              <a:t>baik </a:t>
            </a:r>
            <a:r>
              <a:rPr dirty="0" sz="2000" spc="-275">
                <a:latin typeface="Arial Black"/>
                <a:cs typeface="Arial Black"/>
              </a:rPr>
              <a:t>kalau </a:t>
            </a:r>
            <a:r>
              <a:rPr dirty="0" sz="2000" spc="-265">
                <a:latin typeface="Arial Black"/>
                <a:cs typeface="Arial Black"/>
              </a:rPr>
              <a:t>ada </a:t>
            </a:r>
            <a:r>
              <a:rPr dirty="0" sz="2000" spc="-254">
                <a:latin typeface="Arial Black"/>
                <a:cs typeface="Arial Black"/>
              </a:rPr>
              <a:t>“dummy</a:t>
            </a:r>
            <a:r>
              <a:rPr dirty="0" sz="2000" spc="-20">
                <a:latin typeface="Arial Black"/>
                <a:cs typeface="Arial Black"/>
              </a:rPr>
              <a:t> </a:t>
            </a:r>
            <a:r>
              <a:rPr dirty="0" sz="2000" spc="-270">
                <a:latin typeface="Arial Black"/>
                <a:cs typeface="Arial Black"/>
              </a:rPr>
              <a:t>account”</a:t>
            </a:r>
            <a:endParaRPr sz="2000">
              <a:latin typeface="Arial Black"/>
              <a:cs typeface="Arial Black"/>
            </a:endParaRPr>
          </a:p>
          <a:p>
            <a:pPr marL="337185" indent="-325120">
              <a:lnSpc>
                <a:spcPct val="100000"/>
              </a:lnSpc>
              <a:spcBef>
                <a:spcPts val="1390"/>
              </a:spcBef>
              <a:buSzPct val="45000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2000" spc="-215">
                <a:latin typeface="Arial Black"/>
                <a:cs typeface="Arial Black"/>
              </a:rPr>
              <a:t>Mengenali </a:t>
            </a:r>
            <a:r>
              <a:rPr dirty="0" sz="2000" spc="-265">
                <a:latin typeface="Arial Black"/>
                <a:cs typeface="Arial Black"/>
              </a:rPr>
              <a:t>proses </a:t>
            </a:r>
            <a:r>
              <a:rPr dirty="0" sz="2000" spc="-240">
                <a:latin typeface="Arial Black"/>
                <a:cs typeface="Arial Black"/>
              </a:rPr>
              <a:t>integrasi </a:t>
            </a:r>
            <a:r>
              <a:rPr dirty="0" sz="2000" spc="-229">
                <a:latin typeface="Arial Black"/>
                <a:cs typeface="Arial Black"/>
              </a:rPr>
              <a:t>yang </a:t>
            </a:r>
            <a:r>
              <a:rPr dirty="0" sz="2000" spc="-240">
                <a:latin typeface="Arial Black"/>
                <a:cs typeface="Arial Black"/>
              </a:rPr>
              <a:t>dapat </a:t>
            </a:r>
            <a:r>
              <a:rPr dirty="0" sz="2000" spc="-254">
                <a:latin typeface="Arial Black"/>
                <a:cs typeface="Arial Black"/>
              </a:rPr>
              <a:t>dilakukan </a:t>
            </a:r>
            <a:r>
              <a:rPr dirty="0" sz="2000" spc="-210">
                <a:latin typeface="Arial Black"/>
                <a:cs typeface="Arial Black"/>
              </a:rPr>
              <a:t>oleh </a:t>
            </a:r>
            <a:r>
              <a:rPr dirty="0" sz="2000" spc="-240">
                <a:latin typeface="Arial Black"/>
                <a:cs typeface="Arial Black"/>
              </a:rPr>
              <a:t>aplikasi-aplikasi</a:t>
            </a:r>
            <a:r>
              <a:rPr dirty="0" sz="2000" spc="-165">
                <a:latin typeface="Arial Black"/>
                <a:cs typeface="Arial Black"/>
              </a:rPr>
              <a:t> </a:t>
            </a:r>
            <a:r>
              <a:rPr dirty="0" sz="2000" spc="-245">
                <a:latin typeface="Arial Black"/>
                <a:cs typeface="Arial Black"/>
              </a:rPr>
              <a:t>tersebut</a:t>
            </a:r>
            <a:endParaRPr sz="2000">
              <a:latin typeface="Arial Black"/>
              <a:cs typeface="Arial Black"/>
            </a:endParaRPr>
          </a:p>
          <a:p>
            <a:pPr marL="337185" indent="-325120">
              <a:lnSpc>
                <a:spcPct val="100000"/>
              </a:lnSpc>
              <a:spcBef>
                <a:spcPts val="1405"/>
              </a:spcBef>
              <a:buSzPct val="45000"/>
              <a:buFont typeface="Wingdings"/>
              <a:buChar char="⚫"/>
              <a:tabLst>
                <a:tab pos="337185" algn="l"/>
                <a:tab pos="337820" algn="l"/>
              </a:tabLst>
            </a:pPr>
            <a:r>
              <a:rPr dirty="0" sz="2000" spc="-260">
                <a:latin typeface="Arial Black"/>
                <a:cs typeface="Arial Black"/>
              </a:rPr>
              <a:t>Diskusi </a:t>
            </a:r>
            <a:r>
              <a:rPr dirty="0" sz="2000" spc="-225">
                <a:latin typeface="Arial Black"/>
                <a:cs typeface="Arial Black"/>
              </a:rPr>
              <a:t>dan </a:t>
            </a:r>
            <a:r>
              <a:rPr dirty="0" sz="2000" spc="-235">
                <a:latin typeface="Arial Black"/>
                <a:cs typeface="Arial Black"/>
              </a:rPr>
              <a:t>sharing </a:t>
            </a:r>
            <a:r>
              <a:rPr dirty="0" sz="2000" spc="-220">
                <a:latin typeface="Arial Black"/>
                <a:cs typeface="Arial Black"/>
              </a:rPr>
              <a:t>dengan </a:t>
            </a:r>
            <a:r>
              <a:rPr dirty="0" sz="2000" spc="-325">
                <a:latin typeface="Arial Black"/>
                <a:cs typeface="Arial Black"/>
              </a:rPr>
              <a:t>sesama </a:t>
            </a:r>
            <a:r>
              <a:rPr dirty="0" sz="2000" spc="-295">
                <a:latin typeface="Arial Black"/>
                <a:cs typeface="Arial Black"/>
              </a:rPr>
              <a:t>assesor </a:t>
            </a:r>
            <a:r>
              <a:rPr dirty="0" sz="2000" spc="25">
                <a:latin typeface="Arial Black"/>
                <a:cs typeface="Arial Black"/>
              </a:rPr>
              <a:t>–&gt; </a:t>
            </a:r>
            <a:r>
              <a:rPr dirty="0" sz="2000" spc="-245">
                <a:latin typeface="Arial Black"/>
                <a:cs typeface="Arial Black"/>
              </a:rPr>
              <a:t>Kompendium</a:t>
            </a:r>
            <a:r>
              <a:rPr dirty="0" sz="2000" spc="-229">
                <a:latin typeface="Arial Black"/>
                <a:cs typeface="Arial Black"/>
              </a:rPr>
              <a:t> </a:t>
            </a:r>
            <a:r>
              <a:rPr dirty="0" sz="2000" spc="-260">
                <a:latin typeface="Arial Black"/>
                <a:cs typeface="Arial Black"/>
              </a:rPr>
              <a:t>aplikasi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4968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4467" y="6403847"/>
              <a:ext cx="124967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175493" y="6392367"/>
            <a:ext cx="10223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5863" y="326136"/>
              <a:ext cx="11320780" cy="6204585"/>
            </a:xfrm>
            <a:custGeom>
              <a:avLst/>
              <a:gdLst/>
              <a:ahLst/>
              <a:cxnLst/>
              <a:rect l="l" t="t" r="r" b="b"/>
              <a:pathLst>
                <a:path w="11320780" h="6204584">
                  <a:moveTo>
                    <a:pt x="11320272" y="0"/>
                  </a:moveTo>
                  <a:lnTo>
                    <a:pt x="0" y="0"/>
                  </a:lnTo>
                  <a:lnTo>
                    <a:pt x="0" y="6204203"/>
                  </a:lnTo>
                  <a:lnTo>
                    <a:pt x="11320272" y="6204203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193792" y="2414016"/>
              <a:ext cx="1802891" cy="18028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4968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4467" y="6403847"/>
              <a:ext cx="124967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554967" y="6403847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w="0" h="170815">
                  <a:moveTo>
                    <a:pt x="0" y="170687"/>
                  </a:moveTo>
                  <a:lnTo>
                    <a:pt x="0" y="0"/>
                  </a:lnTo>
                </a:path>
              </a:pathLst>
            </a:custGeom>
            <a:ln w="6480">
              <a:solidFill>
                <a:srgbClr val="BEBEBE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175493" y="6392367"/>
            <a:ext cx="10223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9" name="object 9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20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875279" y="530097"/>
            <a:ext cx="4770755" cy="60515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800" spc="-520" b="0">
                <a:solidFill>
                  <a:srgbClr val="C8201E"/>
                </a:solidFill>
                <a:latin typeface="Arial Black"/>
                <a:cs typeface="Arial Black"/>
              </a:rPr>
              <a:t>Kelengkapan</a:t>
            </a:r>
            <a:r>
              <a:rPr dirty="0" sz="3800" spc="-31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3800" spc="-530" b="0">
                <a:solidFill>
                  <a:srgbClr val="C8201E"/>
                </a:solidFill>
                <a:latin typeface="Arial Black"/>
                <a:cs typeface="Arial Black"/>
              </a:rPr>
              <a:t>Evidence</a:t>
            </a:r>
            <a:endParaRPr sz="3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025" y="1352549"/>
            <a:ext cx="8672195" cy="552577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335280" marR="7620" indent="-323215">
              <a:lnSpc>
                <a:spcPct val="79900"/>
              </a:lnSpc>
              <a:spcBef>
                <a:spcPts val="625"/>
              </a:spcBef>
              <a:buSzPct val="45454"/>
              <a:buFont typeface="Wingdings"/>
              <a:buChar char="⚫"/>
              <a:tabLst>
                <a:tab pos="335280" algn="l"/>
                <a:tab pos="335915" algn="l"/>
                <a:tab pos="5347970" algn="l"/>
                <a:tab pos="7437755" algn="l"/>
              </a:tabLst>
            </a:pPr>
            <a:r>
              <a:rPr dirty="0" sz="2200" spc="-315">
                <a:latin typeface="Arial Black"/>
                <a:cs typeface="Arial Black"/>
              </a:rPr>
              <a:t>Assestment  </a:t>
            </a:r>
            <a:r>
              <a:rPr dirty="0" sz="2200" spc="-434">
                <a:latin typeface="Arial Black"/>
                <a:cs typeface="Arial Black"/>
              </a:rPr>
              <a:t>SPBE</a:t>
            </a:r>
            <a:r>
              <a:rPr dirty="0" sz="2200" spc="-320">
                <a:latin typeface="Arial Black"/>
                <a:cs typeface="Arial Black"/>
              </a:rPr>
              <a:t> </a:t>
            </a:r>
            <a:r>
              <a:rPr dirty="0" sz="2200" spc="-295">
                <a:latin typeface="Arial Black"/>
                <a:cs typeface="Arial Black"/>
              </a:rPr>
              <a:t>berbasiskan</a:t>
            </a:r>
            <a:r>
              <a:rPr dirty="0" sz="2200" spc="-130">
                <a:latin typeface="Arial Black"/>
                <a:cs typeface="Arial Black"/>
              </a:rPr>
              <a:t> </a:t>
            </a:r>
            <a:r>
              <a:rPr dirty="0" sz="2200" spc="-300">
                <a:latin typeface="Arial Black"/>
                <a:cs typeface="Arial Black"/>
              </a:rPr>
              <a:t>Evidence.	</a:t>
            </a:r>
            <a:r>
              <a:rPr dirty="0" sz="2200" spc="-275">
                <a:latin typeface="Arial Black"/>
                <a:cs typeface="Arial Black"/>
              </a:rPr>
              <a:t>Seringkali </a:t>
            </a:r>
            <a:r>
              <a:rPr dirty="0" sz="2200" spc="-290">
                <a:latin typeface="Arial Black"/>
                <a:cs typeface="Arial Black"/>
              </a:rPr>
              <a:t>evidence </a:t>
            </a:r>
            <a:r>
              <a:rPr dirty="0" sz="2200" spc="-245">
                <a:latin typeface="Arial Black"/>
                <a:cs typeface="Arial Black"/>
              </a:rPr>
              <a:t>belum  </a:t>
            </a:r>
            <a:r>
              <a:rPr dirty="0" sz="2200" spc="-290">
                <a:latin typeface="Arial Black"/>
                <a:cs typeface="Arial Black"/>
              </a:rPr>
              <a:t>cukup </a:t>
            </a:r>
            <a:r>
              <a:rPr dirty="0" sz="2200" spc="-260">
                <a:latin typeface="Arial Black"/>
                <a:cs typeface="Arial Black"/>
              </a:rPr>
              <a:t>untuk </a:t>
            </a:r>
            <a:r>
              <a:rPr dirty="0" sz="2200" spc="-275">
                <a:latin typeface="Arial Black"/>
                <a:cs typeface="Arial Black"/>
              </a:rPr>
              <a:t>menggambarkan </a:t>
            </a:r>
            <a:r>
              <a:rPr dirty="0" sz="2200" spc="-285">
                <a:latin typeface="Arial Black"/>
                <a:cs typeface="Arial Black"/>
              </a:rPr>
              <a:t>layanan </a:t>
            </a:r>
            <a:r>
              <a:rPr dirty="0" sz="2200" spc="-260">
                <a:latin typeface="Arial Black"/>
                <a:cs typeface="Arial Black"/>
              </a:rPr>
              <a:t>yang </a:t>
            </a:r>
            <a:r>
              <a:rPr dirty="0" sz="2200" spc="-330">
                <a:latin typeface="Arial Black"/>
                <a:cs typeface="Arial Black"/>
              </a:rPr>
              <a:t>akan </a:t>
            </a:r>
            <a:r>
              <a:rPr dirty="0" sz="2200" spc="-229">
                <a:latin typeface="Arial Black"/>
                <a:cs typeface="Arial Black"/>
              </a:rPr>
              <a:t>dinilai. </a:t>
            </a:r>
            <a:r>
              <a:rPr dirty="0" sz="2200" spc="-310">
                <a:latin typeface="Arial Black"/>
                <a:cs typeface="Arial Black"/>
              </a:rPr>
              <a:t>Pencarian  </a:t>
            </a:r>
            <a:r>
              <a:rPr dirty="0" sz="2200" spc="-275">
                <a:latin typeface="Arial Black"/>
                <a:cs typeface="Arial Black"/>
              </a:rPr>
              <a:t>justifikasi  </a:t>
            </a:r>
            <a:r>
              <a:rPr dirty="0" sz="2200" spc="-235">
                <a:latin typeface="Arial Black"/>
                <a:cs typeface="Arial Black"/>
              </a:rPr>
              <a:t>dari </a:t>
            </a:r>
            <a:r>
              <a:rPr dirty="0" sz="2200" spc="-290">
                <a:latin typeface="Arial Black"/>
                <a:cs typeface="Arial Black"/>
              </a:rPr>
              <a:t>evidence  </a:t>
            </a:r>
            <a:r>
              <a:rPr dirty="0" sz="2200" spc="-270">
                <a:latin typeface="Arial Black"/>
                <a:cs typeface="Arial Black"/>
              </a:rPr>
              <a:t>membutuhkan </a:t>
            </a:r>
            <a:r>
              <a:rPr dirty="0" sz="2200" spc="-340">
                <a:latin typeface="Arial Black"/>
                <a:cs typeface="Arial Black"/>
              </a:rPr>
              <a:t>waktu</a:t>
            </a:r>
            <a:r>
              <a:rPr dirty="0" sz="2200" spc="-385">
                <a:latin typeface="Arial Black"/>
                <a:cs typeface="Arial Black"/>
              </a:rPr>
              <a:t> </a:t>
            </a:r>
            <a:r>
              <a:rPr dirty="0" sz="2200" spc="-254">
                <a:latin typeface="Arial Black"/>
                <a:cs typeface="Arial Black"/>
              </a:rPr>
              <a:t>yang</a:t>
            </a:r>
            <a:r>
              <a:rPr dirty="0" sz="2200" spc="-110">
                <a:latin typeface="Arial Black"/>
                <a:cs typeface="Arial Black"/>
              </a:rPr>
              <a:t> </a:t>
            </a:r>
            <a:r>
              <a:rPr dirty="0" sz="2200" spc="-300">
                <a:latin typeface="Arial Black"/>
                <a:cs typeface="Arial Black"/>
              </a:rPr>
              <a:t>lama,	</a:t>
            </a:r>
            <a:r>
              <a:rPr dirty="0" sz="2200" spc="-250">
                <a:latin typeface="Arial Black"/>
                <a:cs typeface="Arial Black"/>
              </a:rPr>
              <a:t>dan </a:t>
            </a:r>
            <a:r>
              <a:rPr dirty="0" sz="2200" spc="-30" b="1">
                <a:latin typeface="Arial"/>
                <a:cs typeface="Arial"/>
              </a:rPr>
              <a:t>sulit  </a:t>
            </a:r>
            <a:r>
              <a:rPr dirty="0" sz="2200" spc="-15" b="1">
                <a:latin typeface="Arial"/>
                <a:cs typeface="Arial"/>
              </a:rPr>
              <a:t>dilakukan oleh </a:t>
            </a:r>
            <a:r>
              <a:rPr dirty="0" sz="2200" spc="-120" b="1">
                <a:latin typeface="Arial"/>
                <a:cs typeface="Arial"/>
              </a:rPr>
              <a:t>asessor </a:t>
            </a:r>
            <a:r>
              <a:rPr dirty="0" sz="2200" spc="-295">
                <a:latin typeface="Arial Black"/>
                <a:cs typeface="Arial Black"/>
              </a:rPr>
              <a:t>eksternal </a:t>
            </a:r>
            <a:r>
              <a:rPr dirty="0" sz="2200" spc="-315">
                <a:latin typeface="Arial Black"/>
                <a:cs typeface="Arial Black"/>
              </a:rPr>
              <a:t>karena </a:t>
            </a:r>
            <a:r>
              <a:rPr dirty="0" sz="2200" spc="-285">
                <a:latin typeface="Arial Black"/>
                <a:cs typeface="Arial Black"/>
              </a:rPr>
              <a:t>hanya </a:t>
            </a:r>
            <a:r>
              <a:rPr dirty="0" sz="2200" spc="-265">
                <a:latin typeface="Arial Black"/>
                <a:cs typeface="Arial Black"/>
              </a:rPr>
              <a:t>diketahui </a:t>
            </a:r>
            <a:r>
              <a:rPr dirty="0" sz="2200" spc="-235">
                <a:latin typeface="Arial Black"/>
                <a:cs typeface="Arial Black"/>
              </a:rPr>
              <a:t>oleh  </a:t>
            </a:r>
            <a:r>
              <a:rPr dirty="0" sz="2200" spc="-285">
                <a:latin typeface="Arial Black"/>
                <a:cs typeface="Arial Black"/>
              </a:rPr>
              <a:t>instansi (misal </a:t>
            </a:r>
            <a:r>
              <a:rPr dirty="0" sz="2200" spc="-300">
                <a:latin typeface="Arial Black"/>
                <a:cs typeface="Arial Black"/>
              </a:rPr>
              <a:t>API, </a:t>
            </a:r>
            <a:r>
              <a:rPr dirty="0" sz="2200" spc="-330">
                <a:latin typeface="Arial Black"/>
                <a:cs typeface="Arial Black"/>
              </a:rPr>
              <a:t>screen </a:t>
            </a:r>
            <a:r>
              <a:rPr dirty="0" sz="2200" spc="-280">
                <a:latin typeface="Arial Black"/>
                <a:cs typeface="Arial Black"/>
              </a:rPr>
              <a:t>aplikasi) </a:t>
            </a:r>
            <a:r>
              <a:rPr dirty="0" sz="2200" spc="-254">
                <a:latin typeface="Arial Black"/>
                <a:cs typeface="Arial Black"/>
              </a:rPr>
              <a:t>ataupun </a:t>
            </a:r>
            <a:r>
              <a:rPr dirty="0" sz="2200" spc="-270">
                <a:latin typeface="Arial Black"/>
                <a:cs typeface="Arial Black"/>
              </a:rPr>
              <a:t>pada </a:t>
            </a:r>
            <a:r>
              <a:rPr dirty="0" sz="2200" spc="-310">
                <a:latin typeface="Arial Black"/>
                <a:cs typeface="Arial Black"/>
              </a:rPr>
              <a:t>sisi </a:t>
            </a:r>
            <a:r>
              <a:rPr dirty="0" sz="2200" spc="-250">
                <a:latin typeface="Arial Black"/>
                <a:cs typeface="Arial Black"/>
              </a:rPr>
              <a:t>internal </a:t>
            </a:r>
            <a:r>
              <a:rPr dirty="0" sz="2200" spc="-320">
                <a:latin typeface="Arial Black"/>
                <a:cs typeface="Arial Black"/>
              </a:rPr>
              <a:t>sistem  </a:t>
            </a:r>
            <a:r>
              <a:rPr dirty="0" sz="2200" spc="-270">
                <a:latin typeface="Arial Black"/>
                <a:cs typeface="Arial Black"/>
              </a:rPr>
              <a:t>(harus </a:t>
            </a:r>
            <a:r>
              <a:rPr dirty="0" sz="2200" spc="-204">
                <a:latin typeface="Arial Black"/>
                <a:cs typeface="Arial Black"/>
              </a:rPr>
              <a:t>login </a:t>
            </a:r>
            <a:r>
              <a:rPr dirty="0" sz="2200" spc="-245">
                <a:latin typeface="Arial Black"/>
                <a:cs typeface="Arial Black"/>
              </a:rPr>
              <a:t>dengan </a:t>
            </a:r>
            <a:r>
              <a:rPr dirty="0" sz="2200" spc="-295">
                <a:latin typeface="Arial Black"/>
                <a:cs typeface="Arial Black"/>
              </a:rPr>
              <a:t>user </a:t>
            </a:r>
            <a:r>
              <a:rPr dirty="0" sz="2200" spc="-300">
                <a:latin typeface="Arial Black"/>
                <a:cs typeface="Arial Black"/>
              </a:rPr>
              <a:t>name </a:t>
            </a:r>
            <a:r>
              <a:rPr dirty="0" sz="2200" spc="-254">
                <a:latin typeface="Arial Black"/>
                <a:cs typeface="Arial Black"/>
              </a:rPr>
              <a:t>yang</a:t>
            </a:r>
            <a:r>
              <a:rPr dirty="0" sz="2200" spc="-295">
                <a:latin typeface="Arial Black"/>
                <a:cs typeface="Arial Black"/>
              </a:rPr>
              <a:t> </a:t>
            </a:r>
            <a:r>
              <a:rPr dirty="0" sz="2200" spc="-245">
                <a:latin typeface="Arial Black"/>
                <a:cs typeface="Arial Black"/>
              </a:rPr>
              <a:t>valid)</a:t>
            </a:r>
            <a:endParaRPr sz="22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875"/>
              </a:spcBef>
              <a:buSzPct val="45454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2200" spc="-310">
                <a:latin typeface="Arial Black"/>
                <a:cs typeface="Arial Black"/>
              </a:rPr>
              <a:t>Permasalahan:</a:t>
            </a:r>
            <a:endParaRPr sz="2200">
              <a:latin typeface="Arial Black"/>
              <a:cs typeface="Arial Black"/>
            </a:endParaRPr>
          </a:p>
          <a:p>
            <a:pPr lvl="1" marL="768350" indent="-325120">
              <a:lnSpc>
                <a:spcPts val="1710"/>
              </a:lnSpc>
              <a:spcBef>
                <a:spcPts val="940"/>
              </a:spcBef>
              <a:buSzPct val="73333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500" spc="-215">
                <a:latin typeface="Arial Black"/>
                <a:cs typeface="Arial Black"/>
              </a:rPr>
              <a:t>Tidak </a:t>
            </a:r>
            <a:r>
              <a:rPr dirty="0" sz="1500" spc="-210">
                <a:latin typeface="Arial Black"/>
                <a:cs typeface="Arial Black"/>
              </a:rPr>
              <a:t>jelas </a:t>
            </a:r>
            <a:r>
              <a:rPr dirty="0" sz="1500" spc="-170">
                <a:latin typeface="Arial Black"/>
                <a:cs typeface="Arial Black"/>
              </a:rPr>
              <a:t>bukti </a:t>
            </a:r>
            <a:r>
              <a:rPr dirty="0" sz="1500" spc="-180">
                <a:latin typeface="Arial Black"/>
                <a:cs typeface="Arial Black"/>
              </a:rPr>
              <a:t>yang </a:t>
            </a:r>
            <a:r>
              <a:rPr dirty="0" sz="1500" spc="-175">
                <a:latin typeface="Arial Black"/>
                <a:cs typeface="Arial Black"/>
              </a:rPr>
              <a:t>diberikan </a:t>
            </a:r>
            <a:r>
              <a:rPr dirty="0" sz="1500" spc="-195">
                <a:latin typeface="Arial Black"/>
                <a:cs typeface="Arial Black"/>
              </a:rPr>
              <a:t>terkait </a:t>
            </a:r>
            <a:r>
              <a:rPr dirty="0" sz="1500" spc="-185">
                <a:latin typeface="Arial Black"/>
                <a:cs typeface="Arial Black"/>
              </a:rPr>
              <a:t>pada </a:t>
            </a:r>
            <a:r>
              <a:rPr dirty="0" sz="1500" spc="-170">
                <a:latin typeface="Arial Black"/>
                <a:cs typeface="Arial Black"/>
              </a:rPr>
              <a:t>indikator </a:t>
            </a:r>
            <a:r>
              <a:rPr dirty="0" sz="1500" spc="-204">
                <a:latin typeface="Arial Black"/>
                <a:cs typeface="Arial Black"/>
              </a:rPr>
              <a:t>mana. </a:t>
            </a:r>
            <a:r>
              <a:rPr dirty="0" sz="1500" spc="-210">
                <a:latin typeface="Arial Black"/>
                <a:cs typeface="Arial Black"/>
              </a:rPr>
              <a:t>Bukti </a:t>
            </a:r>
            <a:r>
              <a:rPr dirty="0" sz="1500" spc="-175">
                <a:latin typeface="Arial Black"/>
                <a:cs typeface="Arial Black"/>
              </a:rPr>
              <a:t>dikumpulkan</a:t>
            </a:r>
            <a:r>
              <a:rPr dirty="0" sz="1500" spc="-355">
                <a:latin typeface="Arial Black"/>
                <a:cs typeface="Arial Black"/>
              </a:rPr>
              <a:t> </a:t>
            </a:r>
            <a:r>
              <a:rPr dirty="0" sz="1500" spc="-190">
                <a:latin typeface="Arial Black"/>
                <a:cs typeface="Arial Black"/>
              </a:rPr>
              <a:t>tanpa</a:t>
            </a:r>
            <a:endParaRPr sz="1500">
              <a:latin typeface="Arial Black"/>
              <a:cs typeface="Arial Black"/>
            </a:endParaRPr>
          </a:p>
          <a:p>
            <a:pPr marL="768350">
              <a:lnSpc>
                <a:spcPts val="1710"/>
              </a:lnSpc>
            </a:pPr>
            <a:r>
              <a:rPr dirty="0" sz="1500" spc="-180">
                <a:latin typeface="Arial Black"/>
                <a:cs typeface="Arial Black"/>
              </a:rPr>
              <a:t>penanda </a:t>
            </a:r>
            <a:r>
              <a:rPr dirty="0" sz="1500" spc="-170">
                <a:latin typeface="Arial Black"/>
                <a:cs typeface="Arial Black"/>
              </a:rPr>
              <a:t>dan </a:t>
            </a:r>
            <a:r>
              <a:rPr dirty="0" sz="1500" spc="-195">
                <a:latin typeface="Arial Black"/>
                <a:cs typeface="Arial Black"/>
              </a:rPr>
              <a:t>penjelasan </a:t>
            </a:r>
            <a:r>
              <a:rPr dirty="0" sz="1500" spc="-180">
                <a:latin typeface="Arial Black"/>
                <a:cs typeface="Arial Black"/>
              </a:rPr>
              <a:t>yang</a:t>
            </a:r>
            <a:r>
              <a:rPr dirty="0" sz="1500" spc="-125">
                <a:latin typeface="Arial Black"/>
                <a:cs typeface="Arial Black"/>
              </a:rPr>
              <a:t> </a:t>
            </a:r>
            <a:r>
              <a:rPr dirty="0" sz="1500" spc="-204">
                <a:latin typeface="Arial Black"/>
                <a:cs typeface="Arial Black"/>
              </a:rPr>
              <a:t>jelas.</a:t>
            </a:r>
            <a:endParaRPr sz="1500">
              <a:latin typeface="Arial Black"/>
              <a:cs typeface="Arial Black"/>
            </a:endParaRPr>
          </a:p>
          <a:p>
            <a:pPr lvl="1" marL="768350" marR="337820" indent="-325120">
              <a:lnSpc>
                <a:spcPts val="1620"/>
              </a:lnSpc>
              <a:spcBef>
                <a:spcPts val="1130"/>
              </a:spcBef>
              <a:buSzPct val="73333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500" spc="-215">
                <a:latin typeface="Arial Black"/>
                <a:cs typeface="Arial Black"/>
              </a:rPr>
              <a:t>Tidak </a:t>
            </a:r>
            <a:r>
              <a:rPr dirty="0" sz="1500" spc="-180">
                <a:latin typeface="Arial Black"/>
                <a:cs typeface="Arial Black"/>
              </a:rPr>
              <a:t>lengkap </a:t>
            </a:r>
            <a:r>
              <a:rPr dirty="0" sz="1500" spc="-190">
                <a:latin typeface="Arial Black"/>
                <a:cs typeface="Arial Black"/>
              </a:rPr>
              <a:t>menggambarkan jalannya </a:t>
            </a:r>
            <a:r>
              <a:rPr dirty="0" sz="1500" spc="-204">
                <a:latin typeface="Arial Black"/>
                <a:cs typeface="Arial Black"/>
              </a:rPr>
              <a:t>Layanan] </a:t>
            </a:r>
            <a:r>
              <a:rPr dirty="0" sz="1500" spc="-175">
                <a:latin typeface="Arial Black"/>
                <a:cs typeface="Arial Black"/>
              </a:rPr>
              <a:t>, </a:t>
            </a:r>
            <a:r>
              <a:rPr dirty="0" sz="1500" spc="-180">
                <a:latin typeface="Arial Black"/>
                <a:cs typeface="Arial Black"/>
              </a:rPr>
              <a:t>sehingga </a:t>
            </a:r>
            <a:r>
              <a:rPr dirty="0" sz="1500" spc="-215">
                <a:latin typeface="Arial Black"/>
                <a:cs typeface="Arial Black"/>
              </a:rPr>
              <a:t>asesor </a:t>
            </a:r>
            <a:r>
              <a:rPr dirty="0" sz="1500" spc="-195">
                <a:latin typeface="Arial Black"/>
                <a:cs typeface="Arial Black"/>
              </a:rPr>
              <a:t>harus </a:t>
            </a:r>
            <a:r>
              <a:rPr dirty="0" sz="1500" spc="-200">
                <a:latin typeface="Arial Black"/>
                <a:cs typeface="Arial Black"/>
              </a:rPr>
              <a:t>memperkirakan  </a:t>
            </a:r>
            <a:r>
              <a:rPr dirty="0" sz="1500" spc="-215">
                <a:latin typeface="Arial Black"/>
                <a:cs typeface="Arial Black"/>
              </a:rPr>
              <a:t>maksud </a:t>
            </a:r>
            <a:r>
              <a:rPr dirty="0" sz="1500" spc="-200">
                <a:latin typeface="Arial Black"/>
                <a:cs typeface="Arial Black"/>
              </a:rPr>
              <a:t>evidence</a:t>
            </a:r>
            <a:r>
              <a:rPr dirty="0" sz="1500" spc="-275">
                <a:latin typeface="Arial Black"/>
                <a:cs typeface="Arial Black"/>
              </a:rPr>
              <a:t> </a:t>
            </a:r>
            <a:r>
              <a:rPr dirty="0" sz="1500" spc="-185">
                <a:latin typeface="Arial Black"/>
                <a:cs typeface="Arial Black"/>
              </a:rPr>
              <a:t>tersebut</a:t>
            </a:r>
            <a:endParaRPr sz="1500">
              <a:latin typeface="Arial Black"/>
              <a:cs typeface="Arial Black"/>
            </a:endParaRPr>
          </a:p>
          <a:p>
            <a:pPr lvl="1" marL="768350" indent="-325120">
              <a:lnSpc>
                <a:spcPts val="1710"/>
              </a:lnSpc>
              <a:spcBef>
                <a:spcPts val="885"/>
              </a:spcBef>
              <a:buSzPct val="73333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500" spc="-215">
                <a:latin typeface="Arial Black"/>
                <a:cs typeface="Arial Black"/>
              </a:rPr>
              <a:t>Tidak </a:t>
            </a:r>
            <a:r>
              <a:rPr dirty="0" sz="1500" spc="-180">
                <a:latin typeface="Arial Black"/>
                <a:cs typeface="Arial Black"/>
              </a:rPr>
              <a:t>lengkap </a:t>
            </a:r>
            <a:r>
              <a:rPr dirty="0" sz="1500" spc="-175">
                <a:latin typeface="Arial Black"/>
                <a:cs typeface="Arial Black"/>
              </a:rPr>
              <a:t>untuk </a:t>
            </a:r>
            <a:r>
              <a:rPr dirty="0" sz="1500" spc="-190">
                <a:latin typeface="Arial Black"/>
                <a:cs typeface="Arial Black"/>
              </a:rPr>
              <a:t>menggambarkan </a:t>
            </a:r>
            <a:r>
              <a:rPr dirty="0" sz="1500" spc="-165">
                <a:latin typeface="Arial Black"/>
                <a:cs typeface="Arial Black"/>
              </a:rPr>
              <a:t>tingat </a:t>
            </a:r>
            <a:r>
              <a:rPr dirty="0" sz="1500" spc="-195">
                <a:latin typeface="Arial Black"/>
                <a:cs typeface="Arial Black"/>
              </a:rPr>
              <a:t>layanan </a:t>
            </a:r>
            <a:r>
              <a:rPr dirty="0" sz="1500" spc="-185">
                <a:latin typeface="Arial Black"/>
                <a:cs typeface="Arial Black"/>
              </a:rPr>
              <a:t>tersebut </a:t>
            </a:r>
            <a:r>
              <a:rPr dirty="0" sz="1500" spc="-190">
                <a:latin typeface="Arial Black"/>
                <a:cs typeface="Arial Black"/>
              </a:rPr>
              <a:t>(misal </a:t>
            </a:r>
            <a:r>
              <a:rPr dirty="0" sz="1500" spc="-185">
                <a:latin typeface="Arial Black"/>
                <a:cs typeface="Arial Black"/>
              </a:rPr>
              <a:t>kolaborasi, </a:t>
            </a:r>
            <a:r>
              <a:rPr dirty="0" sz="1500" spc="-170">
                <a:latin typeface="Arial Black"/>
                <a:cs typeface="Arial Black"/>
              </a:rPr>
              <a:t>tapi </a:t>
            </a:r>
            <a:r>
              <a:rPr dirty="0" sz="1500" spc="-165">
                <a:latin typeface="Arial Black"/>
                <a:cs typeface="Arial Black"/>
              </a:rPr>
              <a:t>tida</a:t>
            </a:r>
            <a:r>
              <a:rPr dirty="0" sz="1500" spc="-55">
                <a:latin typeface="Arial Black"/>
                <a:cs typeface="Arial Black"/>
              </a:rPr>
              <a:t> </a:t>
            </a:r>
            <a:r>
              <a:rPr dirty="0" sz="1500" spc="-170">
                <a:latin typeface="Arial Black"/>
                <a:cs typeface="Arial Black"/>
              </a:rPr>
              <a:t>bukti</a:t>
            </a:r>
            <a:endParaRPr sz="1500">
              <a:latin typeface="Arial Black"/>
              <a:cs typeface="Arial Black"/>
            </a:endParaRPr>
          </a:p>
          <a:p>
            <a:pPr marL="768350">
              <a:lnSpc>
                <a:spcPts val="1710"/>
              </a:lnSpc>
            </a:pPr>
            <a:r>
              <a:rPr dirty="0" sz="1500" spc="-180">
                <a:latin typeface="Arial Black"/>
                <a:cs typeface="Arial Black"/>
              </a:rPr>
              <a:t>yang </a:t>
            </a:r>
            <a:r>
              <a:rPr dirty="0" sz="1500" spc="-195">
                <a:latin typeface="Arial Black"/>
                <a:cs typeface="Arial Black"/>
              </a:rPr>
              <a:t>menunjukkan </a:t>
            </a:r>
            <a:r>
              <a:rPr dirty="0" sz="1500" spc="-200">
                <a:latin typeface="Arial Black"/>
                <a:cs typeface="Arial Black"/>
              </a:rPr>
              <a:t>evidence</a:t>
            </a:r>
            <a:r>
              <a:rPr dirty="0" sz="1500" spc="85">
                <a:latin typeface="Arial Black"/>
                <a:cs typeface="Arial Black"/>
              </a:rPr>
              <a:t> </a:t>
            </a:r>
            <a:r>
              <a:rPr dirty="0" sz="1500" spc="-190">
                <a:latin typeface="Arial Black"/>
                <a:cs typeface="Arial Black"/>
              </a:rPr>
              <a:t>tersebut</a:t>
            </a:r>
            <a:endParaRPr sz="15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30"/>
              </a:spcBef>
              <a:buSzPct val="73333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500" spc="-225">
                <a:latin typeface="Arial Black"/>
                <a:cs typeface="Arial Black"/>
              </a:rPr>
              <a:t>Assesor </a:t>
            </a:r>
            <a:r>
              <a:rPr dirty="0" sz="1500" spc="-204">
                <a:latin typeface="Arial Black"/>
                <a:cs typeface="Arial Black"/>
              </a:rPr>
              <a:t>eksternal </a:t>
            </a:r>
            <a:r>
              <a:rPr dirty="0" sz="1500" spc="-180">
                <a:latin typeface="Arial Black"/>
                <a:cs typeface="Arial Black"/>
              </a:rPr>
              <a:t>sulit </a:t>
            </a:r>
            <a:r>
              <a:rPr dirty="0" sz="1500" spc="-200">
                <a:latin typeface="Arial Black"/>
                <a:cs typeface="Arial Black"/>
              </a:rPr>
              <a:t>mencoba </a:t>
            </a:r>
            <a:r>
              <a:rPr dirty="0" sz="1500" spc="-175">
                <a:latin typeface="Arial Black"/>
                <a:cs typeface="Arial Black"/>
              </a:rPr>
              <a:t>langsung </a:t>
            </a:r>
            <a:r>
              <a:rPr dirty="0" sz="1500" spc="-195">
                <a:latin typeface="Arial Black"/>
                <a:cs typeface="Arial Black"/>
              </a:rPr>
              <a:t>layanan </a:t>
            </a:r>
            <a:r>
              <a:rPr dirty="0" sz="1500" spc="-190">
                <a:latin typeface="Arial Black"/>
                <a:cs typeface="Arial Black"/>
              </a:rPr>
              <a:t>tersebyut </a:t>
            </a:r>
            <a:r>
              <a:rPr dirty="0" sz="1500" spc="-175">
                <a:latin typeface="Arial Black"/>
                <a:cs typeface="Arial Black"/>
              </a:rPr>
              <a:t>(tidak </a:t>
            </a:r>
            <a:r>
              <a:rPr dirty="0" sz="1500" spc="-200">
                <a:latin typeface="Arial Black"/>
                <a:cs typeface="Arial Black"/>
              </a:rPr>
              <a:t>ada </a:t>
            </a:r>
            <a:r>
              <a:rPr dirty="0" sz="1500" spc="-175">
                <a:latin typeface="Arial Black"/>
                <a:cs typeface="Arial Black"/>
              </a:rPr>
              <a:t>dummy</a:t>
            </a:r>
            <a:r>
              <a:rPr dirty="0" sz="1500" spc="-30">
                <a:latin typeface="Arial Black"/>
                <a:cs typeface="Arial Black"/>
              </a:rPr>
              <a:t> </a:t>
            </a:r>
            <a:r>
              <a:rPr dirty="0" sz="1500" spc="-200">
                <a:latin typeface="Arial Black"/>
                <a:cs typeface="Arial Black"/>
              </a:rPr>
              <a:t>account)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1110"/>
              </a:spcBef>
              <a:buSzPct val="45454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2200" spc="-275">
                <a:latin typeface="Arial Black"/>
                <a:cs typeface="Arial Black"/>
              </a:rPr>
              <a:t>Solusi:</a:t>
            </a:r>
            <a:endParaRPr sz="2200">
              <a:latin typeface="Arial Black"/>
              <a:cs typeface="Arial Black"/>
            </a:endParaRPr>
          </a:p>
          <a:p>
            <a:pPr lvl="1" marL="768350" indent="-325120">
              <a:lnSpc>
                <a:spcPts val="1710"/>
              </a:lnSpc>
              <a:spcBef>
                <a:spcPts val="940"/>
              </a:spcBef>
              <a:buSzPct val="73333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500" spc="-220">
                <a:latin typeface="Arial Black"/>
                <a:cs typeface="Arial Black"/>
              </a:rPr>
              <a:t>Pencatatan </a:t>
            </a:r>
            <a:r>
              <a:rPr dirty="0" sz="1500" spc="-245">
                <a:latin typeface="Arial Black"/>
                <a:cs typeface="Arial Black"/>
              </a:rPr>
              <a:t>secara </a:t>
            </a:r>
            <a:r>
              <a:rPr dirty="0" sz="1500" spc="-185">
                <a:latin typeface="Arial Black"/>
                <a:cs typeface="Arial Black"/>
              </a:rPr>
              <a:t>terstruktur </a:t>
            </a:r>
            <a:r>
              <a:rPr dirty="0" sz="1500" spc="-195">
                <a:latin typeface="Arial Black"/>
                <a:cs typeface="Arial Black"/>
              </a:rPr>
              <a:t>evidence, </a:t>
            </a:r>
            <a:r>
              <a:rPr dirty="0" sz="1500" spc="-245">
                <a:latin typeface="Arial Black"/>
                <a:cs typeface="Arial Black"/>
              </a:rPr>
              <a:t>secara </a:t>
            </a:r>
            <a:r>
              <a:rPr dirty="0" sz="1500" spc="-180">
                <a:latin typeface="Arial Black"/>
                <a:cs typeface="Arial Black"/>
              </a:rPr>
              <a:t>lengkap </a:t>
            </a:r>
            <a:r>
              <a:rPr dirty="0" sz="1500" spc="-165">
                <a:latin typeface="Arial Black"/>
                <a:cs typeface="Arial Black"/>
              </a:rPr>
              <a:t>dengan </a:t>
            </a:r>
            <a:r>
              <a:rPr dirty="0" sz="1500" spc="-185">
                <a:latin typeface="Arial Black"/>
                <a:cs typeface="Arial Black"/>
              </a:rPr>
              <a:t>annotasi </a:t>
            </a:r>
            <a:r>
              <a:rPr dirty="0" sz="1500" spc="-175">
                <a:latin typeface="Arial Black"/>
                <a:cs typeface="Arial Black"/>
              </a:rPr>
              <a:t>(penandaan)</a:t>
            </a:r>
            <a:r>
              <a:rPr dirty="0" sz="1500" spc="-110">
                <a:latin typeface="Arial Black"/>
                <a:cs typeface="Arial Black"/>
              </a:rPr>
              <a:t> </a:t>
            </a:r>
            <a:r>
              <a:rPr dirty="0" sz="1500" spc="-170">
                <a:latin typeface="Arial Black"/>
                <a:cs typeface="Arial Black"/>
              </a:rPr>
              <a:t>dan</a:t>
            </a:r>
            <a:endParaRPr sz="1500">
              <a:latin typeface="Arial Black"/>
              <a:cs typeface="Arial Black"/>
            </a:endParaRPr>
          </a:p>
          <a:p>
            <a:pPr marL="768350">
              <a:lnSpc>
                <a:spcPts val="1710"/>
              </a:lnSpc>
            </a:pPr>
            <a:r>
              <a:rPr dirty="0" sz="1500" spc="-195">
                <a:latin typeface="Arial Black"/>
                <a:cs typeface="Arial Black"/>
              </a:rPr>
              <a:t>penjelasan </a:t>
            </a:r>
            <a:r>
              <a:rPr dirty="0" sz="1500" spc="-180">
                <a:latin typeface="Arial Black"/>
                <a:cs typeface="Arial Black"/>
              </a:rPr>
              <a:t>yang </a:t>
            </a:r>
            <a:r>
              <a:rPr dirty="0" sz="1500" spc="-200">
                <a:latin typeface="Arial Black"/>
                <a:cs typeface="Arial Black"/>
              </a:rPr>
              <a:t>cukup </a:t>
            </a:r>
            <a:r>
              <a:rPr dirty="0" sz="1500" spc="-180">
                <a:latin typeface="Arial Black"/>
                <a:cs typeface="Arial Black"/>
              </a:rPr>
              <a:t>lengkap, </a:t>
            </a:r>
            <a:r>
              <a:rPr dirty="0" sz="1500" spc="-165">
                <a:latin typeface="Arial Black"/>
                <a:cs typeface="Arial Black"/>
              </a:rPr>
              <a:t>dengan </a:t>
            </a:r>
            <a:r>
              <a:rPr dirty="0" sz="1500" spc="-195">
                <a:latin typeface="Arial Black"/>
                <a:cs typeface="Arial Black"/>
              </a:rPr>
              <a:t>index </a:t>
            </a:r>
            <a:r>
              <a:rPr dirty="0" sz="1500" spc="-170">
                <a:latin typeface="Arial Black"/>
                <a:cs typeface="Arial Black"/>
              </a:rPr>
              <a:t>bukti </a:t>
            </a:r>
            <a:r>
              <a:rPr dirty="0" sz="1500" spc="-180">
                <a:latin typeface="Arial Black"/>
                <a:cs typeface="Arial Black"/>
              </a:rPr>
              <a:t>yang</a:t>
            </a:r>
            <a:r>
              <a:rPr dirty="0" sz="1500" spc="-35">
                <a:latin typeface="Arial Black"/>
                <a:cs typeface="Arial Black"/>
              </a:rPr>
              <a:t> </a:t>
            </a:r>
            <a:r>
              <a:rPr dirty="0" sz="1500" spc="-180">
                <a:latin typeface="Arial Black"/>
                <a:cs typeface="Arial Black"/>
              </a:rPr>
              <a:t>unik</a:t>
            </a:r>
            <a:endParaRPr sz="1500">
              <a:latin typeface="Arial Black"/>
              <a:cs typeface="Arial Black"/>
            </a:endParaRPr>
          </a:p>
          <a:p>
            <a:pPr lvl="1" marL="768350" indent="-325120">
              <a:lnSpc>
                <a:spcPct val="100000"/>
              </a:lnSpc>
              <a:spcBef>
                <a:spcPts val="925"/>
              </a:spcBef>
              <a:buSzPct val="73333"/>
              <a:buFont typeface="Symbol"/>
              <a:buChar char=""/>
              <a:tabLst>
                <a:tab pos="768350" algn="l"/>
                <a:tab pos="768985" algn="l"/>
              </a:tabLst>
            </a:pPr>
            <a:r>
              <a:rPr dirty="0" sz="1500" spc="-170">
                <a:latin typeface="Arial Black"/>
                <a:cs typeface="Arial Black"/>
              </a:rPr>
              <a:t>Dilengkapi </a:t>
            </a:r>
            <a:r>
              <a:rPr dirty="0" sz="1500" spc="-165">
                <a:latin typeface="Arial Black"/>
                <a:cs typeface="Arial Black"/>
              </a:rPr>
              <a:t>dengan </a:t>
            </a:r>
            <a:r>
              <a:rPr dirty="0" sz="1500" spc="-180">
                <a:latin typeface="Arial Black"/>
                <a:cs typeface="Arial Black"/>
              </a:rPr>
              <a:t>bentuk </a:t>
            </a:r>
            <a:r>
              <a:rPr dirty="0" sz="1500" spc="-170">
                <a:latin typeface="Arial Black"/>
                <a:cs typeface="Arial Black"/>
              </a:rPr>
              <a:t>bukti lain </a:t>
            </a:r>
            <a:r>
              <a:rPr dirty="0" sz="1500" spc="-200">
                <a:latin typeface="Arial Black"/>
                <a:cs typeface="Arial Black"/>
              </a:rPr>
              <a:t>misal, animasi, </a:t>
            </a:r>
            <a:r>
              <a:rPr dirty="0" sz="1500" spc="-180">
                <a:latin typeface="Arial Black"/>
                <a:cs typeface="Arial Black"/>
              </a:rPr>
              <a:t>flow </a:t>
            </a:r>
            <a:r>
              <a:rPr dirty="0" sz="1500" spc="-204">
                <a:latin typeface="Arial Black"/>
                <a:cs typeface="Arial Black"/>
              </a:rPr>
              <a:t>UI </a:t>
            </a:r>
            <a:r>
              <a:rPr dirty="0" sz="1500" spc="-175">
                <a:latin typeface="Arial Black"/>
                <a:cs typeface="Arial Black"/>
              </a:rPr>
              <a:t>ataupun dummy</a:t>
            </a:r>
            <a:r>
              <a:rPr dirty="0" sz="1500" spc="-155">
                <a:latin typeface="Arial Black"/>
                <a:cs typeface="Arial Black"/>
              </a:rPr>
              <a:t> </a:t>
            </a:r>
            <a:r>
              <a:rPr dirty="0" sz="1500" spc="-204">
                <a:latin typeface="Arial Black"/>
                <a:cs typeface="Arial Black"/>
              </a:rPr>
              <a:t>account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36783" y="1354073"/>
            <a:ext cx="1057910" cy="5264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975"/>
              </a:lnSpc>
              <a:spcBef>
                <a:spcPts val="90"/>
              </a:spcBef>
            </a:pPr>
            <a:r>
              <a:rPr dirty="0" sz="1650" spc="-245">
                <a:latin typeface="Arial Black"/>
                <a:cs typeface="Arial Black"/>
              </a:rPr>
              <a:t>Asessor</a:t>
            </a:r>
            <a:endParaRPr sz="1650">
              <a:latin typeface="Arial Black"/>
              <a:cs typeface="Arial Black"/>
            </a:endParaRPr>
          </a:p>
          <a:p>
            <a:pPr marL="344805">
              <a:lnSpc>
                <a:spcPts val="1975"/>
              </a:lnSpc>
              <a:spcBef>
                <a:spcPts val="5"/>
              </a:spcBef>
            </a:pPr>
            <a:r>
              <a:rPr dirty="0" sz="1650" spc="-200">
                <a:latin typeface="Arial Black"/>
                <a:cs typeface="Arial Black"/>
              </a:rPr>
              <a:t>Internal</a:t>
            </a:r>
            <a:endParaRPr sz="1650">
              <a:latin typeface="Arial Black"/>
              <a:cs typeface="Arial Black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406128" y="2261616"/>
            <a:ext cx="1744980" cy="3615054"/>
            <a:chOff x="9406128" y="2261616"/>
            <a:chExt cx="1744980" cy="3615054"/>
          </a:xfrm>
        </p:grpSpPr>
        <p:sp>
          <p:nvSpPr>
            <p:cNvPr id="18" name="object 18"/>
            <p:cNvSpPr/>
            <p:nvPr/>
          </p:nvSpPr>
          <p:spPr>
            <a:xfrm>
              <a:off x="9406128" y="3371088"/>
              <a:ext cx="650748" cy="4145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415272" y="4162044"/>
              <a:ext cx="650748" cy="4053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406128" y="2261616"/>
              <a:ext cx="620268" cy="5806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947910" y="4872989"/>
              <a:ext cx="1202055" cy="1002665"/>
            </a:xfrm>
            <a:custGeom>
              <a:avLst/>
              <a:gdLst/>
              <a:ahLst/>
              <a:cxnLst/>
              <a:rect l="l" t="t" r="r" b="b"/>
              <a:pathLst>
                <a:path w="1202054" h="1002664">
                  <a:moveTo>
                    <a:pt x="901446" y="0"/>
                  </a:moveTo>
                  <a:lnTo>
                    <a:pt x="300228" y="0"/>
                  </a:lnTo>
                  <a:lnTo>
                    <a:pt x="300228" y="751649"/>
                  </a:lnTo>
                  <a:lnTo>
                    <a:pt x="0" y="751649"/>
                  </a:lnTo>
                  <a:lnTo>
                    <a:pt x="600837" y="1002436"/>
                  </a:lnTo>
                  <a:lnTo>
                    <a:pt x="1202055" y="751649"/>
                  </a:lnTo>
                  <a:lnTo>
                    <a:pt x="901446" y="751649"/>
                  </a:lnTo>
                  <a:lnTo>
                    <a:pt x="901446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947910" y="4872989"/>
              <a:ext cx="1202055" cy="1002665"/>
            </a:xfrm>
            <a:custGeom>
              <a:avLst/>
              <a:gdLst/>
              <a:ahLst/>
              <a:cxnLst/>
              <a:rect l="l" t="t" r="r" b="b"/>
              <a:pathLst>
                <a:path w="1202054" h="1002664">
                  <a:moveTo>
                    <a:pt x="300228" y="0"/>
                  </a:moveTo>
                  <a:lnTo>
                    <a:pt x="300228" y="751649"/>
                  </a:lnTo>
                  <a:lnTo>
                    <a:pt x="0" y="751649"/>
                  </a:lnTo>
                  <a:lnTo>
                    <a:pt x="600837" y="1002436"/>
                  </a:lnTo>
                  <a:lnTo>
                    <a:pt x="1202055" y="751649"/>
                  </a:lnTo>
                  <a:lnTo>
                    <a:pt x="901446" y="751649"/>
                  </a:lnTo>
                  <a:lnTo>
                    <a:pt x="901446" y="0"/>
                  </a:lnTo>
                  <a:lnTo>
                    <a:pt x="300228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9417177" y="1966976"/>
            <a:ext cx="72771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60">
                <a:latin typeface="Arial Black"/>
                <a:cs typeface="Arial Black"/>
              </a:rPr>
              <a:t>Indikator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04731" y="3081655"/>
            <a:ext cx="7181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45">
                <a:latin typeface="Arial Black"/>
                <a:cs typeface="Arial Black"/>
              </a:rPr>
              <a:t>Ev</a:t>
            </a:r>
            <a:r>
              <a:rPr dirty="0" sz="1400" spc="-135">
                <a:latin typeface="Arial Black"/>
                <a:cs typeface="Arial Black"/>
              </a:rPr>
              <a:t>i</a:t>
            </a:r>
            <a:r>
              <a:rPr dirty="0" sz="1400" spc="-185">
                <a:latin typeface="Arial Black"/>
                <a:cs typeface="Arial Black"/>
              </a:rPr>
              <a:t>den</a:t>
            </a:r>
            <a:r>
              <a:rPr dirty="0" sz="1400" spc="-190">
                <a:latin typeface="Arial Black"/>
                <a:cs typeface="Arial Black"/>
              </a:rPr>
              <a:t>c</a:t>
            </a:r>
            <a:r>
              <a:rPr dirty="0" sz="1400" spc="-200">
                <a:latin typeface="Arial Black"/>
                <a:cs typeface="Arial Black"/>
              </a:rPr>
              <a:t>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13875" y="3874770"/>
            <a:ext cx="15894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95">
                <a:latin typeface="Arial Black"/>
                <a:cs typeface="Arial Black"/>
              </a:rPr>
              <a:t>Penjelasan</a:t>
            </a:r>
            <a:r>
              <a:rPr dirty="0" sz="1400" spc="-170">
                <a:latin typeface="Arial Black"/>
                <a:cs typeface="Arial Black"/>
              </a:rPr>
              <a:t> </a:t>
            </a:r>
            <a:r>
              <a:rPr dirty="0" sz="1400" spc="-195">
                <a:latin typeface="Arial Black"/>
                <a:cs typeface="Arial Black"/>
              </a:rPr>
              <a:t>Evidence</a:t>
            </a:r>
            <a:endParaRPr sz="1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24465" y="6482943"/>
            <a:ext cx="354330" cy="13589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4330" y="6478320"/>
            <a:ext cx="49339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</a:t>
            </a: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6" name="object 6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21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52290" y="546557"/>
            <a:ext cx="28987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0" b="0">
                <a:solidFill>
                  <a:srgbClr val="FF0000"/>
                </a:solidFill>
                <a:latin typeface="Arial Black"/>
                <a:cs typeface="Arial Black"/>
              </a:rPr>
              <a:t>Jenis</a:t>
            </a:r>
            <a:r>
              <a:rPr dirty="0" sz="3600" spc="-290" b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3600" spc="-500" b="0">
                <a:solidFill>
                  <a:srgbClr val="FF0000"/>
                </a:solidFill>
                <a:latin typeface="Arial Black"/>
                <a:cs typeface="Arial Black"/>
              </a:rPr>
              <a:t>Evidence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659623" y="1123188"/>
            <a:ext cx="4086225" cy="2874645"/>
            <a:chOff x="7659623" y="1123188"/>
            <a:chExt cx="4086225" cy="2874645"/>
          </a:xfrm>
        </p:grpSpPr>
        <p:sp>
          <p:nvSpPr>
            <p:cNvPr id="13" name="object 13"/>
            <p:cNvSpPr/>
            <p:nvPr/>
          </p:nvSpPr>
          <p:spPr>
            <a:xfrm>
              <a:off x="9723119" y="1162812"/>
              <a:ext cx="2022348" cy="28346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659623" y="1123188"/>
              <a:ext cx="1602867" cy="944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972170" y="1212341"/>
            <a:ext cx="98107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2384" marR="26034" indent="-1270">
              <a:lnSpc>
                <a:spcPct val="100000"/>
              </a:lnSpc>
              <a:spcBef>
                <a:spcPts val="100"/>
              </a:spcBef>
            </a:pPr>
            <a:r>
              <a:rPr dirty="0" sz="1200" spc="-170">
                <a:latin typeface="Arial Black"/>
                <a:cs typeface="Arial Black"/>
              </a:rPr>
              <a:t>Penjelasan  </a:t>
            </a:r>
            <a:r>
              <a:rPr dirty="0" sz="1200" spc="-120">
                <a:latin typeface="Arial Black"/>
                <a:cs typeface="Arial Black"/>
              </a:rPr>
              <a:t>Men</a:t>
            </a:r>
            <a:r>
              <a:rPr dirty="0" sz="1200" spc="-125">
                <a:latin typeface="Arial Black"/>
                <a:cs typeface="Arial Black"/>
              </a:rPr>
              <a:t>un</a:t>
            </a:r>
            <a:r>
              <a:rPr dirty="0" sz="1200" spc="-85">
                <a:latin typeface="Arial Black"/>
                <a:cs typeface="Arial Black"/>
              </a:rPr>
              <a:t>j</a:t>
            </a:r>
            <a:r>
              <a:rPr dirty="0" sz="1200" spc="-165">
                <a:latin typeface="Arial Black"/>
                <a:cs typeface="Arial Black"/>
              </a:rPr>
              <a:t>u</a:t>
            </a:r>
            <a:r>
              <a:rPr dirty="0" sz="1200" spc="-210">
                <a:latin typeface="Arial Black"/>
                <a:cs typeface="Arial Black"/>
              </a:rPr>
              <a:t>k</a:t>
            </a:r>
            <a:r>
              <a:rPr dirty="0" sz="1200" spc="-200">
                <a:latin typeface="Arial Black"/>
                <a:cs typeface="Arial Black"/>
              </a:rPr>
              <a:t>k</a:t>
            </a:r>
            <a:r>
              <a:rPr dirty="0" sz="1200" spc="-120">
                <a:latin typeface="Arial Black"/>
                <a:cs typeface="Arial Black"/>
              </a:rPr>
              <a:t>an  </a:t>
            </a:r>
            <a:r>
              <a:rPr dirty="0" sz="1200" spc="-150">
                <a:latin typeface="Arial Black"/>
                <a:cs typeface="Arial Black"/>
              </a:rPr>
              <a:t>Hal</a:t>
            </a:r>
            <a:r>
              <a:rPr dirty="0" sz="1200" spc="-95">
                <a:latin typeface="Arial Black"/>
                <a:cs typeface="Arial Black"/>
              </a:rPr>
              <a:t> </a:t>
            </a:r>
            <a:r>
              <a:rPr dirty="0" sz="1200" spc="-165">
                <a:latin typeface="Arial Black"/>
                <a:cs typeface="Arial Black"/>
              </a:rPr>
              <a:t>apa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1200" spc="-180">
                <a:latin typeface="Arial Black"/>
                <a:cs typeface="Arial Black"/>
              </a:rPr>
              <a:t>Pada </a:t>
            </a:r>
            <a:r>
              <a:rPr dirty="0" sz="1200" spc="-155">
                <a:latin typeface="Arial Black"/>
                <a:cs typeface="Arial Black"/>
              </a:rPr>
              <a:t>level</a:t>
            </a:r>
            <a:r>
              <a:rPr dirty="0" sz="1200" spc="-245">
                <a:latin typeface="Arial Black"/>
                <a:cs typeface="Arial Black"/>
              </a:rPr>
              <a:t> </a:t>
            </a:r>
            <a:r>
              <a:rPr dirty="0" sz="1200" spc="-165">
                <a:latin typeface="Arial Black"/>
                <a:cs typeface="Arial Black"/>
              </a:rPr>
              <a:t>apa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57783" y="1123188"/>
            <a:ext cx="10171430" cy="5615940"/>
            <a:chOff x="557783" y="1123188"/>
            <a:chExt cx="10171430" cy="5615940"/>
          </a:xfrm>
        </p:grpSpPr>
        <p:sp>
          <p:nvSpPr>
            <p:cNvPr id="17" name="object 17"/>
            <p:cNvSpPr/>
            <p:nvPr/>
          </p:nvSpPr>
          <p:spPr>
            <a:xfrm>
              <a:off x="8349995" y="1153698"/>
              <a:ext cx="180594" cy="1135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351519" y="1132332"/>
              <a:ext cx="179831" cy="1127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395715" y="1144524"/>
              <a:ext cx="159228" cy="754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433815" y="1123188"/>
              <a:ext cx="121920" cy="74930"/>
            </a:xfrm>
            <a:custGeom>
              <a:avLst/>
              <a:gdLst/>
              <a:ahLst/>
              <a:cxnLst/>
              <a:rect l="l" t="t" r="r" b="b"/>
              <a:pathLst>
                <a:path w="121920" h="74930">
                  <a:moveTo>
                    <a:pt x="60959" y="0"/>
                  </a:moveTo>
                  <a:lnTo>
                    <a:pt x="37236" y="2940"/>
                  </a:lnTo>
                  <a:lnTo>
                    <a:pt x="17859" y="10953"/>
                  </a:lnTo>
                  <a:lnTo>
                    <a:pt x="4792" y="22824"/>
                  </a:lnTo>
                  <a:lnTo>
                    <a:pt x="0" y="37337"/>
                  </a:lnTo>
                  <a:lnTo>
                    <a:pt x="4792" y="51851"/>
                  </a:lnTo>
                  <a:lnTo>
                    <a:pt x="17859" y="63722"/>
                  </a:lnTo>
                  <a:lnTo>
                    <a:pt x="37236" y="71735"/>
                  </a:lnTo>
                  <a:lnTo>
                    <a:pt x="60959" y="74675"/>
                  </a:lnTo>
                  <a:lnTo>
                    <a:pt x="84683" y="71735"/>
                  </a:lnTo>
                  <a:lnTo>
                    <a:pt x="104060" y="63722"/>
                  </a:lnTo>
                  <a:lnTo>
                    <a:pt x="117127" y="51851"/>
                  </a:lnTo>
                  <a:lnTo>
                    <a:pt x="121919" y="37337"/>
                  </a:lnTo>
                  <a:lnTo>
                    <a:pt x="117127" y="22824"/>
                  </a:lnTo>
                  <a:lnTo>
                    <a:pt x="104060" y="10953"/>
                  </a:lnTo>
                  <a:lnTo>
                    <a:pt x="84683" y="2940"/>
                  </a:lnTo>
                  <a:lnTo>
                    <a:pt x="60959" y="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167367" y="1731772"/>
              <a:ext cx="847725" cy="78105"/>
            </a:xfrm>
            <a:custGeom>
              <a:avLst/>
              <a:gdLst/>
              <a:ahLst/>
              <a:cxnLst/>
              <a:rect l="l" t="t" r="r" b="b"/>
              <a:pathLst>
                <a:path w="847725" h="78105">
                  <a:moveTo>
                    <a:pt x="773049" y="1524"/>
                  </a:moveTo>
                  <a:lnTo>
                    <a:pt x="771727" y="33232"/>
                  </a:lnTo>
                  <a:lnTo>
                    <a:pt x="784478" y="33781"/>
                  </a:lnTo>
                  <a:lnTo>
                    <a:pt x="783843" y="46481"/>
                  </a:lnTo>
                  <a:lnTo>
                    <a:pt x="771175" y="46481"/>
                  </a:lnTo>
                  <a:lnTo>
                    <a:pt x="769874" y="77724"/>
                  </a:lnTo>
                  <a:lnTo>
                    <a:pt x="839655" y="46481"/>
                  </a:lnTo>
                  <a:lnTo>
                    <a:pt x="783843" y="46481"/>
                  </a:lnTo>
                  <a:lnTo>
                    <a:pt x="771198" y="45937"/>
                  </a:lnTo>
                  <a:lnTo>
                    <a:pt x="840872" y="45937"/>
                  </a:lnTo>
                  <a:lnTo>
                    <a:pt x="847598" y="42925"/>
                  </a:lnTo>
                  <a:lnTo>
                    <a:pt x="773049" y="1524"/>
                  </a:lnTo>
                  <a:close/>
                </a:path>
                <a:path w="847725" h="78105">
                  <a:moveTo>
                    <a:pt x="771727" y="33232"/>
                  </a:moveTo>
                  <a:lnTo>
                    <a:pt x="771198" y="45937"/>
                  </a:lnTo>
                  <a:lnTo>
                    <a:pt x="783843" y="46481"/>
                  </a:lnTo>
                  <a:lnTo>
                    <a:pt x="784478" y="33781"/>
                  </a:lnTo>
                  <a:lnTo>
                    <a:pt x="771727" y="33232"/>
                  </a:lnTo>
                  <a:close/>
                </a:path>
                <a:path w="847725" h="78105">
                  <a:moveTo>
                    <a:pt x="507" y="0"/>
                  </a:moveTo>
                  <a:lnTo>
                    <a:pt x="0" y="12700"/>
                  </a:lnTo>
                  <a:lnTo>
                    <a:pt x="771198" y="45937"/>
                  </a:lnTo>
                  <a:lnTo>
                    <a:pt x="771727" y="33232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061960" y="2997708"/>
              <a:ext cx="1503807" cy="8835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708136" y="3028156"/>
              <a:ext cx="171450" cy="10594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709660" y="3006852"/>
              <a:ext cx="170688" cy="1051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752331" y="3019044"/>
              <a:ext cx="148559" cy="7086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788907" y="2997708"/>
              <a:ext cx="113030" cy="70485"/>
            </a:xfrm>
            <a:custGeom>
              <a:avLst/>
              <a:gdLst/>
              <a:ahLst/>
              <a:cxnLst/>
              <a:rect l="l" t="t" r="r" b="b"/>
              <a:pathLst>
                <a:path w="113029" h="70485">
                  <a:moveTo>
                    <a:pt x="56388" y="0"/>
                  </a:moveTo>
                  <a:lnTo>
                    <a:pt x="34450" y="2762"/>
                  </a:lnTo>
                  <a:lnTo>
                    <a:pt x="16525" y="10287"/>
                  </a:lnTo>
                  <a:lnTo>
                    <a:pt x="4435" y="21431"/>
                  </a:lnTo>
                  <a:lnTo>
                    <a:pt x="0" y="35051"/>
                  </a:lnTo>
                  <a:lnTo>
                    <a:pt x="4435" y="48672"/>
                  </a:lnTo>
                  <a:lnTo>
                    <a:pt x="16525" y="59816"/>
                  </a:lnTo>
                  <a:lnTo>
                    <a:pt x="34450" y="67341"/>
                  </a:lnTo>
                  <a:lnTo>
                    <a:pt x="56388" y="70103"/>
                  </a:lnTo>
                  <a:lnTo>
                    <a:pt x="78325" y="67341"/>
                  </a:lnTo>
                  <a:lnTo>
                    <a:pt x="96250" y="59816"/>
                  </a:lnTo>
                  <a:lnTo>
                    <a:pt x="108340" y="48672"/>
                  </a:lnTo>
                  <a:lnTo>
                    <a:pt x="112775" y="35051"/>
                  </a:lnTo>
                  <a:lnTo>
                    <a:pt x="108340" y="21431"/>
                  </a:lnTo>
                  <a:lnTo>
                    <a:pt x="96250" y="10286"/>
                  </a:lnTo>
                  <a:lnTo>
                    <a:pt x="78325" y="2762"/>
                  </a:lnTo>
                  <a:lnTo>
                    <a:pt x="56388" y="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164065" y="2832354"/>
              <a:ext cx="819150" cy="560070"/>
            </a:xfrm>
            <a:custGeom>
              <a:avLst/>
              <a:gdLst/>
              <a:ahLst/>
              <a:cxnLst/>
              <a:rect l="l" t="t" r="r" b="b"/>
              <a:pathLst>
                <a:path w="819150" h="560070">
                  <a:moveTo>
                    <a:pt x="752316" y="37587"/>
                  </a:moveTo>
                  <a:lnTo>
                    <a:pt x="0" y="549529"/>
                  </a:lnTo>
                  <a:lnTo>
                    <a:pt x="7111" y="559943"/>
                  </a:lnTo>
                  <a:lnTo>
                    <a:pt x="759506" y="48159"/>
                  </a:lnTo>
                  <a:lnTo>
                    <a:pt x="752316" y="37587"/>
                  </a:lnTo>
                  <a:close/>
                </a:path>
                <a:path w="819150" h="560070">
                  <a:moveTo>
                    <a:pt x="801887" y="30480"/>
                  </a:moveTo>
                  <a:lnTo>
                    <a:pt x="762761" y="30480"/>
                  </a:lnTo>
                  <a:lnTo>
                    <a:pt x="770001" y="41021"/>
                  </a:lnTo>
                  <a:lnTo>
                    <a:pt x="759506" y="48159"/>
                  </a:lnTo>
                  <a:lnTo>
                    <a:pt x="777366" y="74422"/>
                  </a:lnTo>
                  <a:lnTo>
                    <a:pt x="801887" y="30480"/>
                  </a:lnTo>
                  <a:close/>
                </a:path>
                <a:path w="819150" h="560070">
                  <a:moveTo>
                    <a:pt x="762761" y="30480"/>
                  </a:moveTo>
                  <a:lnTo>
                    <a:pt x="752316" y="37587"/>
                  </a:lnTo>
                  <a:lnTo>
                    <a:pt x="759506" y="48159"/>
                  </a:lnTo>
                  <a:lnTo>
                    <a:pt x="770001" y="41021"/>
                  </a:lnTo>
                  <a:lnTo>
                    <a:pt x="762761" y="30480"/>
                  </a:lnTo>
                  <a:close/>
                </a:path>
                <a:path w="819150" h="560070">
                  <a:moveTo>
                    <a:pt x="818895" y="0"/>
                  </a:moveTo>
                  <a:lnTo>
                    <a:pt x="734440" y="11303"/>
                  </a:lnTo>
                  <a:lnTo>
                    <a:pt x="752316" y="37587"/>
                  </a:lnTo>
                  <a:lnTo>
                    <a:pt x="762761" y="30480"/>
                  </a:lnTo>
                  <a:lnTo>
                    <a:pt x="801887" y="30480"/>
                  </a:lnTo>
                  <a:lnTo>
                    <a:pt x="818895" y="0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745224" y="4363211"/>
              <a:ext cx="3983735" cy="23591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57783" y="3721606"/>
              <a:ext cx="4378452" cy="30175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419506" y="1233677"/>
            <a:ext cx="5161280" cy="24511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05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204">
                <a:latin typeface="Arial Black"/>
                <a:cs typeface="Arial Black"/>
              </a:rPr>
              <a:t>Buku</a:t>
            </a:r>
            <a:r>
              <a:rPr dirty="0" sz="1400" spc="-105">
                <a:latin typeface="Arial Black"/>
                <a:cs typeface="Arial Black"/>
              </a:rPr>
              <a:t> </a:t>
            </a:r>
            <a:r>
              <a:rPr dirty="0" sz="1400" spc="-175">
                <a:latin typeface="Arial Black"/>
                <a:cs typeface="Arial Black"/>
              </a:rPr>
              <a:t>manual</a:t>
            </a:r>
            <a:endParaRPr sz="14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1220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215">
                <a:latin typeface="Arial Black"/>
                <a:cs typeface="Arial Black"/>
              </a:rPr>
              <a:t>Screen </a:t>
            </a:r>
            <a:r>
              <a:rPr dirty="0" sz="1400" spc="-165">
                <a:latin typeface="Arial Black"/>
                <a:cs typeface="Arial Black"/>
              </a:rPr>
              <a:t>shot (dalam bentuk flow</a:t>
            </a:r>
            <a:r>
              <a:rPr dirty="0" sz="1400" spc="-25">
                <a:latin typeface="Arial Black"/>
                <a:cs typeface="Arial Black"/>
              </a:rPr>
              <a:t> </a:t>
            </a:r>
            <a:r>
              <a:rPr dirty="0" sz="1400" spc="-145">
                <a:latin typeface="Arial Black"/>
                <a:cs typeface="Arial Black"/>
              </a:rPr>
              <a:t>program)</a:t>
            </a:r>
            <a:endParaRPr sz="14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1240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185">
                <a:latin typeface="Arial Black"/>
                <a:cs typeface="Arial Black"/>
              </a:rPr>
              <a:t>Animasi </a:t>
            </a:r>
            <a:r>
              <a:rPr dirty="0" sz="1400" spc="-180">
                <a:latin typeface="Arial Black"/>
                <a:cs typeface="Arial Black"/>
              </a:rPr>
              <a:t>singkat </a:t>
            </a:r>
            <a:r>
              <a:rPr dirty="0" sz="1400" spc="-150">
                <a:latin typeface="Arial Black"/>
                <a:cs typeface="Arial Black"/>
              </a:rPr>
              <a:t>per</a:t>
            </a:r>
            <a:r>
              <a:rPr dirty="0" sz="1400" spc="55">
                <a:latin typeface="Arial Black"/>
                <a:cs typeface="Arial Black"/>
              </a:rPr>
              <a:t> </a:t>
            </a:r>
            <a:r>
              <a:rPr dirty="0" sz="1400" spc="-135">
                <a:latin typeface="Arial Black"/>
                <a:cs typeface="Arial Black"/>
              </a:rPr>
              <a:t>fitur</a:t>
            </a:r>
            <a:endParaRPr sz="14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1235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200">
                <a:latin typeface="Arial Black"/>
                <a:cs typeface="Arial Black"/>
              </a:rPr>
              <a:t>API</a:t>
            </a:r>
            <a:endParaRPr sz="14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1225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185">
                <a:latin typeface="Arial Black"/>
                <a:cs typeface="Arial Black"/>
              </a:rPr>
              <a:t>Katalog</a:t>
            </a:r>
            <a:r>
              <a:rPr dirty="0" sz="1400" spc="-125">
                <a:latin typeface="Arial Black"/>
                <a:cs typeface="Arial Black"/>
              </a:rPr>
              <a:t> </a:t>
            </a:r>
            <a:r>
              <a:rPr dirty="0" sz="1400" spc="-175">
                <a:latin typeface="Arial Black"/>
                <a:cs typeface="Arial Black"/>
              </a:rPr>
              <a:t>Data</a:t>
            </a:r>
            <a:endParaRPr sz="14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1240"/>
              </a:spcBef>
              <a:buSzPct val="42857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400" spc="-195">
                <a:latin typeface="Arial Black"/>
                <a:cs typeface="Arial Black"/>
              </a:rPr>
              <a:t>Penjelasan</a:t>
            </a:r>
            <a:r>
              <a:rPr dirty="0" sz="1400" spc="-114">
                <a:latin typeface="Arial Black"/>
                <a:cs typeface="Arial Black"/>
              </a:rPr>
              <a:t> </a:t>
            </a:r>
            <a:r>
              <a:rPr dirty="0" sz="1400" spc="-170">
                <a:latin typeface="Arial Black"/>
                <a:cs typeface="Arial Black"/>
              </a:rPr>
              <a:t>kolaborasi</a:t>
            </a:r>
            <a:endParaRPr sz="1400">
              <a:latin typeface="Arial Black"/>
              <a:cs typeface="Arial Black"/>
            </a:endParaRPr>
          </a:p>
          <a:p>
            <a:pPr marL="3425190">
              <a:lnSpc>
                <a:spcPct val="100000"/>
              </a:lnSpc>
              <a:spcBef>
                <a:spcPts val="690"/>
              </a:spcBef>
            </a:pPr>
            <a:r>
              <a:rPr dirty="0" sz="1800" spc="-225">
                <a:latin typeface="Arial Black"/>
                <a:cs typeface="Arial Black"/>
              </a:rPr>
              <a:t>Dokumentasi</a:t>
            </a:r>
            <a:r>
              <a:rPr dirty="0" sz="1800" spc="-210">
                <a:latin typeface="Arial Black"/>
                <a:cs typeface="Arial Black"/>
              </a:rPr>
              <a:t> </a:t>
            </a:r>
            <a:r>
              <a:rPr dirty="0" sz="1800" spc="-254">
                <a:latin typeface="Arial Black"/>
                <a:cs typeface="Arial Black"/>
              </a:rPr>
              <a:t>API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801606" y="4024960"/>
            <a:ext cx="18319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60">
                <a:latin typeface="Arial Black"/>
                <a:cs typeface="Arial Black"/>
              </a:rPr>
              <a:t>Flow </a:t>
            </a:r>
            <a:r>
              <a:rPr dirty="0" sz="1800" spc="-275">
                <a:latin typeface="Arial Black"/>
                <a:cs typeface="Arial Black"/>
              </a:rPr>
              <a:t>screen</a:t>
            </a:r>
            <a:r>
              <a:rPr dirty="0" sz="1800" spc="-45">
                <a:latin typeface="Arial Black"/>
                <a:cs typeface="Arial Black"/>
              </a:rPr>
              <a:t> </a:t>
            </a:r>
            <a:r>
              <a:rPr dirty="0" sz="1800" spc="-204">
                <a:latin typeface="Arial Black"/>
                <a:cs typeface="Arial Black"/>
              </a:rPr>
              <a:t>shoot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90206" y="2219325"/>
            <a:ext cx="1928495" cy="1595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51510">
              <a:lnSpc>
                <a:spcPct val="100000"/>
              </a:lnSpc>
              <a:spcBef>
                <a:spcPts val="100"/>
              </a:spcBef>
            </a:pPr>
            <a:r>
              <a:rPr dirty="0" sz="1800" spc="-260">
                <a:latin typeface="Arial Black"/>
                <a:cs typeface="Arial Black"/>
              </a:rPr>
              <a:t>User </a:t>
            </a:r>
            <a:r>
              <a:rPr dirty="0" sz="1800" spc="-229">
                <a:latin typeface="Arial Black"/>
                <a:cs typeface="Arial Black"/>
              </a:rPr>
              <a:t>manual  </a:t>
            </a:r>
            <a:r>
              <a:rPr dirty="0" sz="1800" spc="-204">
                <a:latin typeface="Arial Black"/>
                <a:cs typeface="Arial Black"/>
              </a:rPr>
              <a:t>dengan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800" spc="-250">
                <a:latin typeface="Arial Black"/>
                <a:cs typeface="Arial Black"/>
              </a:rPr>
              <a:t>Catatan</a:t>
            </a:r>
            <a:r>
              <a:rPr dirty="0" sz="1800" spc="-170">
                <a:latin typeface="Arial Black"/>
                <a:cs typeface="Arial Black"/>
              </a:rPr>
              <a:t> </a:t>
            </a:r>
            <a:r>
              <a:rPr dirty="0" sz="1800" spc="-235">
                <a:latin typeface="Arial Black"/>
                <a:cs typeface="Arial Black"/>
              </a:rPr>
              <a:t>penjelasan</a:t>
            </a:r>
            <a:endParaRPr sz="1800">
              <a:latin typeface="Arial Black"/>
              <a:cs typeface="Arial Black"/>
            </a:endParaRPr>
          </a:p>
          <a:p>
            <a:pPr algn="ctr" marL="867410" marR="137795" indent="-1270">
              <a:lnSpc>
                <a:spcPct val="100000"/>
              </a:lnSpc>
              <a:spcBef>
                <a:spcPts val="120"/>
              </a:spcBef>
            </a:pPr>
            <a:r>
              <a:rPr dirty="0" sz="1200" spc="-170">
                <a:latin typeface="Arial Black"/>
                <a:cs typeface="Arial Black"/>
              </a:rPr>
              <a:t>Penjelasan  </a:t>
            </a:r>
            <a:r>
              <a:rPr dirty="0" sz="1200" spc="-120">
                <a:latin typeface="Arial Black"/>
                <a:cs typeface="Arial Black"/>
              </a:rPr>
              <a:t>Men</a:t>
            </a:r>
            <a:r>
              <a:rPr dirty="0" sz="1200" spc="-125">
                <a:latin typeface="Arial Black"/>
                <a:cs typeface="Arial Black"/>
              </a:rPr>
              <a:t>un</a:t>
            </a:r>
            <a:r>
              <a:rPr dirty="0" sz="1200" spc="-85">
                <a:latin typeface="Arial Black"/>
                <a:cs typeface="Arial Black"/>
              </a:rPr>
              <a:t>j</a:t>
            </a:r>
            <a:r>
              <a:rPr dirty="0" sz="1200" spc="-165">
                <a:latin typeface="Arial Black"/>
                <a:cs typeface="Arial Black"/>
              </a:rPr>
              <a:t>u</a:t>
            </a:r>
            <a:r>
              <a:rPr dirty="0" sz="1200" spc="-210">
                <a:latin typeface="Arial Black"/>
                <a:cs typeface="Arial Black"/>
              </a:rPr>
              <a:t>k</a:t>
            </a:r>
            <a:r>
              <a:rPr dirty="0" sz="1200" spc="-200">
                <a:latin typeface="Arial Black"/>
                <a:cs typeface="Arial Black"/>
              </a:rPr>
              <a:t>k</a:t>
            </a:r>
            <a:r>
              <a:rPr dirty="0" sz="1200" spc="-120">
                <a:latin typeface="Arial Black"/>
                <a:cs typeface="Arial Black"/>
              </a:rPr>
              <a:t>an  </a:t>
            </a:r>
            <a:r>
              <a:rPr dirty="0" sz="1200" spc="-150">
                <a:latin typeface="Arial Black"/>
                <a:cs typeface="Arial Black"/>
              </a:rPr>
              <a:t>Hal</a:t>
            </a:r>
            <a:r>
              <a:rPr dirty="0" sz="1200" spc="-95">
                <a:latin typeface="Arial Black"/>
                <a:cs typeface="Arial Black"/>
              </a:rPr>
              <a:t> </a:t>
            </a:r>
            <a:r>
              <a:rPr dirty="0" sz="1200" spc="-165">
                <a:latin typeface="Arial Black"/>
                <a:cs typeface="Arial Black"/>
              </a:rPr>
              <a:t>apa</a:t>
            </a:r>
            <a:endParaRPr sz="1200">
              <a:latin typeface="Arial Black"/>
              <a:cs typeface="Arial Black"/>
            </a:endParaRPr>
          </a:p>
          <a:p>
            <a:pPr algn="ctr" marL="720090">
              <a:lnSpc>
                <a:spcPct val="100000"/>
              </a:lnSpc>
            </a:pPr>
            <a:r>
              <a:rPr dirty="0" sz="1200" spc="-180">
                <a:latin typeface="Arial Black"/>
                <a:cs typeface="Arial Black"/>
              </a:rPr>
              <a:t>Pada </a:t>
            </a:r>
            <a:r>
              <a:rPr dirty="0" sz="1200" spc="-155">
                <a:latin typeface="Arial Black"/>
                <a:cs typeface="Arial Black"/>
              </a:rPr>
              <a:t>level</a:t>
            </a:r>
            <a:r>
              <a:rPr dirty="0" sz="1200" spc="-220">
                <a:latin typeface="Arial Black"/>
                <a:cs typeface="Arial Black"/>
              </a:rPr>
              <a:t> </a:t>
            </a:r>
            <a:r>
              <a:rPr dirty="0" sz="1200" spc="-165">
                <a:latin typeface="Arial Black"/>
                <a:cs typeface="Arial Black"/>
              </a:rPr>
              <a:t>apa</a:t>
            </a:r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22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52290" y="546557"/>
            <a:ext cx="318325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95" b="0">
                <a:solidFill>
                  <a:srgbClr val="FF0000"/>
                </a:solidFill>
                <a:latin typeface="Arial Black"/>
                <a:cs typeface="Arial Black"/>
              </a:rPr>
              <a:t>Daftar</a:t>
            </a:r>
            <a:r>
              <a:rPr dirty="0" sz="3600" spc="-295" b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3600" spc="-500" b="0">
                <a:solidFill>
                  <a:srgbClr val="FF0000"/>
                </a:solidFill>
                <a:latin typeface="Arial Black"/>
                <a:cs typeface="Arial Black"/>
              </a:rPr>
              <a:t>Evidence</a:t>
            </a:r>
            <a:endParaRPr sz="360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04393" y="1306575"/>
          <a:ext cx="11449050" cy="2305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1615"/>
                <a:gridCol w="1775460"/>
                <a:gridCol w="1633854"/>
                <a:gridCol w="1633854"/>
                <a:gridCol w="1637029"/>
                <a:gridCol w="1637029"/>
                <a:gridCol w="1637665"/>
              </a:tblGrid>
              <a:tr h="636905">
                <a:tc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114">
                          <a:latin typeface="Arial Black"/>
                          <a:cs typeface="Arial Black"/>
                        </a:rPr>
                        <a:t>No</a:t>
                      </a:r>
                      <a:r>
                        <a:rPr dirty="0" sz="1400" spc="-1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160">
                          <a:latin typeface="Arial Black"/>
                          <a:cs typeface="Arial Black"/>
                        </a:rPr>
                        <a:t>Indikator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3079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190">
                          <a:latin typeface="Arial Black"/>
                          <a:cs typeface="Arial Black"/>
                        </a:rPr>
                        <a:t>Nama</a:t>
                      </a:r>
                      <a:r>
                        <a:rPr dirty="0" sz="1400" spc="-12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200">
                          <a:latin typeface="Arial Black"/>
                          <a:cs typeface="Arial Black"/>
                        </a:rPr>
                        <a:t>Layanan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190">
                          <a:latin typeface="Arial Black"/>
                          <a:cs typeface="Arial Black"/>
                        </a:rPr>
                        <a:t>Nama</a:t>
                      </a:r>
                      <a:r>
                        <a:rPr dirty="0" sz="1400" spc="-12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175">
                          <a:latin typeface="Arial Black"/>
                          <a:cs typeface="Arial Black"/>
                        </a:rPr>
                        <a:t>SIM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160">
                          <a:latin typeface="Arial Black"/>
                          <a:cs typeface="Arial Black"/>
                        </a:rPr>
                        <a:t>Unit</a:t>
                      </a:r>
                      <a:r>
                        <a:rPr dirty="0" sz="1400" spc="-11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170">
                          <a:latin typeface="Arial Black"/>
                          <a:cs typeface="Arial Black"/>
                        </a:rPr>
                        <a:t>Pengelola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210">
                          <a:latin typeface="Arial Black"/>
                          <a:cs typeface="Arial Black"/>
                        </a:rPr>
                        <a:t>Klaim</a:t>
                      </a:r>
                      <a:r>
                        <a:rPr dirty="0" sz="1400" spc="-12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00" spc="-155">
                          <a:latin typeface="Arial Black"/>
                          <a:cs typeface="Arial Black"/>
                        </a:rPr>
                        <a:t>indikator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195">
                          <a:latin typeface="Arial Black"/>
                          <a:cs typeface="Arial Black"/>
                        </a:rPr>
                        <a:t>Evidence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3702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spc="-190">
                          <a:latin typeface="Arial Black"/>
                          <a:cs typeface="Arial Black"/>
                        </a:rPr>
                        <a:t>Keterangan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4191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B3B3B3"/>
                    </a:solidFill>
                  </a:tcPr>
                </a:tc>
              </a:tr>
              <a:tr h="396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805433" y="3512058"/>
            <a:ext cx="76200" cy="581025"/>
          </a:xfrm>
          <a:custGeom>
            <a:avLst/>
            <a:gdLst/>
            <a:ahLst/>
            <a:cxnLst/>
            <a:rect l="l" t="t" r="r" b="b"/>
            <a:pathLst>
              <a:path w="76200" h="581025">
                <a:moveTo>
                  <a:pt x="44450" y="63500"/>
                </a:moveTo>
                <a:lnTo>
                  <a:pt x="31750" y="63500"/>
                </a:lnTo>
                <a:lnTo>
                  <a:pt x="31750" y="580643"/>
                </a:lnTo>
                <a:lnTo>
                  <a:pt x="44450" y="580643"/>
                </a:lnTo>
                <a:lnTo>
                  <a:pt x="44450" y="63500"/>
                </a:lnTo>
                <a:close/>
              </a:path>
              <a:path w="76200" h="5810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810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830323" y="4072128"/>
            <a:ext cx="1492250" cy="2242185"/>
          </a:xfrm>
          <a:prstGeom prst="rect">
            <a:avLst/>
          </a:prstGeom>
          <a:solidFill>
            <a:srgbClr val="B4C6DC"/>
          </a:solidFill>
        </p:spPr>
        <p:txBody>
          <a:bodyPr wrap="square" lIns="0" tIns="130810" rIns="0" bIns="0" rtlCol="0" vert="horz">
            <a:spAutoFit/>
          </a:bodyPr>
          <a:lstStyle/>
          <a:p>
            <a:pPr marL="89535" marR="116839">
              <a:lnSpc>
                <a:spcPct val="100000"/>
              </a:lnSpc>
              <a:spcBef>
                <a:spcPts val="1030"/>
              </a:spcBef>
            </a:pPr>
            <a:r>
              <a:rPr dirty="0" sz="1400" spc="-200">
                <a:latin typeface="Arial Black"/>
                <a:cs typeface="Arial Black"/>
              </a:rPr>
              <a:t>Berikan </a:t>
            </a:r>
            <a:r>
              <a:rPr dirty="0" sz="1400" spc="-195">
                <a:latin typeface="Arial Black"/>
                <a:cs typeface="Arial Black"/>
              </a:rPr>
              <a:t>nama  </a:t>
            </a:r>
            <a:r>
              <a:rPr dirty="0" sz="1400" spc="-180">
                <a:latin typeface="Arial Black"/>
                <a:cs typeface="Arial Black"/>
              </a:rPr>
              <a:t>layanan </a:t>
            </a:r>
            <a:r>
              <a:rPr dirty="0" sz="1400" spc="-204">
                <a:latin typeface="Arial Black"/>
                <a:cs typeface="Arial Black"/>
              </a:rPr>
              <a:t>sesuai  </a:t>
            </a:r>
            <a:r>
              <a:rPr dirty="0" sz="1400" spc="-155">
                <a:latin typeface="Arial Black"/>
                <a:cs typeface="Arial Black"/>
              </a:rPr>
              <a:t>indikator </a:t>
            </a:r>
            <a:r>
              <a:rPr dirty="0" sz="1400" spc="-254">
                <a:latin typeface="Arial Black"/>
                <a:cs typeface="Arial Black"/>
              </a:rPr>
              <a:t>SPBE.  </a:t>
            </a:r>
            <a:r>
              <a:rPr dirty="0" sz="1400" spc="-190">
                <a:latin typeface="Arial Black"/>
                <a:cs typeface="Arial Black"/>
              </a:rPr>
              <a:t>Sebab </a:t>
            </a:r>
            <a:r>
              <a:rPr dirty="0" sz="1400" spc="-180">
                <a:latin typeface="Arial Black"/>
                <a:cs typeface="Arial Black"/>
              </a:rPr>
              <a:t>bisa </a:t>
            </a:r>
            <a:r>
              <a:rPr dirty="0" sz="1400" spc="-195">
                <a:latin typeface="Arial Black"/>
                <a:cs typeface="Arial Black"/>
              </a:rPr>
              <a:t>satu  </a:t>
            </a:r>
            <a:r>
              <a:rPr dirty="0" sz="1400" spc="-180">
                <a:latin typeface="Arial Black"/>
                <a:cs typeface="Arial Black"/>
              </a:rPr>
              <a:t>aplikasi  </a:t>
            </a:r>
            <a:r>
              <a:rPr dirty="0" sz="1400" spc="-155">
                <a:latin typeface="Arial Black"/>
                <a:cs typeface="Arial Black"/>
              </a:rPr>
              <a:t>berkontribusi  </a:t>
            </a:r>
            <a:r>
              <a:rPr dirty="0" sz="1400" spc="-170">
                <a:latin typeface="Arial Black"/>
                <a:cs typeface="Arial Black"/>
              </a:rPr>
              <a:t>pada </a:t>
            </a:r>
            <a:r>
              <a:rPr dirty="0" sz="1400" spc="-180">
                <a:latin typeface="Arial Black"/>
                <a:cs typeface="Arial Black"/>
              </a:rPr>
              <a:t>2 </a:t>
            </a:r>
            <a:r>
              <a:rPr dirty="0" sz="1400" spc="-155">
                <a:latin typeface="Arial Black"/>
                <a:cs typeface="Arial Black"/>
              </a:rPr>
              <a:t>indikator  </a:t>
            </a:r>
            <a:r>
              <a:rPr dirty="0" sz="1400" spc="-180">
                <a:latin typeface="Arial Black"/>
                <a:cs typeface="Arial Black"/>
              </a:rPr>
              <a:t>layanan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0311" y="4091940"/>
            <a:ext cx="1493520" cy="2242185"/>
          </a:xfrm>
          <a:prstGeom prst="rect">
            <a:avLst/>
          </a:prstGeom>
          <a:solidFill>
            <a:srgbClr val="F6F8D3"/>
          </a:solidFill>
        </p:spPr>
        <p:txBody>
          <a:bodyPr wrap="square" lIns="0" tIns="144780" rIns="0" bIns="0" rtlCol="0" vert="horz">
            <a:spAutoFit/>
          </a:bodyPr>
          <a:lstStyle/>
          <a:p>
            <a:pPr marL="218440" marR="254000">
              <a:lnSpc>
                <a:spcPct val="100000"/>
              </a:lnSpc>
              <a:spcBef>
                <a:spcPts val="1140"/>
              </a:spcBef>
            </a:pPr>
            <a:r>
              <a:rPr dirty="0" sz="1400" spc="-200">
                <a:latin typeface="Arial Black"/>
                <a:cs typeface="Arial Black"/>
              </a:rPr>
              <a:t>Berikan </a:t>
            </a:r>
            <a:r>
              <a:rPr dirty="0" sz="1400" spc="-5" b="1">
                <a:latin typeface="Arial"/>
                <a:cs typeface="Arial"/>
              </a:rPr>
              <a:t>no  </a:t>
            </a:r>
            <a:r>
              <a:rPr dirty="0" sz="1400" spc="-15" b="1">
                <a:latin typeface="Arial"/>
                <a:cs typeface="Arial"/>
              </a:rPr>
              <a:t>yang </a:t>
            </a:r>
            <a:r>
              <a:rPr dirty="0" sz="1400" spc="-5" b="1">
                <a:latin typeface="Arial"/>
                <a:cs typeface="Arial"/>
              </a:rPr>
              <a:t>unik  </a:t>
            </a:r>
            <a:r>
              <a:rPr dirty="0" sz="1400" spc="-165">
                <a:latin typeface="Arial Black"/>
                <a:cs typeface="Arial Black"/>
              </a:rPr>
              <a:t>untuk </a:t>
            </a:r>
            <a:r>
              <a:rPr dirty="0" sz="1400" spc="-204">
                <a:latin typeface="Arial Black"/>
                <a:cs typeface="Arial Black"/>
              </a:rPr>
              <a:t>semua  </a:t>
            </a:r>
            <a:r>
              <a:rPr dirty="0" sz="1400" spc="-185">
                <a:latin typeface="Arial Black"/>
                <a:cs typeface="Arial Black"/>
              </a:rPr>
              <a:t>evidence  </a:t>
            </a:r>
            <a:r>
              <a:rPr dirty="0" sz="1400" spc="-170">
                <a:latin typeface="Arial Black"/>
                <a:cs typeface="Arial Black"/>
              </a:rPr>
              <a:t>sehingga  </a:t>
            </a:r>
            <a:r>
              <a:rPr dirty="0" sz="1400" spc="-165">
                <a:latin typeface="Arial Black"/>
                <a:cs typeface="Arial Black"/>
              </a:rPr>
              <a:t>mudah  </a:t>
            </a:r>
            <a:r>
              <a:rPr dirty="0" sz="1400" spc="-170">
                <a:latin typeface="Arial Black"/>
                <a:cs typeface="Arial Black"/>
              </a:rPr>
              <a:t>ditemukan  </a:t>
            </a:r>
            <a:r>
              <a:rPr dirty="0" sz="1400" spc="-150">
                <a:latin typeface="Arial Black"/>
                <a:cs typeface="Arial Black"/>
              </a:rPr>
              <a:t>oleh</a:t>
            </a:r>
            <a:r>
              <a:rPr dirty="0" sz="1400" spc="-105">
                <a:latin typeface="Arial Black"/>
                <a:cs typeface="Arial Black"/>
              </a:rPr>
              <a:t> </a:t>
            </a:r>
            <a:r>
              <a:rPr dirty="0" sz="1400" spc="-200">
                <a:latin typeface="Arial Black"/>
                <a:cs typeface="Arial Black"/>
              </a:rPr>
              <a:t>asesor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4052" y="4085844"/>
            <a:ext cx="1493520" cy="2242185"/>
          </a:xfrm>
          <a:prstGeom prst="rect">
            <a:avLst/>
          </a:prstGeom>
          <a:solidFill>
            <a:srgbClr val="F6F8D3"/>
          </a:solidFill>
        </p:spPr>
        <p:txBody>
          <a:bodyPr wrap="square" lIns="0" tIns="140335" rIns="0" bIns="0" rtlCol="0" vert="horz">
            <a:spAutoFit/>
          </a:bodyPr>
          <a:lstStyle/>
          <a:p>
            <a:pPr marL="219075" marR="202565">
              <a:lnSpc>
                <a:spcPct val="100000"/>
              </a:lnSpc>
              <a:spcBef>
                <a:spcPts val="1105"/>
              </a:spcBef>
            </a:pPr>
            <a:r>
              <a:rPr dirty="0" sz="1400" spc="-200">
                <a:latin typeface="Arial Black"/>
                <a:cs typeface="Arial Black"/>
              </a:rPr>
              <a:t>Berikan </a:t>
            </a:r>
            <a:r>
              <a:rPr dirty="0" sz="1400" spc="-195">
                <a:latin typeface="Arial Black"/>
                <a:cs typeface="Arial Black"/>
              </a:rPr>
              <a:t>nama  </a:t>
            </a: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165">
                <a:latin typeface="Arial Black"/>
                <a:cs typeface="Arial Black"/>
              </a:rPr>
              <a:t>Informasi  </a:t>
            </a:r>
            <a:r>
              <a:rPr dirty="0" sz="1400" spc="-155">
                <a:latin typeface="Arial Black"/>
                <a:cs typeface="Arial Black"/>
              </a:rPr>
              <a:t>(SIM) </a:t>
            </a:r>
            <a:r>
              <a:rPr dirty="0" sz="1400" spc="-165">
                <a:latin typeface="Arial Black"/>
                <a:cs typeface="Arial Black"/>
              </a:rPr>
              <a:t>yang  </a:t>
            </a:r>
            <a:r>
              <a:rPr dirty="0" sz="1400" spc="-160">
                <a:latin typeface="Arial Black"/>
                <a:cs typeface="Arial Black"/>
              </a:rPr>
              <a:t>digunakan  </a:t>
            </a:r>
            <a:r>
              <a:rPr dirty="0" sz="1400" spc="-180">
                <a:latin typeface="Arial Black"/>
                <a:cs typeface="Arial Black"/>
              </a:rPr>
              <a:t>sebagai  evidence.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87111" y="4096511"/>
            <a:ext cx="1492250" cy="2242185"/>
          </a:xfrm>
          <a:prstGeom prst="rect">
            <a:avLst/>
          </a:prstGeom>
          <a:solidFill>
            <a:srgbClr val="B4C6DC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imes New Roman"/>
              <a:cs typeface="Times New Roman"/>
            </a:endParaRPr>
          </a:p>
          <a:p>
            <a:pPr marL="90170" marR="241935">
              <a:lnSpc>
                <a:spcPct val="100000"/>
              </a:lnSpc>
            </a:pPr>
            <a:r>
              <a:rPr dirty="0" sz="1400" spc="-160">
                <a:latin typeface="Arial Black"/>
                <a:cs typeface="Arial Black"/>
              </a:rPr>
              <a:t>Unit </a:t>
            </a:r>
            <a:r>
              <a:rPr dirty="0" sz="1400" spc="-150">
                <a:latin typeface="Arial Black"/>
                <a:cs typeface="Arial Black"/>
              </a:rPr>
              <a:t>pengelola  </a:t>
            </a:r>
            <a:r>
              <a:rPr dirty="0" sz="1400" spc="-180">
                <a:latin typeface="Arial Black"/>
                <a:cs typeface="Arial Black"/>
              </a:rPr>
              <a:t>layanan atau  </a:t>
            </a:r>
            <a:r>
              <a:rPr dirty="0" sz="1400" spc="-170">
                <a:latin typeface="Arial Black"/>
                <a:cs typeface="Arial Black"/>
              </a:rPr>
              <a:t>SIM</a:t>
            </a:r>
            <a:r>
              <a:rPr dirty="0" sz="1400" spc="-100">
                <a:latin typeface="Arial Black"/>
                <a:cs typeface="Arial Black"/>
              </a:rPr>
              <a:t> </a:t>
            </a:r>
            <a:r>
              <a:rPr dirty="0" sz="1400" spc="-170">
                <a:latin typeface="Arial Black"/>
                <a:cs typeface="Arial Black"/>
              </a:rPr>
              <a:t>tersebut.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07123" y="4126991"/>
            <a:ext cx="1493520" cy="2242185"/>
          </a:xfrm>
          <a:prstGeom prst="rect">
            <a:avLst/>
          </a:prstGeom>
          <a:solidFill>
            <a:srgbClr val="F6F8D3"/>
          </a:solidFill>
        </p:spPr>
        <p:txBody>
          <a:bodyPr wrap="square" lIns="0" tIns="1270" rIns="0" bIns="0" rtlCol="0" vert="horz">
            <a:spAutoFit/>
          </a:bodyPr>
          <a:lstStyle/>
          <a:p>
            <a:pPr marL="106045" marR="170815">
              <a:lnSpc>
                <a:spcPct val="100000"/>
              </a:lnSpc>
              <a:spcBef>
                <a:spcPts val="10"/>
              </a:spcBef>
            </a:pPr>
            <a:r>
              <a:rPr dirty="0" sz="1400" spc="-160">
                <a:latin typeface="Arial Black"/>
                <a:cs typeface="Arial Black"/>
              </a:rPr>
              <a:t>Indikator </a:t>
            </a:r>
            <a:r>
              <a:rPr dirty="0" sz="1400" spc="-165">
                <a:latin typeface="Arial Black"/>
                <a:cs typeface="Arial Black"/>
              </a:rPr>
              <a:t>yang  diklaim </a:t>
            </a:r>
            <a:r>
              <a:rPr dirty="0" sz="1400" spc="-155">
                <a:latin typeface="Arial Black"/>
                <a:cs typeface="Arial Black"/>
              </a:rPr>
              <a:t>dengan  </a:t>
            </a:r>
            <a:r>
              <a:rPr dirty="0" sz="1400" spc="-185">
                <a:latin typeface="Arial Black"/>
                <a:cs typeface="Arial Black"/>
              </a:rPr>
              <a:t>evidence</a:t>
            </a:r>
            <a:r>
              <a:rPr dirty="0" sz="1400" spc="-90">
                <a:latin typeface="Arial Black"/>
                <a:cs typeface="Arial Black"/>
              </a:rPr>
              <a:t> </a:t>
            </a:r>
            <a:r>
              <a:rPr dirty="0" sz="1400" spc="-150">
                <a:latin typeface="Arial Black"/>
                <a:cs typeface="Arial Black"/>
              </a:rPr>
              <a:t>itu.</a:t>
            </a:r>
            <a:endParaRPr sz="1400">
              <a:latin typeface="Arial Black"/>
              <a:cs typeface="Arial Black"/>
            </a:endParaRPr>
          </a:p>
          <a:p>
            <a:pPr marL="106045" marR="127000">
              <a:lnSpc>
                <a:spcPct val="100000"/>
              </a:lnSpc>
            </a:pPr>
            <a:r>
              <a:rPr dirty="0" sz="1400" spc="-150">
                <a:latin typeface="Arial Black"/>
                <a:cs typeface="Arial Black"/>
              </a:rPr>
              <a:t>Nilai dari </a:t>
            </a:r>
            <a:r>
              <a:rPr dirty="0" sz="1400" spc="-110">
                <a:latin typeface="Arial Black"/>
                <a:cs typeface="Arial Black"/>
              </a:rPr>
              <a:t>1-5.  </a:t>
            </a:r>
            <a:r>
              <a:rPr dirty="0" sz="1400" spc="-229">
                <a:latin typeface="Arial Black"/>
                <a:cs typeface="Arial Black"/>
              </a:rPr>
              <a:t>Jadi </a:t>
            </a:r>
            <a:r>
              <a:rPr dirty="0" sz="1400" spc="-190">
                <a:latin typeface="Arial Black"/>
                <a:cs typeface="Arial Black"/>
              </a:rPr>
              <a:t>misal  </a:t>
            </a:r>
            <a:r>
              <a:rPr dirty="0" sz="1400" spc="-185">
                <a:latin typeface="Arial Black"/>
                <a:cs typeface="Arial Black"/>
              </a:rPr>
              <a:t>evidence </a:t>
            </a:r>
            <a:r>
              <a:rPr dirty="0" sz="1400" spc="-140">
                <a:latin typeface="Arial Black"/>
                <a:cs typeface="Arial Black"/>
              </a:rPr>
              <a:t>ini  </a:t>
            </a:r>
            <a:r>
              <a:rPr dirty="0" sz="1400" spc="-180">
                <a:latin typeface="Arial Black"/>
                <a:cs typeface="Arial Black"/>
              </a:rPr>
              <a:t>menunjukkan  </a:t>
            </a:r>
            <a:r>
              <a:rPr dirty="0" sz="1400" spc="-165">
                <a:latin typeface="Arial Black"/>
                <a:cs typeface="Arial Black"/>
              </a:rPr>
              <a:t>pertukaran</a:t>
            </a:r>
            <a:r>
              <a:rPr dirty="0" sz="1400" spc="-190">
                <a:latin typeface="Arial Black"/>
                <a:cs typeface="Arial Black"/>
              </a:rPr>
              <a:t> </a:t>
            </a:r>
            <a:r>
              <a:rPr dirty="0" sz="1400" spc="-175">
                <a:latin typeface="Arial Black"/>
                <a:cs typeface="Arial Black"/>
              </a:rPr>
              <a:t>data  </a:t>
            </a:r>
            <a:r>
              <a:rPr dirty="0" sz="1400" spc="-165">
                <a:latin typeface="Arial Black"/>
                <a:cs typeface="Arial Black"/>
              </a:rPr>
              <a:t>dapat </a:t>
            </a:r>
            <a:r>
              <a:rPr dirty="0" sz="1400" spc="-150">
                <a:latin typeface="Arial Black"/>
                <a:cs typeface="Arial Black"/>
              </a:rPr>
              <a:t>ditulis </a:t>
            </a:r>
            <a:r>
              <a:rPr dirty="0" sz="1400" spc="-180">
                <a:latin typeface="Arial Black"/>
                <a:cs typeface="Arial Black"/>
              </a:rPr>
              <a:t>4  </a:t>
            </a:r>
            <a:r>
              <a:rPr dirty="0" sz="1400" spc="-165">
                <a:latin typeface="Arial Black"/>
                <a:cs typeface="Arial Black"/>
              </a:rPr>
              <a:t>(kolaborasi)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14943" y="4130040"/>
            <a:ext cx="1493520" cy="2242185"/>
          </a:xfrm>
          <a:prstGeom prst="rect">
            <a:avLst/>
          </a:prstGeom>
          <a:solidFill>
            <a:srgbClr val="B4C6DC"/>
          </a:solidFill>
        </p:spPr>
        <p:txBody>
          <a:bodyPr wrap="square" lIns="0" tIns="109220" rIns="0" bIns="0" rtlCol="0" vert="horz">
            <a:spAutoFit/>
          </a:bodyPr>
          <a:lstStyle/>
          <a:p>
            <a:pPr marL="162560" marR="137795">
              <a:lnSpc>
                <a:spcPct val="100000"/>
              </a:lnSpc>
              <a:spcBef>
                <a:spcPts val="860"/>
              </a:spcBef>
            </a:pPr>
            <a:r>
              <a:rPr dirty="0" sz="1400" spc="-195">
                <a:latin typeface="Arial Black"/>
                <a:cs typeface="Arial Black"/>
              </a:rPr>
              <a:t>Evidence </a:t>
            </a:r>
            <a:r>
              <a:rPr dirty="0" sz="1400" spc="-165">
                <a:latin typeface="Arial Black"/>
                <a:cs typeface="Arial Black"/>
              </a:rPr>
              <a:t>yang  </a:t>
            </a:r>
            <a:r>
              <a:rPr dirty="0" sz="1400" spc="-160">
                <a:latin typeface="Arial Black"/>
                <a:cs typeface="Arial Black"/>
              </a:rPr>
              <a:t>diberikan </a:t>
            </a:r>
            <a:r>
              <a:rPr dirty="0" sz="1400" spc="-190">
                <a:latin typeface="Arial Black"/>
                <a:cs typeface="Arial Black"/>
              </a:rPr>
              <a:t>misal  screenshot,  </a:t>
            </a:r>
            <a:r>
              <a:rPr dirty="0" sz="1400" spc="-140">
                <a:latin typeface="Arial Black"/>
                <a:cs typeface="Arial Black"/>
              </a:rPr>
              <a:t>nomor </a:t>
            </a:r>
            <a:r>
              <a:rPr dirty="0" sz="1400" spc="-190">
                <a:latin typeface="Arial Black"/>
                <a:cs typeface="Arial Black"/>
              </a:rPr>
              <a:t>X,  </a:t>
            </a:r>
            <a:r>
              <a:rPr dirty="0" sz="1400" spc="-185">
                <a:latin typeface="Arial Black"/>
                <a:cs typeface="Arial Black"/>
              </a:rPr>
              <a:t>animasi </a:t>
            </a:r>
            <a:r>
              <a:rPr dirty="0" sz="1400" spc="-140">
                <a:latin typeface="Arial Black"/>
                <a:cs typeface="Arial Black"/>
              </a:rPr>
              <a:t>nomor  </a:t>
            </a:r>
            <a:r>
              <a:rPr dirty="0" sz="1400" spc="-300">
                <a:latin typeface="Arial Black"/>
                <a:cs typeface="Arial Black"/>
              </a:rPr>
              <a:t>Y, </a:t>
            </a:r>
            <a:r>
              <a:rPr dirty="0" sz="1400" spc="-180">
                <a:latin typeface="Arial Black"/>
                <a:cs typeface="Arial Black"/>
              </a:rPr>
              <a:t>atau </a:t>
            </a:r>
            <a:r>
              <a:rPr dirty="0" sz="1400" spc="-185">
                <a:latin typeface="Arial Black"/>
                <a:cs typeface="Arial Black"/>
              </a:rPr>
              <a:t>user  </a:t>
            </a:r>
            <a:r>
              <a:rPr dirty="0" sz="1400" spc="-175">
                <a:latin typeface="Arial Black"/>
                <a:cs typeface="Arial Black"/>
              </a:rPr>
              <a:t>manual</a:t>
            </a:r>
            <a:r>
              <a:rPr dirty="0" sz="1400" spc="-140">
                <a:latin typeface="Arial Black"/>
                <a:cs typeface="Arial Black"/>
              </a:rPr>
              <a:t> </a:t>
            </a:r>
            <a:r>
              <a:rPr dirty="0" sz="1400" spc="-160">
                <a:latin typeface="Arial Black"/>
                <a:cs typeface="Arial Black"/>
              </a:rPr>
              <a:t>dsb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31907" y="4120896"/>
            <a:ext cx="1492250" cy="2242185"/>
          </a:xfrm>
          <a:prstGeom prst="rect">
            <a:avLst/>
          </a:prstGeom>
          <a:solidFill>
            <a:srgbClr val="F6F8D3"/>
          </a:solidFill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Times New Roman"/>
              <a:cs typeface="Times New Roman"/>
            </a:endParaRPr>
          </a:p>
          <a:p>
            <a:pPr marL="90170" marR="94615">
              <a:lnSpc>
                <a:spcPct val="100000"/>
              </a:lnSpc>
            </a:pPr>
            <a:r>
              <a:rPr dirty="0" sz="1400" spc="-190">
                <a:latin typeface="Arial Black"/>
                <a:cs typeface="Arial Black"/>
              </a:rPr>
              <a:t>Keterangan  </a:t>
            </a:r>
            <a:r>
              <a:rPr dirty="0" sz="1400" spc="-180">
                <a:latin typeface="Arial Black"/>
                <a:cs typeface="Arial Black"/>
              </a:rPr>
              <a:t>tambahan </a:t>
            </a:r>
            <a:r>
              <a:rPr dirty="0" sz="1400" spc="-165">
                <a:latin typeface="Arial Black"/>
                <a:cs typeface="Arial Black"/>
              </a:rPr>
              <a:t>yang  </a:t>
            </a:r>
            <a:r>
              <a:rPr dirty="0" sz="1400" spc="-160">
                <a:latin typeface="Arial Black"/>
                <a:cs typeface="Arial Black"/>
              </a:rPr>
              <a:t>diberikan </a:t>
            </a:r>
            <a:r>
              <a:rPr dirty="0" sz="1400" spc="-165">
                <a:latin typeface="Arial Black"/>
                <a:cs typeface="Arial Black"/>
              </a:rPr>
              <a:t>untuk  </a:t>
            </a:r>
            <a:r>
              <a:rPr dirty="0" sz="1400" spc="-195">
                <a:latin typeface="Arial Black"/>
                <a:cs typeface="Arial Black"/>
              </a:rPr>
              <a:t>menjelaskan  </a:t>
            </a:r>
            <a:r>
              <a:rPr dirty="0" sz="1400" spc="-180">
                <a:latin typeface="Arial Black"/>
                <a:cs typeface="Arial Black"/>
              </a:rPr>
              <a:t>layanan </a:t>
            </a:r>
            <a:r>
              <a:rPr dirty="0" sz="1400" spc="-170">
                <a:latin typeface="Arial Black"/>
                <a:cs typeface="Arial Black"/>
              </a:rPr>
              <a:t>tersebut  </a:t>
            </a:r>
            <a:r>
              <a:rPr dirty="0" sz="1400" spc="-175">
                <a:latin typeface="Arial Black"/>
                <a:cs typeface="Arial Black"/>
              </a:rPr>
              <a:t>terkait</a:t>
            </a:r>
            <a:r>
              <a:rPr dirty="0" sz="1400" spc="-135">
                <a:latin typeface="Arial Black"/>
                <a:cs typeface="Arial Black"/>
              </a:rPr>
              <a:t> </a:t>
            </a:r>
            <a:r>
              <a:rPr dirty="0" sz="1400" spc="-155">
                <a:latin typeface="Arial Black"/>
                <a:cs typeface="Arial Black"/>
              </a:rPr>
              <a:t>indikator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69286" y="3512057"/>
            <a:ext cx="8007350" cy="581025"/>
          </a:xfrm>
          <a:custGeom>
            <a:avLst/>
            <a:gdLst/>
            <a:ahLst/>
            <a:cxnLst/>
            <a:rect l="l" t="t" r="r" b="b"/>
            <a:pathLst>
              <a:path w="8007350" h="581025">
                <a:moveTo>
                  <a:pt x="76200" y="76212"/>
                </a:moveTo>
                <a:lnTo>
                  <a:pt x="69850" y="63512"/>
                </a:lnTo>
                <a:lnTo>
                  <a:pt x="38100" y="0"/>
                </a:lnTo>
                <a:lnTo>
                  <a:pt x="0" y="76212"/>
                </a:lnTo>
                <a:lnTo>
                  <a:pt x="31750" y="76212"/>
                </a:lnTo>
                <a:lnTo>
                  <a:pt x="31750" y="580644"/>
                </a:lnTo>
                <a:lnTo>
                  <a:pt x="44450" y="580644"/>
                </a:lnTo>
                <a:lnTo>
                  <a:pt x="44450" y="76212"/>
                </a:lnTo>
                <a:lnTo>
                  <a:pt x="76200" y="76212"/>
                </a:lnTo>
                <a:close/>
              </a:path>
              <a:path w="8007350" h="581025">
                <a:moveTo>
                  <a:pt x="1601724" y="76212"/>
                </a:moveTo>
                <a:lnTo>
                  <a:pt x="1595374" y="63512"/>
                </a:lnTo>
                <a:lnTo>
                  <a:pt x="1563624" y="0"/>
                </a:lnTo>
                <a:lnTo>
                  <a:pt x="1525524" y="76212"/>
                </a:lnTo>
                <a:lnTo>
                  <a:pt x="1557274" y="76212"/>
                </a:lnTo>
                <a:lnTo>
                  <a:pt x="1557274" y="580644"/>
                </a:lnTo>
                <a:lnTo>
                  <a:pt x="1569974" y="580644"/>
                </a:lnTo>
                <a:lnTo>
                  <a:pt x="1569974" y="76212"/>
                </a:lnTo>
                <a:lnTo>
                  <a:pt x="1601724" y="76212"/>
                </a:lnTo>
                <a:close/>
              </a:path>
              <a:path w="8007350" h="581025">
                <a:moveTo>
                  <a:pt x="3054096" y="76212"/>
                </a:moveTo>
                <a:lnTo>
                  <a:pt x="3047746" y="63512"/>
                </a:lnTo>
                <a:lnTo>
                  <a:pt x="3015996" y="0"/>
                </a:lnTo>
                <a:lnTo>
                  <a:pt x="2977896" y="76212"/>
                </a:lnTo>
                <a:lnTo>
                  <a:pt x="3009646" y="76212"/>
                </a:lnTo>
                <a:lnTo>
                  <a:pt x="3009646" y="580644"/>
                </a:lnTo>
                <a:lnTo>
                  <a:pt x="3022346" y="580644"/>
                </a:lnTo>
                <a:lnTo>
                  <a:pt x="3022346" y="76212"/>
                </a:lnTo>
                <a:lnTo>
                  <a:pt x="3054096" y="76212"/>
                </a:lnTo>
                <a:close/>
              </a:path>
              <a:path w="8007350" h="581025">
                <a:moveTo>
                  <a:pt x="4578096" y="76212"/>
                </a:moveTo>
                <a:lnTo>
                  <a:pt x="4571746" y="63512"/>
                </a:lnTo>
                <a:lnTo>
                  <a:pt x="4539996" y="0"/>
                </a:lnTo>
                <a:lnTo>
                  <a:pt x="4501896" y="76212"/>
                </a:lnTo>
                <a:lnTo>
                  <a:pt x="4533646" y="76212"/>
                </a:lnTo>
                <a:lnTo>
                  <a:pt x="4533646" y="580644"/>
                </a:lnTo>
                <a:lnTo>
                  <a:pt x="4546346" y="580644"/>
                </a:lnTo>
                <a:lnTo>
                  <a:pt x="4546346" y="76212"/>
                </a:lnTo>
                <a:lnTo>
                  <a:pt x="4578096" y="76212"/>
                </a:lnTo>
                <a:close/>
              </a:path>
              <a:path w="8007350" h="581025">
                <a:moveTo>
                  <a:pt x="6403848" y="76212"/>
                </a:moveTo>
                <a:lnTo>
                  <a:pt x="6397498" y="63512"/>
                </a:lnTo>
                <a:lnTo>
                  <a:pt x="6365748" y="0"/>
                </a:lnTo>
                <a:lnTo>
                  <a:pt x="6327648" y="76212"/>
                </a:lnTo>
                <a:lnTo>
                  <a:pt x="6359398" y="76212"/>
                </a:lnTo>
                <a:lnTo>
                  <a:pt x="6359398" y="580644"/>
                </a:lnTo>
                <a:lnTo>
                  <a:pt x="6372098" y="580644"/>
                </a:lnTo>
                <a:lnTo>
                  <a:pt x="6372098" y="76212"/>
                </a:lnTo>
                <a:lnTo>
                  <a:pt x="6403848" y="76212"/>
                </a:lnTo>
                <a:close/>
              </a:path>
              <a:path w="8007350" h="581025">
                <a:moveTo>
                  <a:pt x="8007096" y="76212"/>
                </a:moveTo>
                <a:lnTo>
                  <a:pt x="8000746" y="63512"/>
                </a:lnTo>
                <a:lnTo>
                  <a:pt x="7968996" y="0"/>
                </a:lnTo>
                <a:lnTo>
                  <a:pt x="7930896" y="76212"/>
                </a:lnTo>
                <a:lnTo>
                  <a:pt x="7962646" y="76212"/>
                </a:lnTo>
                <a:lnTo>
                  <a:pt x="7962646" y="580644"/>
                </a:lnTo>
                <a:lnTo>
                  <a:pt x="7975346" y="580644"/>
                </a:lnTo>
                <a:lnTo>
                  <a:pt x="7975346" y="76212"/>
                </a:lnTo>
                <a:lnTo>
                  <a:pt x="8007096" y="76212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23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36797" y="290906"/>
            <a:ext cx="537781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20" b="0">
                <a:solidFill>
                  <a:srgbClr val="C8201E"/>
                </a:solidFill>
                <a:latin typeface="Arial Black"/>
                <a:cs typeface="Arial Black"/>
              </a:rPr>
              <a:t>Peningkatan </a:t>
            </a:r>
            <a:r>
              <a:rPr dirty="0" sz="4000" spc="-530" b="0">
                <a:solidFill>
                  <a:srgbClr val="C8201E"/>
                </a:solidFill>
                <a:latin typeface="Arial Black"/>
                <a:cs typeface="Arial Black"/>
              </a:rPr>
              <a:t>Index</a:t>
            </a:r>
            <a:r>
              <a:rPr dirty="0" sz="4000" spc="1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785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2976" y="1232916"/>
            <a:ext cx="9351264" cy="5393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24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13453" y="446354"/>
            <a:ext cx="44354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55" b="0">
                <a:solidFill>
                  <a:srgbClr val="C8201E"/>
                </a:solidFill>
                <a:latin typeface="Arial Black"/>
                <a:cs typeface="Arial Black"/>
              </a:rPr>
              <a:t>Aplikasi </a:t>
            </a:r>
            <a:r>
              <a:rPr dirty="0" sz="3600" spc="-385" b="0">
                <a:solidFill>
                  <a:srgbClr val="C8201E"/>
                </a:solidFill>
                <a:latin typeface="Arial Black"/>
                <a:cs typeface="Arial Black"/>
              </a:rPr>
              <a:t>berbagi</a:t>
            </a:r>
            <a:r>
              <a:rPr dirty="0" sz="3600" spc="-1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3600" spc="-484" b="0">
                <a:solidFill>
                  <a:srgbClr val="C8201E"/>
                </a:solidFill>
                <a:latin typeface="Arial Black"/>
                <a:cs typeface="Arial Black"/>
              </a:rPr>
              <a:t>pakai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543811"/>
            <a:ext cx="12094845" cy="4072254"/>
            <a:chOff x="0" y="1543811"/>
            <a:chExt cx="12094845" cy="4072254"/>
          </a:xfrm>
        </p:grpSpPr>
        <p:sp>
          <p:nvSpPr>
            <p:cNvPr id="12" name="object 12"/>
            <p:cNvSpPr/>
            <p:nvPr/>
          </p:nvSpPr>
          <p:spPr>
            <a:xfrm>
              <a:off x="5419343" y="1543811"/>
              <a:ext cx="6675120" cy="40721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1837943"/>
              <a:ext cx="5547359" cy="34335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906139" y="5934557"/>
            <a:ext cx="436753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10">
                <a:latin typeface="Arial Black"/>
                <a:cs typeface="Arial Black"/>
              </a:rPr>
              <a:t>FOKUS </a:t>
            </a:r>
            <a:r>
              <a:rPr dirty="0" sz="1800" spc="-275">
                <a:latin typeface="Arial Black"/>
                <a:cs typeface="Arial Black"/>
              </a:rPr>
              <a:t>PADA </a:t>
            </a:r>
            <a:r>
              <a:rPr dirty="0" sz="1800" spc="-250">
                <a:latin typeface="Arial Black"/>
                <a:cs typeface="Arial Black"/>
              </a:rPr>
              <a:t>PEMENUHAN </a:t>
            </a:r>
            <a:r>
              <a:rPr dirty="0" sz="1800" spc="-310">
                <a:latin typeface="Arial Black"/>
                <a:cs typeface="Arial Black"/>
              </a:rPr>
              <a:t>PROSES</a:t>
            </a:r>
            <a:r>
              <a:rPr dirty="0" sz="1800" spc="-254">
                <a:latin typeface="Arial Black"/>
                <a:cs typeface="Arial Black"/>
              </a:rPr>
              <a:t> </a:t>
            </a:r>
            <a:r>
              <a:rPr dirty="0" sz="1800" spc="-280">
                <a:latin typeface="Arial Black"/>
                <a:cs typeface="Arial Black"/>
              </a:rPr>
              <a:t>BISNIS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25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33315" y="164718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32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5169" y="958314"/>
          <a:ext cx="11892915" cy="5899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6345"/>
                <a:gridCol w="6864350"/>
                <a:gridCol w="2114550"/>
                <a:gridCol w="1228725"/>
                <a:gridCol w="429259"/>
              </a:tblGrid>
              <a:tr h="99313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 marR="179705">
                        <a:lnSpc>
                          <a:spcPct val="1072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7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09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Kematangan Layanan Perencanaan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6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8"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5416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48945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Perencanan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perencanaan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kegiatan</a:t>
                      </a:r>
                      <a:r>
                        <a:rPr dirty="0" sz="1400" spc="10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32715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Perencanan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terkait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perencanaan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kegiatan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 seperti pencarian informasi, pengunggahan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perencanaan,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pengunduhan  dokumen</a:t>
                      </a:r>
                      <a:r>
                        <a:rPr dirty="0" sz="14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perencanaan.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0861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 kepada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perencanaan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kegiatan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 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880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89230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dengan 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pengadaan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 spc="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494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4038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 berdasarkan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 kebutuhan Instansi Pusat/Pemerintah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624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3901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</a:tr>
              <a:tr h="184923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26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64863" y="105282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32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0500" y="1018032"/>
            <a:ext cx="6053455" cy="5495925"/>
            <a:chOff x="190500" y="1018032"/>
            <a:chExt cx="6053455" cy="5495925"/>
          </a:xfrm>
        </p:grpSpPr>
        <p:sp>
          <p:nvSpPr>
            <p:cNvPr id="12" name="object 12"/>
            <p:cNvSpPr/>
            <p:nvPr/>
          </p:nvSpPr>
          <p:spPr>
            <a:xfrm>
              <a:off x="254507" y="1018032"/>
              <a:ext cx="5079492" cy="26014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0500" y="3948683"/>
              <a:ext cx="4561332" cy="25648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853183" y="2883408"/>
              <a:ext cx="4390644" cy="2095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475857" y="4402988"/>
            <a:ext cx="5134610" cy="196278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1900" spc="-265">
                <a:latin typeface="Arial Black"/>
                <a:cs typeface="Arial Black"/>
              </a:rPr>
              <a:t>“data</a:t>
            </a:r>
            <a:r>
              <a:rPr dirty="0" sz="1900" spc="-114">
                <a:latin typeface="Arial Black"/>
                <a:cs typeface="Arial Black"/>
              </a:rPr>
              <a:t> </a:t>
            </a:r>
            <a:r>
              <a:rPr dirty="0" sz="1900" spc="-215">
                <a:latin typeface="Arial Black"/>
                <a:cs typeface="Arial Black"/>
              </a:rPr>
              <a:t>dukung”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15">
                <a:latin typeface="Arial Black"/>
                <a:cs typeface="Arial Black"/>
              </a:rPr>
              <a:t>Manual</a:t>
            </a:r>
            <a:r>
              <a:rPr dirty="0" sz="1900" spc="-105">
                <a:latin typeface="Arial Black"/>
                <a:cs typeface="Arial Black"/>
              </a:rPr>
              <a:t> </a:t>
            </a:r>
            <a:r>
              <a:rPr dirty="0" sz="1900" spc="-200">
                <a:latin typeface="Arial Black"/>
                <a:cs typeface="Arial Black"/>
              </a:rPr>
              <a:t>book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8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 </a:t>
            </a:r>
            <a:r>
              <a:rPr dirty="0" sz="1900" spc="-210">
                <a:latin typeface="Arial Black"/>
                <a:cs typeface="Arial Black"/>
              </a:rPr>
              <a:t>berjenjang </a:t>
            </a:r>
            <a:r>
              <a:rPr dirty="0" sz="1900" spc="-235">
                <a:latin typeface="Arial Black"/>
                <a:cs typeface="Arial Black"/>
              </a:rPr>
              <a:t>level </a:t>
            </a:r>
            <a:r>
              <a:rPr dirty="0" sz="1900" spc="-250">
                <a:latin typeface="Arial Black"/>
                <a:cs typeface="Arial Black"/>
              </a:rPr>
              <a:t>1 </a:t>
            </a:r>
            <a:r>
              <a:rPr dirty="0" sz="1900" spc="125">
                <a:latin typeface="Arial Black"/>
                <a:cs typeface="Arial Black"/>
              </a:rPr>
              <a:t>-</a:t>
            </a:r>
            <a:r>
              <a:rPr dirty="0" sz="1900" spc="-355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5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70">
                <a:latin typeface="Arial Black"/>
                <a:cs typeface="Arial Black"/>
              </a:rPr>
              <a:t>Tidak </a:t>
            </a:r>
            <a:r>
              <a:rPr dirty="0" sz="1900" spc="-254">
                <a:latin typeface="Arial Black"/>
                <a:cs typeface="Arial Black"/>
              </a:rPr>
              <a:t>hanya </a:t>
            </a:r>
            <a:r>
              <a:rPr dirty="0" sz="1900" spc="-250">
                <a:latin typeface="Arial Black"/>
                <a:cs typeface="Arial Black"/>
              </a:rPr>
              <a:t>menyertakan </a:t>
            </a:r>
            <a:r>
              <a:rPr dirty="0" sz="1900" spc="-254">
                <a:latin typeface="Arial Black"/>
                <a:cs typeface="Arial Black"/>
              </a:rPr>
              <a:t>halaman</a:t>
            </a:r>
            <a:r>
              <a:rPr dirty="0" sz="1900" spc="-375">
                <a:latin typeface="Arial Black"/>
                <a:cs typeface="Arial Black"/>
              </a:rPr>
              <a:t> </a:t>
            </a:r>
            <a:r>
              <a:rPr dirty="0" sz="1900" spc="-175">
                <a:latin typeface="Arial Black"/>
                <a:cs typeface="Arial Black"/>
              </a:rPr>
              <a:t>login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 </a:t>
            </a:r>
            <a:r>
              <a:rPr dirty="0" sz="1900" spc="-250">
                <a:latin typeface="Arial Black"/>
                <a:cs typeface="Arial Black"/>
              </a:rPr>
              <a:t>setiap </a:t>
            </a:r>
            <a:r>
              <a:rPr dirty="0" sz="1900" spc="-254">
                <a:latin typeface="Arial Black"/>
                <a:cs typeface="Arial Black"/>
              </a:rPr>
              <a:t>proses </a:t>
            </a:r>
            <a:r>
              <a:rPr dirty="0" sz="1900" spc="-215">
                <a:latin typeface="Arial Black"/>
                <a:cs typeface="Arial Black"/>
              </a:rPr>
              <a:t>penggunaan</a:t>
            </a:r>
            <a:r>
              <a:rPr dirty="0" sz="1900" spc="-90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aplikasi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72911" y="920496"/>
            <a:ext cx="6338316" cy="34853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5" name="object 5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1654408" y="6395720"/>
            <a:ext cx="16256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7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24465" y="6388263"/>
            <a:ext cx="134302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941190" y="140969"/>
            <a:ext cx="29438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7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33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84530" y="912975"/>
          <a:ext cx="11449050" cy="5945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835"/>
                <a:gridCol w="6028054"/>
                <a:gridCol w="2453004"/>
                <a:gridCol w="1551940"/>
                <a:gridCol w="173990"/>
              </a:tblGrid>
              <a:tr h="76479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 marR="9017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9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08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Kematangan Layanan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Penganggaran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8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5759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5306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penganggaran kegiatan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14325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 terkait penganggaran kegiatan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 seperti pencarian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informasi,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pengunggahan dokumen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penganggaran,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pengunduhan dokumen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penganggaran.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14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9685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  kepada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perencanaan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kegiatan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 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80035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 dengan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perencanaan berbasis 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keuangan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berbasis  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pengadaan berbasis 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berbasis elektronik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 spc="6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679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 berdasarkan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kebutuhan Instansi Pusat/Pemerintah</a:t>
                      </a:r>
                      <a:r>
                        <a:rPr dirty="0" sz="1400" spc="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875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51180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</a:tr>
              <a:tr h="17128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28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09086" y="284479"/>
            <a:ext cx="60521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45" b="0">
                <a:solidFill>
                  <a:srgbClr val="C8201E"/>
                </a:solidFill>
                <a:latin typeface="Arial Black"/>
                <a:cs typeface="Arial Black"/>
              </a:rPr>
              <a:t>Penganggaran-eBudgeting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0415" y="1075944"/>
            <a:ext cx="11236960" cy="5558155"/>
            <a:chOff x="280415" y="1075944"/>
            <a:chExt cx="11236960" cy="5558155"/>
          </a:xfrm>
        </p:grpSpPr>
        <p:sp>
          <p:nvSpPr>
            <p:cNvPr id="12" name="object 12"/>
            <p:cNvSpPr/>
            <p:nvPr/>
          </p:nvSpPr>
          <p:spPr>
            <a:xfrm>
              <a:off x="280415" y="1472184"/>
              <a:ext cx="5369052" cy="30205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07080" y="3968495"/>
              <a:ext cx="7554468" cy="26654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88736" y="1075944"/>
              <a:ext cx="5628132" cy="28910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29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10939" y="236981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34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8879" y="6657205"/>
            <a:ext cx="10258425" cy="201295"/>
          </a:xfrm>
          <a:custGeom>
            <a:avLst/>
            <a:gdLst/>
            <a:ahLst/>
            <a:cxnLst/>
            <a:rect l="l" t="t" r="r" b="b"/>
            <a:pathLst>
              <a:path w="10258425" h="201295">
                <a:moveTo>
                  <a:pt x="10258171" y="0"/>
                </a:moveTo>
                <a:lnTo>
                  <a:pt x="0" y="0"/>
                </a:lnTo>
                <a:lnTo>
                  <a:pt x="0" y="200791"/>
                </a:lnTo>
                <a:lnTo>
                  <a:pt x="10258171" y="200791"/>
                </a:lnTo>
                <a:lnTo>
                  <a:pt x="102581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13690" y="966569"/>
          <a:ext cx="11656060" cy="5891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8585"/>
                <a:gridCol w="6000115"/>
                <a:gridCol w="2482850"/>
                <a:gridCol w="1362709"/>
                <a:gridCol w="410845"/>
              </a:tblGrid>
              <a:tr h="76479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 marR="13716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9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216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Kematangan Layanan Keuangan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8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9">
                <a:tc>
                  <a:txBody>
                    <a:bodyPr/>
                    <a:lstStyle/>
                    <a:p>
                      <a:pPr marL="4152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874394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keuangan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28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</a:t>
                      </a:r>
                      <a:r>
                        <a:rPr dirty="0" sz="1400" spc="1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terkait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15">
                          <a:latin typeface="Carlito"/>
                          <a:cs typeface="Carlito"/>
                        </a:rPr>
                        <a:t>keuangan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pencarian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informasi,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pengunggahan dan pengunduhan</a:t>
                      </a:r>
                      <a:r>
                        <a:rPr dirty="0" sz="1400" spc="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710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2827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kepada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keuangan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2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53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04470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 dengan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Pengadaan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Instansi 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 spc="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736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90805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berdasarkan 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 kebutuhan Instansi Pusat/Pemerintah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1211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8696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9532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200796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1688" y="365759"/>
            <a:ext cx="10608623" cy="6126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26595" y="6403847"/>
            <a:ext cx="124968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64468" y="6403847"/>
            <a:ext cx="124967" cy="172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554968" y="6403847"/>
            <a:ext cx="0" cy="170815"/>
          </a:xfrm>
          <a:custGeom>
            <a:avLst/>
            <a:gdLst/>
            <a:ahLst/>
            <a:cxnLst/>
            <a:rect l="l" t="t" r="r" b="b"/>
            <a:pathLst>
              <a:path w="0" h="170815">
                <a:moveTo>
                  <a:pt x="0" y="170687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6780530" cy="6858000"/>
            <a:chOff x="0" y="0"/>
            <a:chExt cx="678053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6780275" cy="68579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23" y="0"/>
              <a:ext cx="6777990" cy="6856730"/>
            </a:xfrm>
            <a:custGeom>
              <a:avLst/>
              <a:gdLst/>
              <a:ahLst/>
              <a:cxnLst/>
              <a:rect l="l" t="t" r="r" b="b"/>
              <a:pathLst>
                <a:path w="6777990" h="6856730">
                  <a:moveTo>
                    <a:pt x="6777789" y="0"/>
                  </a:moveTo>
                  <a:lnTo>
                    <a:pt x="0" y="0"/>
                  </a:lnTo>
                  <a:lnTo>
                    <a:pt x="0" y="6856475"/>
                  </a:lnTo>
                  <a:lnTo>
                    <a:pt x="3049524" y="6856475"/>
                  </a:lnTo>
                  <a:lnTo>
                    <a:pt x="6777789" y="0"/>
                  </a:lnTo>
                  <a:close/>
                </a:path>
              </a:pathLst>
            </a:custGeom>
            <a:solidFill>
              <a:srgbClr val="C00000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887979" y="1595627"/>
              <a:ext cx="3435096" cy="34335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8516" y="295656"/>
              <a:ext cx="679704" cy="8945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424164" y="219201"/>
            <a:ext cx="3373120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411095">
              <a:lnSpc>
                <a:spcPct val="100000"/>
              </a:lnSpc>
              <a:spcBef>
                <a:spcPts val="100"/>
              </a:spcBef>
            </a:pPr>
            <a:r>
              <a:rPr dirty="0" sz="2000" spc="245" b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2000" spc="-1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2000" spc="-80" b="1">
                <a:solidFill>
                  <a:srgbClr val="C00000"/>
                </a:solidFill>
                <a:latin typeface="Arial"/>
                <a:cs typeface="Arial"/>
              </a:rPr>
              <a:t>TERI  </a:t>
            </a:r>
            <a:r>
              <a:rPr dirty="0" sz="2000" spc="-10" b="1">
                <a:solidFill>
                  <a:srgbClr val="C00000"/>
                </a:solidFill>
                <a:latin typeface="Arial"/>
                <a:cs typeface="Arial"/>
              </a:rPr>
              <a:t>INSTRUMEN</a:t>
            </a:r>
            <a:r>
              <a:rPr dirty="0" sz="2000" spc="-1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C00000"/>
                </a:solidFill>
                <a:latin typeface="Arial"/>
                <a:cs typeface="Arial"/>
              </a:rPr>
              <a:t>PEMANTAUAN </a:t>
            </a:r>
            <a:r>
              <a:rPr dirty="0" sz="2000" spc="1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000" spc="30" b="1">
                <a:solidFill>
                  <a:srgbClr val="C00000"/>
                </a:solidFill>
                <a:latin typeface="Arial"/>
                <a:cs typeface="Arial"/>
              </a:rPr>
              <a:t>DAN </a:t>
            </a:r>
            <a:r>
              <a:rPr dirty="0" sz="2000" spc="-110" b="1">
                <a:solidFill>
                  <a:srgbClr val="C00000"/>
                </a:solidFill>
                <a:latin typeface="Arial"/>
                <a:cs typeface="Arial"/>
              </a:rPr>
              <a:t>EVALUASI</a:t>
            </a:r>
            <a:r>
              <a:rPr dirty="0" sz="2000" spc="-10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000" spc="-190" b="1">
                <a:solidFill>
                  <a:srgbClr val="C00000"/>
                </a:solidFill>
                <a:latin typeface="Arial"/>
                <a:cs typeface="Arial"/>
              </a:rPr>
              <a:t>SPBE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87055" y="4867783"/>
            <a:ext cx="3734435" cy="1734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542415">
              <a:lnSpc>
                <a:spcPct val="100000"/>
              </a:lnSpc>
              <a:spcBef>
                <a:spcPts val="95"/>
              </a:spcBef>
            </a:pPr>
            <a:r>
              <a:rPr dirty="0" sz="4000" spc="-20" b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4000" spc="-10" b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4000" spc="160" b="1">
                <a:solidFill>
                  <a:srgbClr val="C00000"/>
                </a:solidFill>
                <a:latin typeface="Arial"/>
                <a:cs typeface="Arial"/>
              </a:rPr>
              <a:t>MAIN  </a:t>
            </a:r>
            <a:r>
              <a:rPr dirty="0" sz="4000" spc="-130" b="1">
                <a:solidFill>
                  <a:srgbClr val="C00000"/>
                </a:solidFill>
                <a:latin typeface="Arial"/>
                <a:cs typeface="Arial"/>
              </a:rPr>
              <a:t>LAYANAN</a:t>
            </a:r>
            <a:r>
              <a:rPr dirty="0" sz="4000" spc="-6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4000" spc="-380" b="1">
                <a:solidFill>
                  <a:srgbClr val="C00000"/>
                </a:solidFill>
                <a:latin typeface="Arial"/>
                <a:cs typeface="Arial"/>
              </a:rPr>
              <a:t>SPBE</a:t>
            </a:r>
            <a:endParaRPr sz="4000">
              <a:latin typeface="Arial"/>
              <a:cs typeface="Arial"/>
            </a:endParaRPr>
          </a:p>
          <a:p>
            <a:pPr marL="315595">
              <a:lnSpc>
                <a:spcPct val="100000"/>
              </a:lnSpc>
              <a:spcBef>
                <a:spcPts val="20"/>
              </a:spcBef>
            </a:pPr>
            <a:r>
              <a:rPr dirty="0" sz="3200" spc="75" b="1" i="1">
                <a:solidFill>
                  <a:srgbClr val="C00000"/>
                </a:solidFill>
                <a:latin typeface="Arial"/>
                <a:cs typeface="Arial"/>
              </a:rPr>
              <a:t>INDIK</a:t>
            </a:r>
            <a:r>
              <a:rPr dirty="0" sz="3200" spc="-31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3200" spc="-240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3200" spc="-203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800" spc="-10">
                <a:latin typeface="Arial"/>
                <a:cs typeface="Arial"/>
              </a:rPr>
              <a:t>C</a:t>
            </a:r>
            <a:r>
              <a:rPr dirty="0" sz="800">
                <a:latin typeface="Arial"/>
                <a:cs typeface="Arial"/>
              </a:rPr>
              <a:t>r</a:t>
            </a:r>
            <a:r>
              <a:rPr dirty="0" sz="800" spc="20">
                <a:latin typeface="Arial"/>
                <a:cs typeface="Arial"/>
              </a:rPr>
              <a:t>e</a:t>
            </a:r>
            <a:r>
              <a:rPr dirty="0" sz="800" spc="-10">
                <a:latin typeface="Arial"/>
                <a:cs typeface="Arial"/>
              </a:rPr>
              <a:t>a</a:t>
            </a:r>
            <a:r>
              <a:rPr dirty="0" sz="800" spc="-5">
                <a:latin typeface="Arial"/>
                <a:cs typeface="Arial"/>
              </a:rPr>
              <a:t>t</a:t>
            </a:r>
            <a:r>
              <a:rPr dirty="0" sz="3200" spc="-2270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800" spc="-5">
                <a:latin typeface="Arial"/>
                <a:cs typeface="Arial"/>
              </a:rPr>
              <a:t>i</a:t>
            </a:r>
            <a:r>
              <a:rPr dirty="0" sz="800" spc="25">
                <a:latin typeface="Arial"/>
                <a:cs typeface="Arial"/>
              </a:rPr>
              <a:t>v</a:t>
            </a:r>
            <a:r>
              <a:rPr dirty="0" sz="800" spc="25">
                <a:latin typeface="Arial"/>
                <a:cs typeface="Arial"/>
              </a:rPr>
              <a:t>e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0">
                <a:latin typeface="Arial"/>
                <a:cs typeface="Arial"/>
              </a:rPr>
              <a:t>S</a:t>
            </a:r>
            <a:r>
              <a:rPr dirty="0" sz="800" spc="35">
                <a:latin typeface="Arial"/>
                <a:cs typeface="Arial"/>
              </a:rPr>
              <a:t>ol</a:t>
            </a:r>
            <a:r>
              <a:rPr dirty="0" sz="800" spc="-40">
                <a:latin typeface="Arial"/>
                <a:cs typeface="Arial"/>
              </a:rPr>
              <a:t>g</a:t>
            </a:r>
            <a:r>
              <a:rPr dirty="0" sz="3200" spc="-1700" b="1" i="1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dirty="0" sz="800" spc="-10">
                <a:latin typeface="Arial"/>
                <a:cs typeface="Arial"/>
              </a:rPr>
              <a:t>a</a:t>
            </a:r>
            <a:r>
              <a:rPr dirty="0" sz="800" spc="20">
                <a:latin typeface="Arial"/>
                <a:cs typeface="Arial"/>
              </a:rPr>
              <a:t>n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 spc="5">
                <a:latin typeface="Arial"/>
                <a:cs typeface="Arial"/>
              </a:rPr>
              <a:t>H</a:t>
            </a:r>
            <a:r>
              <a:rPr dirty="0" sz="800" spc="-365">
                <a:latin typeface="Arial"/>
                <a:cs typeface="Arial"/>
              </a:rPr>
              <a:t>e</a:t>
            </a:r>
            <a:r>
              <a:rPr dirty="0" sz="3200" spc="-1400" b="1" i="1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dirty="0" sz="800" spc="15">
                <a:latin typeface="Arial"/>
                <a:cs typeface="Arial"/>
              </a:rPr>
              <a:t>r</a:t>
            </a:r>
            <a:r>
              <a:rPr dirty="0" sz="800" spc="25">
                <a:latin typeface="Arial"/>
                <a:cs typeface="Arial"/>
              </a:rPr>
              <a:t>e</a:t>
            </a:r>
            <a:r>
              <a:rPr dirty="0" sz="800">
                <a:latin typeface="Arial"/>
                <a:cs typeface="Arial"/>
              </a:rPr>
              <a:t>  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3200" spc="225" b="1" i="1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dirty="0" sz="3200" spc="65" b="1" i="1">
                <a:solidFill>
                  <a:srgbClr val="C00000"/>
                </a:solidFill>
                <a:latin typeface="Arial"/>
                <a:cs typeface="Arial"/>
              </a:rPr>
              <a:t>47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30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36338" y="250012"/>
            <a:ext cx="3872229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Sistem</a:t>
            </a:r>
            <a:r>
              <a:rPr dirty="0" sz="4000" spc="-32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560" b="0">
                <a:solidFill>
                  <a:srgbClr val="C8201E"/>
                </a:solidFill>
                <a:latin typeface="Arial Black"/>
                <a:cs typeface="Arial Black"/>
              </a:rPr>
              <a:t>Keuangan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39028" y="1493519"/>
            <a:ext cx="1644396" cy="1734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179565" y="1917014"/>
            <a:ext cx="116459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00">
                <a:latin typeface="Arial Black"/>
                <a:cs typeface="Arial Black"/>
              </a:rPr>
              <a:t>Perencanaan  </a:t>
            </a:r>
            <a:r>
              <a:rPr dirty="0" sz="1400" spc="-160">
                <a:latin typeface="Arial Black"/>
                <a:cs typeface="Arial Black"/>
              </a:rPr>
              <a:t>Dan  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n</a:t>
            </a:r>
            <a:r>
              <a:rPr dirty="0" sz="1400" spc="-165">
                <a:latin typeface="Arial Black"/>
                <a:cs typeface="Arial Black"/>
              </a:rPr>
              <a:t>g</a:t>
            </a:r>
            <a:r>
              <a:rPr dirty="0" sz="1400" spc="-160">
                <a:latin typeface="Arial Black"/>
                <a:cs typeface="Arial Black"/>
              </a:rPr>
              <a:t>a</a:t>
            </a:r>
            <a:r>
              <a:rPr dirty="0" sz="1400" spc="-145">
                <a:latin typeface="Arial Black"/>
                <a:cs typeface="Arial Black"/>
              </a:rPr>
              <a:t>ngg</a:t>
            </a:r>
            <a:r>
              <a:rPr dirty="0" sz="1400" spc="-155">
                <a:latin typeface="Arial Black"/>
                <a:cs typeface="Arial Black"/>
              </a:rPr>
              <a:t>a</a:t>
            </a:r>
            <a:r>
              <a:rPr dirty="0" sz="1400" spc="-165">
                <a:latin typeface="Arial Black"/>
                <a:cs typeface="Arial Black"/>
              </a:rPr>
              <a:t>ran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398252" y="1461516"/>
            <a:ext cx="1642872" cy="1735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726928" y="1992630"/>
            <a:ext cx="98615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20">
                <a:latin typeface="Arial Black"/>
                <a:cs typeface="Arial Black"/>
              </a:rPr>
              <a:t>e</a:t>
            </a:r>
            <a:r>
              <a:rPr dirty="0" sz="1400" spc="-120">
                <a:latin typeface="Arial Black"/>
                <a:cs typeface="Arial Black"/>
              </a:rPr>
              <a:t>l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240">
                <a:latin typeface="Arial Black"/>
                <a:cs typeface="Arial Black"/>
              </a:rPr>
              <a:t>ks</a:t>
            </a:r>
            <a:r>
              <a:rPr dirty="0" sz="1400" spc="-245">
                <a:latin typeface="Arial Black"/>
                <a:cs typeface="Arial Black"/>
              </a:rPr>
              <a:t>a</a:t>
            </a:r>
            <a:r>
              <a:rPr dirty="0" sz="1400" spc="-150">
                <a:latin typeface="Arial Black"/>
                <a:cs typeface="Arial Black"/>
              </a:rPr>
              <a:t>naan  </a:t>
            </a:r>
            <a:r>
              <a:rPr dirty="0" sz="1400" spc="-160">
                <a:latin typeface="Arial Black"/>
                <a:cs typeface="Arial Black"/>
              </a:rPr>
              <a:t>Anggaran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59211" y="4779264"/>
            <a:ext cx="1642872" cy="1735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0876280" y="5310885"/>
            <a:ext cx="808355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2080">
              <a:lnSpc>
                <a:spcPct val="100000"/>
              </a:lnSpc>
              <a:spcBef>
                <a:spcPts val="100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195">
                <a:latin typeface="Arial Black"/>
                <a:cs typeface="Arial Black"/>
              </a:rPr>
              <a:t>A</a:t>
            </a:r>
            <a:r>
              <a:rPr dirty="0" sz="1400" spc="-195">
                <a:latin typeface="Arial Black"/>
                <a:cs typeface="Arial Black"/>
              </a:rPr>
              <a:t>ku</a:t>
            </a:r>
            <a:r>
              <a:rPr dirty="0" sz="1400" spc="-160">
                <a:latin typeface="Arial Black"/>
                <a:cs typeface="Arial Black"/>
              </a:rPr>
              <a:t>nt</a:t>
            </a:r>
            <a:r>
              <a:rPr dirty="0" sz="1400" spc="-185">
                <a:latin typeface="Arial Black"/>
                <a:cs typeface="Arial Black"/>
              </a:rPr>
              <a:t>a</a:t>
            </a:r>
            <a:r>
              <a:rPr dirty="0" sz="1400" spc="-150">
                <a:latin typeface="Arial Black"/>
                <a:cs typeface="Arial Black"/>
              </a:rPr>
              <a:t>nsi  </a:t>
            </a:r>
            <a:r>
              <a:rPr dirty="0" sz="1400" spc="-380">
                <a:latin typeface="Arial Black"/>
                <a:cs typeface="Arial Black"/>
              </a:rPr>
              <a:t>K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u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155">
                <a:latin typeface="Arial Black"/>
                <a:cs typeface="Arial Black"/>
              </a:rPr>
              <a:t>ngan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60364" y="4748784"/>
            <a:ext cx="1642872" cy="1735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257671" y="5280786"/>
            <a:ext cx="104775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00">
                <a:latin typeface="Arial Black"/>
                <a:cs typeface="Arial Black"/>
              </a:rPr>
              <a:t>e</a:t>
            </a:r>
            <a:r>
              <a:rPr dirty="0" sz="1400" spc="-100">
                <a:latin typeface="Arial Black"/>
                <a:cs typeface="Arial Black"/>
              </a:rPr>
              <a:t>r</a:t>
            </a:r>
            <a:r>
              <a:rPr dirty="0" sz="1400" spc="-150">
                <a:latin typeface="Arial Black"/>
                <a:cs typeface="Arial Black"/>
              </a:rPr>
              <a:t>t</a:t>
            </a:r>
            <a:r>
              <a:rPr dirty="0" sz="1400" spc="-215">
                <a:latin typeface="Arial Black"/>
                <a:cs typeface="Arial Black"/>
              </a:rPr>
              <a:t>a</a:t>
            </a:r>
            <a:r>
              <a:rPr dirty="0" sz="1400" spc="-130">
                <a:latin typeface="Arial Black"/>
                <a:cs typeface="Arial Black"/>
              </a:rPr>
              <a:t>nggu</a:t>
            </a:r>
            <a:r>
              <a:rPr dirty="0" sz="1400" spc="-150">
                <a:latin typeface="Arial Black"/>
                <a:cs typeface="Arial Black"/>
              </a:rPr>
              <a:t>n</a:t>
            </a:r>
            <a:r>
              <a:rPr dirty="0" sz="1400" spc="-75">
                <a:latin typeface="Arial Black"/>
                <a:cs typeface="Arial Black"/>
              </a:rPr>
              <a:t>g  </a:t>
            </a:r>
            <a:r>
              <a:rPr dirty="0" sz="1400" spc="-245">
                <a:latin typeface="Arial Black"/>
                <a:cs typeface="Arial Black"/>
              </a:rPr>
              <a:t>Jawaban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37219" y="1834895"/>
            <a:ext cx="1508759" cy="1112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753602" y="2160854"/>
            <a:ext cx="47625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95">
                <a:latin typeface="Arial Black"/>
                <a:cs typeface="Arial Black"/>
              </a:rPr>
              <a:t>A</a:t>
            </a:r>
            <a:r>
              <a:rPr dirty="0" sz="1400" spc="-225">
                <a:latin typeface="Arial Black"/>
                <a:cs typeface="Arial Black"/>
              </a:rPr>
              <a:t>P</a:t>
            </a:r>
            <a:r>
              <a:rPr dirty="0" sz="1400" spc="-204">
                <a:latin typeface="Arial Black"/>
                <a:cs typeface="Arial Black"/>
              </a:rPr>
              <a:t>BN</a:t>
            </a:r>
            <a:endParaRPr sz="1400">
              <a:latin typeface="Arial Black"/>
              <a:cs typeface="Arial Black"/>
            </a:endParaRPr>
          </a:p>
          <a:p>
            <a:pPr marL="17145">
              <a:lnSpc>
                <a:spcPct val="100000"/>
              </a:lnSpc>
            </a:pPr>
            <a:r>
              <a:rPr dirty="0" sz="1400" spc="-204">
                <a:latin typeface="Arial Black"/>
                <a:cs typeface="Arial Black"/>
              </a:rPr>
              <a:t>APBD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21980" y="5218176"/>
            <a:ext cx="1623059" cy="1196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558530" y="5587695"/>
            <a:ext cx="953769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100"/>
              </a:spcBef>
            </a:pPr>
            <a:r>
              <a:rPr dirty="0" sz="1400" spc="-190">
                <a:latin typeface="Arial Black"/>
                <a:cs typeface="Arial Black"/>
              </a:rPr>
              <a:t>Catatan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5">
                <a:latin typeface="Arial Black"/>
                <a:cs typeface="Arial Black"/>
              </a:rPr>
              <a:t>embukuan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565892" y="3406140"/>
            <a:ext cx="1412748" cy="1040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0907014" y="3696461"/>
            <a:ext cx="733425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195">
                <a:latin typeface="Arial Black"/>
                <a:cs typeface="Arial Black"/>
              </a:rPr>
              <a:t>Bukti</a:t>
            </a:r>
            <a:endParaRPr sz="1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1400" spc="-225">
                <a:latin typeface="Arial Black"/>
                <a:cs typeface="Arial Black"/>
              </a:rPr>
              <a:t>Transaksi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13703" y="3479291"/>
            <a:ext cx="1440179" cy="10622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6330441" y="3780790"/>
            <a:ext cx="808990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dirty="0" sz="1400" spc="-175">
                <a:latin typeface="Arial Black"/>
                <a:cs typeface="Arial Black"/>
              </a:rPr>
              <a:t>Laporan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400" spc="-380">
                <a:latin typeface="Arial Black"/>
                <a:cs typeface="Arial Black"/>
              </a:rPr>
              <a:t>K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u</a:t>
            </a:r>
            <a:r>
              <a:rPr dirty="0" sz="1400" spc="-165">
                <a:latin typeface="Arial Black"/>
                <a:cs typeface="Arial Black"/>
              </a:rPr>
              <a:t>angan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6868" y="1223772"/>
            <a:ext cx="11414760" cy="5474335"/>
            <a:chOff x="86868" y="1223772"/>
            <a:chExt cx="11414760" cy="5474335"/>
          </a:xfrm>
        </p:grpSpPr>
        <p:sp>
          <p:nvSpPr>
            <p:cNvPr id="28" name="object 28"/>
            <p:cNvSpPr/>
            <p:nvPr/>
          </p:nvSpPr>
          <p:spPr>
            <a:xfrm>
              <a:off x="7530846" y="5606033"/>
              <a:ext cx="842644" cy="339725"/>
            </a:xfrm>
            <a:custGeom>
              <a:avLst/>
              <a:gdLst/>
              <a:ahLst/>
              <a:cxnLst/>
              <a:rect l="l" t="t" r="r" b="b"/>
              <a:pathLst>
                <a:path w="842645" h="339725">
                  <a:moveTo>
                    <a:pt x="210565" y="0"/>
                  </a:moveTo>
                  <a:lnTo>
                    <a:pt x="0" y="169735"/>
                  </a:lnTo>
                  <a:lnTo>
                    <a:pt x="210565" y="339470"/>
                  </a:lnTo>
                  <a:lnTo>
                    <a:pt x="210565" y="254787"/>
                  </a:lnTo>
                  <a:lnTo>
                    <a:pt x="842645" y="254787"/>
                  </a:lnTo>
                  <a:lnTo>
                    <a:pt x="842645" y="84670"/>
                  </a:lnTo>
                  <a:lnTo>
                    <a:pt x="210565" y="84670"/>
                  </a:lnTo>
                  <a:lnTo>
                    <a:pt x="210565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530846" y="5606033"/>
              <a:ext cx="842644" cy="339725"/>
            </a:xfrm>
            <a:custGeom>
              <a:avLst/>
              <a:gdLst/>
              <a:ahLst/>
              <a:cxnLst/>
              <a:rect l="l" t="t" r="r" b="b"/>
              <a:pathLst>
                <a:path w="842645" h="339725">
                  <a:moveTo>
                    <a:pt x="842645" y="84670"/>
                  </a:moveTo>
                  <a:lnTo>
                    <a:pt x="210565" y="84670"/>
                  </a:lnTo>
                  <a:lnTo>
                    <a:pt x="210565" y="0"/>
                  </a:lnTo>
                  <a:lnTo>
                    <a:pt x="0" y="169735"/>
                  </a:lnTo>
                  <a:lnTo>
                    <a:pt x="210565" y="339470"/>
                  </a:lnTo>
                  <a:lnTo>
                    <a:pt x="210565" y="254787"/>
                  </a:lnTo>
                  <a:lnTo>
                    <a:pt x="842645" y="254787"/>
                  </a:lnTo>
                  <a:lnTo>
                    <a:pt x="842645" y="8467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9595865" y="5616701"/>
              <a:ext cx="690245" cy="339725"/>
            </a:xfrm>
            <a:custGeom>
              <a:avLst/>
              <a:gdLst/>
              <a:ahLst/>
              <a:cxnLst/>
              <a:rect l="l" t="t" r="r" b="b"/>
              <a:pathLst>
                <a:path w="690245" h="339725">
                  <a:moveTo>
                    <a:pt x="172465" y="0"/>
                  </a:moveTo>
                  <a:lnTo>
                    <a:pt x="0" y="169735"/>
                  </a:lnTo>
                  <a:lnTo>
                    <a:pt x="172465" y="339471"/>
                  </a:lnTo>
                  <a:lnTo>
                    <a:pt x="172465" y="254787"/>
                  </a:lnTo>
                  <a:lnTo>
                    <a:pt x="690244" y="254787"/>
                  </a:lnTo>
                  <a:lnTo>
                    <a:pt x="690244" y="84670"/>
                  </a:lnTo>
                  <a:lnTo>
                    <a:pt x="172465" y="84670"/>
                  </a:lnTo>
                  <a:lnTo>
                    <a:pt x="172465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595865" y="5616701"/>
              <a:ext cx="690245" cy="339725"/>
            </a:xfrm>
            <a:custGeom>
              <a:avLst/>
              <a:gdLst/>
              <a:ahLst/>
              <a:cxnLst/>
              <a:rect l="l" t="t" r="r" b="b"/>
              <a:pathLst>
                <a:path w="690245" h="339725">
                  <a:moveTo>
                    <a:pt x="690244" y="84670"/>
                  </a:moveTo>
                  <a:lnTo>
                    <a:pt x="172465" y="84670"/>
                  </a:lnTo>
                  <a:lnTo>
                    <a:pt x="172465" y="0"/>
                  </a:lnTo>
                  <a:lnTo>
                    <a:pt x="0" y="169735"/>
                  </a:lnTo>
                  <a:lnTo>
                    <a:pt x="172465" y="339471"/>
                  </a:lnTo>
                  <a:lnTo>
                    <a:pt x="172465" y="254787"/>
                  </a:lnTo>
                  <a:lnTo>
                    <a:pt x="690244" y="254787"/>
                  </a:lnTo>
                  <a:lnTo>
                    <a:pt x="690244" y="8467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536941" y="2166366"/>
              <a:ext cx="827405" cy="338455"/>
            </a:xfrm>
            <a:custGeom>
              <a:avLst/>
              <a:gdLst/>
              <a:ahLst/>
              <a:cxnLst/>
              <a:rect l="l" t="t" r="r" b="b"/>
              <a:pathLst>
                <a:path w="827404" h="338455">
                  <a:moveTo>
                    <a:pt x="620649" y="0"/>
                  </a:moveTo>
                  <a:lnTo>
                    <a:pt x="620649" y="84328"/>
                  </a:lnTo>
                  <a:lnTo>
                    <a:pt x="0" y="84328"/>
                  </a:lnTo>
                  <a:lnTo>
                    <a:pt x="0" y="253619"/>
                  </a:lnTo>
                  <a:lnTo>
                    <a:pt x="620649" y="253619"/>
                  </a:lnTo>
                  <a:lnTo>
                    <a:pt x="620649" y="337947"/>
                  </a:lnTo>
                  <a:lnTo>
                    <a:pt x="827404" y="168910"/>
                  </a:lnTo>
                  <a:lnTo>
                    <a:pt x="620649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536941" y="2166366"/>
              <a:ext cx="827405" cy="338455"/>
            </a:xfrm>
            <a:custGeom>
              <a:avLst/>
              <a:gdLst/>
              <a:ahLst/>
              <a:cxnLst/>
              <a:rect l="l" t="t" r="r" b="b"/>
              <a:pathLst>
                <a:path w="827404" h="338455">
                  <a:moveTo>
                    <a:pt x="0" y="84328"/>
                  </a:moveTo>
                  <a:lnTo>
                    <a:pt x="620649" y="84328"/>
                  </a:lnTo>
                  <a:lnTo>
                    <a:pt x="620649" y="0"/>
                  </a:lnTo>
                  <a:lnTo>
                    <a:pt x="827404" y="168910"/>
                  </a:lnTo>
                  <a:lnTo>
                    <a:pt x="620649" y="337947"/>
                  </a:lnTo>
                  <a:lnTo>
                    <a:pt x="620649" y="253619"/>
                  </a:lnTo>
                  <a:lnTo>
                    <a:pt x="0" y="253619"/>
                  </a:lnTo>
                  <a:lnTo>
                    <a:pt x="0" y="84328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608058" y="2177033"/>
              <a:ext cx="678180" cy="338455"/>
            </a:xfrm>
            <a:custGeom>
              <a:avLst/>
              <a:gdLst/>
              <a:ahLst/>
              <a:cxnLst/>
              <a:rect l="l" t="t" r="r" b="b"/>
              <a:pathLst>
                <a:path w="678179" h="338455">
                  <a:moveTo>
                    <a:pt x="508635" y="0"/>
                  </a:moveTo>
                  <a:lnTo>
                    <a:pt x="508635" y="84327"/>
                  </a:lnTo>
                  <a:lnTo>
                    <a:pt x="0" y="84327"/>
                  </a:lnTo>
                  <a:lnTo>
                    <a:pt x="0" y="253618"/>
                  </a:lnTo>
                  <a:lnTo>
                    <a:pt x="508635" y="253618"/>
                  </a:lnTo>
                  <a:lnTo>
                    <a:pt x="508635" y="337946"/>
                  </a:lnTo>
                  <a:lnTo>
                    <a:pt x="678052" y="168910"/>
                  </a:lnTo>
                  <a:lnTo>
                    <a:pt x="508635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608058" y="2177033"/>
              <a:ext cx="678180" cy="338455"/>
            </a:xfrm>
            <a:custGeom>
              <a:avLst/>
              <a:gdLst/>
              <a:ahLst/>
              <a:cxnLst/>
              <a:rect l="l" t="t" r="r" b="b"/>
              <a:pathLst>
                <a:path w="678179" h="338455">
                  <a:moveTo>
                    <a:pt x="0" y="84327"/>
                  </a:moveTo>
                  <a:lnTo>
                    <a:pt x="508635" y="84327"/>
                  </a:lnTo>
                  <a:lnTo>
                    <a:pt x="508635" y="0"/>
                  </a:lnTo>
                  <a:lnTo>
                    <a:pt x="678052" y="168910"/>
                  </a:lnTo>
                  <a:lnTo>
                    <a:pt x="508635" y="337946"/>
                  </a:lnTo>
                  <a:lnTo>
                    <a:pt x="508635" y="253618"/>
                  </a:lnTo>
                  <a:lnTo>
                    <a:pt x="0" y="253618"/>
                  </a:lnTo>
                  <a:lnTo>
                    <a:pt x="0" y="8432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0988801" y="3134105"/>
              <a:ext cx="492125" cy="381000"/>
            </a:xfrm>
            <a:custGeom>
              <a:avLst/>
              <a:gdLst/>
              <a:ahLst/>
              <a:cxnLst/>
              <a:rect l="l" t="t" r="r" b="b"/>
              <a:pathLst>
                <a:path w="492125" h="381000">
                  <a:moveTo>
                    <a:pt x="368680" y="0"/>
                  </a:moveTo>
                  <a:lnTo>
                    <a:pt x="122808" y="0"/>
                  </a:lnTo>
                  <a:lnTo>
                    <a:pt x="122808" y="285115"/>
                  </a:lnTo>
                  <a:lnTo>
                    <a:pt x="0" y="285115"/>
                  </a:lnTo>
                  <a:lnTo>
                    <a:pt x="245999" y="380619"/>
                  </a:lnTo>
                  <a:lnTo>
                    <a:pt x="491871" y="285115"/>
                  </a:lnTo>
                  <a:lnTo>
                    <a:pt x="368680" y="285115"/>
                  </a:lnTo>
                  <a:lnTo>
                    <a:pt x="36868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0988801" y="3134105"/>
              <a:ext cx="492125" cy="381000"/>
            </a:xfrm>
            <a:custGeom>
              <a:avLst/>
              <a:gdLst/>
              <a:ahLst/>
              <a:cxnLst/>
              <a:rect l="l" t="t" r="r" b="b"/>
              <a:pathLst>
                <a:path w="492125" h="381000">
                  <a:moveTo>
                    <a:pt x="122808" y="0"/>
                  </a:moveTo>
                  <a:lnTo>
                    <a:pt x="122808" y="285115"/>
                  </a:lnTo>
                  <a:lnTo>
                    <a:pt x="0" y="285115"/>
                  </a:lnTo>
                  <a:lnTo>
                    <a:pt x="245999" y="380619"/>
                  </a:lnTo>
                  <a:lnTo>
                    <a:pt x="491871" y="285115"/>
                  </a:lnTo>
                  <a:lnTo>
                    <a:pt x="368680" y="285115"/>
                  </a:lnTo>
                  <a:lnTo>
                    <a:pt x="368680" y="0"/>
                  </a:lnTo>
                  <a:lnTo>
                    <a:pt x="122808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1008613" y="4380738"/>
              <a:ext cx="492125" cy="523875"/>
            </a:xfrm>
            <a:custGeom>
              <a:avLst/>
              <a:gdLst/>
              <a:ahLst/>
              <a:cxnLst/>
              <a:rect l="l" t="t" r="r" b="b"/>
              <a:pathLst>
                <a:path w="492125" h="523875">
                  <a:moveTo>
                    <a:pt x="368680" y="0"/>
                  </a:moveTo>
                  <a:lnTo>
                    <a:pt x="122808" y="0"/>
                  </a:lnTo>
                  <a:lnTo>
                    <a:pt x="122808" y="392938"/>
                  </a:lnTo>
                  <a:lnTo>
                    <a:pt x="0" y="392938"/>
                  </a:lnTo>
                  <a:lnTo>
                    <a:pt x="245999" y="523875"/>
                  </a:lnTo>
                  <a:lnTo>
                    <a:pt x="491870" y="392938"/>
                  </a:lnTo>
                  <a:lnTo>
                    <a:pt x="368680" y="392938"/>
                  </a:lnTo>
                  <a:lnTo>
                    <a:pt x="36868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1008613" y="4380738"/>
              <a:ext cx="492125" cy="523875"/>
            </a:xfrm>
            <a:custGeom>
              <a:avLst/>
              <a:gdLst/>
              <a:ahLst/>
              <a:cxnLst/>
              <a:rect l="l" t="t" r="r" b="b"/>
              <a:pathLst>
                <a:path w="492125" h="523875">
                  <a:moveTo>
                    <a:pt x="122808" y="0"/>
                  </a:moveTo>
                  <a:lnTo>
                    <a:pt x="122808" y="392938"/>
                  </a:lnTo>
                  <a:lnTo>
                    <a:pt x="0" y="392938"/>
                  </a:lnTo>
                  <a:lnTo>
                    <a:pt x="245999" y="523875"/>
                  </a:lnTo>
                  <a:lnTo>
                    <a:pt x="491870" y="392938"/>
                  </a:lnTo>
                  <a:lnTo>
                    <a:pt x="368680" y="392938"/>
                  </a:lnTo>
                  <a:lnTo>
                    <a:pt x="368680" y="0"/>
                  </a:lnTo>
                  <a:lnTo>
                    <a:pt x="122808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531102" y="3150870"/>
              <a:ext cx="490855" cy="496570"/>
            </a:xfrm>
            <a:custGeom>
              <a:avLst/>
              <a:gdLst/>
              <a:ahLst/>
              <a:cxnLst/>
              <a:rect l="l" t="t" r="r" b="b"/>
              <a:pathLst>
                <a:path w="490854" h="496570">
                  <a:moveTo>
                    <a:pt x="245237" y="0"/>
                  </a:moveTo>
                  <a:lnTo>
                    <a:pt x="0" y="124078"/>
                  </a:lnTo>
                  <a:lnTo>
                    <a:pt x="122427" y="124078"/>
                  </a:lnTo>
                  <a:lnTo>
                    <a:pt x="122427" y="496442"/>
                  </a:lnTo>
                  <a:lnTo>
                    <a:pt x="367538" y="496442"/>
                  </a:lnTo>
                  <a:lnTo>
                    <a:pt x="367538" y="124078"/>
                  </a:lnTo>
                  <a:lnTo>
                    <a:pt x="490347" y="124078"/>
                  </a:lnTo>
                  <a:lnTo>
                    <a:pt x="24523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531102" y="3150870"/>
              <a:ext cx="490855" cy="496570"/>
            </a:xfrm>
            <a:custGeom>
              <a:avLst/>
              <a:gdLst/>
              <a:ahLst/>
              <a:cxnLst/>
              <a:rect l="l" t="t" r="r" b="b"/>
              <a:pathLst>
                <a:path w="490854" h="496570">
                  <a:moveTo>
                    <a:pt x="122427" y="496442"/>
                  </a:moveTo>
                  <a:lnTo>
                    <a:pt x="122427" y="124078"/>
                  </a:lnTo>
                  <a:lnTo>
                    <a:pt x="0" y="124078"/>
                  </a:lnTo>
                  <a:lnTo>
                    <a:pt x="245237" y="0"/>
                  </a:lnTo>
                  <a:lnTo>
                    <a:pt x="490347" y="124078"/>
                  </a:lnTo>
                  <a:lnTo>
                    <a:pt x="367538" y="124078"/>
                  </a:lnTo>
                  <a:lnTo>
                    <a:pt x="367538" y="496442"/>
                  </a:lnTo>
                  <a:lnTo>
                    <a:pt x="122427" y="496442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480809" y="4440173"/>
              <a:ext cx="490855" cy="496570"/>
            </a:xfrm>
            <a:custGeom>
              <a:avLst/>
              <a:gdLst/>
              <a:ahLst/>
              <a:cxnLst/>
              <a:rect l="l" t="t" r="r" b="b"/>
              <a:pathLst>
                <a:path w="490854" h="496570">
                  <a:moveTo>
                    <a:pt x="245237" y="0"/>
                  </a:moveTo>
                  <a:lnTo>
                    <a:pt x="0" y="124078"/>
                  </a:lnTo>
                  <a:lnTo>
                    <a:pt x="122428" y="124078"/>
                  </a:lnTo>
                  <a:lnTo>
                    <a:pt x="122428" y="496443"/>
                  </a:lnTo>
                  <a:lnTo>
                    <a:pt x="367538" y="496443"/>
                  </a:lnTo>
                  <a:lnTo>
                    <a:pt x="367538" y="124078"/>
                  </a:lnTo>
                  <a:lnTo>
                    <a:pt x="490346" y="124078"/>
                  </a:lnTo>
                  <a:lnTo>
                    <a:pt x="24523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480809" y="4440173"/>
              <a:ext cx="490855" cy="496570"/>
            </a:xfrm>
            <a:custGeom>
              <a:avLst/>
              <a:gdLst/>
              <a:ahLst/>
              <a:cxnLst/>
              <a:rect l="l" t="t" r="r" b="b"/>
              <a:pathLst>
                <a:path w="490854" h="496570">
                  <a:moveTo>
                    <a:pt x="122428" y="496443"/>
                  </a:moveTo>
                  <a:lnTo>
                    <a:pt x="122428" y="124078"/>
                  </a:lnTo>
                  <a:lnTo>
                    <a:pt x="0" y="124078"/>
                  </a:lnTo>
                  <a:lnTo>
                    <a:pt x="245237" y="0"/>
                  </a:lnTo>
                  <a:lnTo>
                    <a:pt x="490346" y="124078"/>
                  </a:lnTo>
                  <a:lnTo>
                    <a:pt x="367538" y="124078"/>
                  </a:lnTo>
                  <a:lnTo>
                    <a:pt x="367538" y="496443"/>
                  </a:lnTo>
                  <a:lnTo>
                    <a:pt x="122428" y="496443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71500" y="4735068"/>
              <a:ext cx="4919472" cy="1962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86868" y="1223772"/>
              <a:ext cx="5856732" cy="33070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31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09286" y="252806"/>
            <a:ext cx="29413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105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70">
                <a:solidFill>
                  <a:srgbClr val="C8201E"/>
                </a:solidFill>
                <a:latin typeface="Arial"/>
                <a:cs typeface="Arial"/>
              </a:rPr>
              <a:t>35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04061" y="6651128"/>
            <a:ext cx="10527665" cy="207010"/>
          </a:xfrm>
          <a:custGeom>
            <a:avLst/>
            <a:gdLst/>
            <a:ahLst/>
            <a:cxnLst/>
            <a:rect l="l" t="t" r="r" b="b"/>
            <a:pathLst>
              <a:path w="10527665" h="207009">
                <a:moveTo>
                  <a:pt x="10527156" y="0"/>
                </a:moveTo>
                <a:lnTo>
                  <a:pt x="0" y="0"/>
                </a:lnTo>
                <a:lnTo>
                  <a:pt x="0" y="206870"/>
                </a:lnTo>
                <a:lnTo>
                  <a:pt x="10527156" y="206870"/>
                </a:lnTo>
                <a:lnTo>
                  <a:pt x="10527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40245" y="921611"/>
          <a:ext cx="11804015" cy="5936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7300"/>
                <a:gridCol w="6214745"/>
                <a:gridCol w="2688589"/>
                <a:gridCol w="1137920"/>
                <a:gridCol w="485140"/>
              </a:tblGrid>
              <a:tr h="99301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 marR="14287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9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216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Pengadaan Barang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dan Jasa Berbasis</a:t>
                      </a:r>
                      <a:r>
                        <a:rPr dirty="0" sz="1600" spc="-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9">
                <a:tc>
                  <a:txBody>
                    <a:bodyPr/>
                    <a:lstStyle/>
                    <a:p>
                      <a:pPr marL="3556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5232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40335">
                        <a:lnSpc>
                          <a:spcPct val="100800"/>
                        </a:lnSpc>
                        <a:spcBef>
                          <a:spcPts val="259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pengadaan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barang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jasa di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</a:t>
                      </a:r>
                      <a:r>
                        <a:rPr dirty="0" sz="1400" spc="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Pusat/Pemerintah.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19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66395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 interaksi terkait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pengadaan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barang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jasa seperti pencarian informasi, pengunggahan dan pengunduhan</a:t>
                      </a:r>
                      <a:r>
                        <a:rPr dirty="0" sz="1400" spc="2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436880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 transaksi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pengadaan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barang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jasa 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44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56235">
                        <a:lnSpc>
                          <a:spcPct val="1002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 kolaborasi dengan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Perencanaan 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 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 spc="9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6637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 berdasarkan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 kebutuhan Instansi Pusat/Pemerintah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24002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44767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346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206868">
                <a:tc>
                  <a:txBody>
                    <a:bodyPr/>
                    <a:lstStyle/>
                    <a:p>
                      <a:pPr marL="57150">
                        <a:lnSpc>
                          <a:spcPts val="121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32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86453" y="356361"/>
            <a:ext cx="44748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r>
              <a:rPr dirty="0" sz="4000" spc="-27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530" b="0">
                <a:solidFill>
                  <a:srgbClr val="C8201E"/>
                </a:solidFill>
                <a:latin typeface="Arial Black"/>
                <a:cs typeface="Arial Black"/>
              </a:rPr>
              <a:t>Pengadaan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5636" y="1994916"/>
            <a:ext cx="9979660" cy="3674745"/>
            <a:chOff x="135636" y="1994916"/>
            <a:chExt cx="9979660" cy="3674745"/>
          </a:xfrm>
        </p:grpSpPr>
        <p:sp>
          <p:nvSpPr>
            <p:cNvPr id="12" name="object 12"/>
            <p:cNvSpPr/>
            <p:nvPr/>
          </p:nvSpPr>
          <p:spPr>
            <a:xfrm>
              <a:off x="135636" y="1994916"/>
              <a:ext cx="5879592" cy="36743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121395" y="3639311"/>
              <a:ext cx="1993392" cy="17983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733281" y="4339208"/>
            <a:ext cx="77025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45">
                <a:latin typeface="Arial Black"/>
                <a:cs typeface="Arial Black"/>
              </a:rPr>
              <a:t>ngadaan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26095" y="3139439"/>
            <a:ext cx="1034796" cy="1021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909686" y="3451097"/>
            <a:ext cx="4679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0485" marR="5080" indent="-58419">
              <a:lnSpc>
                <a:spcPct val="100000"/>
              </a:lnSpc>
              <a:spcBef>
                <a:spcPts val="100"/>
              </a:spcBef>
            </a:pPr>
            <a:r>
              <a:rPr dirty="0" sz="1200" spc="-175">
                <a:latin typeface="Arial Black"/>
                <a:cs typeface="Arial Black"/>
              </a:rPr>
              <a:t>Si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45">
                <a:latin typeface="Arial Black"/>
                <a:cs typeface="Arial Black"/>
              </a:rPr>
              <a:t>t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95">
                <a:latin typeface="Arial Black"/>
                <a:cs typeface="Arial Black"/>
              </a:rPr>
              <a:t>m  </a:t>
            </a:r>
            <a:r>
              <a:rPr dirty="0" sz="1200" spc="-235">
                <a:latin typeface="Arial Black"/>
                <a:cs typeface="Arial Black"/>
              </a:rPr>
              <a:t>SPSE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99376" y="4011167"/>
            <a:ext cx="1033272" cy="1021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373239" y="4322445"/>
            <a:ext cx="68580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</a:t>
            </a:r>
            <a:endParaRPr sz="1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1200" spc="-185">
                <a:latin typeface="Arial Black"/>
                <a:cs typeface="Arial Black"/>
              </a:rPr>
              <a:t>Swakelola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52943" y="4904232"/>
            <a:ext cx="992124" cy="979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815453" y="5103621"/>
            <a:ext cx="46799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4765" marR="5080" indent="-12700">
              <a:lnSpc>
                <a:spcPct val="100000"/>
              </a:lnSpc>
              <a:spcBef>
                <a:spcPts val="100"/>
              </a:spcBef>
            </a:pPr>
            <a:r>
              <a:rPr dirty="0" sz="1200" spc="-175">
                <a:latin typeface="Arial Black"/>
                <a:cs typeface="Arial Black"/>
              </a:rPr>
              <a:t>Si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45">
                <a:latin typeface="Arial Black"/>
                <a:cs typeface="Arial Black"/>
              </a:rPr>
              <a:t>t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95">
                <a:latin typeface="Arial Black"/>
                <a:cs typeface="Arial Black"/>
              </a:rPr>
              <a:t>m  </a:t>
            </a:r>
            <a:r>
              <a:rPr dirty="0" sz="1200" spc="-135">
                <a:latin typeface="Arial Black"/>
                <a:cs typeface="Arial Black"/>
              </a:rPr>
              <a:t>Daftar  </a:t>
            </a:r>
            <a:r>
              <a:rPr dirty="0" sz="1200" spc="-180">
                <a:latin typeface="Arial Black"/>
                <a:cs typeface="Arial Black"/>
              </a:rPr>
              <a:t>Persh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523476" y="3108960"/>
            <a:ext cx="1037844" cy="1024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694291" y="3422396"/>
            <a:ext cx="6965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430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320">
                <a:latin typeface="Arial Black"/>
                <a:cs typeface="Arial Black"/>
              </a:rPr>
              <a:t>K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25">
                <a:latin typeface="Arial Black"/>
                <a:cs typeface="Arial Black"/>
              </a:rPr>
              <a:t>u</a:t>
            </a:r>
            <a:r>
              <a:rPr dirty="0" sz="1200" spc="-160">
                <a:latin typeface="Arial Black"/>
                <a:cs typeface="Arial Black"/>
              </a:rPr>
              <a:t>a</a:t>
            </a:r>
            <a:r>
              <a:rPr dirty="0" sz="1200" spc="-155">
                <a:latin typeface="Arial Black"/>
                <a:cs typeface="Arial Black"/>
              </a:rPr>
              <a:t>n</a:t>
            </a:r>
            <a:r>
              <a:rPr dirty="0" sz="1200" spc="-135">
                <a:latin typeface="Arial Black"/>
                <a:cs typeface="Arial Black"/>
              </a:rPr>
              <a:t>gan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98152" y="4971288"/>
            <a:ext cx="1060703" cy="989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708642" y="5175884"/>
            <a:ext cx="839469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95">
                <a:latin typeface="Arial Black"/>
                <a:cs typeface="Arial Black"/>
              </a:rPr>
              <a:t>r</a:t>
            </a:r>
            <a:r>
              <a:rPr dirty="0" sz="1200" spc="-140">
                <a:latin typeface="Arial Black"/>
                <a:cs typeface="Arial Black"/>
              </a:rPr>
              <a:t>h</a:t>
            </a:r>
            <a:r>
              <a:rPr dirty="0" sz="1200" spc="-105">
                <a:latin typeface="Arial Black"/>
                <a:cs typeface="Arial Black"/>
              </a:rPr>
              <a:t>it</a:t>
            </a:r>
            <a:r>
              <a:rPr dirty="0" sz="1200" spc="-165">
                <a:latin typeface="Arial Black"/>
                <a:cs typeface="Arial Black"/>
              </a:rPr>
              <a:t>u</a:t>
            </a:r>
            <a:r>
              <a:rPr dirty="0" sz="1200" spc="-125">
                <a:latin typeface="Arial Black"/>
                <a:cs typeface="Arial Black"/>
              </a:rPr>
              <a:t>n</a:t>
            </a:r>
            <a:r>
              <a:rPr dirty="0" sz="1200" spc="-110">
                <a:latin typeface="Arial Black"/>
                <a:cs typeface="Arial Black"/>
              </a:rPr>
              <a:t>gan  </a:t>
            </a:r>
            <a:r>
              <a:rPr dirty="0" sz="1200" spc="-140">
                <a:latin typeface="Arial Black"/>
                <a:cs typeface="Arial Black"/>
              </a:rPr>
              <a:t>Anggaran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45068" y="5228844"/>
            <a:ext cx="996696" cy="986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8732011" y="5523077"/>
            <a:ext cx="6229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747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200">
                <a:latin typeface="Arial Black"/>
                <a:cs typeface="Arial Black"/>
              </a:rPr>
              <a:t>Ca</a:t>
            </a:r>
            <a:r>
              <a:rPr dirty="0" sz="1200" spc="-120">
                <a:latin typeface="Arial Black"/>
                <a:cs typeface="Arial Black"/>
              </a:rPr>
              <a:t>t</a:t>
            </a:r>
            <a:r>
              <a:rPr dirty="0" sz="1200" spc="-135">
                <a:latin typeface="Arial Black"/>
                <a:cs typeface="Arial Black"/>
              </a:rPr>
              <a:t>alo</a:t>
            </a:r>
            <a:r>
              <a:rPr dirty="0" sz="1200" spc="-95">
                <a:latin typeface="Arial Black"/>
                <a:cs typeface="Arial Black"/>
              </a:rPr>
              <a:t>g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535923" y="2798064"/>
            <a:ext cx="1077468" cy="987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691498" y="3001136"/>
            <a:ext cx="7696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190">
                <a:latin typeface="Arial Black"/>
                <a:cs typeface="Arial Black"/>
              </a:rPr>
              <a:t>Rencana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25">
                <a:latin typeface="Arial Black"/>
                <a:cs typeface="Arial Black"/>
              </a:rPr>
              <a:t>n</a:t>
            </a:r>
            <a:r>
              <a:rPr dirty="0" sz="1200" spc="-130">
                <a:latin typeface="Arial Black"/>
                <a:cs typeface="Arial Black"/>
              </a:rPr>
              <a:t>gad</a:t>
            </a:r>
            <a:r>
              <a:rPr dirty="0" sz="1200" spc="-170">
                <a:latin typeface="Arial Black"/>
                <a:cs typeface="Arial Black"/>
              </a:rPr>
              <a:t>aan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980676" y="4012691"/>
            <a:ext cx="1016507" cy="1004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0121010" y="4316095"/>
            <a:ext cx="7359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5255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10">
                <a:latin typeface="Arial Black"/>
                <a:cs typeface="Arial Black"/>
              </a:rPr>
              <a:t>r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25">
                <a:latin typeface="Arial Black"/>
                <a:cs typeface="Arial Black"/>
              </a:rPr>
              <a:t>u</a:t>
            </a:r>
            <a:r>
              <a:rPr dirty="0" sz="1200" spc="-155">
                <a:latin typeface="Arial Black"/>
                <a:cs typeface="Arial Black"/>
              </a:rPr>
              <a:t>ra</a:t>
            </a:r>
            <a:r>
              <a:rPr dirty="0" sz="1200" spc="-150">
                <a:latin typeface="Arial Black"/>
                <a:cs typeface="Arial Black"/>
              </a:rPr>
              <a:t>tan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56020" y="1091183"/>
            <a:ext cx="5503164" cy="17099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1545824" y="6487667"/>
              <a:ext cx="0" cy="172720"/>
            </a:xfrm>
            <a:custGeom>
              <a:avLst/>
              <a:gdLst/>
              <a:ahLst/>
              <a:cxnLst/>
              <a:rect l="l" t="t" r="r" b="b"/>
              <a:pathLst>
                <a:path w="0" h="172720">
                  <a:moveTo>
                    <a:pt x="0" y="172212"/>
                  </a:moveTo>
                  <a:lnTo>
                    <a:pt x="0" y="0"/>
                  </a:lnTo>
                </a:path>
              </a:pathLst>
            </a:custGeom>
            <a:ln w="6480">
              <a:solidFill>
                <a:srgbClr val="BEBEBE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393424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8516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167110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10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33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72203" y="198881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35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684" y="1908048"/>
            <a:ext cx="5896356" cy="331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38341" y="4864100"/>
            <a:ext cx="5175250" cy="175704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60"/>
              </a:spcBef>
            </a:pPr>
            <a:r>
              <a:rPr dirty="0" sz="1800" spc="-250">
                <a:latin typeface="Arial Black"/>
                <a:cs typeface="Arial Black"/>
              </a:rPr>
              <a:t>“data</a:t>
            </a:r>
            <a:r>
              <a:rPr dirty="0" sz="1800" spc="-130">
                <a:latin typeface="Arial Black"/>
                <a:cs typeface="Arial Black"/>
              </a:rPr>
              <a:t> </a:t>
            </a:r>
            <a:r>
              <a:rPr dirty="0" sz="1800" spc="-195">
                <a:latin typeface="Arial Black"/>
                <a:cs typeface="Arial Black"/>
              </a:rPr>
              <a:t>dukung”</a:t>
            </a:r>
            <a:endParaRPr sz="1800">
              <a:latin typeface="Arial Black"/>
              <a:cs typeface="Arial Black"/>
            </a:endParaRPr>
          </a:p>
          <a:p>
            <a:pPr marL="266700" indent="-227329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266700" algn="l"/>
              </a:tabLst>
            </a:pPr>
            <a:r>
              <a:rPr dirty="0" sz="1800" spc="-200">
                <a:latin typeface="Arial Black"/>
                <a:cs typeface="Arial Black"/>
              </a:rPr>
              <a:t>Manual</a:t>
            </a:r>
            <a:r>
              <a:rPr dirty="0" sz="1800" spc="-145">
                <a:latin typeface="Arial Black"/>
                <a:cs typeface="Arial Black"/>
              </a:rPr>
              <a:t> </a:t>
            </a:r>
            <a:r>
              <a:rPr dirty="0" sz="1800" spc="-185">
                <a:latin typeface="Arial Black"/>
                <a:cs typeface="Arial Black"/>
              </a:rPr>
              <a:t>book</a:t>
            </a:r>
            <a:endParaRPr sz="1800">
              <a:latin typeface="Arial Black"/>
              <a:cs typeface="Arial Black"/>
            </a:endParaRPr>
          </a:p>
          <a:p>
            <a:pPr marL="266700" indent="-227329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266700" algn="l"/>
              </a:tabLst>
            </a:pPr>
            <a:r>
              <a:rPr dirty="0" sz="1800" spc="-250">
                <a:latin typeface="Arial Black"/>
                <a:cs typeface="Arial Black"/>
              </a:rPr>
              <a:t>Screenshot </a:t>
            </a:r>
            <a:r>
              <a:rPr dirty="0" sz="1800" spc="-200">
                <a:latin typeface="Arial Black"/>
                <a:cs typeface="Arial Black"/>
              </a:rPr>
              <a:t>berjenjang </a:t>
            </a:r>
            <a:r>
              <a:rPr dirty="0" sz="1800" spc="-229">
                <a:latin typeface="Arial Black"/>
                <a:cs typeface="Arial Black"/>
              </a:rPr>
              <a:t>level </a:t>
            </a:r>
            <a:r>
              <a:rPr dirty="0" sz="1800" spc="-235">
                <a:latin typeface="Arial Black"/>
                <a:cs typeface="Arial Black"/>
              </a:rPr>
              <a:t>1 </a:t>
            </a:r>
            <a:r>
              <a:rPr dirty="0" sz="1800" spc="120">
                <a:latin typeface="Arial Black"/>
                <a:cs typeface="Arial Black"/>
              </a:rPr>
              <a:t>-</a:t>
            </a:r>
            <a:r>
              <a:rPr dirty="0" sz="1800" spc="335">
                <a:latin typeface="Arial Black"/>
                <a:cs typeface="Arial Black"/>
              </a:rPr>
              <a:t> </a:t>
            </a:r>
            <a:r>
              <a:rPr dirty="0" sz="1800" spc="-235">
                <a:latin typeface="Arial Black"/>
                <a:cs typeface="Arial Black"/>
              </a:rPr>
              <a:t>5</a:t>
            </a:r>
            <a:endParaRPr sz="1800">
              <a:latin typeface="Arial Black"/>
              <a:cs typeface="Arial Black"/>
            </a:endParaRPr>
          </a:p>
          <a:p>
            <a:pPr marL="266700" indent="-227329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266700" algn="l"/>
              </a:tabLst>
            </a:pPr>
            <a:r>
              <a:rPr dirty="0" sz="1800" spc="-254">
                <a:latin typeface="Arial Black"/>
                <a:cs typeface="Arial Black"/>
              </a:rPr>
              <a:t>Tidak </a:t>
            </a:r>
            <a:r>
              <a:rPr dirty="0" sz="1800" spc="-235">
                <a:latin typeface="Arial Black"/>
                <a:cs typeface="Arial Black"/>
              </a:rPr>
              <a:t>hanya </a:t>
            </a:r>
            <a:r>
              <a:rPr dirty="0" sz="1800" spc="-240">
                <a:latin typeface="Arial Black"/>
                <a:cs typeface="Arial Black"/>
              </a:rPr>
              <a:t>menyertakan halaman</a:t>
            </a:r>
            <a:r>
              <a:rPr dirty="0" sz="1800" spc="-135">
                <a:latin typeface="Arial Black"/>
                <a:cs typeface="Arial Black"/>
              </a:rPr>
              <a:t> </a:t>
            </a:r>
            <a:r>
              <a:rPr dirty="0" sz="1800" spc="-165">
                <a:latin typeface="Arial Black"/>
                <a:cs typeface="Arial Black"/>
              </a:rPr>
              <a:t>login</a:t>
            </a:r>
            <a:endParaRPr sz="1800">
              <a:latin typeface="Arial Black"/>
              <a:cs typeface="Arial Black"/>
            </a:endParaRPr>
          </a:p>
          <a:p>
            <a:pPr marL="266700" indent="-227329">
              <a:lnSpc>
                <a:spcPct val="100000"/>
              </a:lnSpc>
              <a:spcBef>
                <a:spcPts val="570"/>
              </a:spcBef>
              <a:buFont typeface="Wingdings"/>
              <a:buChar char=""/>
              <a:tabLst>
                <a:tab pos="266700" algn="l"/>
              </a:tabLst>
            </a:pPr>
            <a:r>
              <a:rPr dirty="0" sz="1800" spc="-345">
                <a:latin typeface="Arial Black"/>
                <a:cs typeface="Arial Black"/>
              </a:rPr>
              <a:t>Sc</a:t>
            </a:r>
            <a:r>
              <a:rPr dirty="0" sz="1800" spc="-245">
                <a:latin typeface="Arial Black"/>
                <a:cs typeface="Arial Black"/>
              </a:rPr>
              <a:t>r</a:t>
            </a:r>
            <a:r>
              <a:rPr dirty="0" sz="1800" spc="-270">
                <a:latin typeface="Arial Black"/>
                <a:cs typeface="Arial Black"/>
              </a:rPr>
              <a:t>ee</a:t>
            </a:r>
            <a:r>
              <a:rPr dirty="0" sz="1800" spc="-260">
                <a:latin typeface="Arial Black"/>
                <a:cs typeface="Arial Black"/>
              </a:rPr>
              <a:t>ns</a:t>
            </a:r>
            <a:r>
              <a:rPr dirty="0" sz="1800" spc="-175">
                <a:latin typeface="Arial Black"/>
                <a:cs typeface="Arial Black"/>
              </a:rPr>
              <a:t>hot</a:t>
            </a:r>
            <a:r>
              <a:rPr dirty="0" sz="1800" spc="-130">
                <a:latin typeface="Arial Black"/>
                <a:cs typeface="Arial Black"/>
              </a:rPr>
              <a:t> </a:t>
            </a:r>
            <a:r>
              <a:rPr dirty="0" sz="1800" spc="-240">
                <a:latin typeface="Arial Black"/>
                <a:cs typeface="Arial Black"/>
              </a:rPr>
              <a:t>seti</a:t>
            </a:r>
            <a:r>
              <a:rPr dirty="0" sz="1800" spc="-315">
                <a:latin typeface="Arial Black"/>
                <a:cs typeface="Arial Black"/>
              </a:rPr>
              <a:t>a</a:t>
            </a:r>
            <a:r>
              <a:rPr dirty="0" sz="1800" spc="-145">
                <a:latin typeface="Arial Black"/>
                <a:cs typeface="Arial Black"/>
              </a:rPr>
              <a:t>p</a:t>
            </a:r>
            <a:r>
              <a:rPr dirty="0" sz="1800" spc="-110">
                <a:latin typeface="Arial Black"/>
                <a:cs typeface="Arial Black"/>
              </a:rPr>
              <a:t> </a:t>
            </a:r>
            <a:r>
              <a:rPr dirty="0" sz="1800" spc="-155">
                <a:latin typeface="Arial Black"/>
                <a:cs typeface="Arial Black"/>
              </a:rPr>
              <a:t>p</a:t>
            </a:r>
            <a:r>
              <a:rPr dirty="0" sz="1800" spc="-204">
                <a:latin typeface="Arial Black"/>
                <a:cs typeface="Arial Black"/>
              </a:rPr>
              <a:t>r</a:t>
            </a:r>
            <a:r>
              <a:rPr dirty="0" sz="1800" spc="-245">
                <a:latin typeface="Arial Black"/>
                <a:cs typeface="Arial Black"/>
              </a:rPr>
              <a:t>os</a:t>
            </a:r>
            <a:r>
              <a:rPr dirty="0" sz="1800" spc="-270">
                <a:latin typeface="Arial Black"/>
                <a:cs typeface="Arial Black"/>
              </a:rPr>
              <a:t>e</a:t>
            </a:r>
            <a:r>
              <a:rPr dirty="0" sz="1800" spc="-340">
                <a:latin typeface="Arial Black"/>
                <a:cs typeface="Arial Black"/>
              </a:rPr>
              <a:t>s</a:t>
            </a:r>
            <a:r>
              <a:rPr dirty="0" sz="1800" spc="-130">
                <a:latin typeface="Arial Black"/>
                <a:cs typeface="Arial Black"/>
              </a:rPr>
              <a:t> </a:t>
            </a:r>
            <a:r>
              <a:rPr dirty="0" sz="1800" spc="-204">
                <a:latin typeface="Arial Black"/>
                <a:cs typeface="Arial Black"/>
              </a:rPr>
              <a:t>p</a:t>
            </a:r>
            <a:r>
              <a:rPr dirty="0" sz="1800" spc="-215">
                <a:latin typeface="Arial Black"/>
                <a:cs typeface="Arial Black"/>
              </a:rPr>
              <a:t>e</a:t>
            </a:r>
            <a:r>
              <a:rPr dirty="0" sz="1800" spc="-155">
                <a:latin typeface="Arial Black"/>
                <a:cs typeface="Arial Black"/>
              </a:rPr>
              <a:t>ng</a:t>
            </a:r>
            <a:r>
              <a:rPr dirty="0" sz="1800" spc="-165">
                <a:latin typeface="Arial Black"/>
                <a:cs typeface="Arial Black"/>
              </a:rPr>
              <a:t>g</a:t>
            </a:r>
            <a:r>
              <a:rPr dirty="0" sz="1800" spc="-235">
                <a:latin typeface="Arial Black"/>
                <a:cs typeface="Arial Black"/>
              </a:rPr>
              <a:t>una</a:t>
            </a:r>
            <a:r>
              <a:rPr dirty="0" sz="1800" spc="-245">
                <a:latin typeface="Arial Black"/>
                <a:cs typeface="Arial Black"/>
              </a:rPr>
              <a:t>a</a:t>
            </a:r>
            <a:r>
              <a:rPr dirty="0" sz="1800" spc="-185">
                <a:latin typeface="Arial Black"/>
                <a:cs typeface="Arial Black"/>
              </a:rPr>
              <a:t>n</a:t>
            </a:r>
            <a:r>
              <a:rPr dirty="0" sz="1800" spc="-135">
                <a:latin typeface="Arial Black"/>
                <a:cs typeface="Arial Black"/>
              </a:rPr>
              <a:t> </a:t>
            </a:r>
            <a:r>
              <a:rPr dirty="0" sz="1800" spc="-285">
                <a:latin typeface="Arial Black"/>
                <a:cs typeface="Arial Black"/>
              </a:rPr>
              <a:t>a</a:t>
            </a:r>
            <a:r>
              <a:rPr dirty="0" sz="1800" spc="-1005">
                <a:latin typeface="Arial Black"/>
                <a:cs typeface="Arial Black"/>
              </a:rPr>
              <a:t>p</a:t>
            </a:r>
            <a:r>
              <a:rPr dirty="0" baseline="-17361" sz="1200" spc="-209">
                <a:solidFill>
                  <a:srgbClr val="FF0000"/>
                </a:solidFill>
                <a:latin typeface="Arial Black"/>
                <a:cs typeface="Arial Black"/>
              </a:rPr>
              <a:t>Ev</a:t>
            </a:r>
            <a:r>
              <a:rPr dirty="0" baseline="-17361" sz="1200" spc="-712">
                <a:solidFill>
                  <a:srgbClr val="FF0000"/>
                </a:solidFill>
                <a:latin typeface="Arial Black"/>
                <a:cs typeface="Arial Black"/>
              </a:rPr>
              <a:t>a</a:t>
            </a:r>
            <a:r>
              <a:rPr dirty="0" sz="1800" spc="-254">
                <a:latin typeface="Arial Black"/>
                <a:cs typeface="Arial Black"/>
              </a:rPr>
              <a:t>l</a:t>
            </a:r>
            <a:r>
              <a:rPr dirty="0" baseline="-17361" sz="1200" spc="-277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1800" spc="-500">
                <a:latin typeface="Arial Black"/>
                <a:cs typeface="Arial Black"/>
              </a:rPr>
              <a:t>i</a:t>
            </a:r>
            <a:r>
              <a:rPr dirty="0" baseline="-17361" sz="1200" spc="-322">
                <a:solidFill>
                  <a:srgbClr val="FF0000"/>
                </a:solidFill>
                <a:latin typeface="Arial Black"/>
                <a:cs typeface="Arial Black"/>
              </a:rPr>
              <a:t>u</a:t>
            </a:r>
            <a:r>
              <a:rPr dirty="0" sz="1800" spc="-1075">
                <a:latin typeface="Arial Black"/>
                <a:cs typeface="Arial Black"/>
              </a:rPr>
              <a:t>k</a:t>
            </a:r>
            <a:r>
              <a:rPr dirty="0" baseline="-17361" sz="1200" spc="-217">
                <a:solidFill>
                  <a:srgbClr val="FF0000"/>
                </a:solidFill>
                <a:latin typeface="Arial Black"/>
                <a:cs typeface="Arial Black"/>
              </a:rPr>
              <a:t>a</a:t>
            </a:r>
            <a:r>
              <a:rPr dirty="0" baseline="-17361" sz="1200" spc="-202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baseline="-17361" sz="1200" spc="-382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1800" spc="-800">
                <a:latin typeface="Arial Black"/>
                <a:cs typeface="Arial Black"/>
              </a:rPr>
              <a:t>a</a:t>
            </a:r>
            <a:r>
              <a:rPr dirty="0" baseline="-17361" sz="1200" spc="-232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baseline="-17361" sz="1200" spc="-75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1800" spc="-735">
                <a:latin typeface="Arial Black"/>
                <a:cs typeface="Arial Black"/>
              </a:rPr>
              <a:t>s</a:t>
            </a:r>
            <a:r>
              <a:rPr dirty="0" baseline="-17361" sz="1200" spc="-352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1800" spc="-545">
                <a:latin typeface="Arial Black"/>
                <a:cs typeface="Arial Black"/>
              </a:rPr>
              <a:t>i</a:t>
            </a:r>
            <a:r>
              <a:rPr dirty="0" baseline="-17361" sz="1200" spc="-262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baseline="-17361" sz="1200" spc="-97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baseline="-17361" sz="1200" spc="-165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baseline="-17361" sz="12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7879" y="879347"/>
            <a:ext cx="5722620" cy="38359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5" name="object 5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1654408" y="6395720"/>
            <a:ext cx="16256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24465" y="6388263"/>
            <a:ext cx="134302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30115" y="140969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36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69329" y="909673"/>
          <a:ext cx="11540490" cy="5960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9680"/>
                <a:gridCol w="6057265"/>
                <a:gridCol w="2798445"/>
                <a:gridCol w="1265554"/>
                <a:gridCol w="151129"/>
              </a:tblGrid>
              <a:tr h="73152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 marR="420370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  Internal</a:t>
                      </a:r>
                      <a:r>
                        <a:rPr dirty="0" sz="1400" spc="-1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Tata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Kelola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216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36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Kepegawaian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7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7692">
                <a:tc>
                  <a:txBody>
                    <a:bodyPr/>
                    <a:lstStyle/>
                    <a:p>
                      <a:pPr marL="3511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4191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7693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Kepegawaian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</a:t>
                      </a:r>
                      <a:r>
                        <a:rPr dirty="0" sz="1400" spc="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kepegawaian.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3020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Kepegawaian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terkait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kepegawaian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pencarian informasi, pengunggahan dan pengunduhan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98372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Kepegawaian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</a:t>
                      </a:r>
                      <a:r>
                        <a:rPr dirty="0" sz="1400" spc="1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kepada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terkait kepegawaian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18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73912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45415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Kepegawaian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dengan 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 Kepegawaian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Instansi Pusat/Pemerintah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 Daerah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63587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1717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Kepegawaian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berdasarkan 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lingkungan,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kebutuhan  Instansi Pusat/Pemerintah</a:t>
                      </a:r>
                      <a:r>
                        <a:rPr dirty="0" sz="1400" spc="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7847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768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41922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  <a:tr h="197553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35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103" y="896111"/>
            <a:ext cx="5233670" cy="5861685"/>
            <a:chOff x="70103" y="896111"/>
            <a:chExt cx="5233670" cy="5861685"/>
          </a:xfrm>
        </p:grpSpPr>
        <p:sp>
          <p:nvSpPr>
            <p:cNvPr id="11" name="object 11"/>
            <p:cNvSpPr/>
            <p:nvPr/>
          </p:nvSpPr>
          <p:spPr>
            <a:xfrm>
              <a:off x="4323588" y="896111"/>
              <a:ext cx="979932" cy="19598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03" y="4110227"/>
              <a:ext cx="2857500" cy="2647315"/>
            </a:xfrm>
            <a:custGeom>
              <a:avLst/>
              <a:gdLst/>
              <a:ahLst/>
              <a:cxnLst/>
              <a:rect l="l" t="t" r="r" b="b"/>
              <a:pathLst>
                <a:path w="2857500" h="2647315">
                  <a:moveTo>
                    <a:pt x="2857500" y="0"/>
                  </a:moveTo>
                  <a:lnTo>
                    <a:pt x="0" y="0"/>
                  </a:lnTo>
                  <a:lnTo>
                    <a:pt x="0" y="2647188"/>
                  </a:lnTo>
                  <a:lnTo>
                    <a:pt x="2857500" y="2647188"/>
                  </a:lnTo>
                  <a:lnTo>
                    <a:pt x="2857500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25267" y="279654"/>
            <a:ext cx="61429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90" b="0">
                <a:solidFill>
                  <a:srgbClr val="C8201E"/>
                </a:solidFill>
                <a:latin typeface="Arial Black"/>
                <a:cs typeface="Arial Black"/>
              </a:rPr>
              <a:t>SIASN-Simpegnas-MySAPK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73205" y="3870769"/>
            <a:ext cx="4040504" cy="1243965"/>
            <a:chOff x="5073205" y="3870769"/>
            <a:chExt cx="4040504" cy="1243965"/>
          </a:xfrm>
        </p:grpSpPr>
        <p:sp>
          <p:nvSpPr>
            <p:cNvPr id="15" name="object 15"/>
            <p:cNvSpPr/>
            <p:nvPr/>
          </p:nvSpPr>
          <p:spPr>
            <a:xfrm>
              <a:off x="5074158" y="3871721"/>
              <a:ext cx="4038600" cy="1242060"/>
            </a:xfrm>
            <a:custGeom>
              <a:avLst/>
              <a:gdLst/>
              <a:ahLst/>
              <a:cxnLst/>
              <a:rect l="l" t="t" r="r" b="b"/>
              <a:pathLst>
                <a:path w="4038600" h="1242060">
                  <a:moveTo>
                    <a:pt x="4038600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0" y="1242060"/>
                  </a:lnTo>
                  <a:lnTo>
                    <a:pt x="4038600" y="1242060"/>
                  </a:lnTo>
                  <a:lnTo>
                    <a:pt x="4038600" y="257556"/>
                  </a:lnTo>
                  <a:lnTo>
                    <a:pt x="4038600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074157" y="3871722"/>
              <a:ext cx="4038600" cy="1242060"/>
            </a:xfrm>
            <a:custGeom>
              <a:avLst/>
              <a:gdLst/>
              <a:ahLst/>
              <a:cxnLst/>
              <a:rect l="l" t="t" r="r" b="b"/>
              <a:pathLst>
                <a:path w="4038600" h="1242060">
                  <a:moveTo>
                    <a:pt x="0" y="1242059"/>
                  </a:moveTo>
                  <a:lnTo>
                    <a:pt x="4038599" y="1242059"/>
                  </a:lnTo>
                  <a:lnTo>
                    <a:pt x="4038599" y="0"/>
                  </a:lnTo>
                  <a:lnTo>
                    <a:pt x="0" y="0"/>
                  </a:lnTo>
                  <a:lnTo>
                    <a:pt x="0" y="124205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6804406" y="4353559"/>
            <a:ext cx="5778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4">
                <a:latin typeface="Arial Black"/>
                <a:cs typeface="Arial Black"/>
              </a:rPr>
              <a:t>SIA</a:t>
            </a:r>
            <a:r>
              <a:rPr dirty="0" sz="1600" spc="-285">
                <a:latin typeface="Arial Black"/>
                <a:cs typeface="Arial Black"/>
              </a:rPr>
              <a:t>S</a:t>
            </a:r>
            <a:r>
              <a:rPr dirty="0" sz="1600" spc="-140">
                <a:latin typeface="Arial Black"/>
                <a:cs typeface="Arial Black"/>
              </a:rPr>
              <a:t>N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15037" y="2233993"/>
            <a:ext cx="1099185" cy="1106805"/>
            <a:chOff x="6015037" y="2233993"/>
            <a:chExt cx="1099185" cy="1106805"/>
          </a:xfrm>
        </p:grpSpPr>
        <p:sp>
          <p:nvSpPr>
            <p:cNvPr id="19" name="object 19"/>
            <p:cNvSpPr/>
            <p:nvPr/>
          </p:nvSpPr>
          <p:spPr>
            <a:xfrm>
              <a:off x="6015990" y="2234945"/>
              <a:ext cx="1097280" cy="1104900"/>
            </a:xfrm>
            <a:custGeom>
              <a:avLst/>
              <a:gdLst/>
              <a:ahLst/>
              <a:cxnLst/>
              <a:rect l="l" t="t" r="r" b="b"/>
              <a:pathLst>
                <a:path w="1097279" h="1104900">
                  <a:moveTo>
                    <a:pt x="1097280" y="0"/>
                  </a:moveTo>
                  <a:lnTo>
                    <a:pt x="0" y="0"/>
                  </a:lnTo>
                  <a:lnTo>
                    <a:pt x="0" y="1104900"/>
                  </a:lnTo>
                  <a:lnTo>
                    <a:pt x="1097280" y="1104900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15990" y="2234945"/>
              <a:ext cx="1097280" cy="1104900"/>
            </a:xfrm>
            <a:custGeom>
              <a:avLst/>
              <a:gdLst/>
              <a:ahLst/>
              <a:cxnLst/>
              <a:rect l="l" t="t" r="r" b="b"/>
              <a:pathLst>
                <a:path w="1097279" h="1104900">
                  <a:moveTo>
                    <a:pt x="0" y="1104900"/>
                  </a:moveTo>
                  <a:lnTo>
                    <a:pt x="1097280" y="1104900"/>
                  </a:lnTo>
                  <a:lnTo>
                    <a:pt x="1097280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178422" y="2556763"/>
            <a:ext cx="77089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30810">
              <a:lnSpc>
                <a:spcPct val="100000"/>
              </a:lnSpc>
              <a:spcBef>
                <a:spcPts val="105"/>
              </a:spcBef>
            </a:pPr>
            <a:r>
              <a:rPr dirty="0" sz="1400" spc="-210">
                <a:latin typeface="Arial Black"/>
                <a:cs typeface="Arial Black"/>
              </a:rPr>
              <a:t>SIASN  </a:t>
            </a:r>
            <a:r>
              <a:rPr dirty="0" sz="1400" spc="-100">
                <a:latin typeface="Arial Black"/>
                <a:cs typeface="Arial Black"/>
              </a:rPr>
              <a:t>I</a:t>
            </a:r>
            <a:r>
              <a:rPr dirty="0" sz="1400" spc="-200">
                <a:latin typeface="Arial Black"/>
                <a:cs typeface="Arial Black"/>
              </a:rPr>
              <a:t>N</a:t>
            </a:r>
            <a:r>
              <a:rPr dirty="0" sz="1400" spc="-275">
                <a:latin typeface="Arial Black"/>
                <a:cs typeface="Arial Black"/>
              </a:rPr>
              <a:t>S</a:t>
            </a:r>
            <a:r>
              <a:rPr dirty="0" sz="1400" spc="-395">
                <a:latin typeface="Arial Black"/>
                <a:cs typeface="Arial Black"/>
              </a:rPr>
              <a:t>T</a:t>
            </a:r>
            <a:r>
              <a:rPr dirty="0" sz="1400" spc="-195">
                <a:latin typeface="Arial Black"/>
                <a:cs typeface="Arial Black"/>
              </a:rPr>
              <a:t>A</a:t>
            </a:r>
            <a:r>
              <a:rPr dirty="0" sz="1400" spc="-120">
                <a:latin typeface="Arial Black"/>
                <a:cs typeface="Arial Black"/>
              </a:rPr>
              <a:t>N</a:t>
            </a:r>
            <a:r>
              <a:rPr dirty="0" sz="1400" spc="-225">
                <a:latin typeface="Arial Black"/>
                <a:cs typeface="Arial Black"/>
              </a:rPr>
              <a:t>SI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389173" y="3887533"/>
            <a:ext cx="1517015" cy="1242695"/>
            <a:chOff x="9389173" y="3887533"/>
            <a:chExt cx="1517015" cy="1242695"/>
          </a:xfrm>
        </p:grpSpPr>
        <p:sp>
          <p:nvSpPr>
            <p:cNvPr id="23" name="object 23"/>
            <p:cNvSpPr/>
            <p:nvPr/>
          </p:nvSpPr>
          <p:spPr>
            <a:xfrm>
              <a:off x="9390125" y="3888486"/>
              <a:ext cx="1515110" cy="1240790"/>
            </a:xfrm>
            <a:custGeom>
              <a:avLst/>
              <a:gdLst/>
              <a:ahLst/>
              <a:cxnLst/>
              <a:rect l="l" t="t" r="r" b="b"/>
              <a:pathLst>
                <a:path w="1515109" h="1240789">
                  <a:moveTo>
                    <a:pt x="1514855" y="0"/>
                  </a:moveTo>
                  <a:lnTo>
                    <a:pt x="0" y="0"/>
                  </a:lnTo>
                  <a:lnTo>
                    <a:pt x="0" y="1240536"/>
                  </a:lnTo>
                  <a:lnTo>
                    <a:pt x="1514855" y="1240536"/>
                  </a:lnTo>
                  <a:lnTo>
                    <a:pt x="151485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390125" y="3888486"/>
              <a:ext cx="1515110" cy="1240790"/>
            </a:xfrm>
            <a:custGeom>
              <a:avLst/>
              <a:gdLst/>
              <a:ahLst/>
              <a:cxnLst/>
              <a:rect l="l" t="t" r="r" b="b"/>
              <a:pathLst>
                <a:path w="1515109" h="1240789">
                  <a:moveTo>
                    <a:pt x="0" y="1240536"/>
                  </a:moveTo>
                  <a:lnTo>
                    <a:pt x="1514855" y="1240536"/>
                  </a:lnTo>
                  <a:lnTo>
                    <a:pt x="1514855" y="0"/>
                  </a:lnTo>
                  <a:lnTo>
                    <a:pt x="0" y="0"/>
                  </a:lnTo>
                  <a:lnTo>
                    <a:pt x="0" y="124053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9610090" y="4049725"/>
            <a:ext cx="1074420" cy="910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95"/>
              </a:spcBef>
            </a:pPr>
            <a:r>
              <a:rPr dirty="0" sz="1600" spc="-175">
                <a:latin typeface="Arial Black"/>
                <a:cs typeface="Arial Black"/>
              </a:rPr>
              <a:t>DMS</a:t>
            </a:r>
            <a:endParaRPr sz="1600">
              <a:latin typeface="Arial Black"/>
              <a:cs typeface="Arial Black"/>
            </a:endParaRPr>
          </a:p>
          <a:p>
            <a:pPr algn="ctr" marL="12700" marR="5080">
              <a:lnSpc>
                <a:spcPct val="100000"/>
              </a:lnSpc>
              <a:spcBef>
                <a:spcPts val="10"/>
              </a:spcBef>
            </a:pPr>
            <a:r>
              <a:rPr dirty="0" sz="1400" spc="-170">
                <a:latin typeface="Arial Black"/>
                <a:cs typeface="Arial Black"/>
              </a:rPr>
              <a:t>Document  </a:t>
            </a:r>
            <a:r>
              <a:rPr dirty="0" sz="1400" spc="-145">
                <a:latin typeface="Arial Black"/>
                <a:cs typeface="Arial Black"/>
              </a:rPr>
              <a:t>Ma</a:t>
            </a:r>
            <a:r>
              <a:rPr dirty="0" sz="1400" spc="-175">
                <a:latin typeface="Arial Black"/>
                <a:cs typeface="Arial Black"/>
              </a:rPr>
              <a:t>nagem</a:t>
            </a:r>
            <a:r>
              <a:rPr dirty="0" sz="1400" spc="-170">
                <a:latin typeface="Arial Black"/>
                <a:cs typeface="Arial Black"/>
              </a:rPr>
              <a:t>e</a:t>
            </a:r>
            <a:r>
              <a:rPr dirty="0" sz="1400" spc="-180">
                <a:latin typeface="Arial Black"/>
                <a:cs typeface="Arial Black"/>
              </a:rPr>
              <a:t>n</a:t>
            </a:r>
            <a:r>
              <a:rPr dirty="0" sz="1400" spc="-125">
                <a:latin typeface="Arial Black"/>
                <a:cs typeface="Arial Black"/>
              </a:rPr>
              <a:t>t  </a:t>
            </a:r>
            <a:r>
              <a:rPr dirty="0" sz="1400" spc="-215">
                <a:latin typeface="Arial Black"/>
                <a:cs typeface="Arial Black"/>
              </a:rPr>
              <a:t>System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370641" y="3448621"/>
            <a:ext cx="910590" cy="681990"/>
            <a:chOff x="4370641" y="3448621"/>
            <a:chExt cx="910590" cy="681990"/>
          </a:xfrm>
        </p:grpSpPr>
        <p:sp>
          <p:nvSpPr>
            <p:cNvPr id="27" name="object 27"/>
            <p:cNvSpPr/>
            <p:nvPr/>
          </p:nvSpPr>
          <p:spPr>
            <a:xfrm>
              <a:off x="4371593" y="3449574"/>
              <a:ext cx="908685" cy="680085"/>
            </a:xfrm>
            <a:custGeom>
              <a:avLst/>
              <a:gdLst/>
              <a:ahLst/>
              <a:cxnLst/>
              <a:rect l="l" t="t" r="r" b="b"/>
              <a:pathLst>
                <a:path w="908685" h="680085">
                  <a:moveTo>
                    <a:pt x="908303" y="0"/>
                  </a:moveTo>
                  <a:lnTo>
                    <a:pt x="0" y="0"/>
                  </a:lnTo>
                  <a:lnTo>
                    <a:pt x="0" y="679703"/>
                  </a:lnTo>
                  <a:lnTo>
                    <a:pt x="908303" y="679703"/>
                  </a:lnTo>
                  <a:lnTo>
                    <a:pt x="908303" y="0"/>
                  </a:lnTo>
                  <a:close/>
                </a:path>
              </a:pathLst>
            </a:custGeom>
            <a:solidFill>
              <a:srgbClr val="E8F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371593" y="3449574"/>
              <a:ext cx="908685" cy="680085"/>
            </a:xfrm>
            <a:custGeom>
              <a:avLst/>
              <a:gdLst/>
              <a:ahLst/>
              <a:cxnLst/>
              <a:rect l="l" t="t" r="r" b="b"/>
              <a:pathLst>
                <a:path w="908685" h="680085">
                  <a:moveTo>
                    <a:pt x="0" y="679703"/>
                  </a:moveTo>
                  <a:lnTo>
                    <a:pt x="908303" y="679703"/>
                  </a:lnTo>
                  <a:lnTo>
                    <a:pt x="908303" y="0"/>
                  </a:lnTo>
                  <a:lnTo>
                    <a:pt x="0" y="0"/>
                  </a:lnTo>
                  <a:lnTo>
                    <a:pt x="0" y="6797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4605273" y="3633038"/>
            <a:ext cx="44259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80">
                <a:latin typeface="Arial Black"/>
                <a:cs typeface="Arial Black"/>
              </a:rPr>
              <a:t>SSO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432357" y="2246185"/>
            <a:ext cx="2265045" cy="1125220"/>
            <a:chOff x="7432357" y="2246185"/>
            <a:chExt cx="2265045" cy="1125220"/>
          </a:xfrm>
        </p:grpSpPr>
        <p:sp>
          <p:nvSpPr>
            <p:cNvPr id="31" name="object 31"/>
            <p:cNvSpPr/>
            <p:nvPr/>
          </p:nvSpPr>
          <p:spPr>
            <a:xfrm>
              <a:off x="7433309" y="2247138"/>
              <a:ext cx="2263140" cy="1123315"/>
            </a:xfrm>
            <a:custGeom>
              <a:avLst/>
              <a:gdLst/>
              <a:ahLst/>
              <a:cxnLst/>
              <a:rect l="l" t="t" r="r" b="b"/>
              <a:pathLst>
                <a:path w="2263140" h="1123314">
                  <a:moveTo>
                    <a:pt x="2263140" y="0"/>
                  </a:moveTo>
                  <a:lnTo>
                    <a:pt x="0" y="0"/>
                  </a:lnTo>
                  <a:lnTo>
                    <a:pt x="0" y="1123188"/>
                  </a:lnTo>
                  <a:lnTo>
                    <a:pt x="2263140" y="1123188"/>
                  </a:lnTo>
                  <a:lnTo>
                    <a:pt x="226314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433309" y="2247138"/>
              <a:ext cx="2263140" cy="1123315"/>
            </a:xfrm>
            <a:custGeom>
              <a:avLst/>
              <a:gdLst/>
              <a:ahLst/>
              <a:cxnLst/>
              <a:rect l="l" t="t" r="r" b="b"/>
              <a:pathLst>
                <a:path w="2263140" h="1123314">
                  <a:moveTo>
                    <a:pt x="0" y="1123188"/>
                  </a:moveTo>
                  <a:lnTo>
                    <a:pt x="2263140" y="1123188"/>
                  </a:lnTo>
                  <a:lnTo>
                    <a:pt x="2263140" y="0"/>
                  </a:lnTo>
                  <a:lnTo>
                    <a:pt x="0" y="0"/>
                  </a:lnTo>
                  <a:lnTo>
                    <a:pt x="0" y="11231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8062721" y="2196160"/>
            <a:ext cx="10058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15">
                <a:latin typeface="Arial Black"/>
                <a:cs typeface="Arial Black"/>
              </a:rPr>
              <a:t>Simpegnas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952809" y="2246185"/>
            <a:ext cx="4609465" cy="936625"/>
            <a:chOff x="4952809" y="2246185"/>
            <a:chExt cx="4609465" cy="936625"/>
          </a:xfrm>
        </p:grpSpPr>
        <p:sp>
          <p:nvSpPr>
            <p:cNvPr id="35" name="object 35"/>
            <p:cNvSpPr/>
            <p:nvPr/>
          </p:nvSpPr>
          <p:spPr>
            <a:xfrm>
              <a:off x="7581137" y="2568702"/>
              <a:ext cx="603885" cy="589915"/>
            </a:xfrm>
            <a:custGeom>
              <a:avLst/>
              <a:gdLst/>
              <a:ahLst/>
              <a:cxnLst/>
              <a:rect l="l" t="t" r="r" b="b"/>
              <a:pathLst>
                <a:path w="603884" h="589914">
                  <a:moveTo>
                    <a:pt x="603503" y="0"/>
                  </a:moveTo>
                  <a:lnTo>
                    <a:pt x="0" y="0"/>
                  </a:lnTo>
                  <a:lnTo>
                    <a:pt x="0" y="589788"/>
                  </a:lnTo>
                  <a:lnTo>
                    <a:pt x="603503" y="589788"/>
                  </a:lnTo>
                  <a:lnTo>
                    <a:pt x="603503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581137" y="2568702"/>
              <a:ext cx="603885" cy="589915"/>
            </a:xfrm>
            <a:custGeom>
              <a:avLst/>
              <a:gdLst/>
              <a:ahLst/>
              <a:cxnLst/>
              <a:rect l="l" t="t" r="r" b="b"/>
              <a:pathLst>
                <a:path w="603884" h="589914">
                  <a:moveTo>
                    <a:pt x="0" y="589788"/>
                  </a:moveTo>
                  <a:lnTo>
                    <a:pt x="603503" y="589788"/>
                  </a:lnTo>
                  <a:lnTo>
                    <a:pt x="603503" y="0"/>
                  </a:lnTo>
                  <a:lnTo>
                    <a:pt x="0" y="0"/>
                  </a:lnTo>
                  <a:lnTo>
                    <a:pt x="0" y="5897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285225" y="2583942"/>
              <a:ext cx="596265" cy="588645"/>
            </a:xfrm>
            <a:custGeom>
              <a:avLst/>
              <a:gdLst/>
              <a:ahLst/>
              <a:cxnLst/>
              <a:rect l="l" t="t" r="r" b="b"/>
              <a:pathLst>
                <a:path w="596265" h="588644">
                  <a:moveTo>
                    <a:pt x="595883" y="0"/>
                  </a:moveTo>
                  <a:lnTo>
                    <a:pt x="0" y="0"/>
                  </a:lnTo>
                  <a:lnTo>
                    <a:pt x="0" y="588263"/>
                  </a:lnTo>
                  <a:lnTo>
                    <a:pt x="595883" y="588263"/>
                  </a:lnTo>
                  <a:lnTo>
                    <a:pt x="595883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285225" y="2583942"/>
              <a:ext cx="596265" cy="588645"/>
            </a:xfrm>
            <a:custGeom>
              <a:avLst/>
              <a:gdLst/>
              <a:ahLst/>
              <a:cxnLst/>
              <a:rect l="l" t="t" r="r" b="b"/>
              <a:pathLst>
                <a:path w="596265" h="588644">
                  <a:moveTo>
                    <a:pt x="0" y="588263"/>
                  </a:moveTo>
                  <a:lnTo>
                    <a:pt x="595883" y="588263"/>
                  </a:lnTo>
                  <a:lnTo>
                    <a:pt x="595883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972550" y="2593086"/>
              <a:ext cx="588645" cy="588645"/>
            </a:xfrm>
            <a:custGeom>
              <a:avLst/>
              <a:gdLst/>
              <a:ahLst/>
              <a:cxnLst/>
              <a:rect l="l" t="t" r="r" b="b"/>
              <a:pathLst>
                <a:path w="588645" h="588644">
                  <a:moveTo>
                    <a:pt x="588264" y="0"/>
                  </a:moveTo>
                  <a:lnTo>
                    <a:pt x="0" y="0"/>
                  </a:lnTo>
                  <a:lnTo>
                    <a:pt x="0" y="588263"/>
                  </a:lnTo>
                  <a:lnTo>
                    <a:pt x="588264" y="588263"/>
                  </a:lnTo>
                  <a:lnTo>
                    <a:pt x="588264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972550" y="2593086"/>
              <a:ext cx="588645" cy="588645"/>
            </a:xfrm>
            <a:custGeom>
              <a:avLst/>
              <a:gdLst/>
              <a:ahLst/>
              <a:cxnLst/>
              <a:rect l="l" t="t" r="r" b="b"/>
              <a:pathLst>
                <a:path w="588645" h="588644">
                  <a:moveTo>
                    <a:pt x="0" y="588263"/>
                  </a:moveTo>
                  <a:lnTo>
                    <a:pt x="588264" y="588263"/>
                  </a:lnTo>
                  <a:lnTo>
                    <a:pt x="588264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953761" y="2247138"/>
              <a:ext cx="818515" cy="762000"/>
            </a:xfrm>
            <a:custGeom>
              <a:avLst/>
              <a:gdLst/>
              <a:ahLst/>
              <a:cxnLst/>
              <a:rect l="l" t="t" r="r" b="b"/>
              <a:pathLst>
                <a:path w="818514" h="762000">
                  <a:moveTo>
                    <a:pt x="818388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818388" y="762000"/>
                  </a:lnTo>
                  <a:lnTo>
                    <a:pt x="81838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953761" y="2247138"/>
              <a:ext cx="818515" cy="762000"/>
            </a:xfrm>
            <a:custGeom>
              <a:avLst/>
              <a:gdLst/>
              <a:ahLst/>
              <a:cxnLst/>
              <a:rect l="l" t="t" r="r" b="b"/>
              <a:pathLst>
                <a:path w="818514" h="762000">
                  <a:moveTo>
                    <a:pt x="0" y="762000"/>
                  </a:moveTo>
                  <a:lnTo>
                    <a:pt x="818388" y="762000"/>
                  </a:lnTo>
                  <a:lnTo>
                    <a:pt x="818388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5021071" y="2503754"/>
            <a:ext cx="68516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70">
                <a:latin typeface="Arial Black"/>
                <a:cs typeface="Arial Black"/>
              </a:rPr>
              <a:t>MyS</a:t>
            </a:r>
            <a:r>
              <a:rPr dirty="0" sz="1400" spc="-185">
                <a:latin typeface="Arial Black"/>
                <a:cs typeface="Arial Black"/>
              </a:rPr>
              <a:t>A</a:t>
            </a:r>
            <a:r>
              <a:rPr dirty="0" sz="1400" spc="-225">
                <a:latin typeface="Arial Black"/>
                <a:cs typeface="Arial Black"/>
              </a:rPr>
              <a:t>P</a:t>
            </a:r>
            <a:r>
              <a:rPr dirty="0" sz="1400" spc="-355">
                <a:latin typeface="Arial Black"/>
                <a:cs typeface="Arial Black"/>
              </a:rPr>
              <a:t>K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497889" y="2860548"/>
            <a:ext cx="2269490" cy="1937385"/>
            <a:chOff x="7497889" y="2860548"/>
            <a:chExt cx="2269490" cy="1937385"/>
          </a:xfrm>
        </p:grpSpPr>
        <p:sp>
          <p:nvSpPr>
            <p:cNvPr id="45" name="object 45"/>
            <p:cNvSpPr/>
            <p:nvPr/>
          </p:nvSpPr>
          <p:spPr>
            <a:xfrm>
              <a:off x="7618476" y="4251960"/>
              <a:ext cx="417575" cy="426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400032" y="3974592"/>
              <a:ext cx="367283" cy="4251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618476" y="4283964"/>
              <a:ext cx="417575" cy="426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368284" y="4270248"/>
              <a:ext cx="417575" cy="4251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732776" y="2860548"/>
              <a:ext cx="234696" cy="2407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8493252" y="2877312"/>
              <a:ext cx="234696" cy="2392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9113520" y="2884932"/>
              <a:ext cx="234696" cy="2392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498842" y="4138422"/>
              <a:ext cx="1431290" cy="658495"/>
            </a:xfrm>
            <a:custGeom>
              <a:avLst/>
              <a:gdLst/>
              <a:ahLst/>
              <a:cxnLst/>
              <a:rect l="l" t="t" r="r" b="b"/>
              <a:pathLst>
                <a:path w="1431290" h="658495">
                  <a:moveTo>
                    <a:pt x="0" y="658367"/>
                  </a:moveTo>
                  <a:lnTo>
                    <a:pt x="1431036" y="658367"/>
                  </a:lnTo>
                  <a:lnTo>
                    <a:pt x="1431036" y="0"/>
                  </a:lnTo>
                  <a:lnTo>
                    <a:pt x="0" y="0"/>
                  </a:lnTo>
                  <a:lnTo>
                    <a:pt x="0" y="65836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8423529" y="4825365"/>
            <a:ext cx="45465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0">
                <a:latin typeface="Arial Black"/>
                <a:cs typeface="Arial Black"/>
              </a:rPr>
              <a:t>p</a:t>
            </a:r>
            <a:r>
              <a:rPr dirty="0" sz="1200" spc="-95">
                <a:latin typeface="Arial Black"/>
                <a:cs typeface="Arial Black"/>
              </a:rPr>
              <a:t>r</a:t>
            </a:r>
            <a:r>
              <a:rPr dirty="0" sz="1200" spc="-120">
                <a:latin typeface="Arial Black"/>
                <a:cs typeface="Arial Black"/>
              </a:rPr>
              <a:t>o</a:t>
            </a:r>
            <a:r>
              <a:rPr dirty="0" sz="1200" spc="-110">
                <a:latin typeface="Arial Black"/>
                <a:cs typeface="Arial Black"/>
              </a:rPr>
              <a:t>f</a:t>
            </a:r>
            <a:r>
              <a:rPr dirty="0" sz="1200" spc="-105">
                <a:latin typeface="Arial Black"/>
                <a:cs typeface="Arial Black"/>
              </a:rPr>
              <a:t>i</a:t>
            </a:r>
            <a:r>
              <a:rPr dirty="0" sz="1200" spc="-150">
                <a:latin typeface="Arial Black"/>
                <a:cs typeface="Arial Black"/>
              </a:rPr>
              <a:t>le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492110" y="4825365"/>
            <a:ext cx="6019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0">
                <a:latin typeface="Arial Black"/>
                <a:cs typeface="Arial Black"/>
              </a:rPr>
              <a:t>r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00">
                <a:latin typeface="Arial Black"/>
                <a:cs typeface="Arial Black"/>
              </a:rPr>
              <a:t>f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30">
                <a:latin typeface="Arial Black"/>
                <a:cs typeface="Arial Black"/>
              </a:rPr>
              <a:t>r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25">
                <a:latin typeface="Arial Black"/>
                <a:cs typeface="Arial Black"/>
              </a:rPr>
              <a:t>n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10">
                <a:latin typeface="Arial Black"/>
                <a:cs typeface="Arial Black"/>
              </a:rPr>
              <a:t>i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940808" y="1495805"/>
            <a:ext cx="6638290" cy="3109595"/>
            <a:chOff x="4940808" y="1495805"/>
            <a:chExt cx="6638290" cy="3109595"/>
          </a:xfrm>
        </p:grpSpPr>
        <p:sp>
          <p:nvSpPr>
            <p:cNvPr id="56" name="object 56"/>
            <p:cNvSpPr/>
            <p:nvPr/>
          </p:nvSpPr>
          <p:spPr>
            <a:xfrm>
              <a:off x="8981694" y="4405122"/>
              <a:ext cx="408305" cy="199390"/>
            </a:xfrm>
            <a:custGeom>
              <a:avLst/>
              <a:gdLst/>
              <a:ahLst/>
              <a:cxnLst/>
              <a:rect l="l" t="t" r="r" b="b"/>
              <a:pathLst>
                <a:path w="408304" h="199389">
                  <a:moveTo>
                    <a:pt x="326898" y="0"/>
                  </a:moveTo>
                  <a:lnTo>
                    <a:pt x="326898" y="49656"/>
                  </a:lnTo>
                  <a:lnTo>
                    <a:pt x="81279" y="49656"/>
                  </a:lnTo>
                  <a:lnTo>
                    <a:pt x="81279" y="0"/>
                  </a:lnTo>
                  <a:lnTo>
                    <a:pt x="0" y="99694"/>
                  </a:lnTo>
                  <a:lnTo>
                    <a:pt x="81279" y="199262"/>
                  </a:lnTo>
                  <a:lnTo>
                    <a:pt x="81279" y="149351"/>
                  </a:lnTo>
                  <a:lnTo>
                    <a:pt x="326898" y="149351"/>
                  </a:lnTo>
                  <a:lnTo>
                    <a:pt x="326898" y="199262"/>
                  </a:lnTo>
                  <a:lnTo>
                    <a:pt x="408304" y="99694"/>
                  </a:lnTo>
                  <a:lnTo>
                    <a:pt x="32689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981694" y="4405122"/>
              <a:ext cx="408305" cy="199390"/>
            </a:xfrm>
            <a:custGeom>
              <a:avLst/>
              <a:gdLst/>
              <a:ahLst/>
              <a:cxnLst/>
              <a:rect l="l" t="t" r="r" b="b"/>
              <a:pathLst>
                <a:path w="408304" h="199389">
                  <a:moveTo>
                    <a:pt x="0" y="99694"/>
                  </a:moveTo>
                  <a:lnTo>
                    <a:pt x="81279" y="0"/>
                  </a:lnTo>
                  <a:lnTo>
                    <a:pt x="81279" y="49656"/>
                  </a:lnTo>
                  <a:lnTo>
                    <a:pt x="326898" y="49656"/>
                  </a:lnTo>
                  <a:lnTo>
                    <a:pt x="326898" y="0"/>
                  </a:lnTo>
                  <a:lnTo>
                    <a:pt x="408304" y="99694"/>
                  </a:lnTo>
                  <a:lnTo>
                    <a:pt x="326898" y="199262"/>
                  </a:lnTo>
                  <a:lnTo>
                    <a:pt x="326898" y="149351"/>
                  </a:lnTo>
                  <a:lnTo>
                    <a:pt x="81279" y="149351"/>
                  </a:lnTo>
                  <a:lnTo>
                    <a:pt x="81279" y="199262"/>
                  </a:lnTo>
                  <a:lnTo>
                    <a:pt x="0" y="996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420106" y="3009137"/>
              <a:ext cx="3218815" cy="1129665"/>
            </a:xfrm>
            <a:custGeom>
              <a:avLst/>
              <a:gdLst/>
              <a:ahLst/>
              <a:cxnLst/>
              <a:rect l="l" t="t" r="r" b="b"/>
              <a:pathLst>
                <a:path w="3218815" h="1129664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781812"/>
                  </a:lnTo>
                  <a:lnTo>
                    <a:pt x="0" y="781812"/>
                  </a:lnTo>
                  <a:lnTo>
                    <a:pt x="38100" y="858012"/>
                  </a:lnTo>
                  <a:lnTo>
                    <a:pt x="69850" y="794512"/>
                  </a:lnTo>
                  <a:lnTo>
                    <a:pt x="76200" y="781812"/>
                  </a:lnTo>
                  <a:lnTo>
                    <a:pt x="44450" y="78181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3218815" h="1129664">
                  <a:moveTo>
                    <a:pt x="2471928" y="169164"/>
                  </a:moveTo>
                  <a:lnTo>
                    <a:pt x="2465578" y="156464"/>
                  </a:lnTo>
                  <a:lnTo>
                    <a:pt x="2433828" y="92964"/>
                  </a:lnTo>
                  <a:lnTo>
                    <a:pt x="2395728" y="169164"/>
                  </a:lnTo>
                  <a:lnTo>
                    <a:pt x="2427478" y="169164"/>
                  </a:lnTo>
                  <a:lnTo>
                    <a:pt x="2427478" y="1053084"/>
                  </a:lnTo>
                  <a:lnTo>
                    <a:pt x="2395728" y="1053084"/>
                  </a:lnTo>
                  <a:lnTo>
                    <a:pt x="2433828" y="1129284"/>
                  </a:lnTo>
                  <a:lnTo>
                    <a:pt x="2465578" y="1065784"/>
                  </a:lnTo>
                  <a:lnTo>
                    <a:pt x="2471928" y="1053084"/>
                  </a:lnTo>
                  <a:lnTo>
                    <a:pt x="2440178" y="1053084"/>
                  </a:lnTo>
                  <a:lnTo>
                    <a:pt x="2440178" y="169164"/>
                  </a:lnTo>
                  <a:lnTo>
                    <a:pt x="2471928" y="169164"/>
                  </a:lnTo>
                  <a:close/>
                </a:path>
                <a:path w="3218815" h="1129664">
                  <a:moveTo>
                    <a:pt x="3218688" y="184404"/>
                  </a:moveTo>
                  <a:lnTo>
                    <a:pt x="3212338" y="171704"/>
                  </a:lnTo>
                  <a:lnTo>
                    <a:pt x="3180588" y="108204"/>
                  </a:lnTo>
                  <a:lnTo>
                    <a:pt x="3142488" y="184404"/>
                  </a:lnTo>
                  <a:lnTo>
                    <a:pt x="3174238" y="184404"/>
                  </a:lnTo>
                  <a:lnTo>
                    <a:pt x="3174238" y="1053084"/>
                  </a:lnTo>
                  <a:lnTo>
                    <a:pt x="3142488" y="1053084"/>
                  </a:lnTo>
                  <a:lnTo>
                    <a:pt x="3180588" y="1129284"/>
                  </a:lnTo>
                  <a:lnTo>
                    <a:pt x="3212338" y="1065784"/>
                  </a:lnTo>
                  <a:lnTo>
                    <a:pt x="3218688" y="1053084"/>
                  </a:lnTo>
                  <a:lnTo>
                    <a:pt x="3186938" y="1053084"/>
                  </a:lnTo>
                  <a:lnTo>
                    <a:pt x="3186938" y="184404"/>
                  </a:lnTo>
                  <a:lnTo>
                    <a:pt x="3218688" y="184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240018" y="3339845"/>
              <a:ext cx="638810" cy="532130"/>
            </a:xfrm>
            <a:custGeom>
              <a:avLst/>
              <a:gdLst/>
              <a:ahLst/>
              <a:cxnLst/>
              <a:rect l="l" t="t" r="r" b="b"/>
              <a:pathLst>
                <a:path w="638809" h="532129">
                  <a:moveTo>
                    <a:pt x="319151" y="0"/>
                  </a:moveTo>
                  <a:lnTo>
                    <a:pt x="0" y="105790"/>
                  </a:lnTo>
                  <a:lnTo>
                    <a:pt x="159639" y="105790"/>
                  </a:lnTo>
                  <a:lnTo>
                    <a:pt x="159639" y="425703"/>
                  </a:lnTo>
                  <a:lnTo>
                    <a:pt x="0" y="425703"/>
                  </a:lnTo>
                  <a:lnTo>
                    <a:pt x="319151" y="531621"/>
                  </a:lnTo>
                  <a:lnTo>
                    <a:pt x="638429" y="425703"/>
                  </a:lnTo>
                  <a:lnTo>
                    <a:pt x="478789" y="425703"/>
                  </a:lnTo>
                  <a:lnTo>
                    <a:pt x="478789" y="105790"/>
                  </a:lnTo>
                  <a:lnTo>
                    <a:pt x="638429" y="105790"/>
                  </a:lnTo>
                  <a:lnTo>
                    <a:pt x="319151" y="0"/>
                  </a:lnTo>
                  <a:close/>
                </a:path>
              </a:pathLst>
            </a:custGeom>
            <a:solidFill>
              <a:srgbClr val="2A5F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240018" y="3339845"/>
              <a:ext cx="638810" cy="532130"/>
            </a:xfrm>
            <a:custGeom>
              <a:avLst/>
              <a:gdLst/>
              <a:ahLst/>
              <a:cxnLst/>
              <a:rect l="l" t="t" r="r" b="b"/>
              <a:pathLst>
                <a:path w="638809" h="532129">
                  <a:moveTo>
                    <a:pt x="0" y="105790"/>
                  </a:moveTo>
                  <a:lnTo>
                    <a:pt x="319151" y="0"/>
                  </a:lnTo>
                  <a:lnTo>
                    <a:pt x="638429" y="105790"/>
                  </a:lnTo>
                  <a:lnTo>
                    <a:pt x="478789" y="105790"/>
                  </a:lnTo>
                  <a:lnTo>
                    <a:pt x="478789" y="425703"/>
                  </a:lnTo>
                  <a:lnTo>
                    <a:pt x="638429" y="425703"/>
                  </a:lnTo>
                  <a:lnTo>
                    <a:pt x="319151" y="531621"/>
                  </a:lnTo>
                  <a:lnTo>
                    <a:pt x="0" y="425703"/>
                  </a:lnTo>
                  <a:lnTo>
                    <a:pt x="159639" y="425703"/>
                  </a:lnTo>
                  <a:lnTo>
                    <a:pt x="159639" y="105790"/>
                  </a:lnTo>
                  <a:lnTo>
                    <a:pt x="0" y="1057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940808" y="3346704"/>
              <a:ext cx="338327" cy="3413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0724388" y="3767327"/>
              <a:ext cx="381000" cy="320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969252" y="2234183"/>
              <a:ext cx="320040" cy="3108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746492" y="2462783"/>
              <a:ext cx="381000" cy="320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264908" y="3736848"/>
              <a:ext cx="381000" cy="320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8439911" y="2482595"/>
              <a:ext cx="381000" cy="320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388864" y="2191511"/>
              <a:ext cx="382524" cy="320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9113520" y="2490216"/>
              <a:ext cx="382524" cy="3200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11502389" y="1495805"/>
              <a:ext cx="76200" cy="952500"/>
            </a:xfrm>
            <a:custGeom>
              <a:avLst/>
              <a:gdLst/>
              <a:ahLst/>
              <a:cxnLst/>
              <a:rect l="l" t="t" r="r" b="b"/>
              <a:pathLst>
                <a:path w="76200" h="952500">
                  <a:moveTo>
                    <a:pt x="31750" y="876300"/>
                  </a:moveTo>
                  <a:lnTo>
                    <a:pt x="0" y="876300"/>
                  </a:lnTo>
                  <a:lnTo>
                    <a:pt x="38100" y="952500"/>
                  </a:lnTo>
                  <a:lnTo>
                    <a:pt x="69850" y="889000"/>
                  </a:lnTo>
                  <a:lnTo>
                    <a:pt x="31750" y="889000"/>
                  </a:lnTo>
                  <a:lnTo>
                    <a:pt x="31750" y="876300"/>
                  </a:lnTo>
                  <a:close/>
                </a:path>
                <a:path w="76200" h="952500">
                  <a:moveTo>
                    <a:pt x="44450" y="0"/>
                  </a:moveTo>
                  <a:lnTo>
                    <a:pt x="31750" y="0"/>
                  </a:lnTo>
                  <a:lnTo>
                    <a:pt x="31750" y="889000"/>
                  </a:lnTo>
                  <a:lnTo>
                    <a:pt x="44450" y="889000"/>
                  </a:lnTo>
                  <a:lnTo>
                    <a:pt x="44450" y="0"/>
                  </a:lnTo>
                  <a:close/>
                </a:path>
                <a:path w="76200" h="952500">
                  <a:moveTo>
                    <a:pt x="76200" y="876300"/>
                  </a:moveTo>
                  <a:lnTo>
                    <a:pt x="44450" y="876300"/>
                  </a:lnTo>
                  <a:lnTo>
                    <a:pt x="44450" y="889000"/>
                  </a:lnTo>
                  <a:lnTo>
                    <a:pt x="69850" y="889000"/>
                  </a:lnTo>
                  <a:lnTo>
                    <a:pt x="76200" y="876300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" name="object 70"/>
          <p:cNvSpPr txBox="1"/>
          <p:nvPr/>
        </p:nvSpPr>
        <p:spPr>
          <a:xfrm>
            <a:off x="11107673" y="1070864"/>
            <a:ext cx="8229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95">
                <a:latin typeface="Arial Black"/>
                <a:cs typeface="Arial Black"/>
              </a:rPr>
              <a:t>Ini</a:t>
            </a:r>
            <a:r>
              <a:rPr dirty="0" sz="1800" spc="-200">
                <a:latin typeface="Arial Black"/>
                <a:cs typeface="Arial Black"/>
              </a:rPr>
              <a:t> </a:t>
            </a:r>
            <a:r>
              <a:rPr dirty="0" sz="1800" spc="-210">
                <a:latin typeface="Arial Black"/>
                <a:cs typeface="Arial Black"/>
              </a:rPr>
              <a:t>yang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800" spc="-190">
                <a:latin typeface="Arial Black"/>
                <a:cs typeface="Arial Black"/>
              </a:rPr>
              <a:t>dinilai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5373623" y="915924"/>
            <a:ext cx="6462395" cy="5835650"/>
            <a:chOff x="5373623" y="915924"/>
            <a:chExt cx="6462395" cy="5835650"/>
          </a:xfrm>
        </p:grpSpPr>
        <p:sp>
          <p:nvSpPr>
            <p:cNvPr id="72" name="object 72"/>
            <p:cNvSpPr/>
            <p:nvPr/>
          </p:nvSpPr>
          <p:spPr>
            <a:xfrm>
              <a:off x="11247882" y="2448306"/>
              <a:ext cx="586740" cy="588645"/>
            </a:xfrm>
            <a:custGeom>
              <a:avLst/>
              <a:gdLst/>
              <a:ahLst/>
              <a:cxnLst/>
              <a:rect l="l" t="t" r="r" b="b"/>
              <a:pathLst>
                <a:path w="586740" h="588644">
                  <a:moveTo>
                    <a:pt x="586740" y="0"/>
                  </a:moveTo>
                  <a:lnTo>
                    <a:pt x="0" y="0"/>
                  </a:lnTo>
                  <a:lnTo>
                    <a:pt x="0" y="588263"/>
                  </a:lnTo>
                  <a:lnTo>
                    <a:pt x="586740" y="588263"/>
                  </a:lnTo>
                  <a:lnTo>
                    <a:pt x="586740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11247882" y="2448306"/>
              <a:ext cx="586740" cy="588645"/>
            </a:xfrm>
            <a:custGeom>
              <a:avLst/>
              <a:gdLst/>
              <a:ahLst/>
              <a:cxnLst/>
              <a:rect l="l" t="t" r="r" b="b"/>
              <a:pathLst>
                <a:path w="586740" h="588644">
                  <a:moveTo>
                    <a:pt x="0" y="588263"/>
                  </a:moveTo>
                  <a:lnTo>
                    <a:pt x="586740" y="588263"/>
                  </a:lnTo>
                  <a:lnTo>
                    <a:pt x="586740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11373611" y="2703575"/>
              <a:ext cx="234696" cy="2392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373623" y="5128258"/>
              <a:ext cx="3336035" cy="162305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714999" y="915924"/>
              <a:ext cx="1900427" cy="13944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/>
          <p:cNvSpPr txBox="1"/>
          <p:nvPr/>
        </p:nvSpPr>
        <p:spPr>
          <a:xfrm>
            <a:off x="11097514" y="3092958"/>
            <a:ext cx="81406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75">
                <a:latin typeface="Arial Black"/>
                <a:cs typeface="Arial Black"/>
              </a:rPr>
              <a:t>S</a:t>
            </a:r>
            <a:r>
              <a:rPr dirty="0" sz="1800" spc="-200">
                <a:latin typeface="Arial Black"/>
                <a:cs typeface="Arial Black"/>
              </a:rPr>
              <a:t>I</a:t>
            </a:r>
            <a:r>
              <a:rPr dirty="0" sz="1800" spc="-260">
                <a:latin typeface="Arial Black"/>
                <a:cs typeface="Arial Black"/>
              </a:rPr>
              <a:t>MPEG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800" spc="-240">
                <a:latin typeface="Arial Black"/>
                <a:cs typeface="Arial Black"/>
              </a:rPr>
              <a:t>Instansi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151501" y="4806822"/>
            <a:ext cx="1410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25">
                <a:latin typeface="Arial Black"/>
                <a:cs typeface="Arial Black"/>
              </a:rPr>
              <a:t>SAPK </a:t>
            </a:r>
            <a:r>
              <a:rPr dirty="0" sz="1200" spc="-105">
                <a:latin typeface="Arial Black"/>
                <a:cs typeface="Arial Black"/>
              </a:rPr>
              <a:t>di</a:t>
            </a:r>
            <a:r>
              <a:rPr dirty="0" sz="1200" spc="-145">
                <a:latin typeface="Arial Black"/>
                <a:cs typeface="Arial Black"/>
              </a:rPr>
              <a:t> </a:t>
            </a:r>
            <a:r>
              <a:rPr dirty="0" sz="1200" spc="-160">
                <a:latin typeface="Arial Black"/>
                <a:cs typeface="Arial Black"/>
              </a:rPr>
              <a:t>BKN/Kanreg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37236" y="3601592"/>
            <a:ext cx="3294379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90">
                <a:latin typeface="Arial Black"/>
                <a:cs typeface="Arial Black"/>
              </a:rPr>
              <a:t>Acuan: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400" spc="-204">
                <a:latin typeface="Arial Black"/>
                <a:cs typeface="Arial Black"/>
              </a:rPr>
              <a:t>Proses Bisnis </a:t>
            </a:r>
            <a:r>
              <a:rPr dirty="0" sz="1400" spc="-200">
                <a:latin typeface="Arial Black"/>
                <a:cs typeface="Arial Black"/>
              </a:rPr>
              <a:t>Layanan </a:t>
            </a:r>
            <a:r>
              <a:rPr dirty="0" sz="1400" spc="-204">
                <a:latin typeface="Arial Black"/>
                <a:cs typeface="Arial Black"/>
              </a:rPr>
              <a:t>Kepegawaian</a:t>
            </a:r>
            <a:r>
              <a:rPr dirty="0" sz="1400" spc="-120">
                <a:latin typeface="Arial Black"/>
                <a:cs typeface="Arial Black"/>
              </a:rPr>
              <a:t> </a:t>
            </a:r>
            <a:r>
              <a:rPr dirty="0" sz="1400" spc="-200">
                <a:latin typeface="Arial Black"/>
                <a:cs typeface="Arial Black"/>
              </a:rPr>
              <a:t>(BKN)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65887" y="4202683"/>
            <a:ext cx="72390" cy="100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" spc="505">
                <a:latin typeface="Wingdings"/>
                <a:cs typeface="Wingdings"/>
              </a:rPr>
              <a:t>⚫</a:t>
            </a:r>
            <a:endParaRPr sz="500">
              <a:latin typeface="Wingdings"/>
              <a:cs typeface="Wingding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88975" y="4124959"/>
            <a:ext cx="19145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Carlito"/>
                <a:cs typeface="Carlito"/>
              </a:rPr>
              <a:t>Layanan </a:t>
            </a:r>
            <a:r>
              <a:rPr dirty="0" sz="1100" b="1">
                <a:latin typeface="Carlito"/>
                <a:cs typeface="Carlito"/>
              </a:rPr>
              <a:t>Elektronik</a:t>
            </a:r>
            <a:r>
              <a:rPr dirty="0" sz="1100" spc="-110" b="1">
                <a:latin typeface="Carlito"/>
                <a:cs typeface="Carlito"/>
              </a:rPr>
              <a:t> </a:t>
            </a:r>
            <a:r>
              <a:rPr dirty="0" sz="1100">
                <a:latin typeface="Carlito"/>
                <a:cs typeface="Carlito"/>
              </a:rPr>
              <a:t>Kepegawaian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65887" y="4530344"/>
            <a:ext cx="72390" cy="100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" spc="505">
                <a:latin typeface="Wingdings"/>
                <a:cs typeface="Wingdings"/>
              </a:rPr>
              <a:t>⚫</a:t>
            </a:r>
            <a:endParaRPr sz="500">
              <a:latin typeface="Wingdings"/>
              <a:cs typeface="Wingding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88975" y="4452620"/>
            <a:ext cx="109029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Carlito"/>
                <a:cs typeface="Carlito"/>
              </a:rPr>
              <a:t>Data</a:t>
            </a:r>
            <a:r>
              <a:rPr dirty="0" sz="1100" spc="-65" b="1">
                <a:latin typeface="Carlito"/>
                <a:cs typeface="Carlito"/>
              </a:rPr>
              <a:t> </a:t>
            </a:r>
            <a:r>
              <a:rPr dirty="0" sz="1100">
                <a:latin typeface="Carlito"/>
                <a:cs typeface="Carlito"/>
              </a:rPr>
              <a:t>Kepegawaian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8975" y="4781803"/>
            <a:ext cx="10763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8600" algn="l"/>
              </a:tabLst>
            </a:pPr>
            <a:r>
              <a:rPr dirty="0" sz="500" spc="505">
                <a:latin typeface="Wingdings"/>
                <a:cs typeface="Wingdings"/>
              </a:rPr>
              <a:t>⚫</a:t>
            </a:r>
            <a:r>
              <a:rPr dirty="0" sz="500" spc="505">
                <a:latin typeface="Times New Roman"/>
                <a:cs typeface="Times New Roman"/>
              </a:rPr>
              <a:t>	</a:t>
            </a:r>
            <a:r>
              <a:rPr dirty="0" sz="1100">
                <a:latin typeface="Carlito"/>
                <a:cs typeface="Carlito"/>
              </a:rPr>
              <a:t>Data</a:t>
            </a:r>
            <a:r>
              <a:rPr dirty="0" sz="1100" spc="-85">
                <a:latin typeface="Carlito"/>
                <a:cs typeface="Carlito"/>
              </a:rPr>
              <a:t> </a:t>
            </a:r>
            <a:r>
              <a:rPr dirty="0" sz="1100">
                <a:latin typeface="Carlito"/>
                <a:cs typeface="Carlito"/>
              </a:rPr>
              <a:t>Referensi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88975" y="5110683"/>
            <a:ext cx="1013460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8600" algn="l"/>
              </a:tabLst>
            </a:pPr>
            <a:r>
              <a:rPr dirty="0" sz="500" spc="509">
                <a:latin typeface="Wingdings"/>
                <a:cs typeface="Wingdings"/>
              </a:rPr>
              <a:t>⚫</a:t>
            </a:r>
            <a:r>
              <a:rPr dirty="0" sz="500" spc="509">
                <a:latin typeface="Times New Roman"/>
                <a:cs typeface="Times New Roman"/>
              </a:rPr>
              <a:t>	</a:t>
            </a:r>
            <a:r>
              <a:rPr dirty="0" sz="1100">
                <a:latin typeface="Carlito"/>
                <a:cs typeface="Carlito"/>
              </a:rPr>
              <a:t>Data</a:t>
            </a:r>
            <a:r>
              <a:rPr dirty="0" sz="1100" spc="-90">
                <a:latin typeface="Carlito"/>
                <a:cs typeface="Carlito"/>
              </a:rPr>
              <a:t> </a:t>
            </a:r>
            <a:r>
              <a:rPr dirty="0" sz="1100">
                <a:latin typeface="Carlito"/>
                <a:cs typeface="Carlito"/>
              </a:rPr>
              <a:t>Pegawai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65887" y="5515152"/>
            <a:ext cx="72390" cy="100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" spc="505">
                <a:latin typeface="Wingdings"/>
                <a:cs typeface="Wingdings"/>
              </a:rPr>
              <a:t>⚫</a:t>
            </a:r>
            <a:endParaRPr sz="500">
              <a:latin typeface="Wingdings"/>
              <a:cs typeface="Wingding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88975" y="5437428"/>
            <a:ext cx="2044700" cy="34607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dirty="0" sz="1100" spc="-5" b="1">
                <a:latin typeface="Carlito"/>
                <a:cs typeface="Carlito"/>
              </a:rPr>
              <a:t>Dokumen </a:t>
            </a:r>
            <a:r>
              <a:rPr dirty="0" sz="1100">
                <a:latin typeface="Carlito"/>
                <a:cs typeface="Carlito"/>
              </a:rPr>
              <a:t>kepegawaian (Pertek,</a:t>
            </a:r>
            <a:r>
              <a:rPr dirty="0" sz="1100" spc="-155">
                <a:latin typeface="Carlito"/>
                <a:cs typeface="Carlito"/>
              </a:rPr>
              <a:t> </a:t>
            </a:r>
            <a:r>
              <a:rPr dirty="0" sz="1100" spc="-5">
                <a:latin typeface="Carlito"/>
                <a:cs typeface="Carlito"/>
              </a:rPr>
              <a:t>SK,  </a:t>
            </a:r>
            <a:r>
              <a:rPr dirty="0" sz="1100">
                <a:latin typeface="Carlito"/>
                <a:cs typeface="Carlito"/>
              </a:rPr>
              <a:t>Formulir)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65887" y="5995212"/>
            <a:ext cx="72390" cy="100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" spc="505">
                <a:latin typeface="Wingdings"/>
                <a:cs typeface="Wingdings"/>
              </a:rPr>
              <a:t>⚫</a:t>
            </a:r>
            <a:endParaRPr sz="500">
              <a:latin typeface="Wingdings"/>
              <a:cs typeface="Wingding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88975" y="5917488"/>
            <a:ext cx="2193925" cy="49720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12700" marR="5080">
              <a:lnSpc>
                <a:spcPct val="90500"/>
              </a:lnSpc>
              <a:spcBef>
                <a:spcPts val="229"/>
              </a:spcBef>
            </a:pPr>
            <a:r>
              <a:rPr dirty="0" sz="1100" b="1">
                <a:latin typeface="Carlito"/>
                <a:cs typeface="Carlito"/>
              </a:rPr>
              <a:t>Arsip </a:t>
            </a:r>
            <a:r>
              <a:rPr dirty="0" sz="1100">
                <a:latin typeface="Carlito"/>
                <a:cs typeface="Carlito"/>
              </a:rPr>
              <a:t>Kepegawaian </a:t>
            </a:r>
            <a:r>
              <a:rPr dirty="0" sz="1100" spc="-5">
                <a:latin typeface="Carlito"/>
                <a:cs typeface="Carlito"/>
              </a:rPr>
              <a:t>(Retensi  </a:t>
            </a:r>
            <a:r>
              <a:rPr dirty="0" sz="1100">
                <a:latin typeface="Carlito"/>
                <a:cs typeface="Carlito"/>
              </a:rPr>
              <a:t>Kepegawaian berbeda dengan</a:t>
            </a:r>
            <a:r>
              <a:rPr dirty="0" sz="1100" spc="-150">
                <a:latin typeface="Carlito"/>
                <a:cs typeface="Carlito"/>
              </a:rPr>
              <a:t> </a:t>
            </a:r>
            <a:r>
              <a:rPr dirty="0" sz="1100">
                <a:latin typeface="Carlito"/>
                <a:cs typeface="Carlito"/>
              </a:rPr>
              <a:t>Retensi  </a:t>
            </a:r>
            <a:r>
              <a:rPr dirty="0" sz="1100" spc="-5">
                <a:latin typeface="Carlito"/>
                <a:cs typeface="Carlito"/>
              </a:rPr>
              <a:t>standar)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65887" y="6627977"/>
            <a:ext cx="72390" cy="100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" spc="505">
                <a:latin typeface="Wingdings"/>
                <a:cs typeface="Wingdings"/>
              </a:rPr>
              <a:t>⚫</a:t>
            </a:r>
            <a:endParaRPr sz="500">
              <a:latin typeface="Wingdings"/>
              <a:cs typeface="Wingding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88975" y="6550253"/>
            <a:ext cx="13741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rlito"/>
                <a:cs typeface="Carlito"/>
              </a:rPr>
              <a:t>Layanan </a:t>
            </a:r>
            <a:r>
              <a:rPr dirty="0" sz="1100" spc="-5" b="1">
                <a:latin typeface="Carlito"/>
                <a:cs typeface="Carlito"/>
              </a:rPr>
              <a:t>Identitas</a:t>
            </a:r>
            <a:r>
              <a:rPr dirty="0" sz="1100" spc="-90" b="1">
                <a:latin typeface="Carlito"/>
                <a:cs typeface="Carlito"/>
              </a:rPr>
              <a:t> </a:t>
            </a:r>
            <a:r>
              <a:rPr dirty="0" sz="1100" spc="-5">
                <a:latin typeface="Carlito"/>
                <a:cs typeface="Carlito"/>
              </a:rPr>
              <a:t>(SSO)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616833" y="4246879"/>
            <a:ext cx="9785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91135" algn="l"/>
              </a:tabLst>
            </a:pPr>
            <a:r>
              <a:rPr dirty="0" sz="1200" spc="-175">
                <a:latin typeface="Arial Black"/>
                <a:cs typeface="Arial Black"/>
              </a:rPr>
              <a:t>Perencanan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795140" y="4429759"/>
            <a:ext cx="757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20">
                <a:latin typeface="Arial Black"/>
                <a:cs typeface="Arial Black"/>
              </a:rPr>
              <a:t>K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10">
                <a:latin typeface="Arial Black"/>
                <a:cs typeface="Arial Black"/>
              </a:rPr>
              <a:t>b</a:t>
            </a:r>
            <a:r>
              <a:rPr dirty="0" sz="1200" spc="-105">
                <a:latin typeface="Arial Black"/>
                <a:cs typeface="Arial Black"/>
              </a:rPr>
              <a:t>u</a:t>
            </a:r>
            <a:r>
              <a:rPr dirty="0" sz="1200" spc="-100">
                <a:latin typeface="Arial Black"/>
                <a:cs typeface="Arial Black"/>
              </a:rPr>
              <a:t>t</a:t>
            </a:r>
            <a:r>
              <a:rPr dirty="0" sz="1200" spc="-145">
                <a:latin typeface="Arial Black"/>
                <a:cs typeface="Arial Black"/>
              </a:rPr>
              <a:t>u</a:t>
            </a:r>
            <a:r>
              <a:rPr dirty="0" sz="1200" spc="-125">
                <a:latin typeface="Arial Black"/>
                <a:cs typeface="Arial Black"/>
              </a:rPr>
              <a:t>h</a:t>
            </a:r>
            <a:r>
              <a:rPr dirty="0" sz="1200" spc="-160">
                <a:latin typeface="Arial Black"/>
                <a:cs typeface="Arial Black"/>
              </a:rPr>
              <a:t>an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616833" y="4612894"/>
            <a:ext cx="1431290" cy="2037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91135" algn="l"/>
              </a:tabLst>
            </a:pPr>
            <a:r>
              <a:rPr dirty="0" sz="1200" spc="-160">
                <a:latin typeface="Arial Black"/>
                <a:cs typeface="Arial Black"/>
              </a:rPr>
              <a:t>Pengadaan</a:t>
            </a:r>
            <a:r>
              <a:rPr dirty="0" sz="1200" spc="-100">
                <a:latin typeface="Arial Black"/>
                <a:cs typeface="Arial Black"/>
              </a:rPr>
              <a:t> </a:t>
            </a:r>
            <a:r>
              <a:rPr dirty="0" sz="1200" spc="-170">
                <a:latin typeface="Arial Black"/>
                <a:cs typeface="Arial Black"/>
              </a:rPr>
              <a:t>ASN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80">
                <a:latin typeface="Arial Black"/>
                <a:cs typeface="Arial Black"/>
              </a:rPr>
              <a:t>Kenaikan</a:t>
            </a:r>
            <a:r>
              <a:rPr dirty="0" sz="1200" spc="-140">
                <a:latin typeface="Arial Black"/>
                <a:cs typeface="Arial Black"/>
              </a:rPr>
              <a:t> </a:t>
            </a:r>
            <a:r>
              <a:rPr dirty="0" sz="1200" spc="-165">
                <a:latin typeface="Arial Black"/>
                <a:cs typeface="Arial Black"/>
              </a:rPr>
              <a:t>Pangkat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55">
                <a:latin typeface="Arial Black"/>
                <a:cs typeface="Arial Black"/>
              </a:rPr>
              <a:t>Pemberhentian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75">
                <a:latin typeface="Arial Black"/>
                <a:cs typeface="Arial Black"/>
              </a:rPr>
              <a:t>Peremajaan</a:t>
            </a:r>
            <a:r>
              <a:rPr dirty="0" sz="1200" spc="-105">
                <a:latin typeface="Arial Black"/>
                <a:cs typeface="Arial Black"/>
              </a:rPr>
              <a:t> </a:t>
            </a:r>
            <a:r>
              <a:rPr dirty="0" sz="1200" spc="-155">
                <a:latin typeface="Arial Black"/>
                <a:cs typeface="Arial Black"/>
              </a:rPr>
              <a:t>Data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45">
                <a:latin typeface="Arial Black"/>
                <a:cs typeface="Arial Black"/>
              </a:rPr>
              <a:t>Pindah</a:t>
            </a:r>
            <a:r>
              <a:rPr dirty="0" sz="1200" spc="-100">
                <a:latin typeface="Arial Black"/>
                <a:cs typeface="Arial Black"/>
              </a:rPr>
              <a:t> </a:t>
            </a:r>
            <a:r>
              <a:rPr dirty="0" sz="1200" spc="-160">
                <a:latin typeface="Arial Black"/>
                <a:cs typeface="Arial Black"/>
              </a:rPr>
              <a:t>Instansi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75">
                <a:latin typeface="Arial Black"/>
                <a:cs typeface="Arial Black"/>
              </a:rPr>
              <a:t>Layanan</a:t>
            </a:r>
            <a:r>
              <a:rPr dirty="0" sz="1200" spc="-110">
                <a:latin typeface="Arial Black"/>
                <a:cs typeface="Arial Black"/>
              </a:rPr>
              <a:t> </a:t>
            </a:r>
            <a:r>
              <a:rPr dirty="0" sz="1200" spc="-285">
                <a:latin typeface="Arial Black"/>
                <a:cs typeface="Arial Black"/>
              </a:rPr>
              <a:t>SKK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75">
                <a:latin typeface="Arial Black"/>
                <a:cs typeface="Arial Black"/>
              </a:rPr>
              <a:t>Layanan</a:t>
            </a:r>
            <a:r>
              <a:rPr dirty="0" sz="1200" spc="-110">
                <a:latin typeface="Arial Black"/>
                <a:cs typeface="Arial Black"/>
              </a:rPr>
              <a:t> </a:t>
            </a:r>
            <a:r>
              <a:rPr dirty="0" sz="1200" spc="-160">
                <a:latin typeface="Arial Black"/>
                <a:cs typeface="Arial Black"/>
              </a:rPr>
              <a:t>Wasdal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85">
                <a:latin typeface="Arial Black"/>
                <a:cs typeface="Arial Black"/>
              </a:rPr>
              <a:t>Talent</a:t>
            </a:r>
            <a:r>
              <a:rPr dirty="0" sz="1200" spc="-120">
                <a:latin typeface="Arial Black"/>
                <a:cs typeface="Arial Black"/>
              </a:rPr>
              <a:t> </a:t>
            </a:r>
            <a:r>
              <a:rPr dirty="0" sz="1200" spc="-150">
                <a:latin typeface="Arial Black"/>
                <a:cs typeface="Arial Black"/>
              </a:rPr>
              <a:t>Manajemen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75">
                <a:latin typeface="Arial Black"/>
                <a:cs typeface="Arial Black"/>
              </a:rPr>
              <a:t>Layanan</a:t>
            </a:r>
            <a:r>
              <a:rPr dirty="0" sz="1200" spc="-120">
                <a:latin typeface="Arial Black"/>
                <a:cs typeface="Arial Black"/>
              </a:rPr>
              <a:t> </a:t>
            </a:r>
            <a:r>
              <a:rPr dirty="0" sz="1200" spc="-175">
                <a:latin typeface="Arial Black"/>
                <a:cs typeface="Arial Black"/>
              </a:rPr>
              <a:t>Bankum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75">
                <a:latin typeface="Arial Black"/>
                <a:cs typeface="Arial Black"/>
              </a:rPr>
              <a:t>Layanan</a:t>
            </a:r>
            <a:r>
              <a:rPr dirty="0" sz="1200" spc="-130">
                <a:latin typeface="Arial Black"/>
                <a:cs typeface="Arial Black"/>
              </a:rPr>
              <a:t> </a:t>
            </a:r>
            <a:r>
              <a:rPr dirty="0" sz="1200" spc="-165">
                <a:latin typeface="Arial Black"/>
                <a:cs typeface="Arial Black"/>
              </a:rPr>
              <a:t>Referensi</a:t>
            </a:r>
            <a:endParaRPr sz="120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200" spc="-160">
                <a:latin typeface="Arial Black"/>
                <a:cs typeface="Arial Black"/>
              </a:rPr>
              <a:t>Helpdesk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9867138" y="1724914"/>
            <a:ext cx="1422400" cy="506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91135" algn="l"/>
              </a:tabLst>
            </a:pPr>
            <a:r>
              <a:rPr dirty="0" sz="1050" spc="-130">
                <a:latin typeface="Arial Black"/>
                <a:cs typeface="Arial Black"/>
              </a:rPr>
              <a:t>Pengembangan</a:t>
            </a:r>
            <a:endParaRPr sz="105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050" spc="-125">
                <a:latin typeface="Arial Black"/>
                <a:cs typeface="Arial Black"/>
              </a:rPr>
              <a:t>Pengelolaan</a:t>
            </a:r>
            <a:r>
              <a:rPr dirty="0" sz="1050" spc="-145">
                <a:latin typeface="Arial Black"/>
                <a:cs typeface="Arial Black"/>
              </a:rPr>
              <a:t> </a:t>
            </a:r>
            <a:r>
              <a:rPr dirty="0" sz="1050" spc="-135">
                <a:latin typeface="Arial Black"/>
                <a:cs typeface="Arial Black"/>
              </a:rPr>
              <a:t>Pensiun</a:t>
            </a:r>
            <a:endParaRPr sz="105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050" spc="-140">
                <a:latin typeface="Arial Black"/>
                <a:cs typeface="Arial Black"/>
              </a:rPr>
              <a:t>Absensi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867138" y="2204973"/>
            <a:ext cx="1303655" cy="8274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191135" algn="l"/>
              </a:tabLst>
            </a:pPr>
            <a:r>
              <a:rPr dirty="0" sz="1050" spc="-140">
                <a:latin typeface="Arial Black"/>
                <a:cs typeface="Arial Black"/>
              </a:rPr>
              <a:t>Kinerja</a:t>
            </a:r>
            <a:endParaRPr sz="105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050" spc="-114">
                <a:latin typeface="Arial Black"/>
                <a:cs typeface="Arial Black"/>
              </a:rPr>
              <a:t>Admin</a:t>
            </a:r>
            <a:r>
              <a:rPr dirty="0" sz="1050" spc="-110">
                <a:latin typeface="Arial Black"/>
                <a:cs typeface="Arial Black"/>
              </a:rPr>
              <a:t> </a:t>
            </a:r>
            <a:r>
              <a:rPr dirty="0" sz="1050" spc="-140">
                <a:latin typeface="Arial Black"/>
                <a:cs typeface="Arial Black"/>
              </a:rPr>
              <a:t>Instansi</a:t>
            </a:r>
            <a:endParaRPr sz="105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050" spc="-120">
                <a:latin typeface="Arial Black"/>
                <a:cs typeface="Arial Black"/>
              </a:rPr>
              <a:t>Dashboard</a:t>
            </a:r>
            <a:endParaRPr sz="105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050" spc="-135">
                <a:latin typeface="Arial Black"/>
                <a:cs typeface="Arial Black"/>
              </a:rPr>
              <a:t>Helpdesk</a:t>
            </a:r>
            <a:endParaRPr sz="1050">
              <a:latin typeface="Arial Black"/>
              <a:cs typeface="Arial Black"/>
            </a:endParaRPr>
          </a:p>
          <a:p>
            <a:pPr marL="190500" indent="-178435">
              <a:lnSpc>
                <a:spcPct val="100000"/>
              </a:lnSpc>
              <a:buFont typeface="Wingdings"/>
              <a:buChar char=""/>
              <a:tabLst>
                <a:tab pos="191135" algn="l"/>
              </a:tabLst>
            </a:pPr>
            <a:r>
              <a:rPr dirty="0" sz="1050" spc="-150">
                <a:latin typeface="Arial Black"/>
                <a:cs typeface="Arial Black"/>
              </a:rPr>
              <a:t>Sistem</a:t>
            </a:r>
            <a:r>
              <a:rPr dirty="0" sz="1050" spc="-135">
                <a:latin typeface="Arial Black"/>
                <a:cs typeface="Arial Black"/>
              </a:rPr>
              <a:t> </a:t>
            </a:r>
            <a:r>
              <a:rPr dirty="0" sz="1050" spc="-120">
                <a:latin typeface="Arial Black"/>
                <a:cs typeface="Arial Black"/>
              </a:rPr>
              <a:t>Pendukung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181529" y="1042416"/>
            <a:ext cx="4270375" cy="2859405"/>
            <a:chOff x="181529" y="1042416"/>
            <a:chExt cx="4270375" cy="2859405"/>
          </a:xfrm>
        </p:grpSpPr>
        <p:sp>
          <p:nvSpPr>
            <p:cNvPr id="98" name="object 98"/>
            <p:cNvSpPr/>
            <p:nvPr/>
          </p:nvSpPr>
          <p:spPr>
            <a:xfrm>
              <a:off x="262128" y="1042416"/>
              <a:ext cx="4189476" cy="28590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825245" y="1823466"/>
              <a:ext cx="690880" cy="647700"/>
            </a:xfrm>
            <a:custGeom>
              <a:avLst/>
              <a:gdLst/>
              <a:ahLst/>
              <a:cxnLst/>
              <a:rect l="l" t="t" r="r" b="b"/>
              <a:pathLst>
                <a:path w="690880" h="647700">
                  <a:moveTo>
                    <a:pt x="345185" y="0"/>
                  </a:moveTo>
                  <a:lnTo>
                    <a:pt x="294177" y="3512"/>
                  </a:lnTo>
                  <a:lnTo>
                    <a:pt x="245492" y="13714"/>
                  </a:lnTo>
                  <a:lnTo>
                    <a:pt x="199664" y="30106"/>
                  </a:lnTo>
                  <a:lnTo>
                    <a:pt x="157229" y="52184"/>
                  </a:lnTo>
                  <a:lnTo>
                    <a:pt x="118719" y="79448"/>
                  </a:lnTo>
                  <a:lnTo>
                    <a:pt x="84668" y="111397"/>
                  </a:lnTo>
                  <a:lnTo>
                    <a:pt x="55611" y="147528"/>
                  </a:lnTo>
                  <a:lnTo>
                    <a:pt x="32082" y="187340"/>
                  </a:lnTo>
                  <a:lnTo>
                    <a:pt x="14614" y="230332"/>
                  </a:lnTo>
                  <a:lnTo>
                    <a:pt x="3742" y="276003"/>
                  </a:lnTo>
                  <a:lnTo>
                    <a:pt x="0" y="323850"/>
                  </a:lnTo>
                  <a:lnTo>
                    <a:pt x="3742" y="371696"/>
                  </a:lnTo>
                  <a:lnTo>
                    <a:pt x="14614" y="417367"/>
                  </a:lnTo>
                  <a:lnTo>
                    <a:pt x="32082" y="460359"/>
                  </a:lnTo>
                  <a:lnTo>
                    <a:pt x="55611" y="500171"/>
                  </a:lnTo>
                  <a:lnTo>
                    <a:pt x="84668" y="536302"/>
                  </a:lnTo>
                  <a:lnTo>
                    <a:pt x="118719" y="568251"/>
                  </a:lnTo>
                  <a:lnTo>
                    <a:pt x="157229" y="595515"/>
                  </a:lnTo>
                  <a:lnTo>
                    <a:pt x="199664" y="617593"/>
                  </a:lnTo>
                  <a:lnTo>
                    <a:pt x="245492" y="633985"/>
                  </a:lnTo>
                  <a:lnTo>
                    <a:pt x="294177" y="644187"/>
                  </a:lnTo>
                  <a:lnTo>
                    <a:pt x="345185" y="647700"/>
                  </a:lnTo>
                  <a:lnTo>
                    <a:pt x="396191" y="644187"/>
                  </a:lnTo>
                  <a:lnTo>
                    <a:pt x="444875" y="633985"/>
                  </a:lnTo>
                  <a:lnTo>
                    <a:pt x="490701" y="617593"/>
                  </a:lnTo>
                  <a:lnTo>
                    <a:pt x="533137" y="595515"/>
                  </a:lnTo>
                  <a:lnTo>
                    <a:pt x="571647" y="568251"/>
                  </a:lnTo>
                  <a:lnTo>
                    <a:pt x="605698" y="536302"/>
                  </a:lnTo>
                  <a:lnTo>
                    <a:pt x="634756" y="500171"/>
                  </a:lnTo>
                  <a:lnTo>
                    <a:pt x="658287" y="460359"/>
                  </a:lnTo>
                  <a:lnTo>
                    <a:pt x="675756" y="417367"/>
                  </a:lnTo>
                  <a:lnTo>
                    <a:pt x="686628" y="371696"/>
                  </a:lnTo>
                  <a:lnTo>
                    <a:pt x="690372" y="323850"/>
                  </a:lnTo>
                  <a:lnTo>
                    <a:pt x="686628" y="276003"/>
                  </a:lnTo>
                  <a:lnTo>
                    <a:pt x="675756" y="230332"/>
                  </a:lnTo>
                  <a:lnTo>
                    <a:pt x="658287" y="187340"/>
                  </a:lnTo>
                  <a:lnTo>
                    <a:pt x="634756" y="147528"/>
                  </a:lnTo>
                  <a:lnTo>
                    <a:pt x="605698" y="111397"/>
                  </a:lnTo>
                  <a:lnTo>
                    <a:pt x="571647" y="79448"/>
                  </a:lnTo>
                  <a:lnTo>
                    <a:pt x="533137" y="52184"/>
                  </a:lnTo>
                  <a:lnTo>
                    <a:pt x="490701" y="30106"/>
                  </a:lnTo>
                  <a:lnTo>
                    <a:pt x="444875" y="13714"/>
                  </a:lnTo>
                  <a:lnTo>
                    <a:pt x="396191" y="3512"/>
                  </a:lnTo>
                  <a:lnTo>
                    <a:pt x="345185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825245" y="1823466"/>
              <a:ext cx="690880" cy="647700"/>
            </a:xfrm>
            <a:custGeom>
              <a:avLst/>
              <a:gdLst/>
              <a:ahLst/>
              <a:cxnLst/>
              <a:rect l="l" t="t" r="r" b="b"/>
              <a:pathLst>
                <a:path w="690880" h="647700">
                  <a:moveTo>
                    <a:pt x="0" y="323850"/>
                  </a:moveTo>
                  <a:lnTo>
                    <a:pt x="3742" y="276003"/>
                  </a:lnTo>
                  <a:lnTo>
                    <a:pt x="14614" y="230332"/>
                  </a:lnTo>
                  <a:lnTo>
                    <a:pt x="32082" y="187340"/>
                  </a:lnTo>
                  <a:lnTo>
                    <a:pt x="55611" y="147528"/>
                  </a:lnTo>
                  <a:lnTo>
                    <a:pt x="84668" y="111397"/>
                  </a:lnTo>
                  <a:lnTo>
                    <a:pt x="118719" y="79448"/>
                  </a:lnTo>
                  <a:lnTo>
                    <a:pt x="157229" y="52184"/>
                  </a:lnTo>
                  <a:lnTo>
                    <a:pt x="199664" y="30106"/>
                  </a:lnTo>
                  <a:lnTo>
                    <a:pt x="245492" y="13714"/>
                  </a:lnTo>
                  <a:lnTo>
                    <a:pt x="294177" y="3512"/>
                  </a:lnTo>
                  <a:lnTo>
                    <a:pt x="345185" y="0"/>
                  </a:lnTo>
                  <a:lnTo>
                    <a:pt x="396191" y="3512"/>
                  </a:lnTo>
                  <a:lnTo>
                    <a:pt x="444875" y="13714"/>
                  </a:lnTo>
                  <a:lnTo>
                    <a:pt x="490701" y="30106"/>
                  </a:lnTo>
                  <a:lnTo>
                    <a:pt x="533137" y="52184"/>
                  </a:lnTo>
                  <a:lnTo>
                    <a:pt x="571647" y="79448"/>
                  </a:lnTo>
                  <a:lnTo>
                    <a:pt x="605698" y="111397"/>
                  </a:lnTo>
                  <a:lnTo>
                    <a:pt x="634756" y="147528"/>
                  </a:lnTo>
                  <a:lnTo>
                    <a:pt x="658287" y="187340"/>
                  </a:lnTo>
                  <a:lnTo>
                    <a:pt x="675756" y="230332"/>
                  </a:lnTo>
                  <a:lnTo>
                    <a:pt x="686628" y="276003"/>
                  </a:lnTo>
                  <a:lnTo>
                    <a:pt x="690372" y="323850"/>
                  </a:lnTo>
                  <a:lnTo>
                    <a:pt x="686628" y="371696"/>
                  </a:lnTo>
                  <a:lnTo>
                    <a:pt x="675756" y="417367"/>
                  </a:lnTo>
                  <a:lnTo>
                    <a:pt x="658287" y="460359"/>
                  </a:lnTo>
                  <a:lnTo>
                    <a:pt x="634756" y="500171"/>
                  </a:lnTo>
                  <a:lnTo>
                    <a:pt x="605698" y="536302"/>
                  </a:lnTo>
                  <a:lnTo>
                    <a:pt x="571647" y="568251"/>
                  </a:lnTo>
                  <a:lnTo>
                    <a:pt x="533137" y="595515"/>
                  </a:lnTo>
                  <a:lnTo>
                    <a:pt x="490701" y="617593"/>
                  </a:lnTo>
                  <a:lnTo>
                    <a:pt x="444875" y="633985"/>
                  </a:lnTo>
                  <a:lnTo>
                    <a:pt x="396191" y="644187"/>
                  </a:lnTo>
                  <a:lnTo>
                    <a:pt x="345185" y="647700"/>
                  </a:lnTo>
                  <a:lnTo>
                    <a:pt x="294177" y="644187"/>
                  </a:lnTo>
                  <a:lnTo>
                    <a:pt x="245492" y="633985"/>
                  </a:lnTo>
                  <a:lnTo>
                    <a:pt x="199664" y="617593"/>
                  </a:lnTo>
                  <a:lnTo>
                    <a:pt x="157229" y="595515"/>
                  </a:lnTo>
                  <a:lnTo>
                    <a:pt x="118719" y="568251"/>
                  </a:lnTo>
                  <a:lnTo>
                    <a:pt x="84668" y="536302"/>
                  </a:lnTo>
                  <a:lnTo>
                    <a:pt x="55611" y="500171"/>
                  </a:lnTo>
                  <a:lnTo>
                    <a:pt x="32082" y="460359"/>
                  </a:lnTo>
                  <a:lnTo>
                    <a:pt x="14614" y="417367"/>
                  </a:lnTo>
                  <a:lnTo>
                    <a:pt x="3742" y="371696"/>
                  </a:lnTo>
                  <a:lnTo>
                    <a:pt x="0" y="323850"/>
                  </a:lnTo>
                  <a:close/>
                </a:path>
              </a:pathLst>
            </a:custGeom>
            <a:ln w="2556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879348" y="2020824"/>
              <a:ext cx="580644" cy="2514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94310" y="1082802"/>
              <a:ext cx="631190" cy="649605"/>
            </a:xfrm>
            <a:custGeom>
              <a:avLst/>
              <a:gdLst/>
              <a:ahLst/>
              <a:cxnLst/>
              <a:rect l="l" t="t" r="r" b="b"/>
              <a:pathLst>
                <a:path w="631190" h="649605">
                  <a:moveTo>
                    <a:pt x="315468" y="0"/>
                  </a:moveTo>
                  <a:lnTo>
                    <a:pt x="268849" y="3518"/>
                  </a:lnTo>
                  <a:lnTo>
                    <a:pt x="224355" y="13740"/>
                  </a:lnTo>
                  <a:lnTo>
                    <a:pt x="182473" y="30162"/>
                  </a:lnTo>
                  <a:lnTo>
                    <a:pt x="143690" y="52285"/>
                  </a:lnTo>
                  <a:lnTo>
                    <a:pt x="108496" y="79606"/>
                  </a:lnTo>
                  <a:lnTo>
                    <a:pt x="77377" y="111624"/>
                  </a:lnTo>
                  <a:lnTo>
                    <a:pt x="50823" y="147837"/>
                  </a:lnTo>
                  <a:lnTo>
                    <a:pt x="29319" y="187743"/>
                  </a:lnTo>
                  <a:lnTo>
                    <a:pt x="13356" y="230843"/>
                  </a:lnTo>
                  <a:lnTo>
                    <a:pt x="3420" y="276632"/>
                  </a:lnTo>
                  <a:lnTo>
                    <a:pt x="0" y="324612"/>
                  </a:lnTo>
                  <a:lnTo>
                    <a:pt x="3420" y="372591"/>
                  </a:lnTo>
                  <a:lnTo>
                    <a:pt x="13356" y="418380"/>
                  </a:lnTo>
                  <a:lnTo>
                    <a:pt x="29319" y="461480"/>
                  </a:lnTo>
                  <a:lnTo>
                    <a:pt x="50823" y="501386"/>
                  </a:lnTo>
                  <a:lnTo>
                    <a:pt x="77377" y="537599"/>
                  </a:lnTo>
                  <a:lnTo>
                    <a:pt x="108496" y="569617"/>
                  </a:lnTo>
                  <a:lnTo>
                    <a:pt x="143690" y="596938"/>
                  </a:lnTo>
                  <a:lnTo>
                    <a:pt x="182473" y="619061"/>
                  </a:lnTo>
                  <a:lnTo>
                    <a:pt x="224355" y="635483"/>
                  </a:lnTo>
                  <a:lnTo>
                    <a:pt x="268849" y="645705"/>
                  </a:lnTo>
                  <a:lnTo>
                    <a:pt x="315468" y="649224"/>
                  </a:lnTo>
                  <a:lnTo>
                    <a:pt x="362086" y="645705"/>
                  </a:lnTo>
                  <a:lnTo>
                    <a:pt x="406580" y="635483"/>
                  </a:lnTo>
                  <a:lnTo>
                    <a:pt x="448462" y="619061"/>
                  </a:lnTo>
                  <a:lnTo>
                    <a:pt x="487245" y="596938"/>
                  </a:lnTo>
                  <a:lnTo>
                    <a:pt x="522439" y="569617"/>
                  </a:lnTo>
                  <a:lnTo>
                    <a:pt x="553558" y="537599"/>
                  </a:lnTo>
                  <a:lnTo>
                    <a:pt x="580112" y="501386"/>
                  </a:lnTo>
                  <a:lnTo>
                    <a:pt x="601616" y="461480"/>
                  </a:lnTo>
                  <a:lnTo>
                    <a:pt x="617579" y="418380"/>
                  </a:lnTo>
                  <a:lnTo>
                    <a:pt x="627515" y="372591"/>
                  </a:lnTo>
                  <a:lnTo>
                    <a:pt x="630936" y="324612"/>
                  </a:lnTo>
                  <a:lnTo>
                    <a:pt x="627515" y="276632"/>
                  </a:lnTo>
                  <a:lnTo>
                    <a:pt x="617579" y="230843"/>
                  </a:lnTo>
                  <a:lnTo>
                    <a:pt x="601616" y="187743"/>
                  </a:lnTo>
                  <a:lnTo>
                    <a:pt x="580112" y="147837"/>
                  </a:lnTo>
                  <a:lnTo>
                    <a:pt x="553558" y="111624"/>
                  </a:lnTo>
                  <a:lnTo>
                    <a:pt x="522439" y="79606"/>
                  </a:lnTo>
                  <a:lnTo>
                    <a:pt x="487245" y="52285"/>
                  </a:lnTo>
                  <a:lnTo>
                    <a:pt x="448462" y="30162"/>
                  </a:lnTo>
                  <a:lnTo>
                    <a:pt x="406580" y="13740"/>
                  </a:lnTo>
                  <a:lnTo>
                    <a:pt x="362086" y="3518"/>
                  </a:lnTo>
                  <a:lnTo>
                    <a:pt x="315468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194310" y="1082802"/>
              <a:ext cx="631190" cy="649605"/>
            </a:xfrm>
            <a:custGeom>
              <a:avLst/>
              <a:gdLst/>
              <a:ahLst/>
              <a:cxnLst/>
              <a:rect l="l" t="t" r="r" b="b"/>
              <a:pathLst>
                <a:path w="631190" h="649605">
                  <a:moveTo>
                    <a:pt x="0" y="324612"/>
                  </a:moveTo>
                  <a:lnTo>
                    <a:pt x="3420" y="276632"/>
                  </a:lnTo>
                  <a:lnTo>
                    <a:pt x="13356" y="230843"/>
                  </a:lnTo>
                  <a:lnTo>
                    <a:pt x="29319" y="187743"/>
                  </a:lnTo>
                  <a:lnTo>
                    <a:pt x="50823" y="147837"/>
                  </a:lnTo>
                  <a:lnTo>
                    <a:pt x="77377" y="111624"/>
                  </a:lnTo>
                  <a:lnTo>
                    <a:pt x="108496" y="79606"/>
                  </a:lnTo>
                  <a:lnTo>
                    <a:pt x="143690" y="52285"/>
                  </a:lnTo>
                  <a:lnTo>
                    <a:pt x="182473" y="30162"/>
                  </a:lnTo>
                  <a:lnTo>
                    <a:pt x="224355" y="13740"/>
                  </a:lnTo>
                  <a:lnTo>
                    <a:pt x="268849" y="3518"/>
                  </a:lnTo>
                  <a:lnTo>
                    <a:pt x="315468" y="0"/>
                  </a:lnTo>
                  <a:lnTo>
                    <a:pt x="362086" y="3518"/>
                  </a:lnTo>
                  <a:lnTo>
                    <a:pt x="406580" y="13740"/>
                  </a:lnTo>
                  <a:lnTo>
                    <a:pt x="448462" y="30162"/>
                  </a:lnTo>
                  <a:lnTo>
                    <a:pt x="487245" y="52285"/>
                  </a:lnTo>
                  <a:lnTo>
                    <a:pt x="522439" y="79606"/>
                  </a:lnTo>
                  <a:lnTo>
                    <a:pt x="553558" y="111624"/>
                  </a:lnTo>
                  <a:lnTo>
                    <a:pt x="580112" y="147837"/>
                  </a:lnTo>
                  <a:lnTo>
                    <a:pt x="601616" y="187743"/>
                  </a:lnTo>
                  <a:lnTo>
                    <a:pt x="617579" y="230843"/>
                  </a:lnTo>
                  <a:lnTo>
                    <a:pt x="627515" y="276632"/>
                  </a:lnTo>
                  <a:lnTo>
                    <a:pt x="630936" y="324612"/>
                  </a:lnTo>
                  <a:lnTo>
                    <a:pt x="627515" y="372591"/>
                  </a:lnTo>
                  <a:lnTo>
                    <a:pt x="617579" y="418380"/>
                  </a:lnTo>
                  <a:lnTo>
                    <a:pt x="601616" y="461480"/>
                  </a:lnTo>
                  <a:lnTo>
                    <a:pt x="580112" y="501386"/>
                  </a:lnTo>
                  <a:lnTo>
                    <a:pt x="553558" y="537599"/>
                  </a:lnTo>
                  <a:lnTo>
                    <a:pt x="522439" y="569617"/>
                  </a:lnTo>
                  <a:lnTo>
                    <a:pt x="487245" y="596938"/>
                  </a:lnTo>
                  <a:lnTo>
                    <a:pt x="448462" y="619061"/>
                  </a:lnTo>
                  <a:lnTo>
                    <a:pt x="406580" y="635483"/>
                  </a:lnTo>
                  <a:lnTo>
                    <a:pt x="362086" y="645705"/>
                  </a:lnTo>
                  <a:lnTo>
                    <a:pt x="315468" y="649224"/>
                  </a:lnTo>
                  <a:lnTo>
                    <a:pt x="268849" y="645705"/>
                  </a:lnTo>
                  <a:lnTo>
                    <a:pt x="224355" y="635483"/>
                  </a:lnTo>
                  <a:lnTo>
                    <a:pt x="182473" y="619061"/>
                  </a:lnTo>
                  <a:lnTo>
                    <a:pt x="143690" y="596938"/>
                  </a:lnTo>
                  <a:lnTo>
                    <a:pt x="108496" y="569617"/>
                  </a:lnTo>
                  <a:lnTo>
                    <a:pt x="77377" y="537599"/>
                  </a:lnTo>
                  <a:lnTo>
                    <a:pt x="50823" y="501386"/>
                  </a:lnTo>
                  <a:lnTo>
                    <a:pt x="29319" y="461480"/>
                  </a:lnTo>
                  <a:lnTo>
                    <a:pt x="13356" y="418380"/>
                  </a:lnTo>
                  <a:lnTo>
                    <a:pt x="3420" y="372591"/>
                  </a:lnTo>
                  <a:lnTo>
                    <a:pt x="0" y="324612"/>
                  </a:lnTo>
                  <a:close/>
                </a:path>
              </a:pathLst>
            </a:custGeom>
            <a:ln w="2556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62128" y="1319784"/>
              <a:ext cx="466344" cy="1722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194310" y="2538222"/>
              <a:ext cx="535305" cy="512445"/>
            </a:xfrm>
            <a:custGeom>
              <a:avLst/>
              <a:gdLst/>
              <a:ahLst/>
              <a:cxnLst/>
              <a:rect l="l" t="t" r="r" b="b"/>
              <a:pathLst>
                <a:path w="535305" h="512444">
                  <a:moveTo>
                    <a:pt x="267462" y="0"/>
                  </a:moveTo>
                  <a:lnTo>
                    <a:pt x="219385" y="4126"/>
                  </a:lnTo>
                  <a:lnTo>
                    <a:pt x="174136" y="16023"/>
                  </a:lnTo>
                  <a:lnTo>
                    <a:pt x="132469" y="34967"/>
                  </a:lnTo>
                  <a:lnTo>
                    <a:pt x="95140" y="60232"/>
                  </a:lnTo>
                  <a:lnTo>
                    <a:pt x="62904" y="91095"/>
                  </a:lnTo>
                  <a:lnTo>
                    <a:pt x="36516" y="126830"/>
                  </a:lnTo>
                  <a:lnTo>
                    <a:pt x="16733" y="166714"/>
                  </a:lnTo>
                  <a:lnTo>
                    <a:pt x="4309" y="210023"/>
                  </a:lnTo>
                  <a:lnTo>
                    <a:pt x="0" y="256031"/>
                  </a:lnTo>
                  <a:lnTo>
                    <a:pt x="4309" y="302040"/>
                  </a:lnTo>
                  <a:lnTo>
                    <a:pt x="16733" y="345349"/>
                  </a:lnTo>
                  <a:lnTo>
                    <a:pt x="36516" y="385233"/>
                  </a:lnTo>
                  <a:lnTo>
                    <a:pt x="62904" y="420968"/>
                  </a:lnTo>
                  <a:lnTo>
                    <a:pt x="95140" y="451831"/>
                  </a:lnTo>
                  <a:lnTo>
                    <a:pt x="132469" y="477096"/>
                  </a:lnTo>
                  <a:lnTo>
                    <a:pt x="174136" y="496040"/>
                  </a:lnTo>
                  <a:lnTo>
                    <a:pt x="219385" y="507937"/>
                  </a:lnTo>
                  <a:lnTo>
                    <a:pt x="267462" y="512063"/>
                  </a:lnTo>
                  <a:lnTo>
                    <a:pt x="315538" y="507937"/>
                  </a:lnTo>
                  <a:lnTo>
                    <a:pt x="360787" y="496040"/>
                  </a:lnTo>
                  <a:lnTo>
                    <a:pt x="402454" y="477096"/>
                  </a:lnTo>
                  <a:lnTo>
                    <a:pt x="439783" y="451831"/>
                  </a:lnTo>
                  <a:lnTo>
                    <a:pt x="472019" y="420968"/>
                  </a:lnTo>
                  <a:lnTo>
                    <a:pt x="498407" y="385233"/>
                  </a:lnTo>
                  <a:lnTo>
                    <a:pt x="518190" y="345349"/>
                  </a:lnTo>
                  <a:lnTo>
                    <a:pt x="530614" y="302040"/>
                  </a:lnTo>
                  <a:lnTo>
                    <a:pt x="534924" y="256031"/>
                  </a:lnTo>
                  <a:lnTo>
                    <a:pt x="530614" y="210023"/>
                  </a:lnTo>
                  <a:lnTo>
                    <a:pt x="518190" y="166714"/>
                  </a:lnTo>
                  <a:lnTo>
                    <a:pt x="498407" y="126830"/>
                  </a:lnTo>
                  <a:lnTo>
                    <a:pt x="472019" y="91095"/>
                  </a:lnTo>
                  <a:lnTo>
                    <a:pt x="439783" y="60232"/>
                  </a:lnTo>
                  <a:lnTo>
                    <a:pt x="402454" y="34967"/>
                  </a:lnTo>
                  <a:lnTo>
                    <a:pt x="360787" y="16023"/>
                  </a:lnTo>
                  <a:lnTo>
                    <a:pt x="315538" y="4126"/>
                  </a:lnTo>
                  <a:lnTo>
                    <a:pt x="26746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194310" y="2538222"/>
              <a:ext cx="535305" cy="512445"/>
            </a:xfrm>
            <a:custGeom>
              <a:avLst/>
              <a:gdLst/>
              <a:ahLst/>
              <a:cxnLst/>
              <a:rect l="l" t="t" r="r" b="b"/>
              <a:pathLst>
                <a:path w="535305" h="512444">
                  <a:moveTo>
                    <a:pt x="0" y="256031"/>
                  </a:moveTo>
                  <a:lnTo>
                    <a:pt x="4309" y="210023"/>
                  </a:lnTo>
                  <a:lnTo>
                    <a:pt x="16733" y="166714"/>
                  </a:lnTo>
                  <a:lnTo>
                    <a:pt x="36516" y="126830"/>
                  </a:lnTo>
                  <a:lnTo>
                    <a:pt x="62904" y="91095"/>
                  </a:lnTo>
                  <a:lnTo>
                    <a:pt x="95140" y="60232"/>
                  </a:lnTo>
                  <a:lnTo>
                    <a:pt x="132469" y="34967"/>
                  </a:lnTo>
                  <a:lnTo>
                    <a:pt x="174136" y="16023"/>
                  </a:lnTo>
                  <a:lnTo>
                    <a:pt x="219385" y="4126"/>
                  </a:lnTo>
                  <a:lnTo>
                    <a:pt x="267462" y="0"/>
                  </a:lnTo>
                  <a:lnTo>
                    <a:pt x="315538" y="4126"/>
                  </a:lnTo>
                  <a:lnTo>
                    <a:pt x="360787" y="16023"/>
                  </a:lnTo>
                  <a:lnTo>
                    <a:pt x="402454" y="34967"/>
                  </a:lnTo>
                  <a:lnTo>
                    <a:pt x="439783" y="60232"/>
                  </a:lnTo>
                  <a:lnTo>
                    <a:pt x="472019" y="91095"/>
                  </a:lnTo>
                  <a:lnTo>
                    <a:pt x="498407" y="126830"/>
                  </a:lnTo>
                  <a:lnTo>
                    <a:pt x="518190" y="166714"/>
                  </a:lnTo>
                  <a:lnTo>
                    <a:pt x="530614" y="210023"/>
                  </a:lnTo>
                  <a:lnTo>
                    <a:pt x="534924" y="256031"/>
                  </a:lnTo>
                  <a:lnTo>
                    <a:pt x="530614" y="302040"/>
                  </a:lnTo>
                  <a:lnTo>
                    <a:pt x="518190" y="345349"/>
                  </a:lnTo>
                  <a:lnTo>
                    <a:pt x="498407" y="385233"/>
                  </a:lnTo>
                  <a:lnTo>
                    <a:pt x="472019" y="420968"/>
                  </a:lnTo>
                  <a:lnTo>
                    <a:pt x="439783" y="451831"/>
                  </a:lnTo>
                  <a:lnTo>
                    <a:pt x="402454" y="477096"/>
                  </a:lnTo>
                  <a:lnTo>
                    <a:pt x="360787" y="496040"/>
                  </a:lnTo>
                  <a:lnTo>
                    <a:pt x="315538" y="507937"/>
                  </a:lnTo>
                  <a:lnTo>
                    <a:pt x="267462" y="512063"/>
                  </a:lnTo>
                  <a:lnTo>
                    <a:pt x="219385" y="507937"/>
                  </a:lnTo>
                  <a:lnTo>
                    <a:pt x="174136" y="496040"/>
                  </a:lnTo>
                  <a:lnTo>
                    <a:pt x="132469" y="477096"/>
                  </a:lnTo>
                  <a:lnTo>
                    <a:pt x="95140" y="451831"/>
                  </a:lnTo>
                  <a:lnTo>
                    <a:pt x="62904" y="420968"/>
                  </a:lnTo>
                  <a:lnTo>
                    <a:pt x="36516" y="385233"/>
                  </a:lnTo>
                  <a:lnTo>
                    <a:pt x="16733" y="345349"/>
                  </a:lnTo>
                  <a:lnTo>
                    <a:pt x="4309" y="302040"/>
                  </a:lnTo>
                  <a:lnTo>
                    <a:pt x="0" y="256031"/>
                  </a:lnTo>
                  <a:close/>
                </a:path>
              </a:pathLst>
            </a:custGeom>
            <a:ln w="25560">
              <a:solidFill>
                <a:srgbClr val="547E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252984" y="2679192"/>
              <a:ext cx="414528" cy="2743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36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49039" y="155574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36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5105" y="4312310"/>
            <a:ext cx="4550410" cy="196342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900" spc="-265">
                <a:latin typeface="Arial Black"/>
                <a:cs typeface="Arial Black"/>
              </a:rPr>
              <a:t>“data</a:t>
            </a:r>
            <a:r>
              <a:rPr dirty="0" sz="1900" spc="-114">
                <a:latin typeface="Arial Black"/>
                <a:cs typeface="Arial Black"/>
              </a:rPr>
              <a:t> </a:t>
            </a:r>
            <a:r>
              <a:rPr dirty="0" sz="1900" spc="-215">
                <a:latin typeface="Arial Black"/>
                <a:cs typeface="Arial Black"/>
              </a:rPr>
              <a:t>dukung”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15">
                <a:latin typeface="Arial Black"/>
                <a:cs typeface="Arial Black"/>
              </a:rPr>
              <a:t>Manual</a:t>
            </a:r>
            <a:r>
              <a:rPr dirty="0" sz="1900" spc="-105">
                <a:latin typeface="Arial Black"/>
                <a:cs typeface="Arial Black"/>
              </a:rPr>
              <a:t> </a:t>
            </a:r>
            <a:r>
              <a:rPr dirty="0" sz="1900" spc="-200">
                <a:latin typeface="Arial Black"/>
                <a:cs typeface="Arial Black"/>
              </a:rPr>
              <a:t>book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8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 </a:t>
            </a:r>
            <a:r>
              <a:rPr dirty="0" sz="1900" spc="-210">
                <a:latin typeface="Arial Black"/>
                <a:cs typeface="Arial Black"/>
              </a:rPr>
              <a:t>berjenjang </a:t>
            </a:r>
            <a:r>
              <a:rPr dirty="0" sz="1900" spc="-235">
                <a:latin typeface="Arial Black"/>
                <a:cs typeface="Arial Black"/>
              </a:rPr>
              <a:t>level </a:t>
            </a:r>
            <a:r>
              <a:rPr dirty="0" sz="1900" spc="-250">
                <a:latin typeface="Arial Black"/>
                <a:cs typeface="Arial Black"/>
              </a:rPr>
              <a:t>1 </a:t>
            </a:r>
            <a:r>
              <a:rPr dirty="0" sz="1900" spc="125">
                <a:latin typeface="Arial Black"/>
                <a:cs typeface="Arial Black"/>
              </a:rPr>
              <a:t>-</a:t>
            </a:r>
            <a:r>
              <a:rPr dirty="0" sz="1900" spc="-365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5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70">
                <a:latin typeface="Arial Black"/>
                <a:cs typeface="Arial Black"/>
              </a:rPr>
              <a:t>Tidak </a:t>
            </a:r>
            <a:r>
              <a:rPr dirty="0" sz="1900" spc="-254">
                <a:latin typeface="Arial Black"/>
                <a:cs typeface="Arial Black"/>
              </a:rPr>
              <a:t>hanya </a:t>
            </a:r>
            <a:r>
              <a:rPr dirty="0" sz="1900" spc="-250">
                <a:latin typeface="Arial Black"/>
                <a:cs typeface="Arial Black"/>
              </a:rPr>
              <a:t>menyertakan </a:t>
            </a:r>
            <a:r>
              <a:rPr dirty="0" sz="1900" spc="-254">
                <a:latin typeface="Arial Black"/>
                <a:cs typeface="Arial Black"/>
              </a:rPr>
              <a:t>halaman</a:t>
            </a:r>
            <a:r>
              <a:rPr dirty="0" sz="1900" spc="-25">
                <a:latin typeface="Arial Black"/>
                <a:cs typeface="Arial Black"/>
              </a:rPr>
              <a:t> </a:t>
            </a:r>
            <a:r>
              <a:rPr dirty="0" sz="1900" spc="-175">
                <a:latin typeface="Arial Black"/>
                <a:cs typeface="Arial Black"/>
              </a:rPr>
              <a:t>login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6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 </a:t>
            </a:r>
            <a:r>
              <a:rPr dirty="0" sz="1900" spc="-250">
                <a:latin typeface="Arial Black"/>
                <a:cs typeface="Arial Black"/>
              </a:rPr>
              <a:t>setiap proses</a:t>
            </a:r>
            <a:r>
              <a:rPr dirty="0" sz="1900" spc="-270">
                <a:latin typeface="Arial Black"/>
                <a:cs typeface="Arial Black"/>
              </a:rPr>
              <a:t> </a:t>
            </a:r>
            <a:r>
              <a:rPr dirty="0" sz="1900" spc="-215">
                <a:latin typeface="Arial Black"/>
                <a:cs typeface="Arial Black"/>
              </a:rPr>
              <a:t>penggunaan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3705" y="6221984"/>
            <a:ext cx="80835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254">
                <a:latin typeface="Arial Black"/>
                <a:cs typeface="Arial Black"/>
              </a:rPr>
              <a:t>ap</a:t>
            </a:r>
            <a:r>
              <a:rPr dirty="0" sz="1900" spc="-140">
                <a:latin typeface="Arial Black"/>
                <a:cs typeface="Arial Black"/>
              </a:rPr>
              <a:t>l</a:t>
            </a:r>
            <a:r>
              <a:rPr dirty="0" sz="1900" spc="-275">
                <a:latin typeface="Arial Black"/>
                <a:cs typeface="Arial Black"/>
              </a:rPr>
              <a:t>ikasi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2608" y="1290827"/>
            <a:ext cx="10890885" cy="5165090"/>
            <a:chOff x="292608" y="1290827"/>
            <a:chExt cx="10890885" cy="5165090"/>
          </a:xfrm>
        </p:grpSpPr>
        <p:sp>
          <p:nvSpPr>
            <p:cNvPr id="14" name="object 14"/>
            <p:cNvSpPr/>
            <p:nvPr/>
          </p:nvSpPr>
          <p:spPr>
            <a:xfrm>
              <a:off x="5739384" y="1290827"/>
              <a:ext cx="5443727" cy="3121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824227" y="1924811"/>
              <a:ext cx="4532376" cy="25496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92608" y="3709416"/>
              <a:ext cx="4882896" cy="27462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3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37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01159" y="198881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37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58254" y="941804"/>
          <a:ext cx="11652250" cy="584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1260"/>
                <a:gridCol w="6185535"/>
                <a:gridCol w="2384425"/>
                <a:gridCol w="1871345"/>
              </a:tblGrid>
              <a:tr h="76479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10096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</a:t>
                      </a:r>
                      <a:r>
                        <a:rPr dirty="0" sz="1400" spc="-114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  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3908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Kearsipan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6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1215">
                <a:tc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9369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312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Kearsipan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</a:t>
                      </a:r>
                      <a:r>
                        <a:rPr dirty="0" sz="1400" spc="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kearsipan.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5598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9464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Kearsipan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terkait  kearsipan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pencarian informasi, pengunggahan dan pengunduhan</a:t>
                      </a:r>
                      <a:r>
                        <a:rPr dirty="0" sz="1400" spc="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073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19075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Kearsipan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kepada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kearsipan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2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10489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Kearsipan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dengan 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 Layanan Kearsipan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Instansi Pusat/Pemerintah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 Pusat/Pemerintah Daerah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8340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14935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Kearsipan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berdasarkan 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kebutuhan  Instansi Pusat/Pemerintah</a:t>
                      </a:r>
                      <a:r>
                        <a:rPr dirty="0" sz="1400" spc="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341287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3119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120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38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20336" y="211073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37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1085" y="3989082"/>
            <a:ext cx="4513580" cy="230759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2000" spc="-250">
                <a:latin typeface="Arial Black"/>
                <a:cs typeface="Arial Black"/>
              </a:rPr>
              <a:t>“data</a:t>
            </a:r>
            <a:r>
              <a:rPr dirty="0" sz="2000" spc="-155">
                <a:latin typeface="Arial Black"/>
                <a:cs typeface="Arial Black"/>
              </a:rPr>
              <a:t> </a:t>
            </a:r>
            <a:r>
              <a:rPr dirty="0" sz="2000" spc="-215">
                <a:latin typeface="Arial Black"/>
                <a:cs typeface="Arial Black"/>
              </a:rPr>
              <a:t>dukung”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15">
                <a:latin typeface="Arial Black"/>
                <a:cs typeface="Arial Black"/>
              </a:rPr>
              <a:t>Manual</a:t>
            </a:r>
            <a:r>
              <a:rPr dirty="0" sz="2000" spc="-14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book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20">
                <a:latin typeface="Arial Black"/>
                <a:cs typeface="Arial Black"/>
              </a:rPr>
              <a:t>berjenjang </a:t>
            </a:r>
            <a:r>
              <a:rPr dirty="0" sz="2000" spc="-250">
                <a:latin typeface="Arial Black"/>
                <a:cs typeface="Arial Black"/>
              </a:rPr>
              <a:t>level </a:t>
            </a:r>
            <a:r>
              <a:rPr dirty="0" sz="2000" spc="-254">
                <a:latin typeface="Arial Black"/>
                <a:cs typeface="Arial Black"/>
              </a:rPr>
              <a:t>1 </a:t>
            </a:r>
            <a:r>
              <a:rPr dirty="0" sz="2000" spc="135">
                <a:latin typeface="Arial Black"/>
                <a:cs typeface="Arial Black"/>
              </a:rPr>
              <a:t>-</a:t>
            </a:r>
            <a:r>
              <a:rPr dirty="0" sz="2000" spc="-409">
                <a:latin typeface="Arial Black"/>
                <a:cs typeface="Arial Black"/>
              </a:rPr>
              <a:t> </a:t>
            </a:r>
            <a:r>
              <a:rPr dirty="0" sz="2000" spc="-254"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ts val="2280"/>
              </a:lnSpc>
              <a:spcBef>
                <a:spcPts val="760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85">
                <a:latin typeface="Arial Black"/>
                <a:cs typeface="Arial Black"/>
              </a:rPr>
              <a:t>Tidak </a:t>
            </a:r>
            <a:r>
              <a:rPr dirty="0" sz="2000" spc="-254">
                <a:latin typeface="Arial Black"/>
                <a:cs typeface="Arial Black"/>
              </a:rPr>
              <a:t>hanya </a:t>
            </a:r>
            <a:r>
              <a:rPr dirty="0" sz="2000" spc="-260">
                <a:latin typeface="Arial Black"/>
                <a:cs typeface="Arial Black"/>
              </a:rPr>
              <a:t>menyertakan</a:t>
            </a:r>
            <a:r>
              <a:rPr dirty="0" sz="2000" spc="-280">
                <a:latin typeface="Arial Black"/>
                <a:cs typeface="Arial Black"/>
              </a:rPr>
              <a:t> </a:t>
            </a:r>
            <a:r>
              <a:rPr dirty="0" sz="2000" spc="-260">
                <a:latin typeface="Arial Black"/>
                <a:cs typeface="Arial Black"/>
              </a:rPr>
              <a:t>halaman</a:t>
            </a:r>
            <a:endParaRPr sz="2000">
              <a:latin typeface="Arial Black"/>
              <a:cs typeface="Arial Black"/>
            </a:endParaRPr>
          </a:p>
          <a:p>
            <a:pPr marL="241300">
              <a:lnSpc>
                <a:spcPts val="2280"/>
              </a:lnSpc>
            </a:pPr>
            <a:r>
              <a:rPr dirty="0" sz="2000" spc="-185">
                <a:latin typeface="Arial Black"/>
                <a:cs typeface="Arial Black"/>
              </a:rPr>
              <a:t>login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60">
                <a:latin typeface="Arial Black"/>
                <a:cs typeface="Arial Black"/>
              </a:rPr>
              <a:t>setiap </a:t>
            </a:r>
            <a:r>
              <a:rPr dirty="0" sz="2000" spc="-265">
                <a:latin typeface="Arial Black"/>
                <a:cs typeface="Arial Black"/>
              </a:rPr>
              <a:t>proses</a:t>
            </a:r>
            <a:r>
              <a:rPr dirty="0" sz="2000" spc="-270">
                <a:latin typeface="Arial Black"/>
                <a:cs typeface="Arial Black"/>
              </a:rPr>
              <a:t> </a:t>
            </a:r>
            <a:r>
              <a:rPr dirty="0" sz="2000" spc="-220">
                <a:latin typeface="Arial Black"/>
                <a:cs typeface="Arial Black"/>
              </a:rPr>
              <a:t>penggunaan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40067" y="6238138"/>
            <a:ext cx="8528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5">
                <a:latin typeface="Arial Black"/>
                <a:cs typeface="Arial Black"/>
              </a:rPr>
              <a:t>ap</a:t>
            </a:r>
            <a:r>
              <a:rPr dirty="0" sz="2000" spc="-140">
                <a:latin typeface="Arial Black"/>
                <a:cs typeface="Arial Black"/>
              </a:rPr>
              <a:t>l</a:t>
            </a:r>
            <a:r>
              <a:rPr dirty="0" sz="2000" spc="-285">
                <a:latin typeface="Arial Black"/>
                <a:cs typeface="Arial Black"/>
              </a:rPr>
              <a:t>ikasi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7743" y="995172"/>
            <a:ext cx="10878820" cy="5171440"/>
            <a:chOff x="237743" y="995172"/>
            <a:chExt cx="10878820" cy="5171440"/>
          </a:xfrm>
        </p:grpSpPr>
        <p:sp>
          <p:nvSpPr>
            <p:cNvPr id="14" name="object 14"/>
            <p:cNvSpPr/>
            <p:nvPr/>
          </p:nvSpPr>
          <p:spPr>
            <a:xfrm>
              <a:off x="237743" y="995172"/>
              <a:ext cx="5301996" cy="29931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747771" y="3130295"/>
              <a:ext cx="3869435" cy="30358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484620" y="1126236"/>
              <a:ext cx="4631435" cy="2895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856589" y="6416751"/>
            <a:ext cx="4738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latin typeface="Arial Black"/>
                <a:cs typeface="Arial Black"/>
              </a:rPr>
              <a:t>Acuan: </a:t>
            </a:r>
            <a:r>
              <a:rPr dirty="0" sz="1800" spc="-265">
                <a:latin typeface="Arial Black"/>
                <a:cs typeface="Arial Black"/>
              </a:rPr>
              <a:t>Proses Bisnis </a:t>
            </a:r>
            <a:r>
              <a:rPr dirty="0" sz="1800" spc="-260">
                <a:latin typeface="Arial Black"/>
                <a:cs typeface="Arial Black"/>
              </a:rPr>
              <a:t>Layanan </a:t>
            </a:r>
            <a:r>
              <a:rPr dirty="0" sz="1800" spc="-265">
                <a:latin typeface="Arial Black"/>
                <a:cs typeface="Arial Black"/>
              </a:rPr>
              <a:t>Kearsipan</a:t>
            </a:r>
            <a:r>
              <a:rPr dirty="0" sz="1800" spc="-130">
                <a:latin typeface="Arial Black"/>
                <a:cs typeface="Arial Black"/>
              </a:rPr>
              <a:t> </a:t>
            </a:r>
            <a:r>
              <a:rPr dirty="0" sz="1800" spc="-210">
                <a:latin typeface="Arial Black"/>
                <a:cs typeface="Arial Black"/>
              </a:rPr>
              <a:t>(ANRI)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39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39895" y="189103"/>
            <a:ext cx="29432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38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87693" y="941042"/>
          <a:ext cx="11754485" cy="5917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0325"/>
                <a:gridCol w="6109970"/>
                <a:gridCol w="2432050"/>
                <a:gridCol w="1478915"/>
                <a:gridCol w="383540"/>
              </a:tblGrid>
              <a:tr h="76479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 marR="9144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</a:t>
                      </a:r>
                      <a:r>
                        <a:rPr dirty="0" sz="1400" spc="-114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08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Pengelolaan Barang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8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8">
                <a:tc>
                  <a:txBody>
                    <a:bodyPr/>
                    <a:lstStyle/>
                    <a:p>
                      <a:pPr marL="3924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771525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Barang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 pengelolaan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barang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milik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63220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Barang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terkait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barang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pencarian informasi, pengunggahan dan  pengunduhan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marL="91440" marR="36195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Barang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pengelolaan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barang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158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61950">
                        <a:lnSpc>
                          <a:spcPct val="100200"/>
                        </a:lnSpc>
                        <a:spcBef>
                          <a:spcPts val="27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Barang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dengan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 Pengadaan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Barang dan Jasa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Keuangan 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Barang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Instansi Pusat/Pemerintah 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 spc="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79070">
                        <a:lnSpc>
                          <a:spcPct val="100400"/>
                        </a:lnSpc>
                        <a:spcBef>
                          <a:spcPts val="27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Pengelolaan Barang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Milik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Negara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berdasarkan 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lingkungan, 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kebutuhan Instansi Pusat/Pemerintah</a:t>
                      </a:r>
                      <a:r>
                        <a:rPr dirty="0" sz="1400" spc="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3362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9738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</a:tr>
              <a:tr h="19811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6492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2943" y="6403847"/>
              <a:ext cx="126491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617463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441817" y="81533"/>
            <a:ext cx="31705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7033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INSTRUKTUR 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DOMAIN LAYANAN</a:t>
            </a:r>
            <a:r>
              <a:rPr dirty="0" sz="1800" spc="-8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SPBE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63690" y="616711"/>
            <a:ext cx="4794250" cy="787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111250" marR="5080" indent="-1099185">
              <a:lnSpc>
                <a:spcPct val="100000"/>
              </a:lnSpc>
              <a:spcBef>
                <a:spcPts val="95"/>
              </a:spcBef>
            </a:pPr>
            <a:r>
              <a:rPr dirty="0" sz="2500" spc="-70" b="0">
                <a:solidFill>
                  <a:srgbClr val="000000"/>
                </a:solidFill>
                <a:latin typeface="Verdana"/>
                <a:cs typeface="Verdana"/>
              </a:rPr>
              <a:t>Dr.Rer.Nat. </a:t>
            </a:r>
            <a:r>
              <a:rPr dirty="0" sz="2500" spc="-5">
                <a:solidFill>
                  <a:srgbClr val="000000"/>
                </a:solidFill>
              </a:rPr>
              <a:t>I Made </a:t>
            </a:r>
            <a:r>
              <a:rPr dirty="0" sz="2500" spc="-10">
                <a:solidFill>
                  <a:srgbClr val="000000"/>
                </a:solidFill>
              </a:rPr>
              <a:t>Wiryana</a:t>
            </a:r>
            <a:r>
              <a:rPr dirty="0" sz="2500" spc="-10" b="0">
                <a:solidFill>
                  <a:srgbClr val="000000"/>
                </a:solidFill>
                <a:latin typeface="Verdana"/>
                <a:cs typeface="Verdana"/>
              </a:rPr>
              <a:t>,  </a:t>
            </a:r>
            <a:r>
              <a:rPr dirty="0" sz="2500" spc="-45" b="0">
                <a:solidFill>
                  <a:srgbClr val="000000"/>
                </a:solidFill>
                <a:latin typeface="Verdana"/>
                <a:cs typeface="Verdana"/>
              </a:rPr>
              <a:t>S.Kom., </a:t>
            </a:r>
            <a:r>
              <a:rPr dirty="0" sz="2500" spc="-35" b="0">
                <a:solidFill>
                  <a:srgbClr val="000000"/>
                </a:solidFill>
                <a:latin typeface="Verdana"/>
                <a:cs typeface="Verdana"/>
              </a:rPr>
              <a:t>S.SI.,</a:t>
            </a:r>
            <a:r>
              <a:rPr dirty="0" sz="2500" spc="3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500" spc="-10" b="0">
                <a:solidFill>
                  <a:srgbClr val="000000"/>
                </a:solidFill>
                <a:latin typeface="Verdana"/>
                <a:cs typeface="Verdana"/>
              </a:rPr>
              <a:t>MAPPSC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07126" y="1842261"/>
            <a:ext cx="1334135" cy="3129280"/>
            <a:chOff x="5707126" y="1842261"/>
            <a:chExt cx="1334135" cy="3129280"/>
          </a:xfrm>
        </p:grpSpPr>
        <p:sp>
          <p:nvSpPr>
            <p:cNvPr id="11" name="object 11"/>
            <p:cNvSpPr/>
            <p:nvPr/>
          </p:nvSpPr>
          <p:spPr>
            <a:xfrm>
              <a:off x="5718048" y="1848611"/>
              <a:ext cx="814069" cy="783590"/>
            </a:xfrm>
            <a:custGeom>
              <a:avLst/>
              <a:gdLst/>
              <a:ahLst/>
              <a:cxnLst/>
              <a:rect l="l" t="t" r="r" b="b"/>
              <a:pathLst>
                <a:path w="814070" h="783589">
                  <a:moveTo>
                    <a:pt x="406907" y="0"/>
                  </a:moveTo>
                  <a:lnTo>
                    <a:pt x="359442" y="2635"/>
                  </a:lnTo>
                  <a:lnTo>
                    <a:pt x="313588" y="10345"/>
                  </a:lnTo>
                  <a:lnTo>
                    <a:pt x="269650" y="22837"/>
                  </a:lnTo>
                  <a:lnTo>
                    <a:pt x="227933" y="39815"/>
                  </a:lnTo>
                  <a:lnTo>
                    <a:pt x="188742" y="60985"/>
                  </a:lnTo>
                  <a:lnTo>
                    <a:pt x="152382" y="86054"/>
                  </a:lnTo>
                  <a:lnTo>
                    <a:pt x="119157" y="114728"/>
                  </a:lnTo>
                  <a:lnTo>
                    <a:pt x="89373" y="146712"/>
                  </a:lnTo>
                  <a:lnTo>
                    <a:pt x="63335" y="181713"/>
                  </a:lnTo>
                  <a:lnTo>
                    <a:pt x="41347" y="219436"/>
                  </a:lnTo>
                  <a:lnTo>
                    <a:pt x="23715" y="259586"/>
                  </a:lnTo>
                  <a:lnTo>
                    <a:pt x="10743" y="301871"/>
                  </a:lnTo>
                  <a:lnTo>
                    <a:pt x="2736" y="345997"/>
                  </a:lnTo>
                  <a:lnTo>
                    <a:pt x="0" y="391667"/>
                  </a:lnTo>
                  <a:lnTo>
                    <a:pt x="2736" y="437338"/>
                  </a:lnTo>
                  <a:lnTo>
                    <a:pt x="10743" y="481464"/>
                  </a:lnTo>
                  <a:lnTo>
                    <a:pt x="23715" y="523749"/>
                  </a:lnTo>
                  <a:lnTo>
                    <a:pt x="41347" y="563899"/>
                  </a:lnTo>
                  <a:lnTo>
                    <a:pt x="63335" y="601622"/>
                  </a:lnTo>
                  <a:lnTo>
                    <a:pt x="89373" y="636623"/>
                  </a:lnTo>
                  <a:lnTo>
                    <a:pt x="119157" y="668607"/>
                  </a:lnTo>
                  <a:lnTo>
                    <a:pt x="152382" y="697281"/>
                  </a:lnTo>
                  <a:lnTo>
                    <a:pt x="188742" y="722350"/>
                  </a:lnTo>
                  <a:lnTo>
                    <a:pt x="227933" y="743520"/>
                  </a:lnTo>
                  <a:lnTo>
                    <a:pt x="269650" y="760498"/>
                  </a:lnTo>
                  <a:lnTo>
                    <a:pt x="313588" y="772990"/>
                  </a:lnTo>
                  <a:lnTo>
                    <a:pt x="359442" y="780700"/>
                  </a:lnTo>
                  <a:lnTo>
                    <a:pt x="406907" y="783336"/>
                  </a:lnTo>
                  <a:lnTo>
                    <a:pt x="454373" y="780700"/>
                  </a:lnTo>
                  <a:lnTo>
                    <a:pt x="500227" y="772990"/>
                  </a:lnTo>
                  <a:lnTo>
                    <a:pt x="544165" y="760498"/>
                  </a:lnTo>
                  <a:lnTo>
                    <a:pt x="585882" y="743520"/>
                  </a:lnTo>
                  <a:lnTo>
                    <a:pt x="625073" y="722350"/>
                  </a:lnTo>
                  <a:lnTo>
                    <a:pt x="661433" y="697281"/>
                  </a:lnTo>
                  <a:lnTo>
                    <a:pt x="694658" y="668607"/>
                  </a:lnTo>
                  <a:lnTo>
                    <a:pt x="724442" y="636623"/>
                  </a:lnTo>
                  <a:lnTo>
                    <a:pt x="750480" y="601622"/>
                  </a:lnTo>
                  <a:lnTo>
                    <a:pt x="772468" y="563899"/>
                  </a:lnTo>
                  <a:lnTo>
                    <a:pt x="790100" y="523749"/>
                  </a:lnTo>
                  <a:lnTo>
                    <a:pt x="803072" y="481464"/>
                  </a:lnTo>
                  <a:lnTo>
                    <a:pt x="811079" y="437338"/>
                  </a:lnTo>
                  <a:lnTo>
                    <a:pt x="813816" y="391667"/>
                  </a:lnTo>
                  <a:lnTo>
                    <a:pt x="811079" y="345997"/>
                  </a:lnTo>
                  <a:lnTo>
                    <a:pt x="803072" y="301871"/>
                  </a:lnTo>
                  <a:lnTo>
                    <a:pt x="790100" y="259586"/>
                  </a:lnTo>
                  <a:lnTo>
                    <a:pt x="772468" y="219436"/>
                  </a:lnTo>
                  <a:lnTo>
                    <a:pt x="750480" y="181713"/>
                  </a:lnTo>
                  <a:lnTo>
                    <a:pt x="724442" y="146712"/>
                  </a:lnTo>
                  <a:lnTo>
                    <a:pt x="694658" y="114728"/>
                  </a:lnTo>
                  <a:lnTo>
                    <a:pt x="661433" y="86054"/>
                  </a:lnTo>
                  <a:lnTo>
                    <a:pt x="625073" y="60985"/>
                  </a:lnTo>
                  <a:lnTo>
                    <a:pt x="585882" y="39815"/>
                  </a:lnTo>
                  <a:lnTo>
                    <a:pt x="544165" y="22837"/>
                  </a:lnTo>
                  <a:lnTo>
                    <a:pt x="500227" y="10345"/>
                  </a:lnTo>
                  <a:lnTo>
                    <a:pt x="454373" y="2635"/>
                  </a:lnTo>
                  <a:lnTo>
                    <a:pt x="40690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718048" y="1848611"/>
              <a:ext cx="814069" cy="783590"/>
            </a:xfrm>
            <a:custGeom>
              <a:avLst/>
              <a:gdLst/>
              <a:ahLst/>
              <a:cxnLst/>
              <a:rect l="l" t="t" r="r" b="b"/>
              <a:pathLst>
                <a:path w="814070" h="783589">
                  <a:moveTo>
                    <a:pt x="0" y="391667"/>
                  </a:moveTo>
                  <a:lnTo>
                    <a:pt x="2736" y="345997"/>
                  </a:lnTo>
                  <a:lnTo>
                    <a:pt x="10743" y="301871"/>
                  </a:lnTo>
                  <a:lnTo>
                    <a:pt x="23715" y="259586"/>
                  </a:lnTo>
                  <a:lnTo>
                    <a:pt x="41347" y="219436"/>
                  </a:lnTo>
                  <a:lnTo>
                    <a:pt x="63335" y="181713"/>
                  </a:lnTo>
                  <a:lnTo>
                    <a:pt x="89373" y="146712"/>
                  </a:lnTo>
                  <a:lnTo>
                    <a:pt x="119157" y="114728"/>
                  </a:lnTo>
                  <a:lnTo>
                    <a:pt x="152382" y="86054"/>
                  </a:lnTo>
                  <a:lnTo>
                    <a:pt x="188742" y="60985"/>
                  </a:lnTo>
                  <a:lnTo>
                    <a:pt x="227933" y="39815"/>
                  </a:lnTo>
                  <a:lnTo>
                    <a:pt x="269650" y="22837"/>
                  </a:lnTo>
                  <a:lnTo>
                    <a:pt x="313588" y="10345"/>
                  </a:lnTo>
                  <a:lnTo>
                    <a:pt x="359442" y="2635"/>
                  </a:lnTo>
                  <a:lnTo>
                    <a:pt x="406907" y="0"/>
                  </a:lnTo>
                  <a:lnTo>
                    <a:pt x="454373" y="2635"/>
                  </a:lnTo>
                  <a:lnTo>
                    <a:pt x="500227" y="10345"/>
                  </a:lnTo>
                  <a:lnTo>
                    <a:pt x="544165" y="22837"/>
                  </a:lnTo>
                  <a:lnTo>
                    <a:pt x="585882" y="39815"/>
                  </a:lnTo>
                  <a:lnTo>
                    <a:pt x="625073" y="60985"/>
                  </a:lnTo>
                  <a:lnTo>
                    <a:pt x="661433" y="86054"/>
                  </a:lnTo>
                  <a:lnTo>
                    <a:pt x="694658" y="114728"/>
                  </a:lnTo>
                  <a:lnTo>
                    <a:pt x="724442" y="146712"/>
                  </a:lnTo>
                  <a:lnTo>
                    <a:pt x="750480" y="181713"/>
                  </a:lnTo>
                  <a:lnTo>
                    <a:pt x="772468" y="219436"/>
                  </a:lnTo>
                  <a:lnTo>
                    <a:pt x="790100" y="259586"/>
                  </a:lnTo>
                  <a:lnTo>
                    <a:pt x="803072" y="301871"/>
                  </a:lnTo>
                  <a:lnTo>
                    <a:pt x="811079" y="345997"/>
                  </a:lnTo>
                  <a:lnTo>
                    <a:pt x="813816" y="391667"/>
                  </a:lnTo>
                  <a:lnTo>
                    <a:pt x="811079" y="437338"/>
                  </a:lnTo>
                  <a:lnTo>
                    <a:pt x="803072" y="481464"/>
                  </a:lnTo>
                  <a:lnTo>
                    <a:pt x="790100" y="523749"/>
                  </a:lnTo>
                  <a:lnTo>
                    <a:pt x="772468" y="563899"/>
                  </a:lnTo>
                  <a:lnTo>
                    <a:pt x="750480" y="601622"/>
                  </a:lnTo>
                  <a:lnTo>
                    <a:pt x="724442" y="636623"/>
                  </a:lnTo>
                  <a:lnTo>
                    <a:pt x="694658" y="668607"/>
                  </a:lnTo>
                  <a:lnTo>
                    <a:pt x="661433" y="697281"/>
                  </a:lnTo>
                  <a:lnTo>
                    <a:pt x="625073" y="722350"/>
                  </a:lnTo>
                  <a:lnTo>
                    <a:pt x="585882" y="743520"/>
                  </a:lnTo>
                  <a:lnTo>
                    <a:pt x="544165" y="760498"/>
                  </a:lnTo>
                  <a:lnTo>
                    <a:pt x="500227" y="772990"/>
                  </a:lnTo>
                  <a:lnTo>
                    <a:pt x="454373" y="780700"/>
                  </a:lnTo>
                  <a:lnTo>
                    <a:pt x="406907" y="783336"/>
                  </a:lnTo>
                  <a:lnTo>
                    <a:pt x="359442" y="780700"/>
                  </a:lnTo>
                  <a:lnTo>
                    <a:pt x="313588" y="772990"/>
                  </a:lnTo>
                  <a:lnTo>
                    <a:pt x="269650" y="760498"/>
                  </a:lnTo>
                  <a:lnTo>
                    <a:pt x="227933" y="743520"/>
                  </a:lnTo>
                  <a:lnTo>
                    <a:pt x="188742" y="722350"/>
                  </a:lnTo>
                  <a:lnTo>
                    <a:pt x="152382" y="697281"/>
                  </a:lnTo>
                  <a:lnTo>
                    <a:pt x="119157" y="668607"/>
                  </a:lnTo>
                  <a:lnTo>
                    <a:pt x="89373" y="636623"/>
                  </a:lnTo>
                  <a:lnTo>
                    <a:pt x="63335" y="601622"/>
                  </a:lnTo>
                  <a:lnTo>
                    <a:pt x="41347" y="563899"/>
                  </a:lnTo>
                  <a:lnTo>
                    <a:pt x="23715" y="523749"/>
                  </a:lnTo>
                  <a:lnTo>
                    <a:pt x="10743" y="481464"/>
                  </a:lnTo>
                  <a:lnTo>
                    <a:pt x="2736" y="437338"/>
                  </a:lnTo>
                  <a:lnTo>
                    <a:pt x="0" y="391667"/>
                  </a:lnTo>
                  <a:close/>
                </a:path>
              </a:pathLst>
            </a:custGeom>
            <a:ln w="126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716524" y="3122675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53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3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3" y="787907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7" y="393953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716524" y="3122675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0" y="393953"/>
                  </a:moveTo>
                  <a:lnTo>
                    <a:pt x="3069" y="344541"/>
                  </a:lnTo>
                  <a:lnTo>
                    <a:pt x="12033" y="296960"/>
                  </a:lnTo>
                  <a:lnTo>
                    <a:pt x="26520" y="251577"/>
                  </a:lnTo>
                  <a:lnTo>
                    <a:pt x="46162" y="208764"/>
                  </a:lnTo>
                  <a:lnTo>
                    <a:pt x="70589" y="168889"/>
                  </a:lnTo>
                  <a:lnTo>
                    <a:pt x="99433" y="132323"/>
                  </a:lnTo>
                  <a:lnTo>
                    <a:pt x="132323" y="99433"/>
                  </a:lnTo>
                  <a:lnTo>
                    <a:pt x="168889" y="70589"/>
                  </a:lnTo>
                  <a:lnTo>
                    <a:pt x="208764" y="46162"/>
                  </a:lnTo>
                  <a:lnTo>
                    <a:pt x="251577" y="26520"/>
                  </a:lnTo>
                  <a:lnTo>
                    <a:pt x="296960" y="12033"/>
                  </a:lnTo>
                  <a:lnTo>
                    <a:pt x="344541" y="3069"/>
                  </a:lnTo>
                  <a:lnTo>
                    <a:pt x="393953" y="0"/>
                  </a:lnTo>
                  <a:lnTo>
                    <a:pt x="443366" y="3069"/>
                  </a:lnTo>
                  <a:lnTo>
                    <a:pt x="490947" y="12033"/>
                  </a:lnTo>
                  <a:lnTo>
                    <a:pt x="536330" y="26520"/>
                  </a:lnTo>
                  <a:lnTo>
                    <a:pt x="579143" y="46162"/>
                  </a:lnTo>
                  <a:lnTo>
                    <a:pt x="619018" y="70589"/>
                  </a:lnTo>
                  <a:lnTo>
                    <a:pt x="655584" y="99433"/>
                  </a:lnTo>
                  <a:lnTo>
                    <a:pt x="688474" y="132323"/>
                  </a:lnTo>
                  <a:lnTo>
                    <a:pt x="717318" y="168889"/>
                  </a:lnTo>
                  <a:lnTo>
                    <a:pt x="741745" y="208764"/>
                  </a:lnTo>
                  <a:lnTo>
                    <a:pt x="761387" y="251577"/>
                  </a:lnTo>
                  <a:lnTo>
                    <a:pt x="775874" y="296960"/>
                  </a:lnTo>
                  <a:lnTo>
                    <a:pt x="784838" y="344541"/>
                  </a:lnTo>
                  <a:lnTo>
                    <a:pt x="787907" y="393953"/>
                  </a:lnTo>
                  <a:lnTo>
                    <a:pt x="784838" y="443366"/>
                  </a:lnTo>
                  <a:lnTo>
                    <a:pt x="775874" y="490947"/>
                  </a:lnTo>
                  <a:lnTo>
                    <a:pt x="761387" y="536330"/>
                  </a:lnTo>
                  <a:lnTo>
                    <a:pt x="741745" y="579143"/>
                  </a:lnTo>
                  <a:lnTo>
                    <a:pt x="717318" y="619018"/>
                  </a:lnTo>
                  <a:lnTo>
                    <a:pt x="688474" y="655584"/>
                  </a:lnTo>
                  <a:lnTo>
                    <a:pt x="655584" y="688474"/>
                  </a:lnTo>
                  <a:lnTo>
                    <a:pt x="619018" y="717318"/>
                  </a:lnTo>
                  <a:lnTo>
                    <a:pt x="579143" y="741745"/>
                  </a:lnTo>
                  <a:lnTo>
                    <a:pt x="536330" y="761387"/>
                  </a:lnTo>
                  <a:lnTo>
                    <a:pt x="490947" y="775874"/>
                  </a:lnTo>
                  <a:lnTo>
                    <a:pt x="443366" y="784838"/>
                  </a:lnTo>
                  <a:lnTo>
                    <a:pt x="393953" y="787907"/>
                  </a:lnTo>
                  <a:lnTo>
                    <a:pt x="344541" y="784838"/>
                  </a:lnTo>
                  <a:lnTo>
                    <a:pt x="296960" y="775874"/>
                  </a:lnTo>
                  <a:lnTo>
                    <a:pt x="251577" y="761387"/>
                  </a:lnTo>
                  <a:lnTo>
                    <a:pt x="208764" y="741745"/>
                  </a:lnTo>
                  <a:lnTo>
                    <a:pt x="168889" y="717318"/>
                  </a:lnTo>
                  <a:lnTo>
                    <a:pt x="132323" y="688474"/>
                  </a:lnTo>
                  <a:lnTo>
                    <a:pt x="99433" y="655584"/>
                  </a:lnTo>
                  <a:lnTo>
                    <a:pt x="70589" y="619018"/>
                  </a:lnTo>
                  <a:lnTo>
                    <a:pt x="46162" y="579143"/>
                  </a:lnTo>
                  <a:lnTo>
                    <a:pt x="26520" y="536330"/>
                  </a:lnTo>
                  <a:lnTo>
                    <a:pt x="12033" y="490947"/>
                  </a:lnTo>
                  <a:lnTo>
                    <a:pt x="3069" y="443366"/>
                  </a:lnTo>
                  <a:lnTo>
                    <a:pt x="0" y="393953"/>
                  </a:lnTo>
                  <a:close/>
                </a:path>
              </a:pathLst>
            </a:custGeom>
            <a:ln w="126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713476" y="4163567"/>
              <a:ext cx="802005" cy="802005"/>
            </a:xfrm>
            <a:custGeom>
              <a:avLst/>
              <a:gdLst/>
              <a:ahLst/>
              <a:cxnLst/>
              <a:rect l="l" t="t" r="r" b="b"/>
              <a:pathLst>
                <a:path w="802004" h="802004">
                  <a:moveTo>
                    <a:pt x="400812" y="0"/>
                  </a:moveTo>
                  <a:lnTo>
                    <a:pt x="354069" y="2696"/>
                  </a:lnTo>
                  <a:lnTo>
                    <a:pt x="308909" y="10585"/>
                  </a:lnTo>
                  <a:lnTo>
                    <a:pt x="265635" y="23366"/>
                  </a:lnTo>
                  <a:lnTo>
                    <a:pt x="224545" y="40739"/>
                  </a:lnTo>
                  <a:lnTo>
                    <a:pt x="185942" y="62401"/>
                  </a:lnTo>
                  <a:lnTo>
                    <a:pt x="150125" y="88054"/>
                  </a:lnTo>
                  <a:lnTo>
                    <a:pt x="117395" y="117395"/>
                  </a:lnTo>
                  <a:lnTo>
                    <a:pt x="88054" y="150125"/>
                  </a:lnTo>
                  <a:lnTo>
                    <a:pt x="62401" y="185942"/>
                  </a:lnTo>
                  <a:lnTo>
                    <a:pt x="40739" y="224545"/>
                  </a:lnTo>
                  <a:lnTo>
                    <a:pt x="23366" y="265635"/>
                  </a:lnTo>
                  <a:lnTo>
                    <a:pt x="10585" y="308909"/>
                  </a:lnTo>
                  <a:lnTo>
                    <a:pt x="2696" y="354069"/>
                  </a:lnTo>
                  <a:lnTo>
                    <a:pt x="0" y="400811"/>
                  </a:lnTo>
                  <a:lnTo>
                    <a:pt x="2696" y="447554"/>
                  </a:lnTo>
                  <a:lnTo>
                    <a:pt x="10585" y="492714"/>
                  </a:lnTo>
                  <a:lnTo>
                    <a:pt x="23366" y="535988"/>
                  </a:lnTo>
                  <a:lnTo>
                    <a:pt x="40739" y="577078"/>
                  </a:lnTo>
                  <a:lnTo>
                    <a:pt x="62401" y="615681"/>
                  </a:lnTo>
                  <a:lnTo>
                    <a:pt x="88054" y="651498"/>
                  </a:lnTo>
                  <a:lnTo>
                    <a:pt x="117395" y="684228"/>
                  </a:lnTo>
                  <a:lnTo>
                    <a:pt x="150125" y="713569"/>
                  </a:lnTo>
                  <a:lnTo>
                    <a:pt x="185942" y="739222"/>
                  </a:lnTo>
                  <a:lnTo>
                    <a:pt x="224545" y="760884"/>
                  </a:lnTo>
                  <a:lnTo>
                    <a:pt x="265635" y="778257"/>
                  </a:lnTo>
                  <a:lnTo>
                    <a:pt x="308909" y="791038"/>
                  </a:lnTo>
                  <a:lnTo>
                    <a:pt x="354069" y="798927"/>
                  </a:lnTo>
                  <a:lnTo>
                    <a:pt x="400812" y="801623"/>
                  </a:lnTo>
                  <a:lnTo>
                    <a:pt x="447554" y="798927"/>
                  </a:lnTo>
                  <a:lnTo>
                    <a:pt x="492714" y="791038"/>
                  </a:lnTo>
                  <a:lnTo>
                    <a:pt x="535988" y="778257"/>
                  </a:lnTo>
                  <a:lnTo>
                    <a:pt x="577078" y="760884"/>
                  </a:lnTo>
                  <a:lnTo>
                    <a:pt x="615681" y="739222"/>
                  </a:lnTo>
                  <a:lnTo>
                    <a:pt x="651498" y="713569"/>
                  </a:lnTo>
                  <a:lnTo>
                    <a:pt x="684228" y="684228"/>
                  </a:lnTo>
                  <a:lnTo>
                    <a:pt x="713569" y="651498"/>
                  </a:lnTo>
                  <a:lnTo>
                    <a:pt x="739222" y="615681"/>
                  </a:lnTo>
                  <a:lnTo>
                    <a:pt x="760884" y="577078"/>
                  </a:lnTo>
                  <a:lnTo>
                    <a:pt x="778257" y="535988"/>
                  </a:lnTo>
                  <a:lnTo>
                    <a:pt x="791038" y="492714"/>
                  </a:lnTo>
                  <a:lnTo>
                    <a:pt x="798927" y="447554"/>
                  </a:lnTo>
                  <a:lnTo>
                    <a:pt x="801624" y="400811"/>
                  </a:lnTo>
                  <a:lnTo>
                    <a:pt x="798927" y="354069"/>
                  </a:lnTo>
                  <a:lnTo>
                    <a:pt x="791038" y="308909"/>
                  </a:lnTo>
                  <a:lnTo>
                    <a:pt x="778257" y="265635"/>
                  </a:lnTo>
                  <a:lnTo>
                    <a:pt x="760884" y="224545"/>
                  </a:lnTo>
                  <a:lnTo>
                    <a:pt x="739222" y="185942"/>
                  </a:lnTo>
                  <a:lnTo>
                    <a:pt x="713569" y="150125"/>
                  </a:lnTo>
                  <a:lnTo>
                    <a:pt x="684228" y="117395"/>
                  </a:lnTo>
                  <a:lnTo>
                    <a:pt x="651498" y="88054"/>
                  </a:lnTo>
                  <a:lnTo>
                    <a:pt x="615681" y="62401"/>
                  </a:lnTo>
                  <a:lnTo>
                    <a:pt x="577078" y="40739"/>
                  </a:lnTo>
                  <a:lnTo>
                    <a:pt x="535988" y="23366"/>
                  </a:lnTo>
                  <a:lnTo>
                    <a:pt x="492714" y="10585"/>
                  </a:lnTo>
                  <a:lnTo>
                    <a:pt x="447554" y="269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713476" y="4163567"/>
              <a:ext cx="802005" cy="802005"/>
            </a:xfrm>
            <a:custGeom>
              <a:avLst/>
              <a:gdLst/>
              <a:ahLst/>
              <a:cxnLst/>
              <a:rect l="l" t="t" r="r" b="b"/>
              <a:pathLst>
                <a:path w="802004" h="802004">
                  <a:moveTo>
                    <a:pt x="0" y="400811"/>
                  </a:moveTo>
                  <a:lnTo>
                    <a:pt x="2696" y="354069"/>
                  </a:lnTo>
                  <a:lnTo>
                    <a:pt x="10585" y="308909"/>
                  </a:lnTo>
                  <a:lnTo>
                    <a:pt x="23366" y="265635"/>
                  </a:lnTo>
                  <a:lnTo>
                    <a:pt x="40739" y="224545"/>
                  </a:lnTo>
                  <a:lnTo>
                    <a:pt x="62401" y="185942"/>
                  </a:lnTo>
                  <a:lnTo>
                    <a:pt x="88054" y="150125"/>
                  </a:lnTo>
                  <a:lnTo>
                    <a:pt x="117395" y="117395"/>
                  </a:lnTo>
                  <a:lnTo>
                    <a:pt x="150125" y="88054"/>
                  </a:lnTo>
                  <a:lnTo>
                    <a:pt x="185942" y="62401"/>
                  </a:lnTo>
                  <a:lnTo>
                    <a:pt x="224545" y="40739"/>
                  </a:lnTo>
                  <a:lnTo>
                    <a:pt x="265635" y="23366"/>
                  </a:lnTo>
                  <a:lnTo>
                    <a:pt x="308909" y="10585"/>
                  </a:lnTo>
                  <a:lnTo>
                    <a:pt x="354069" y="2696"/>
                  </a:lnTo>
                  <a:lnTo>
                    <a:pt x="400812" y="0"/>
                  </a:lnTo>
                  <a:lnTo>
                    <a:pt x="447554" y="2696"/>
                  </a:lnTo>
                  <a:lnTo>
                    <a:pt x="492714" y="10585"/>
                  </a:lnTo>
                  <a:lnTo>
                    <a:pt x="535988" y="23366"/>
                  </a:lnTo>
                  <a:lnTo>
                    <a:pt x="577078" y="40739"/>
                  </a:lnTo>
                  <a:lnTo>
                    <a:pt x="615681" y="62401"/>
                  </a:lnTo>
                  <a:lnTo>
                    <a:pt x="651498" y="88054"/>
                  </a:lnTo>
                  <a:lnTo>
                    <a:pt x="684228" y="117395"/>
                  </a:lnTo>
                  <a:lnTo>
                    <a:pt x="713569" y="150125"/>
                  </a:lnTo>
                  <a:lnTo>
                    <a:pt x="739222" y="185942"/>
                  </a:lnTo>
                  <a:lnTo>
                    <a:pt x="760884" y="224545"/>
                  </a:lnTo>
                  <a:lnTo>
                    <a:pt x="778257" y="265635"/>
                  </a:lnTo>
                  <a:lnTo>
                    <a:pt x="791038" y="308909"/>
                  </a:lnTo>
                  <a:lnTo>
                    <a:pt x="798927" y="354069"/>
                  </a:lnTo>
                  <a:lnTo>
                    <a:pt x="801624" y="400811"/>
                  </a:lnTo>
                  <a:lnTo>
                    <a:pt x="798927" y="447554"/>
                  </a:lnTo>
                  <a:lnTo>
                    <a:pt x="791038" y="492714"/>
                  </a:lnTo>
                  <a:lnTo>
                    <a:pt x="778257" y="535988"/>
                  </a:lnTo>
                  <a:lnTo>
                    <a:pt x="760884" y="577078"/>
                  </a:lnTo>
                  <a:lnTo>
                    <a:pt x="739222" y="615681"/>
                  </a:lnTo>
                  <a:lnTo>
                    <a:pt x="713569" y="651498"/>
                  </a:lnTo>
                  <a:lnTo>
                    <a:pt x="684228" y="684228"/>
                  </a:lnTo>
                  <a:lnTo>
                    <a:pt x="651498" y="713569"/>
                  </a:lnTo>
                  <a:lnTo>
                    <a:pt x="615681" y="739222"/>
                  </a:lnTo>
                  <a:lnTo>
                    <a:pt x="577078" y="760884"/>
                  </a:lnTo>
                  <a:lnTo>
                    <a:pt x="535988" y="778257"/>
                  </a:lnTo>
                  <a:lnTo>
                    <a:pt x="492714" y="791038"/>
                  </a:lnTo>
                  <a:lnTo>
                    <a:pt x="447554" y="798927"/>
                  </a:lnTo>
                  <a:lnTo>
                    <a:pt x="400812" y="801623"/>
                  </a:lnTo>
                  <a:lnTo>
                    <a:pt x="354069" y="798927"/>
                  </a:lnTo>
                  <a:lnTo>
                    <a:pt x="308909" y="791038"/>
                  </a:lnTo>
                  <a:lnTo>
                    <a:pt x="265635" y="778257"/>
                  </a:lnTo>
                  <a:lnTo>
                    <a:pt x="224545" y="760884"/>
                  </a:lnTo>
                  <a:lnTo>
                    <a:pt x="185942" y="739222"/>
                  </a:lnTo>
                  <a:lnTo>
                    <a:pt x="150125" y="713569"/>
                  </a:lnTo>
                  <a:lnTo>
                    <a:pt x="117395" y="684228"/>
                  </a:lnTo>
                  <a:lnTo>
                    <a:pt x="88054" y="651498"/>
                  </a:lnTo>
                  <a:lnTo>
                    <a:pt x="62401" y="615681"/>
                  </a:lnTo>
                  <a:lnTo>
                    <a:pt x="40739" y="577078"/>
                  </a:lnTo>
                  <a:lnTo>
                    <a:pt x="23366" y="535988"/>
                  </a:lnTo>
                  <a:lnTo>
                    <a:pt x="10585" y="492714"/>
                  </a:lnTo>
                  <a:lnTo>
                    <a:pt x="2696" y="447554"/>
                  </a:lnTo>
                  <a:lnTo>
                    <a:pt x="0" y="400811"/>
                  </a:lnTo>
                  <a:close/>
                </a:path>
              </a:pathLst>
            </a:custGeom>
            <a:ln w="126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675120" y="1888235"/>
              <a:ext cx="294640" cy="247015"/>
            </a:xfrm>
            <a:custGeom>
              <a:avLst/>
              <a:gdLst/>
              <a:ahLst/>
              <a:cxnLst/>
              <a:rect l="l" t="t" r="r" b="b"/>
              <a:pathLst>
                <a:path w="294640" h="247014">
                  <a:moveTo>
                    <a:pt x="147065" y="0"/>
                  </a:moveTo>
                  <a:lnTo>
                    <a:pt x="100559" y="6291"/>
                  </a:lnTo>
                  <a:lnTo>
                    <a:pt x="60185" y="23810"/>
                  </a:lnTo>
                  <a:lnTo>
                    <a:pt x="28358" y="50529"/>
                  </a:lnTo>
                  <a:lnTo>
                    <a:pt x="7491" y="84417"/>
                  </a:lnTo>
                  <a:lnTo>
                    <a:pt x="0" y="123443"/>
                  </a:lnTo>
                  <a:lnTo>
                    <a:pt x="7491" y="162470"/>
                  </a:lnTo>
                  <a:lnTo>
                    <a:pt x="28358" y="196358"/>
                  </a:lnTo>
                  <a:lnTo>
                    <a:pt x="60185" y="223077"/>
                  </a:lnTo>
                  <a:lnTo>
                    <a:pt x="100559" y="240596"/>
                  </a:lnTo>
                  <a:lnTo>
                    <a:pt x="147065" y="246887"/>
                  </a:lnTo>
                  <a:lnTo>
                    <a:pt x="193572" y="240596"/>
                  </a:lnTo>
                  <a:lnTo>
                    <a:pt x="233946" y="223077"/>
                  </a:lnTo>
                  <a:lnTo>
                    <a:pt x="265773" y="196358"/>
                  </a:lnTo>
                  <a:lnTo>
                    <a:pt x="286640" y="162470"/>
                  </a:lnTo>
                  <a:lnTo>
                    <a:pt x="294131" y="123443"/>
                  </a:lnTo>
                  <a:lnTo>
                    <a:pt x="286640" y="84417"/>
                  </a:lnTo>
                  <a:lnTo>
                    <a:pt x="265773" y="50529"/>
                  </a:lnTo>
                  <a:lnTo>
                    <a:pt x="233946" y="23810"/>
                  </a:lnTo>
                  <a:lnTo>
                    <a:pt x="193572" y="6291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75120" y="1888235"/>
              <a:ext cx="294640" cy="247015"/>
            </a:xfrm>
            <a:custGeom>
              <a:avLst/>
              <a:gdLst/>
              <a:ahLst/>
              <a:cxnLst/>
              <a:rect l="l" t="t" r="r" b="b"/>
              <a:pathLst>
                <a:path w="294640" h="247014">
                  <a:moveTo>
                    <a:pt x="0" y="123443"/>
                  </a:moveTo>
                  <a:lnTo>
                    <a:pt x="7491" y="84417"/>
                  </a:lnTo>
                  <a:lnTo>
                    <a:pt x="28358" y="50529"/>
                  </a:lnTo>
                  <a:lnTo>
                    <a:pt x="60185" y="23810"/>
                  </a:lnTo>
                  <a:lnTo>
                    <a:pt x="100559" y="6291"/>
                  </a:lnTo>
                  <a:lnTo>
                    <a:pt x="147065" y="0"/>
                  </a:lnTo>
                  <a:lnTo>
                    <a:pt x="193572" y="6291"/>
                  </a:lnTo>
                  <a:lnTo>
                    <a:pt x="233946" y="23810"/>
                  </a:lnTo>
                  <a:lnTo>
                    <a:pt x="265773" y="50529"/>
                  </a:lnTo>
                  <a:lnTo>
                    <a:pt x="286640" y="84417"/>
                  </a:lnTo>
                  <a:lnTo>
                    <a:pt x="294131" y="123443"/>
                  </a:lnTo>
                  <a:lnTo>
                    <a:pt x="286640" y="162470"/>
                  </a:lnTo>
                  <a:lnTo>
                    <a:pt x="265773" y="196358"/>
                  </a:lnTo>
                  <a:lnTo>
                    <a:pt x="233946" y="223077"/>
                  </a:lnTo>
                  <a:lnTo>
                    <a:pt x="193572" y="240596"/>
                  </a:lnTo>
                  <a:lnTo>
                    <a:pt x="147065" y="246887"/>
                  </a:lnTo>
                  <a:lnTo>
                    <a:pt x="100559" y="240596"/>
                  </a:lnTo>
                  <a:lnTo>
                    <a:pt x="60185" y="223077"/>
                  </a:lnTo>
                  <a:lnTo>
                    <a:pt x="28358" y="196358"/>
                  </a:lnTo>
                  <a:lnTo>
                    <a:pt x="7491" y="162470"/>
                  </a:lnTo>
                  <a:lnTo>
                    <a:pt x="0" y="123443"/>
                  </a:lnTo>
                  <a:close/>
                </a:path>
              </a:pathLst>
            </a:custGeom>
            <a:ln w="126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749034" y="1957577"/>
              <a:ext cx="169545" cy="93345"/>
            </a:xfrm>
            <a:custGeom>
              <a:avLst/>
              <a:gdLst/>
              <a:ahLst/>
              <a:cxnLst/>
              <a:rect l="l" t="t" r="r" b="b"/>
              <a:pathLst>
                <a:path w="169545" h="93344">
                  <a:moveTo>
                    <a:pt x="0" y="27432"/>
                  </a:moveTo>
                  <a:lnTo>
                    <a:pt x="62484" y="89916"/>
                  </a:lnTo>
                </a:path>
                <a:path w="169545" h="93344">
                  <a:moveTo>
                    <a:pt x="169164" y="0"/>
                  </a:moveTo>
                  <a:lnTo>
                    <a:pt x="42672" y="92963"/>
                  </a:lnTo>
                </a:path>
              </a:pathLst>
            </a:custGeom>
            <a:ln w="28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774180" y="3329939"/>
              <a:ext cx="248412" cy="2484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774180" y="3329939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6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2" y="124206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6"/>
                  </a:lnTo>
                  <a:close/>
                </a:path>
              </a:pathLst>
            </a:custGeom>
            <a:ln w="126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819138" y="3399281"/>
              <a:ext cx="158750" cy="109855"/>
            </a:xfrm>
            <a:custGeom>
              <a:avLst/>
              <a:gdLst/>
              <a:ahLst/>
              <a:cxnLst/>
              <a:rect l="l" t="t" r="r" b="b"/>
              <a:pathLst>
                <a:path w="158750" h="109854">
                  <a:moveTo>
                    <a:pt x="0" y="47243"/>
                  </a:moveTo>
                  <a:lnTo>
                    <a:pt x="53339" y="109727"/>
                  </a:lnTo>
                </a:path>
                <a:path w="158750" h="109854">
                  <a:moveTo>
                    <a:pt x="158495" y="0"/>
                  </a:moveTo>
                  <a:lnTo>
                    <a:pt x="53339" y="92963"/>
                  </a:lnTo>
                </a:path>
              </a:pathLst>
            </a:custGeom>
            <a:ln w="28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787896" y="4087367"/>
              <a:ext cx="246887" cy="2468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787896" y="4087367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0" y="123443"/>
                  </a:moveTo>
                  <a:lnTo>
                    <a:pt x="9697" y="75384"/>
                  </a:lnTo>
                  <a:lnTo>
                    <a:pt x="36147" y="36147"/>
                  </a:lnTo>
                  <a:lnTo>
                    <a:pt x="75384" y="9697"/>
                  </a:lnTo>
                  <a:lnTo>
                    <a:pt x="123444" y="0"/>
                  </a:lnTo>
                  <a:lnTo>
                    <a:pt x="171503" y="9697"/>
                  </a:lnTo>
                  <a:lnTo>
                    <a:pt x="210740" y="36147"/>
                  </a:lnTo>
                  <a:lnTo>
                    <a:pt x="237190" y="75384"/>
                  </a:lnTo>
                  <a:lnTo>
                    <a:pt x="246887" y="123443"/>
                  </a:lnTo>
                  <a:lnTo>
                    <a:pt x="237190" y="171503"/>
                  </a:lnTo>
                  <a:lnTo>
                    <a:pt x="210740" y="210740"/>
                  </a:lnTo>
                  <a:lnTo>
                    <a:pt x="171503" y="237190"/>
                  </a:lnTo>
                  <a:lnTo>
                    <a:pt x="123444" y="246887"/>
                  </a:lnTo>
                  <a:lnTo>
                    <a:pt x="75384" y="237190"/>
                  </a:lnTo>
                  <a:lnTo>
                    <a:pt x="36147" y="210740"/>
                  </a:lnTo>
                  <a:lnTo>
                    <a:pt x="9697" y="171503"/>
                  </a:lnTo>
                  <a:lnTo>
                    <a:pt x="0" y="123443"/>
                  </a:lnTo>
                  <a:close/>
                </a:path>
              </a:pathLst>
            </a:custGeom>
            <a:ln w="126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832854" y="4156710"/>
              <a:ext cx="158750" cy="109855"/>
            </a:xfrm>
            <a:custGeom>
              <a:avLst/>
              <a:gdLst/>
              <a:ahLst/>
              <a:cxnLst/>
              <a:rect l="l" t="t" r="r" b="b"/>
              <a:pathLst>
                <a:path w="158750" h="109854">
                  <a:moveTo>
                    <a:pt x="0" y="47243"/>
                  </a:moveTo>
                  <a:lnTo>
                    <a:pt x="51816" y="109727"/>
                  </a:lnTo>
                </a:path>
                <a:path w="158750" h="109854">
                  <a:moveTo>
                    <a:pt x="158496" y="0"/>
                  </a:moveTo>
                  <a:lnTo>
                    <a:pt x="53340" y="92963"/>
                  </a:lnTo>
                </a:path>
              </a:pathLst>
            </a:custGeom>
            <a:ln w="28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832348" y="1956815"/>
              <a:ext cx="618744" cy="5958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9834118" y="6360363"/>
            <a:ext cx="161480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-10582" sz="1575" spc="-277" b="1">
                <a:latin typeface="Verdana"/>
                <a:cs typeface="Verdana"/>
              </a:rPr>
              <a:t>Arch</a:t>
            </a:r>
            <a:r>
              <a:rPr dirty="0" sz="800" spc="-185">
                <a:latin typeface="Arial"/>
                <a:cs typeface="Arial"/>
              </a:rPr>
              <a:t>C</a:t>
            </a:r>
            <a:r>
              <a:rPr dirty="0" baseline="-10582" sz="1575" spc="-277" b="1">
                <a:latin typeface="Verdana"/>
                <a:cs typeface="Verdana"/>
              </a:rPr>
              <a:t>i</a:t>
            </a:r>
            <a:r>
              <a:rPr dirty="0" sz="800" spc="-185">
                <a:latin typeface="Arial"/>
                <a:cs typeface="Arial"/>
              </a:rPr>
              <a:t>r</a:t>
            </a:r>
            <a:r>
              <a:rPr dirty="0" baseline="-10582" sz="1575" spc="-277" b="1">
                <a:latin typeface="Verdana"/>
                <a:cs typeface="Verdana"/>
              </a:rPr>
              <a:t>t</a:t>
            </a:r>
            <a:r>
              <a:rPr dirty="0" sz="800" spc="-185">
                <a:latin typeface="Arial"/>
                <a:cs typeface="Arial"/>
              </a:rPr>
              <a:t>e</a:t>
            </a:r>
            <a:r>
              <a:rPr dirty="0" baseline="-10582" sz="1575" spc="-277" b="1">
                <a:latin typeface="Verdana"/>
                <a:cs typeface="Verdana"/>
              </a:rPr>
              <a:t>e</a:t>
            </a:r>
            <a:r>
              <a:rPr dirty="0" sz="800" spc="-185">
                <a:latin typeface="Arial"/>
                <a:cs typeface="Arial"/>
              </a:rPr>
              <a:t>a</a:t>
            </a:r>
            <a:r>
              <a:rPr dirty="0" baseline="-10582" sz="1575" spc="-277" b="1">
                <a:latin typeface="Verdana"/>
                <a:cs typeface="Verdana"/>
              </a:rPr>
              <a:t>c</a:t>
            </a:r>
            <a:r>
              <a:rPr dirty="0" sz="800" spc="-185">
                <a:latin typeface="Arial"/>
                <a:cs typeface="Arial"/>
              </a:rPr>
              <a:t>tiv</a:t>
            </a:r>
            <a:r>
              <a:rPr dirty="0" baseline="-10582" sz="1575" spc="-277" b="1">
                <a:latin typeface="Verdana"/>
                <a:cs typeface="Verdana"/>
              </a:rPr>
              <a:t>t</a:t>
            </a:r>
            <a:r>
              <a:rPr dirty="0" sz="800" spc="-185">
                <a:latin typeface="Arial"/>
                <a:cs typeface="Arial"/>
              </a:rPr>
              <a:t>e</a:t>
            </a:r>
            <a:r>
              <a:rPr dirty="0" baseline="-10582" sz="1575" spc="-277" b="1">
                <a:latin typeface="Verdana"/>
                <a:cs typeface="Verdana"/>
              </a:rPr>
              <a:t>u</a:t>
            </a:r>
            <a:r>
              <a:rPr dirty="0" sz="800" spc="-185">
                <a:latin typeface="Arial"/>
                <a:cs typeface="Arial"/>
              </a:rPr>
              <a:t>S</a:t>
            </a:r>
            <a:r>
              <a:rPr dirty="0" baseline="-10582" sz="1575" spc="-277" b="1">
                <a:latin typeface="Verdana"/>
                <a:cs typeface="Verdana"/>
              </a:rPr>
              <a:t>r</a:t>
            </a:r>
            <a:r>
              <a:rPr dirty="0" sz="800" spc="-185">
                <a:latin typeface="Arial"/>
                <a:cs typeface="Arial"/>
              </a:rPr>
              <a:t>o</a:t>
            </a:r>
            <a:r>
              <a:rPr dirty="0" baseline="-10582" sz="1575" spc="-277" b="1">
                <a:latin typeface="Verdana"/>
                <a:cs typeface="Verdana"/>
              </a:rPr>
              <a:t>e</a:t>
            </a:r>
            <a:r>
              <a:rPr dirty="0" sz="800" spc="-185">
                <a:latin typeface="Arial"/>
                <a:cs typeface="Arial"/>
              </a:rPr>
              <a:t>lgan</a:t>
            </a:r>
            <a:r>
              <a:rPr dirty="0" baseline="-10582" sz="1575" spc="-277" b="1">
                <a:latin typeface="Verdana"/>
                <a:cs typeface="Verdana"/>
              </a:rPr>
              <a:t>D</a:t>
            </a:r>
            <a:r>
              <a:rPr dirty="0" sz="800" spc="-185">
                <a:latin typeface="Arial"/>
                <a:cs typeface="Arial"/>
              </a:rPr>
              <a:t>H</a:t>
            </a:r>
            <a:r>
              <a:rPr dirty="0" baseline="-10582" sz="1575" spc="-277" b="1">
                <a:latin typeface="Verdana"/>
                <a:cs typeface="Verdana"/>
              </a:rPr>
              <a:t>e</a:t>
            </a:r>
            <a:r>
              <a:rPr dirty="0" sz="800" spc="-185">
                <a:latin typeface="Arial"/>
                <a:cs typeface="Arial"/>
              </a:rPr>
              <a:t>er</a:t>
            </a:r>
            <a:r>
              <a:rPr dirty="0" baseline="-10582" sz="1575" spc="-277" b="1">
                <a:latin typeface="Verdana"/>
                <a:cs typeface="Verdana"/>
              </a:rPr>
              <a:t>s</a:t>
            </a:r>
            <a:r>
              <a:rPr dirty="0" sz="800" spc="-185">
                <a:latin typeface="Arial"/>
                <a:cs typeface="Arial"/>
              </a:rPr>
              <a:t>e</a:t>
            </a:r>
            <a:r>
              <a:rPr dirty="0" baseline="-10582" sz="1575" spc="-277" b="1">
                <a:latin typeface="Verdana"/>
                <a:cs typeface="Verdana"/>
              </a:rPr>
              <a:t>ign</a:t>
            </a:r>
            <a:endParaRPr baseline="-10582" sz="1575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79717" y="6304584"/>
            <a:ext cx="4916170" cy="507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95"/>
              </a:spcBef>
              <a:tabLst>
                <a:tab pos="4624705" algn="l"/>
              </a:tabLst>
            </a:pPr>
            <a:r>
              <a:rPr dirty="0" sz="1050" b="1">
                <a:latin typeface="Verdana"/>
                <a:cs typeface="Verdana"/>
              </a:rPr>
              <a:t>In</a:t>
            </a:r>
            <a:r>
              <a:rPr dirty="0" sz="1050" spc="5" b="1">
                <a:latin typeface="Verdana"/>
                <a:cs typeface="Verdana"/>
              </a:rPr>
              <a:t>d</a:t>
            </a:r>
            <a:r>
              <a:rPr dirty="0" sz="1050" spc="-20" b="1">
                <a:latin typeface="Verdana"/>
                <a:cs typeface="Verdana"/>
              </a:rPr>
              <a:t>o</a:t>
            </a:r>
            <a:r>
              <a:rPr dirty="0" sz="1050" b="1">
                <a:latin typeface="Verdana"/>
                <a:cs typeface="Verdana"/>
              </a:rPr>
              <a:t>n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spc="-5" b="1">
                <a:latin typeface="Verdana"/>
                <a:cs typeface="Verdana"/>
              </a:rPr>
              <a:t>si</a:t>
            </a:r>
            <a:r>
              <a:rPr dirty="0" sz="1050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 </a:t>
            </a:r>
            <a:r>
              <a:rPr dirty="0" sz="1050" spc="40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(S</a:t>
            </a:r>
            <a:r>
              <a:rPr dirty="0" sz="1050" b="1">
                <a:latin typeface="Verdana"/>
                <a:cs typeface="Verdana"/>
              </a:rPr>
              <a:t>K</a:t>
            </a:r>
            <a:r>
              <a:rPr dirty="0" sz="1050" spc="-10" b="1">
                <a:latin typeface="Verdana"/>
                <a:cs typeface="Verdana"/>
              </a:rPr>
              <a:t>K</a:t>
            </a:r>
            <a:r>
              <a:rPr dirty="0" sz="1050" spc="5" b="1">
                <a:latin typeface="Verdana"/>
                <a:cs typeface="Verdana"/>
              </a:rPr>
              <a:t>N</a:t>
            </a:r>
            <a:r>
              <a:rPr dirty="0" sz="1050" spc="-15" b="1">
                <a:latin typeface="Verdana"/>
                <a:cs typeface="Verdana"/>
              </a:rPr>
              <a:t>I</a:t>
            </a:r>
            <a:r>
              <a:rPr dirty="0" sz="1050" b="1">
                <a:latin typeface="Verdana"/>
                <a:cs typeface="Verdana"/>
              </a:rPr>
              <a:t>)</a:t>
            </a:r>
            <a:r>
              <a:rPr dirty="0" sz="1050" b="1">
                <a:latin typeface="Verdana"/>
                <a:cs typeface="Verdana"/>
              </a:rPr>
              <a:t> </a:t>
            </a:r>
            <a:r>
              <a:rPr dirty="0" sz="1050" spc="3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un</a:t>
            </a:r>
            <a:r>
              <a:rPr dirty="0" sz="1050" spc="-15" b="1">
                <a:latin typeface="Verdana"/>
                <a:cs typeface="Verdana"/>
              </a:rPr>
              <a:t>t</a:t>
            </a:r>
            <a:r>
              <a:rPr dirty="0" sz="1050" spc="-10" b="1">
                <a:latin typeface="Verdana"/>
                <a:cs typeface="Verdana"/>
              </a:rPr>
              <a:t>u</a:t>
            </a:r>
            <a:r>
              <a:rPr dirty="0" sz="1050" b="1">
                <a:latin typeface="Verdana"/>
                <a:cs typeface="Verdana"/>
              </a:rPr>
              <a:t>k</a:t>
            </a:r>
            <a:r>
              <a:rPr dirty="0" sz="1050" b="1">
                <a:latin typeface="Verdana"/>
                <a:cs typeface="Verdana"/>
              </a:rPr>
              <a:t> </a:t>
            </a:r>
            <a:r>
              <a:rPr dirty="0" sz="1050" spc="35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E</a:t>
            </a:r>
            <a:r>
              <a:rPr dirty="0" sz="1050" spc="-10" b="1">
                <a:latin typeface="Verdana"/>
                <a:cs typeface="Verdana"/>
              </a:rPr>
              <a:t>n</a:t>
            </a:r>
            <a:r>
              <a:rPr dirty="0" sz="1050" b="1">
                <a:latin typeface="Verdana"/>
                <a:cs typeface="Verdana"/>
              </a:rPr>
              <a:t>t</a:t>
            </a:r>
            <a:r>
              <a:rPr dirty="0" sz="1050" spc="-10" b="1">
                <a:latin typeface="Verdana"/>
                <a:cs typeface="Verdana"/>
              </a:rPr>
              <a:t>er</a:t>
            </a:r>
            <a:r>
              <a:rPr dirty="0" sz="1050" spc="5" b="1">
                <a:latin typeface="Verdana"/>
                <a:cs typeface="Verdana"/>
              </a:rPr>
              <a:t>p</a:t>
            </a:r>
            <a:r>
              <a:rPr dirty="0" sz="1050" spc="-5" b="1">
                <a:latin typeface="Verdana"/>
                <a:cs typeface="Verdana"/>
              </a:rPr>
              <a:t>ris</a:t>
            </a:r>
            <a:r>
              <a:rPr dirty="0" sz="1050" b="1">
                <a:latin typeface="Verdana"/>
                <a:cs typeface="Verdana"/>
              </a:rPr>
              <a:t>e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5" b="1">
                <a:latin typeface="Verdana"/>
                <a:cs typeface="Verdana"/>
              </a:rPr>
              <a:t>d</a:t>
            </a:r>
            <a:r>
              <a:rPr dirty="0" sz="1050" spc="-10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n  </a:t>
            </a:r>
            <a:r>
              <a:rPr dirty="0" sz="1050" b="1">
                <a:latin typeface="Verdana"/>
                <a:cs typeface="Verdana"/>
              </a:rPr>
              <a:t>Cloud</a:t>
            </a:r>
            <a:r>
              <a:rPr dirty="0" sz="1050" spc="-1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Computing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07505" y="1395222"/>
            <a:ext cx="5214620" cy="4936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111885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003E61"/>
                </a:solidFill>
                <a:latin typeface="Verdana"/>
                <a:cs typeface="Verdana"/>
              </a:rPr>
              <a:t>UNIVERSITAS</a:t>
            </a:r>
            <a:r>
              <a:rPr dirty="0" sz="1900" spc="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900" spc="-10" b="1">
                <a:solidFill>
                  <a:srgbClr val="003E61"/>
                </a:solidFill>
                <a:latin typeface="Verdana"/>
                <a:cs typeface="Verdana"/>
              </a:rPr>
              <a:t>GUNADARMA</a:t>
            </a:r>
            <a:endParaRPr sz="1900">
              <a:latin typeface="Verdana"/>
              <a:cs typeface="Verdana"/>
            </a:endParaRPr>
          </a:p>
          <a:p>
            <a:pPr marL="385445">
              <a:lnSpc>
                <a:spcPct val="100000"/>
              </a:lnSpc>
              <a:spcBef>
                <a:spcPts val="1385"/>
              </a:spcBef>
            </a:pPr>
            <a:r>
              <a:rPr dirty="0" sz="1500" spc="-5" b="1">
                <a:latin typeface="Verdana"/>
                <a:cs typeface="Verdana"/>
              </a:rPr>
              <a:t>Riwayat</a:t>
            </a:r>
            <a:r>
              <a:rPr dirty="0" sz="1500" spc="-15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Pendidikan</a:t>
            </a:r>
            <a:endParaRPr sz="15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S3, Bidang </a:t>
            </a:r>
            <a:r>
              <a:rPr dirty="0" sz="1100" b="1">
                <a:latin typeface="Verdana"/>
                <a:cs typeface="Verdana"/>
              </a:rPr>
              <a:t>Informatik, </a:t>
            </a:r>
            <a:r>
              <a:rPr dirty="0" sz="1100" spc="-5" b="1">
                <a:latin typeface="Verdana"/>
                <a:cs typeface="Verdana"/>
              </a:rPr>
              <a:t>Bielefeld,</a:t>
            </a:r>
            <a:r>
              <a:rPr dirty="0" sz="1100" spc="-3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Germany</a:t>
            </a:r>
            <a:endParaRPr sz="11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S2, Bidang </a:t>
            </a:r>
            <a:r>
              <a:rPr dirty="0" sz="1100" b="1">
                <a:latin typeface="Verdana"/>
                <a:cs typeface="Verdana"/>
              </a:rPr>
              <a:t>Computer </a:t>
            </a:r>
            <a:r>
              <a:rPr dirty="0" sz="1100" spc="-5" b="1">
                <a:latin typeface="Verdana"/>
                <a:cs typeface="Verdana"/>
              </a:rPr>
              <a:t>Studies, Edith </a:t>
            </a:r>
            <a:r>
              <a:rPr dirty="0" sz="1100" b="1">
                <a:latin typeface="Verdana"/>
                <a:cs typeface="Verdana"/>
              </a:rPr>
              <a:t>Cowan </a:t>
            </a:r>
            <a:r>
              <a:rPr dirty="0" sz="1100" spc="-5" b="1">
                <a:latin typeface="Verdana"/>
                <a:cs typeface="Verdana"/>
              </a:rPr>
              <a:t>University,</a:t>
            </a:r>
            <a:r>
              <a:rPr dirty="0" sz="1100" spc="-1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Australia</a:t>
            </a:r>
            <a:endParaRPr sz="11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S1, Bidang Fisika, </a:t>
            </a:r>
            <a:r>
              <a:rPr dirty="0" sz="1100" b="1">
                <a:latin typeface="Verdana"/>
                <a:cs typeface="Verdana"/>
              </a:rPr>
              <a:t>Universitas Indonesia,</a:t>
            </a:r>
            <a:r>
              <a:rPr dirty="0" sz="1100" spc="-80" b="1">
                <a:latin typeface="Verdana"/>
                <a:cs typeface="Verdana"/>
              </a:rPr>
              <a:t> </a:t>
            </a:r>
            <a:r>
              <a:rPr dirty="0" sz="1100" b="1">
                <a:latin typeface="Verdana"/>
                <a:cs typeface="Verdana"/>
              </a:rPr>
              <a:t>Jakarta</a:t>
            </a:r>
            <a:endParaRPr sz="11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5" b="1">
                <a:latin typeface="Verdana"/>
                <a:cs typeface="Verdana"/>
              </a:rPr>
              <a:t>S1, Bidang </a:t>
            </a:r>
            <a:r>
              <a:rPr dirty="0" sz="1100" b="1">
                <a:latin typeface="Verdana"/>
                <a:cs typeface="Verdana"/>
              </a:rPr>
              <a:t>Teknik Informatika, </a:t>
            </a:r>
            <a:r>
              <a:rPr dirty="0" sz="1100" spc="-5" b="1">
                <a:latin typeface="Verdana"/>
                <a:cs typeface="Verdana"/>
              </a:rPr>
              <a:t>Universitas Gunadarma,</a:t>
            </a:r>
            <a:r>
              <a:rPr dirty="0" sz="1100" spc="-80" b="1">
                <a:latin typeface="Verdana"/>
                <a:cs typeface="Verdana"/>
              </a:rPr>
              <a:t> </a:t>
            </a:r>
            <a:r>
              <a:rPr dirty="0" sz="1100" b="1">
                <a:latin typeface="Verdana"/>
                <a:cs typeface="Verdana"/>
              </a:rPr>
              <a:t>Jakarta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1400">
              <a:latin typeface="Verdana"/>
              <a:cs typeface="Verdana"/>
            </a:endParaRPr>
          </a:p>
          <a:p>
            <a:pPr marL="461009">
              <a:lnSpc>
                <a:spcPct val="100000"/>
              </a:lnSpc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50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Profesi</a:t>
            </a:r>
            <a:endParaRPr sz="1500">
              <a:latin typeface="Verdana"/>
              <a:cs typeface="Verdana"/>
            </a:endParaRPr>
          </a:p>
          <a:p>
            <a:pPr marL="92075">
              <a:lnSpc>
                <a:spcPct val="100000"/>
              </a:lnSpc>
              <a:spcBef>
                <a:spcPts val="915"/>
              </a:spcBef>
            </a:pPr>
            <a:r>
              <a:rPr dirty="0" sz="1050" spc="-5" b="1">
                <a:latin typeface="Verdana"/>
                <a:cs typeface="Verdana"/>
              </a:rPr>
              <a:t>Dosen </a:t>
            </a:r>
            <a:r>
              <a:rPr dirty="0" sz="1050" b="1">
                <a:latin typeface="Verdana"/>
                <a:cs typeface="Verdana"/>
              </a:rPr>
              <a:t>/ Akademisi </a:t>
            </a:r>
            <a:r>
              <a:rPr dirty="0" sz="1050" spc="-5" b="1">
                <a:latin typeface="Verdana"/>
                <a:cs typeface="Verdana"/>
              </a:rPr>
              <a:t>Universitas</a:t>
            </a:r>
            <a:r>
              <a:rPr dirty="0" sz="1050" spc="-4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Gunadarma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Verdana"/>
              <a:cs typeface="Verdana"/>
            </a:endParaRPr>
          </a:p>
          <a:p>
            <a:pPr marL="473709">
              <a:lnSpc>
                <a:spcPct val="100000"/>
              </a:lnSpc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50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SPBE</a:t>
            </a:r>
            <a:endParaRPr sz="1500">
              <a:latin typeface="Verdana"/>
              <a:cs typeface="Verdana"/>
            </a:endParaRPr>
          </a:p>
          <a:p>
            <a:pPr algn="just" marL="184785" marR="129539" indent="-172720">
              <a:lnSpc>
                <a:spcPct val="150000"/>
              </a:lnSpc>
              <a:spcBef>
                <a:spcPts val="61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2018 – </a:t>
            </a:r>
            <a:r>
              <a:rPr dirty="0" sz="1050" spc="-5" b="1">
                <a:latin typeface="Verdana"/>
                <a:cs typeface="Verdana"/>
              </a:rPr>
              <a:t>2019, </a:t>
            </a:r>
            <a:r>
              <a:rPr dirty="0" sz="1050" b="1">
                <a:latin typeface="Verdana"/>
                <a:cs typeface="Verdana"/>
              </a:rPr>
              <a:t>Tim </a:t>
            </a:r>
            <a:r>
              <a:rPr dirty="0" sz="1050" spc="-5" b="1">
                <a:latin typeface="Verdana"/>
                <a:cs typeface="Verdana"/>
              </a:rPr>
              <a:t>Evaluator Eksternal </a:t>
            </a:r>
            <a:r>
              <a:rPr dirty="0" sz="1050" b="1">
                <a:latin typeface="Verdana"/>
                <a:cs typeface="Verdana"/>
              </a:rPr>
              <a:t>dan </a:t>
            </a:r>
            <a:r>
              <a:rPr dirty="0" sz="1050" spc="-5" b="1">
                <a:latin typeface="Verdana"/>
                <a:cs typeface="Verdana"/>
              </a:rPr>
              <a:t>Instruktur  Asistensi/Piloting </a:t>
            </a:r>
            <a:r>
              <a:rPr dirty="0" sz="1050" b="1">
                <a:latin typeface="Verdana"/>
                <a:cs typeface="Verdana"/>
              </a:rPr>
              <a:t>Sistem </a:t>
            </a:r>
            <a:r>
              <a:rPr dirty="0" sz="1050" spc="-5" b="1">
                <a:latin typeface="Verdana"/>
                <a:cs typeface="Verdana"/>
              </a:rPr>
              <a:t>Pemerintahan Berbasis Elektronik  </a:t>
            </a:r>
            <a:r>
              <a:rPr dirty="0" sz="1050" b="1">
                <a:latin typeface="Verdana"/>
                <a:cs typeface="Verdana"/>
              </a:rPr>
              <a:t>(SPBE),</a:t>
            </a:r>
            <a:r>
              <a:rPr dirty="0" sz="1050" spc="-4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KEMENPANRB</a:t>
            </a:r>
            <a:endParaRPr sz="1050">
              <a:latin typeface="Verdana"/>
              <a:cs typeface="Verdana"/>
            </a:endParaRPr>
          </a:p>
          <a:p>
            <a:pPr marL="184785" marR="130810" indent="-172720">
              <a:lnSpc>
                <a:spcPct val="149500"/>
              </a:lnSpc>
              <a:spcBef>
                <a:spcPts val="1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Koordinator </a:t>
            </a:r>
            <a:r>
              <a:rPr dirty="0" sz="1050" spc="-5" b="1">
                <a:latin typeface="Verdana"/>
                <a:cs typeface="Verdana"/>
              </a:rPr>
              <a:t>Teknis, </a:t>
            </a:r>
            <a:r>
              <a:rPr dirty="0" sz="1050" b="1">
                <a:latin typeface="Verdana"/>
                <a:cs typeface="Verdana"/>
              </a:rPr>
              <a:t>Portal </a:t>
            </a:r>
            <a:r>
              <a:rPr dirty="0" sz="1050" spc="-5" b="1">
                <a:latin typeface="Verdana"/>
                <a:cs typeface="Verdana"/>
              </a:rPr>
              <a:t>Kementerian Pemuda </a:t>
            </a:r>
            <a:r>
              <a:rPr dirty="0" sz="1050" b="1">
                <a:latin typeface="Verdana"/>
                <a:cs typeface="Verdana"/>
              </a:rPr>
              <a:t>dan </a:t>
            </a:r>
            <a:r>
              <a:rPr dirty="0" sz="1050" spc="-5" b="1">
                <a:latin typeface="Verdana"/>
                <a:cs typeface="Verdana"/>
              </a:rPr>
              <a:t>Olahraga  </a:t>
            </a:r>
            <a:r>
              <a:rPr dirty="0" sz="1050" b="1">
                <a:latin typeface="Verdana"/>
                <a:cs typeface="Verdana"/>
              </a:rPr>
              <a:t>Indonesia</a:t>
            </a:r>
            <a:endParaRPr sz="1050">
              <a:latin typeface="Verdana"/>
              <a:cs typeface="Verdana"/>
            </a:endParaRPr>
          </a:p>
          <a:p>
            <a:pPr marL="184785" marR="128905" indent="-172720">
              <a:lnSpc>
                <a:spcPct val="149500"/>
              </a:lnSpc>
              <a:spcBef>
                <a:spcPts val="10"/>
              </a:spcBef>
              <a:buFont typeface="Arial"/>
              <a:buChar char="•"/>
              <a:tabLst>
                <a:tab pos="185420" algn="l"/>
                <a:tab pos="598805" algn="l"/>
                <a:tab pos="1165860" algn="l"/>
                <a:tab pos="1665605" algn="l"/>
                <a:tab pos="2958465" algn="l"/>
                <a:tab pos="3796665" algn="l"/>
                <a:tab pos="4272280" algn="l"/>
              </a:tabLst>
            </a:pPr>
            <a:r>
              <a:rPr dirty="0" sz="1050" b="1">
                <a:latin typeface="Verdana"/>
                <a:cs typeface="Verdana"/>
              </a:rPr>
              <a:t>Tim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10" b="1">
                <a:latin typeface="Verdana"/>
                <a:cs typeface="Verdana"/>
              </a:rPr>
              <a:t>Pa</a:t>
            </a:r>
            <a:r>
              <a:rPr dirty="0" sz="1050" b="1">
                <a:latin typeface="Verdana"/>
                <a:cs typeface="Verdana"/>
              </a:rPr>
              <a:t>k</a:t>
            </a:r>
            <a:r>
              <a:rPr dirty="0" sz="1050" spc="-10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r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10" b="1">
                <a:latin typeface="Verdana"/>
                <a:cs typeface="Verdana"/>
              </a:rPr>
              <a:t>p</a:t>
            </a:r>
            <a:r>
              <a:rPr dirty="0" sz="1050" b="1">
                <a:latin typeface="Verdana"/>
                <a:cs typeface="Verdana"/>
              </a:rPr>
              <a:t>a</a:t>
            </a:r>
            <a:r>
              <a:rPr dirty="0" sz="1050" spc="-5" b="1">
                <a:latin typeface="Verdana"/>
                <a:cs typeface="Verdana"/>
              </a:rPr>
              <a:t>d</a:t>
            </a:r>
            <a:r>
              <a:rPr dirty="0" sz="1050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5" b="1">
                <a:latin typeface="Verdana"/>
                <a:cs typeface="Verdana"/>
              </a:rPr>
              <a:t>p</a:t>
            </a:r>
            <a:r>
              <a:rPr dirty="0" sz="1050" spc="-5" b="1">
                <a:latin typeface="Verdana"/>
                <a:cs typeface="Verdana"/>
              </a:rPr>
              <a:t>e</a:t>
            </a:r>
            <a:r>
              <a:rPr dirty="0" sz="1050" spc="-10" b="1">
                <a:latin typeface="Verdana"/>
                <a:cs typeface="Verdana"/>
              </a:rPr>
              <a:t>n</a:t>
            </a:r>
            <a:r>
              <a:rPr dirty="0" sz="1050" spc="5" b="1">
                <a:latin typeface="Verdana"/>
                <a:cs typeface="Verdana"/>
              </a:rPr>
              <a:t>g</a:t>
            </a:r>
            <a:r>
              <a:rPr dirty="0" sz="1050" b="1">
                <a:latin typeface="Verdana"/>
                <a:cs typeface="Verdana"/>
              </a:rPr>
              <a:t>em</a:t>
            </a:r>
            <a:r>
              <a:rPr dirty="0" sz="1050" spc="-10" b="1">
                <a:latin typeface="Verdana"/>
                <a:cs typeface="Verdana"/>
              </a:rPr>
              <a:t>ba</a:t>
            </a:r>
            <a:r>
              <a:rPr dirty="0" sz="1050" b="1">
                <a:latin typeface="Verdana"/>
                <a:cs typeface="Verdana"/>
              </a:rPr>
              <a:t>n</a:t>
            </a:r>
            <a:r>
              <a:rPr dirty="0" sz="1050" spc="-5" b="1">
                <a:latin typeface="Verdana"/>
                <a:cs typeface="Verdana"/>
              </a:rPr>
              <a:t>g</a:t>
            </a:r>
            <a:r>
              <a:rPr dirty="0" sz="1050" spc="-10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n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5" b="1">
                <a:latin typeface="Verdana"/>
                <a:cs typeface="Verdana"/>
              </a:rPr>
              <a:t>p</a:t>
            </a:r>
            <a:r>
              <a:rPr dirty="0" sz="1050" spc="-10" b="1">
                <a:latin typeface="Verdana"/>
                <a:cs typeface="Verdana"/>
              </a:rPr>
              <a:t>e</a:t>
            </a:r>
            <a:r>
              <a:rPr dirty="0" sz="1050" spc="-15" b="1">
                <a:latin typeface="Verdana"/>
                <a:cs typeface="Verdana"/>
              </a:rPr>
              <a:t>l</a:t>
            </a:r>
            <a:r>
              <a:rPr dirty="0" sz="1050" b="1">
                <a:latin typeface="Verdana"/>
                <a:cs typeface="Verdana"/>
              </a:rPr>
              <a:t>at</a:t>
            </a:r>
            <a:r>
              <a:rPr dirty="0" sz="1050" spc="-15" b="1">
                <a:latin typeface="Verdana"/>
                <a:cs typeface="Verdana"/>
              </a:rPr>
              <a:t>i</a:t>
            </a:r>
            <a:r>
              <a:rPr dirty="0" sz="1050" b="1">
                <a:latin typeface="Verdana"/>
                <a:cs typeface="Verdana"/>
              </a:rPr>
              <a:t>h</a:t>
            </a:r>
            <a:r>
              <a:rPr dirty="0" sz="1050" spc="-10" b="1">
                <a:latin typeface="Verdana"/>
                <a:cs typeface="Verdana"/>
              </a:rPr>
              <a:t>a</a:t>
            </a:r>
            <a:r>
              <a:rPr dirty="0" sz="1050" b="1">
                <a:latin typeface="Verdana"/>
                <a:cs typeface="Verdana"/>
              </a:rPr>
              <a:t>n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spc="-5" b="1">
                <a:latin typeface="Verdana"/>
                <a:cs typeface="Verdana"/>
              </a:rPr>
              <a:t>Firs</a:t>
            </a:r>
            <a:r>
              <a:rPr dirty="0" sz="1050" b="1">
                <a:latin typeface="Verdana"/>
                <a:cs typeface="Verdana"/>
              </a:rPr>
              <a:t>t</a:t>
            </a:r>
            <a:r>
              <a:rPr dirty="0" sz="1050" b="1">
                <a:latin typeface="Verdana"/>
                <a:cs typeface="Verdana"/>
              </a:rPr>
              <a:t>	</a:t>
            </a:r>
            <a:r>
              <a:rPr dirty="0" sz="1050" b="1">
                <a:latin typeface="Verdana"/>
                <a:cs typeface="Verdana"/>
              </a:rPr>
              <a:t>R</a:t>
            </a:r>
            <a:r>
              <a:rPr dirty="0" sz="1050" spc="-5" b="1">
                <a:latin typeface="Verdana"/>
                <a:cs typeface="Verdana"/>
              </a:rPr>
              <a:t>e</a:t>
            </a:r>
            <a:r>
              <a:rPr dirty="0" sz="1050" spc="-20" b="1">
                <a:latin typeface="Verdana"/>
                <a:cs typeface="Verdana"/>
              </a:rPr>
              <a:t>s</a:t>
            </a:r>
            <a:r>
              <a:rPr dirty="0" sz="1050" spc="5" b="1">
                <a:latin typeface="Verdana"/>
                <a:cs typeface="Verdana"/>
              </a:rPr>
              <a:t>p</a:t>
            </a:r>
            <a:r>
              <a:rPr dirty="0" sz="1050" b="1">
                <a:latin typeface="Verdana"/>
                <a:cs typeface="Verdana"/>
              </a:rPr>
              <a:t>on</a:t>
            </a:r>
            <a:r>
              <a:rPr dirty="0" sz="1050" spc="5" b="1">
                <a:latin typeface="Verdana"/>
                <a:cs typeface="Verdana"/>
              </a:rPr>
              <a:t>d</a:t>
            </a:r>
            <a:r>
              <a:rPr dirty="0" sz="1050" spc="-5" b="1">
                <a:latin typeface="Verdana"/>
                <a:cs typeface="Verdana"/>
              </a:rPr>
              <a:t>er  </a:t>
            </a:r>
            <a:r>
              <a:rPr dirty="0" sz="1050" b="1">
                <a:latin typeface="Verdana"/>
                <a:cs typeface="Verdana"/>
              </a:rPr>
              <a:t>berbasis </a:t>
            </a:r>
            <a:r>
              <a:rPr dirty="0" sz="1050" spc="5" b="1">
                <a:latin typeface="Verdana"/>
                <a:cs typeface="Verdana"/>
              </a:rPr>
              <a:t>SNI</a:t>
            </a:r>
            <a:r>
              <a:rPr dirty="0" sz="1050" spc="-60" b="1">
                <a:latin typeface="Verdana"/>
                <a:cs typeface="Verdana"/>
              </a:rPr>
              <a:t> </a:t>
            </a:r>
            <a:r>
              <a:rPr dirty="0" sz="1050" spc="5" b="1">
                <a:latin typeface="Verdana"/>
                <a:cs typeface="Verdana"/>
              </a:rPr>
              <a:t>27037</a:t>
            </a:r>
            <a:endParaRPr sz="105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050" b="1">
                <a:latin typeface="Verdana"/>
                <a:cs typeface="Verdana"/>
              </a:rPr>
              <a:t>Tim </a:t>
            </a:r>
            <a:r>
              <a:rPr dirty="0" sz="1050" spc="-5" b="1">
                <a:latin typeface="Verdana"/>
                <a:cs typeface="Verdana"/>
              </a:rPr>
              <a:t>ahli pengembangan Standard Kompetensi </a:t>
            </a:r>
            <a:r>
              <a:rPr dirty="0" sz="1050" b="1">
                <a:latin typeface="Verdana"/>
                <a:cs typeface="Verdana"/>
              </a:rPr>
              <a:t>Kerja</a:t>
            </a:r>
            <a:r>
              <a:rPr dirty="0" sz="1050" spc="160" b="1">
                <a:latin typeface="Verdana"/>
                <a:cs typeface="Verdana"/>
              </a:rPr>
              <a:t> </a:t>
            </a:r>
            <a:r>
              <a:rPr dirty="0" sz="1050" spc="-5" b="1">
                <a:latin typeface="Verdana"/>
                <a:cs typeface="Verdana"/>
              </a:rPr>
              <a:t>Nasional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779008" y="3232404"/>
            <a:ext cx="670560" cy="1691639"/>
            <a:chOff x="5779008" y="3232404"/>
            <a:chExt cx="670560" cy="1691639"/>
          </a:xfrm>
        </p:grpSpPr>
        <p:sp>
          <p:nvSpPr>
            <p:cNvPr id="31" name="object 31"/>
            <p:cNvSpPr/>
            <p:nvPr/>
          </p:nvSpPr>
          <p:spPr>
            <a:xfrm>
              <a:off x="5826252" y="3232404"/>
              <a:ext cx="548639" cy="5486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779008" y="4251960"/>
              <a:ext cx="670560" cy="67208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40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72839" y="282651"/>
            <a:ext cx="29413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105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70">
                <a:solidFill>
                  <a:srgbClr val="C8201E"/>
                </a:solidFill>
                <a:latin typeface="Arial"/>
                <a:cs typeface="Arial"/>
              </a:rPr>
              <a:t>38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3359" y="1022603"/>
            <a:ext cx="11832590" cy="5672455"/>
            <a:chOff x="213359" y="1022603"/>
            <a:chExt cx="11832590" cy="5672455"/>
          </a:xfrm>
        </p:grpSpPr>
        <p:sp>
          <p:nvSpPr>
            <p:cNvPr id="12" name="object 12"/>
            <p:cNvSpPr/>
            <p:nvPr/>
          </p:nvSpPr>
          <p:spPr>
            <a:xfrm>
              <a:off x="792479" y="1808987"/>
              <a:ext cx="4440936" cy="2735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3359" y="4244339"/>
              <a:ext cx="3275076" cy="24505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666488" y="1554479"/>
              <a:ext cx="3774948" cy="2520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81188" y="1022603"/>
              <a:ext cx="4064507" cy="23545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911085" y="4296130"/>
            <a:ext cx="4778375" cy="203390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000" spc="-275">
                <a:latin typeface="Arial Black"/>
                <a:cs typeface="Arial Black"/>
              </a:rPr>
              <a:t>“data</a:t>
            </a:r>
            <a:r>
              <a:rPr dirty="0" sz="2000" spc="-170">
                <a:latin typeface="Arial Black"/>
                <a:cs typeface="Arial Black"/>
              </a:rPr>
              <a:t> </a:t>
            </a:r>
            <a:r>
              <a:rPr dirty="0" sz="2000" spc="-215">
                <a:latin typeface="Arial Black"/>
                <a:cs typeface="Arial Black"/>
              </a:rPr>
              <a:t>dukung”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60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20">
                <a:latin typeface="Arial Black"/>
                <a:cs typeface="Arial Black"/>
              </a:rPr>
              <a:t>Manual</a:t>
            </a:r>
            <a:r>
              <a:rPr dirty="0" sz="2000" spc="-14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book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20">
                <a:latin typeface="Arial Black"/>
                <a:cs typeface="Arial Black"/>
              </a:rPr>
              <a:t>berjenjang </a:t>
            </a:r>
            <a:r>
              <a:rPr dirty="0" sz="2000" spc="-250">
                <a:latin typeface="Arial Black"/>
                <a:cs typeface="Arial Black"/>
              </a:rPr>
              <a:t>level </a:t>
            </a:r>
            <a:r>
              <a:rPr dirty="0" sz="2000" spc="-254">
                <a:latin typeface="Arial Black"/>
                <a:cs typeface="Arial Black"/>
              </a:rPr>
              <a:t>1 </a:t>
            </a:r>
            <a:r>
              <a:rPr dirty="0" sz="2000" spc="135">
                <a:latin typeface="Arial Black"/>
                <a:cs typeface="Arial Black"/>
              </a:rPr>
              <a:t>-</a:t>
            </a:r>
            <a:r>
              <a:rPr dirty="0" sz="2000" spc="-405">
                <a:latin typeface="Arial Black"/>
                <a:cs typeface="Arial Black"/>
              </a:rPr>
              <a:t> </a:t>
            </a:r>
            <a:r>
              <a:rPr dirty="0" sz="2000" spc="-254"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85">
                <a:latin typeface="Arial Black"/>
                <a:cs typeface="Arial Black"/>
              </a:rPr>
              <a:t>Tidak </a:t>
            </a:r>
            <a:r>
              <a:rPr dirty="0" sz="2000" spc="-254">
                <a:latin typeface="Arial Black"/>
                <a:cs typeface="Arial Black"/>
              </a:rPr>
              <a:t>hanya </a:t>
            </a:r>
            <a:r>
              <a:rPr dirty="0" sz="2000" spc="-260">
                <a:latin typeface="Arial Black"/>
                <a:cs typeface="Arial Black"/>
              </a:rPr>
              <a:t>menyertakan halaman</a:t>
            </a:r>
            <a:r>
              <a:rPr dirty="0" sz="2000" spc="-175">
                <a:latin typeface="Arial Black"/>
                <a:cs typeface="Arial Black"/>
              </a:rPr>
              <a:t> </a:t>
            </a:r>
            <a:r>
              <a:rPr dirty="0" sz="2000" spc="-185">
                <a:latin typeface="Arial Black"/>
                <a:cs typeface="Arial Black"/>
              </a:rPr>
              <a:t>login</a:t>
            </a:r>
            <a:endParaRPr sz="2000">
              <a:latin typeface="Arial Black"/>
              <a:cs typeface="Arial Black"/>
            </a:endParaRPr>
          </a:p>
          <a:p>
            <a:pPr marL="241300" indent="-227965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935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60">
                <a:latin typeface="Arial Black"/>
                <a:cs typeface="Arial Black"/>
              </a:rPr>
              <a:t>setiap </a:t>
            </a:r>
            <a:r>
              <a:rPr dirty="0" sz="2000" spc="-265">
                <a:latin typeface="Arial Black"/>
                <a:cs typeface="Arial Black"/>
              </a:rPr>
              <a:t>proses</a:t>
            </a:r>
            <a:r>
              <a:rPr dirty="0" sz="2000" spc="-260">
                <a:latin typeface="Arial Black"/>
                <a:cs typeface="Arial Black"/>
              </a:rPr>
              <a:t> </a:t>
            </a:r>
            <a:r>
              <a:rPr dirty="0" sz="2000" spc="-220">
                <a:latin typeface="Arial Black"/>
                <a:cs typeface="Arial Black"/>
              </a:rPr>
              <a:t>penggunaan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0067" y="6271666"/>
            <a:ext cx="8528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65">
                <a:latin typeface="Arial Black"/>
                <a:cs typeface="Arial Black"/>
              </a:rPr>
              <a:t>ap</a:t>
            </a:r>
            <a:r>
              <a:rPr dirty="0" sz="2000" spc="-140">
                <a:latin typeface="Arial Black"/>
                <a:cs typeface="Arial Black"/>
              </a:rPr>
              <a:t>l</a:t>
            </a:r>
            <a:r>
              <a:rPr dirty="0" sz="2000" spc="-285">
                <a:latin typeface="Arial Black"/>
                <a:cs typeface="Arial Black"/>
              </a:rPr>
              <a:t>ikasi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41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90315" y="452449"/>
            <a:ext cx="62077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Sistem </a:t>
            </a:r>
            <a:r>
              <a:rPr dirty="0" sz="4000" spc="-540" b="0">
                <a:solidFill>
                  <a:srgbClr val="C8201E"/>
                </a:solidFill>
                <a:latin typeface="Arial Black"/>
                <a:cs typeface="Arial Black"/>
              </a:rPr>
              <a:t>Barang </a:t>
            </a:r>
            <a:r>
              <a:rPr dirty="0" sz="4000" spc="-395" b="0">
                <a:solidFill>
                  <a:srgbClr val="C8201E"/>
                </a:solidFill>
                <a:latin typeface="Arial Black"/>
                <a:cs typeface="Arial Black"/>
              </a:rPr>
              <a:t>Milik</a:t>
            </a:r>
            <a:r>
              <a:rPr dirty="0" sz="4000" spc="-40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484" b="0">
                <a:solidFill>
                  <a:srgbClr val="C8201E"/>
                </a:solidFill>
                <a:latin typeface="Arial Black"/>
                <a:cs typeface="Arial Black"/>
              </a:rPr>
              <a:t>Negara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6724" y="1099069"/>
            <a:ext cx="8944610" cy="2218690"/>
          </a:xfrm>
          <a:prstGeom prst="rect">
            <a:avLst/>
          </a:prstGeom>
        </p:spPr>
        <p:txBody>
          <a:bodyPr wrap="square" lIns="0" tIns="161290" rIns="0" bIns="0" rtlCol="0" vert="horz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270"/>
              </a:spcBef>
              <a:buSzPct val="44736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900" spc="-10">
                <a:latin typeface="Carlito"/>
                <a:cs typeface="Carlito"/>
              </a:rPr>
              <a:t>Instansi </a:t>
            </a:r>
            <a:r>
              <a:rPr dirty="0" sz="1900" spc="-5">
                <a:latin typeface="Carlito"/>
                <a:cs typeface="Carlito"/>
              </a:rPr>
              <a:t>Pusat → SIMAK</a:t>
            </a:r>
            <a:r>
              <a:rPr dirty="0" sz="1900" spc="-25">
                <a:latin typeface="Carlito"/>
                <a:cs typeface="Carlito"/>
              </a:rPr>
              <a:t> </a:t>
            </a:r>
            <a:r>
              <a:rPr dirty="0" sz="1900" spc="-5">
                <a:latin typeface="Carlito"/>
                <a:cs typeface="Carlito"/>
              </a:rPr>
              <a:t>BMN</a:t>
            </a:r>
            <a:endParaRPr sz="1900">
              <a:latin typeface="Carlito"/>
              <a:cs typeface="Carlito"/>
            </a:endParaRPr>
          </a:p>
          <a:p>
            <a:pPr marL="335280" indent="-323215">
              <a:lnSpc>
                <a:spcPct val="100000"/>
              </a:lnSpc>
              <a:spcBef>
                <a:spcPts val="1175"/>
              </a:spcBef>
              <a:buSzPct val="44736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900" spc="-10">
                <a:latin typeface="Carlito"/>
                <a:cs typeface="Carlito"/>
              </a:rPr>
              <a:t>Instansi Daerah </a:t>
            </a:r>
            <a:r>
              <a:rPr dirty="0" sz="1900" spc="-5">
                <a:latin typeface="Carlito"/>
                <a:cs typeface="Carlito"/>
              </a:rPr>
              <a:t>→ Asset </a:t>
            </a:r>
            <a:r>
              <a:rPr dirty="0" sz="1900" spc="-10">
                <a:latin typeface="Carlito"/>
                <a:cs typeface="Carlito"/>
              </a:rPr>
              <a:t>daerah </a:t>
            </a:r>
            <a:r>
              <a:rPr dirty="0" sz="1900">
                <a:latin typeface="Carlito"/>
                <a:cs typeface="Carlito"/>
              </a:rPr>
              <a:t>(accrual </a:t>
            </a:r>
            <a:r>
              <a:rPr dirty="0" sz="1900" spc="-5">
                <a:latin typeface="Carlito"/>
                <a:cs typeface="Carlito"/>
              </a:rPr>
              <a:t>based), </a:t>
            </a:r>
            <a:r>
              <a:rPr dirty="0" sz="1900" spc="-10">
                <a:latin typeface="Carlito"/>
                <a:cs typeface="Carlito"/>
              </a:rPr>
              <a:t>SIMDA </a:t>
            </a:r>
            <a:r>
              <a:rPr dirty="0" sz="1900" spc="-5">
                <a:latin typeface="Carlito"/>
                <a:cs typeface="Carlito"/>
              </a:rPr>
              <a:t>Barang, </a:t>
            </a:r>
            <a:r>
              <a:rPr dirty="0" sz="1900" spc="-10">
                <a:latin typeface="Carlito"/>
                <a:cs typeface="Carlito"/>
              </a:rPr>
              <a:t>SIMBADA,</a:t>
            </a:r>
            <a:r>
              <a:rPr dirty="0" sz="1900" spc="65">
                <a:latin typeface="Carlito"/>
                <a:cs typeface="Carlito"/>
              </a:rPr>
              <a:t> </a:t>
            </a:r>
            <a:r>
              <a:rPr dirty="0" sz="1900" spc="-5">
                <a:latin typeface="Carlito"/>
                <a:cs typeface="Carlito"/>
              </a:rPr>
              <a:t>dsb</a:t>
            </a:r>
            <a:endParaRPr sz="1900">
              <a:latin typeface="Carlito"/>
              <a:cs typeface="Carlito"/>
            </a:endParaRPr>
          </a:p>
          <a:p>
            <a:pPr marL="335280" indent="-323215">
              <a:lnSpc>
                <a:spcPct val="100000"/>
              </a:lnSpc>
              <a:spcBef>
                <a:spcPts val="1180"/>
              </a:spcBef>
              <a:buSzPct val="44736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900" spc="-10">
                <a:latin typeface="Carlito"/>
                <a:cs typeface="Carlito"/>
              </a:rPr>
              <a:t>Apakah </a:t>
            </a:r>
            <a:r>
              <a:rPr dirty="0" sz="1900" spc="-15">
                <a:latin typeface="Carlito"/>
                <a:cs typeface="Carlito"/>
              </a:rPr>
              <a:t>terintegrasi </a:t>
            </a:r>
            <a:r>
              <a:rPr dirty="0" sz="1900" spc="-10">
                <a:latin typeface="Carlito"/>
                <a:cs typeface="Carlito"/>
              </a:rPr>
              <a:t>dengan </a:t>
            </a:r>
            <a:r>
              <a:rPr dirty="0" sz="1900" spc="-15">
                <a:latin typeface="Carlito"/>
                <a:cs typeface="Carlito"/>
              </a:rPr>
              <a:t>penganggaran, </a:t>
            </a:r>
            <a:r>
              <a:rPr dirty="0" sz="1900" spc="-10">
                <a:latin typeface="Carlito"/>
                <a:cs typeface="Carlito"/>
              </a:rPr>
              <a:t>pengadaan,</a:t>
            </a:r>
            <a:r>
              <a:rPr dirty="0" sz="1900" spc="135">
                <a:latin typeface="Carlito"/>
                <a:cs typeface="Carlito"/>
              </a:rPr>
              <a:t> </a:t>
            </a:r>
            <a:r>
              <a:rPr dirty="0" sz="1900" spc="-10">
                <a:latin typeface="Carlito"/>
                <a:cs typeface="Carlito"/>
              </a:rPr>
              <a:t>dsb.</a:t>
            </a:r>
            <a:endParaRPr sz="1900">
              <a:latin typeface="Carlito"/>
              <a:cs typeface="Carlito"/>
            </a:endParaRPr>
          </a:p>
          <a:p>
            <a:pPr marL="335280" indent="-323215">
              <a:lnSpc>
                <a:spcPct val="100000"/>
              </a:lnSpc>
              <a:spcBef>
                <a:spcPts val="1165"/>
              </a:spcBef>
              <a:buSzPct val="44736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900" spc="-15">
                <a:latin typeface="Carlito"/>
                <a:cs typeface="Carlito"/>
              </a:rPr>
              <a:t>Contoh kesehatan </a:t>
            </a:r>
            <a:r>
              <a:rPr dirty="0" sz="1900" spc="-5">
                <a:latin typeface="Carlito"/>
                <a:cs typeface="Carlito"/>
              </a:rPr>
              <a:t>(alat </a:t>
            </a:r>
            <a:r>
              <a:rPr dirty="0" sz="1900" spc="-15">
                <a:latin typeface="Carlito"/>
                <a:cs typeface="Carlito"/>
              </a:rPr>
              <a:t>kesehatan </a:t>
            </a:r>
            <a:r>
              <a:rPr dirty="0" sz="1900" spc="-5">
                <a:latin typeface="Carlito"/>
                <a:cs typeface="Carlito"/>
              </a:rPr>
              <a:t>di </a:t>
            </a:r>
            <a:r>
              <a:rPr dirty="0" sz="1900" spc="-10">
                <a:latin typeface="Carlito"/>
                <a:cs typeface="Carlito"/>
              </a:rPr>
              <a:t>Puskesmas, RSUD), pendidikan (perpustakaan),</a:t>
            </a:r>
            <a:r>
              <a:rPr dirty="0" sz="1900" spc="135">
                <a:latin typeface="Carlito"/>
                <a:cs typeface="Carlito"/>
              </a:rPr>
              <a:t> </a:t>
            </a:r>
            <a:r>
              <a:rPr dirty="0" sz="1900" spc="-5">
                <a:latin typeface="Carlito"/>
                <a:cs typeface="Carlito"/>
              </a:rPr>
              <a:t>dsb</a:t>
            </a:r>
            <a:endParaRPr sz="1900">
              <a:latin typeface="Carlito"/>
              <a:cs typeface="Carlito"/>
            </a:endParaRPr>
          </a:p>
          <a:p>
            <a:pPr marL="335280" indent="-323215">
              <a:lnSpc>
                <a:spcPct val="100000"/>
              </a:lnSpc>
              <a:spcBef>
                <a:spcPts val="1175"/>
              </a:spcBef>
              <a:buSzPct val="44736"/>
              <a:buFont typeface="Wingdings"/>
              <a:buChar char="⚫"/>
              <a:tabLst>
                <a:tab pos="335280" algn="l"/>
                <a:tab pos="335915" algn="l"/>
              </a:tabLst>
            </a:pPr>
            <a:r>
              <a:rPr dirty="0" sz="1900" spc="-15">
                <a:latin typeface="Carlito"/>
                <a:cs typeface="Carlito"/>
              </a:rPr>
              <a:t>Fokus </a:t>
            </a:r>
            <a:r>
              <a:rPr dirty="0" sz="1900" spc="-5">
                <a:latin typeface="Carlito"/>
                <a:cs typeface="Carlito"/>
              </a:rPr>
              <a:t>pada Asset TIK (aset </a:t>
            </a:r>
            <a:r>
              <a:rPr dirty="0" sz="1900">
                <a:latin typeface="Carlito"/>
                <a:cs typeface="Carlito"/>
              </a:rPr>
              <a:t>berwujud </a:t>
            </a:r>
            <a:r>
              <a:rPr dirty="0" sz="1900" spc="-5">
                <a:latin typeface="Carlito"/>
                <a:cs typeface="Carlito"/>
              </a:rPr>
              <a:t>dan aset </a:t>
            </a:r>
            <a:r>
              <a:rPr dirty="0" sz="1900" spc="-10">
                <a:latin typeface="Carlito"/>
                <a:cs typeface="Carlito"/>
              </a:rPr>
              <a:t>tak</a:t>
            </a:r>
            <a:r>
              <a:rPr dirty="0" sz="1900" spc="-25">
                <a:latin typeface="Carlito"/>
                <a:cs typeface="Carlito"/>
              </a:rPr>
              <a:t> </a:t>
            </a:r>
            <a:r>
              <a:rPr dirty="0" sz="1900" spc="-5">
                <a:latin typeface="Carlito"/>
                <a:cs typeface="Carlito"/>
              </a:rPr>
              <a:t>berwujud)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3571" y="3528059"/>
            <a:ext cx="1463039" cy="1427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657980" y="4104259"/>
            <a:ext cx="10147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35">
                <a:latin typeface="Arial Black"/>
                <a:cs typeface="Arial Black"/>
              </a:rPr>
              <a:t>P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50">
                <a:latin typeface="Arial Black"/>
                <a:cs typeface="Arial Black"/>
              </a:rPr>
              <a:t>n</a:t>
            </a:r>
            <a:r>
              <a:rPr dirty="0" sz="1600" spc="-160">
                <a:latin typeface="Arial Black"/>
                <a:cs typeface="Arial Black"/>
              </a:rPr>
              <a:t>g</a:t>
            </a:r>
            <a:r>
              <a:rPr dirty="0" sz="1600" spc="-225">
                <a:latin typeface="Arial Black"/>
                <a:cs typeface="Arial Black"/>
              </a:rPr>
              <a:t>ada</a:t>
            </a:r>
            <a:r>
              <a:rPr dirty="0" sz="1600" spc="-220">
                <a:latin typeface="Arial Black"/>
                <a:cs typeface="Arial Black"/>
              </a:rPr>
              <a:t>a</a:t>
            </a:r>
            <a:r>
              <a:rPr dirty="0" sz="1600" spc="-165">
                <a:latin typeface="Arial Black"/>
                <a:cs typeface="Arial Black"/>
              </a:rPr>
              <a:t>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66232" y="3538728"/>
            <a:ext cx="1463039" cy="1426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071996" y="4114038"/>
            <a:ext cx="6521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20">
                <a:latin typeface="Arial Black"/>
                <a:cs typeface="Arial Black"/>
              </a:rPr>
              <a:t>Barang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36992" y="3547871"/>
            <a:ext cx="1463040" cy="1427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173973" y="4123690"/>
            <a:ext cx="9899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25">
                <a:latin typeface="Arial Black"/>
                <a:cs typeface="Arial Black"/>
              </a:rPr>
              <a:t>Persediaan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35380" y="3518915"/>
            <a:ext cx="1463040" cy="1427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264411" y="3972509"/>
            <a:ext cx="1203960" cy="513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204">
                <a:latin typeface="Arial Black"/>
                <a:cs typeface="Arial Black"/>
              </a:rPr>
              <a:t>Penganggara</a:t>
            </a:r>
            <a:endParaRPr sz="16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600" spc="-165">
                <a:latin typeface="Arial Black"/>
                <a:cs typeface="Arial Black"/>
              </a:rPr>
              <a:t>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986771" y="3547871"/>
            <a:ext cx="1463040" cy="1427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0140188" y="4124071"/>
            <a:ext cx="11582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35">
                <a:latin typeface="Arial Black"/>
                <a:cs typeface="Arial Black"/>
              </a:rPr>
              <a:t>P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90">
                <a:latin typeface="Arial Black"/>
                <a:cs typeface="Arial Black"/>
              </a:rPr>
              <a:t>r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250">
                <a:latin typeface="Arial Black"/>
                <a:cs typeface="Arial Black"/>
              </a:rPr>
              <a:t>n</a:t>
            </a:r>
            <a:r>
              <a:rPr dirty="0" sz="1600" spc="-260">
                <a:latin typeface="Arial Black"/>
                <a:cs typeface="Arial Black"/>
              </a:rPr>
              <a:t>c</a:t>
            </a:r>
            <a:r>
              <a:rPr dirty="0" sz="1600" spc="-235">
                <a:latin typeface="Arial Black"/>
                <a:cs typeface="Arial Black"/>
              </a:rPr>
              <a:t>ana</a:t>
            </a:r>
            <a:r>
              <a:rPr dirty="0" sz="1600" spc="-229">
                <a:latin typeface="Arial Black"/>
                <a:cs typeface="Arial Black"/>
              </a:rPr>
              <a:t>a</a:t>
            </a:r>
            <a:r>
              <a:rPr dirty="0" sz="1600" spc="-165">
                <a:latin typeface="Arial Black"/>
                <a:cs typeface="Arial Black"/>
              </a:rPr>
              <a:t>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40679" y="5234940"/>
            <a:ext cx="2068068" cy="1402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017514" y="5676087"/>
            <a:ext cx="915669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335">
                <a:latin typeface="Arial Black"/>
                <a:cs typeface="Arial Black"/>
              </a:rPr>
              <a:t>P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65">
                <a:latin typeface="Arial Black"/>
                <a:cs typeface="Arial Black"/>
              </a:rPr>
              <a:t>laporan  </a:t>
            </a:r>
            <a:r>
              <a:rPr dirty="0" sz="1600" spc="-440">
                <a:latin typeface="Arial Black"/>
                <a:cs typeface="Arial Black"/>
              </a:rPr>
              <a:t>K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80">
                <a:latin typeface="Arial Black"/>
                <a:cs typeface="Arial Black"/>
              </a:rPr>
              <a:t>uan</a:t>
            </a:r>
            <a:r>
              <a:rPr dirty="0" sz="1600" spc="-190">
                <a:latin typeface="Arial Black"/>
                <a:cs typeface="Arial Black"/>
              </a:rPr>
              <a:t>g</a:t>
            </a:r>
            <a:r>
              <a:rPr dirty="0" sz="1600" spc="-210">
                <a:latin typeface="Arial Black"/>
                <a:cs typeface="Arial Black"/>
              </a:rPr>
              <a:t>an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89450" y="159842"/>
            <a:ext cx="29451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8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70">
                <a:solidFill>
                  <a:srgbClr val="C8201E"/>
                </a:solidFill>
                <a:latin typeface="Arial"/>
                <a:cs typeface="Arial"/>
              </a:rPr>
              <a:t>39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90931" y="896719"/>
          <a:ext cx="11797665" cy="5961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735"/>
                <a:gridCol w="6287135"/>
                <a:gridCol w="2477135"/>
                <a:gridCol w="1401445"/>
                <a:gridCol w="429259"/>
              </a:tblGrid>
              <a:tr h="76479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419" marR="60960">
                        <a:lnSpc>
                          <a:spcPct val="1072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</a:t>
                      </a:r>
                      <a:r>
                        <a:rPr dirty="0" sz="1400" spc="-1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216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39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Pengawasan Internal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7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98933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Pengawasan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 pengawasan internal</a:t>
                      </a:r>
                      <a:r>
                        <a:rPr dirty="0" sz="14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pemerintah.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580390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Pengawasan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terkait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pengawasan internal pemerintah seperti pencarian informasi, pengunggahan dan  pengunduhan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5621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Pengawasan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transaksi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pengguna terkait pengawasan internal pemerintah seperti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</a:t>
                      </a:r>
                      <a:r>
                        <a:rPr dirty="0" sz="1400" spc="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158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01600">
                        <a:lnSpc>
                          <a:spcPct val="1002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Pengawasan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kolaborasi dengan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misalnya 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 Pengadaan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Keuangan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 Layanan Pengawasan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Pemerintah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8923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Pengawasan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 berdasarkan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terhadap perubahan lingkungan,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 kebutuhan Instansi Pusat/Pemerintah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2435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43027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</a:tr>
              <a:tr h="17536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1545824" y="6487667"/>
              <a:ext cx="0" cy="172720"/>
            </a:xfrm>
            <a:custGeom>
              <a:avLst/>
              <a:gdLst/>
              <a:ahLst/>
              <a:cxnLst/>
              <a:rect l="l" t="t" r="r" b="b"/>
              <a:pathLst>
                <a:path w="0" h="172720">
                  <a:moveTo>
                    <a:pt x="0" y="172212"/>
                  </a:moveTo>
                  <a:lnTo>
                    <a:pt x="0" y="0"/>
                  </a:lnTo>
                </a:path>
              </a:pathLst>
            </a:custGeom>
            <a:ln w="6480">
              <a:solidFill>
                <a:srgbClr val="BEBEBE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393424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8516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167110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10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43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39895" y="169875"/>
            <a:ext cx="29413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105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70">
                <a:solidFill>
                  <a:srgbClr val="C8201E"/>
                </a:solidFill>
                <a:latin typeface="Arial"/>
                <a:cs typeface="Arial"/>
              </a:rPr>
              <a:t>39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34150" y="4133189"/>
            <a:ext cx="4778375" cy="249364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000" spc="-275">
                <a:latin typeface="Arial Black"/>
                <a:cs typeface="Arial Black"/>
              </a:rPr>
              <a:t>“data</a:t>
            </a:r>
            <a:r>
              <a:rPr dirty="0" sz="2000" spc="-170">
                <a:latin typeface="Arial Black"/>
                <a:cs typeface="Arial Black"/>
              </a:rPr>
              <a:t> </a:t>
            </a:r>
            <a:r>
              <a:rPr dirty="0" sz="2000" spc="-215">
                <a:latin typeface="Arial Black"/>
                <a:cs typeface="Arial Black"/>
              </a:rPr>
              <a:t>dukung”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20">
                <a:latin typeface="Arial Black"/>
                <a:cs typeface="Arial Black"/>
              </a:rPr>
              <a:t>Manual</a:t>
            </a:r>
            <a:r>
              <a:rPr dirty="0" sz="2000" spc="-14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book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20">
                <a:latin typeface="Arial Black"/>
                <a:cs typeface="Arial Black"/>
              </a:rPr>
              <a:t>berjenjang </a:t>
            </a:r>
            <a:r>
              <a:rPr dirty="0" sz="2000" spc="-250">
                <a:latin typeface="Arial Black"/>
                <a:cs typeface="Arial Black"/>
              </a:rPr>
              <a:t>level </a:t>
            </a:r>
            <a:r>
              <a:rPr dirty="0" sz="2000" spc="-254">
                <a:latin typeface="Arial Black"/>
                <a:cs typeface="Arial Black"/>
              </a:rPr>
              <a:t>1 </a:t>
            </a:r>
            <a:r>
              <a:rPr dirty="0" sz="2000" spc="135">
                <a:latin typeface="Arial Black"/>
                <a:cs typeface="Arial Black"/>
              </a:rPr>
              <a:t>-</a:t>
            </a:r>
            <a:r>
              <a:rPr dirty="0" sz="2000" spc="-405">
                <a:latin typeface="Arial Black"/>
                <a:cs typeface="Arial Black"/>
              </a:rPr>
              <a:t> </a:t>
            </a:r>
            <a:r>
              <a:rPr dirty="0" sz="2000" spc="-254"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85">
                <a:latin typeface="Arial Black"/>
                <a:cs typeface="Arial Black"/>
              </a:rPr>
              <a:t>Tidak </a:t>
            </a:r>
            <a:r>
              <a:rPr dirty="0" sz="2000" spc="-254">
                <a:latin typeface="Arial Black"/>
                <a:cs typeface="Arial Black"/>
              </a:rPr>
              <a:t>hanya </a:t>
            </a:r>
            <a:r>
              <a:rPr dirty="0" sz="2000" spc="-260">
                <a:latin typeface="Arial Black"/>
                <a:cs typeface="Arial Black"/>
              </a:rPr>
              <a:t>menyertakan halaman</a:t>
            </a:r>
            <a:r>
              <a:rPr dirty="0" sz="2000" spc="-175">
                <a:latin typeface="Arial Black"/>
                <a:cs typeface="Arial Black"/>
              </a:rPr>
              <a:t> </a:t>
            </a:r>
            <a:r>
              <a:rPr dirty="0" sz="2000" spc="-185">
                <a:latin typeface="Arial Black"/>
                <a:cs typeface="Arial Black"/>
              </a:rPr>
              <a:t>login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ts val="2275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60">
                <a:latin typeface="Arial Black"/>
                <a:cs typeface="Arial Black"/>
              </a:rPr>
              <a:t>setiap </a:t>
            </a:r>
            <a:r>
              <a:rPr dirty="0" sz="2000" spc="-265">
                <a:latin typeface="Arial Black"/>
                <a:cs typeface="Arial Black"/>
              </a:rPr>
              <a:t>proses</a:t>
            </a:r>
            <a:r>
              <a:rPr dirty="0" sz="2000" spc="-260">
                <a:latin typeface="Arial Black"/>
                <a:cs typeface="Arial Black"/>
              </a:rPr>
              <a:t> </a:t>
            </a:r>
            <a:r>
              <a:rPr dirty="0" sz="2000" spc="-220">
                <a:latin typeface="Arial Black"/>
                <a:cs typeface="Arial Black"/>
              </a:rPr>
              <a:t>penggunaan</a:t>
            </a:r>
            <a:endParaRPr sz="2000">
              <a:latin typeface="Arial Black"/>
              <a:cs typeface="Arial Black"/>
            </a:endParaRPr>
          </a:p>
          <a:p>
            <a:pPr marL="241300">
              <a:lnSpc>
                <a:spcPts val="2275"/>
              </a:lnSpc>
            </a:pPr>
            <a:r>
              <a:rPr dirty="0" sz="2000" spc="-260">
                <a:latin typeface="Arial Black"/>
                <a:cs typeface="Arial Black"/>
              </a:rPr>
              <a:t>aplikasi</a:t>
            </a:r>
            <a:endParaRPr sz="2000">
              <a:latin typeface="Arial Black"/>
              <a:cs typeface="Arial Black"/>
            </a:endParaRPr>
          </a:p>
          <a:p>
            <a:pPr algn="r" marR="128905">
              <a:lnSpc>
                <a:spcPct val="100000"/>
              </a:lnSpc>
              <a:spcBef>
                <a:spcPts val="515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</a:t>
            </a:r>
            <a:r>
              <a:rPr dirty="0" sz="800" spc="-5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723" y="879347"/>
            <a:ext cx="5684520" cy="5849620"/>
            <a:chOff x="77723" y="879347"/>
            <a:chExt cx="5684520" cy="5849620"/>
          </a:xfrm>
        </p:grpSpPr>
        <p:sp>
          <p:nvSpPr>
            <p:cNvPr id="12" name="object 12"/>
            <p:cNvSpPr/>
            <p:nvPr/>
          </p:nvSpPr>
          <p:spPr>
            <a:xfrm>
              <a:off x="1871472" y="2837687"/>
              <a:ext cx="3890772" cy="3890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7723" y="879347"/>
              <a:ext cx="2997707" cy="22494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057138" y="1073658"/>
            <a:ext cx="5956300" cy="2877820"/>
          </a:xfrm>
          <a:prstGeom prst="rect">
            <a:avLst/>
          </a:prstGeom>
          <a:solidFill>
            <a:srgbClr val="DDE8CA"/>
          </a:solidFill>
          <a:ln w="3175">
            <a:solidFill>
              <a:srgbClr val="3464A3"/>
            </a:solidFill>
          </a:ln>
        </p:spPr>
        <p:txBody>
          <a:bodyPr wrap="square" lIns="0" tIns="86995" rIns="0" bIns="0" rtlCol="0" vert="horz">
            <a:spAutoFit/>
          </a:bodyPr>
          <a:lstStyle/>
          <a:p>
            <a:pPr marL="139700">
              <a:lnSpc>
                <a:spcPct val="100000"/>
              </a:lnSpc>
              <a:spcBef>
                <a:spcPts val="685"/>
              </a:spcBef>
            </a:pPr>
            <a:r>
              <a:rPr dirty="0" sz="2000" spc="-200">
                <a:latin typeface="Arial Black"/>
                <a:cs typeface="Arial Black"/>
              </a:rPr>
              <a:t>Ciri-ciri:</a:t>
            </a:r>
            <a:endParaRPr sz="2000">
              <a:latin typeface="Arial Black"/>
              <a:cs typeface="Arial Black"/>
            </a:endParaRPr>
          </a:p>
          <a:p>
            <a:pPr marL="356235" marR="323850" indent="-216535">
              <a:lnSpc>
                <a:spcPct val="100000"/>
              </a:lnSpc>
              <a:spcBef>
                <a:spcPts val="600"/>
              </a:spcBef>
              <a:buSzPct val="45000"/>
              <a:buFont typeface="Wingdings"/>
              <a:buChar char="⚫"/>
              <a:tabLst>
                <a:tab pos="356235" algn="l"/>
                <a:tab pos="356870" algn="l"/>
              </a:tabLst>
            </a:pPr>
            <a:r>
              <a:rPr dirty="0" sz="2000" spc="-225">
                <a:latin typeface="Arial Black"/>
                <a:cs typeface="Arial Black"/>
              </a:rPr>
              <a:t>Menjaga </a:t>
            </a:r>
            <a:r>
              <a:rPr dirty="0" sz="2000" spc="-275">
                <a:latin typeface="Arial Black"/>
                <a:cs typeface="Arial Black"/>
              </a:rPr>
              <a:t>kerahasiaan, </a:t>
            </a:r>
            <a:r>
              <a:rPr dirty="0" sz="2000" spc="-225">
                <a:latin typeface="Arial Black"/>
                <a:cs typeface="Arial Black"/>
              </a:rPr>
              <a:t>integrity, </a:t>
            </a:r>
            <a:r>
              <a:rPr dirty="0" sz="2000" spc="-185">
                <a:latin typeface="Arial Black"/>
                <a:cs typeface="Arial Black"/>
              </a:rPr>
              <a:t>non </a:t>
            </a:r>
            <a:r>
              <a:rPr dirty="0" sz="2000" spc="-225">
                <a:latin typeface="Arial Black"/>
                <a:cs typeface="Arial Black"/>
              </a:rPr>
              <a:t>repudation  </a:t>
            </a:r>
            <a:r>
              <a:rPr dirty="0" sz="2000" spc="-190">
                <a:latin typeface="Arial Black"/>
                <a:cs typeface="Arial Black"/>
              </a:rPr>
              <a:t>(nir</a:t>
            </a:r>
            <a:r>
              <a:rPr dirty="0" sz="2000" spc="-125">
                <a:latin typeface="Arial Black"/>
                <a:cs typeface="Arial Black"/>
              </a:rPr>
              <a:t> </a:t>
            </a:r>
            <a:r>
              <a:rPr dirty="0" sz="2000" spc="-265">
                <a:latin typeface="Arial Black"/>
                <a:cs typeface="Arial Black"/>
              </a:rPr>
              <a:t>sangkal)</a:t>
            </a:r>
            <a:endParaRPr sz="2000">
              <a:latin typeface="Arial Black"/>
              <a:cs typeface="Arial Black"/>
            </a:endParaRPr>
          </a:p>
          <a:p>
            <a:pPr marL="356235" indent="-217170">
              <a:lnSpc>
                <a:spcPct val="100000"/>
              </a:lnSpc>
              <a:spcBef>
                <a:spcPts val="605"/>
              </a:spcBef>
              <a:buSzPct val="45000"/>
              <a:buFont typeface="Wingdings"/>
              <a:buChar char="⚫"/>
              <a:tabLst>
                <a:tab pos="356235" algn="l"/>
                <a:tab pos="356870" algn="l"/>
              </a:tabLst>
            </a:pPr>
            <a:r>
              <a:rPr dirty="0" sz="2000" spc="-270">
                <a:latin typeface="Arial Black"/>
                <a:cs typeface="Arial Black"/>
              </a:rPr>
              <a:t>Apakah </a:t>
            </a:r>
            <a:r>
              <a:rPr dirty="0" sz="2000" spc="-220">
                <a:latin typeface="Arial Black"/>
                <a:cs typeface="Arial Black"/>
              </a:rPr>
              <a:t>hard </a:t>
            </a:r>
            <a:r>
              <a:rPr dirty="0" sz="2000" spc="-265">
                <a:latin typeface="Arial Black"/>
                <a:cs typeface="Arial Black"/>
              </a:rPr>
              <a:t>disk</a:t>
            </a:r>
            <a:r>
              <a:rPr dirty="0" sz="2000" spc="75">
                <a:latin typeface="Arial Black"/>
                <a:cs typeface="Arial Black"/>
              </a:rPr>
              <a:t> </a:t>
            </a:r>
            <a:r>
              <a:rPr dirty="0" sz="2000" spc="-250">
                <a:latin typeface="Arial Black"/>
                <a:cs typeface="Arial Black"/>
              </a:rPr>
              <a:t>terenkripsi?</a:t>
            </a:r>
            <a:endParaRPr sz="2000">
              <a:latin typeface="Arial Black"/>
              <a:cs typeface="Arial Black"/>
            </a:endParaRPr>
          </a:p>
          <a:p>
            <a:pPr marL="356235" marR="1119505" indent="-216535">
              <a:lnSpc>
                <a:spcPct val="100000"/>
              </a:lnSpc>
              <a:spcBef>
                <a:spcPts val="600"/>
              </a:spcBef>
              <a:buSzPct val="45000"/>
              <a:buFont typeface="Wingdings"/>
              <a:buChar char="⚫"/>
              <a:tabLst>
                <a:tab pos="356235" algn="l"/>
                <a:tab pos="356870" algn="l"/>
              </a:tabLst>
            </a:pPr>
            <a:r>
              <a:rPr dirty="0" sz="2000" spc="-270">
                <a:latin typeface="Arial Black"/>
                <a:cs typeface="Arial Black"/>
              </a:rPr>
              <a:t>Apakah </a:t>
            </a:r>
            <a:r>
              <a:rPr dirty="0" sz="2000" spc="-229">
                <a:latin typeface="Arial Black"/>
                <a:cs typeface="Arial Black"/>
              </a:rPr>
              <a:t>admin </a:t>
            </a:r>
            <a:r>
              <a:rPr dirty="0" sz="2000" spc="-260">
                <a:latin typeface="Arial Black"/>
                <a:cs typeface="Arial Black"/>
              </a:rPr>
              <a:t>bisa </a:t>
            </a:r>
            <a:r>
              <a:rPr dirty="0" sz="2000" spc="-300">
                <a:latin typeface="Arial Black"/>
                <a:cs typeface="Arial Black"/>
              </a:rPr>
              <a:t>membaca </a:t>
            </a:r>
            <a:r>
              <a:rPr dirty="0" sz="2000" spc="-275">
                <a:latin typeface="Arial Black"/>
                <a:cs typeface="Arial Black"/>
              </a:rPr>
              <a:t>nama </a:t>
            </a:r>
            <a:r>
              <a:rPr dirty="0" sz="2000" spc="-265">
                <a:latin typeface="Arial Black"/>
                <a:cs typeface="Arial Black"/>
              </a:rPr>
              <a:t>dan  </a:t>
            </a:r>
            <a:r>
              <a:rPr dirty="0" sz="2000" spc="-229">
                <a:latin typeface="Arial Black"/>
                <a:cs typeface="Arial Black"/>
              </a:rPr>
              <a:t>informasi </a:t>
            </a:r>
            <a:r>
              <a:rPr dirty="0" sz="2000" spc="-215">
                <a:latin typeface="Arial Black"/>
                <a:cs typeface="Arial Black"/>
              </a:rPr>
              <a:t>pelapor</a:t>
            </a:r>
            <a:r>
              <a:rPr dirty="0" sz="2000" spc="-30">
                <a:latin typeface="Arial Black"/>
                <a:cs typeface="Arial Black"/>
              </a:rPr>
              <a:t> </a:t>
            </a:r>
            <a:r>
              <a:rPr dirty="0" sz="2000" spc="-229">
                <a:latin typeface="Arial Black"/>
                <a:cs typeface="Arial Black"/>
              </a:rPr>
              <a:t>(enkripsi)</a:t>
            </a:r>
            <a:endParaRPr sz="2000">
              <a:latin typeface="Arial Black"/>
              <a:cs typeface="Arial Black"/>
            </a:endParaRPr>
          </a:p>
          <a:p>
            <a:pPr marL="356235" indent="-217170">
              <a:lnSpc>
                <a:spcPct val="100000"/>
              </a:lnSpc>
              <a:spcBef>
                <a:spcPts val="600"/>
              </a:spcBef>
              <a:buSzPct val="45000"/>
              <a:buFont typeface="Wingdings"/>
              <a:buChar char="⚫"/>
              <a:tabLst>
                <a:tab pos="356235" algn="l"/>
                <a:tab pos="356870" algn="l"/>
              </a:tabLst>
            </a:pPr>
            <a:r>
              <a:rPr dirty="0" sz="2000" spc="-225">
                <a:latin typeface="Arial Black"/>
                <a:cs typeface="Arial Black"/>
              </a:rPr>
              <a:t>Ditujukan </a:t>
            </a:r>
            <a:r>
              <a:rPr dirty="0" sz="2000" spc="-335">
                <a:latin typeface="Arial Black"/>
                <a:cs typeface="Arial Black"/>
              </a:rPr>
              <a:t>ke</a:t>
            </a:r>
            <a:r>
              <a:rPr dirty="0" sz="2000" spc="-40">
                <a:latin typeface="Arial Black"/>
                <a:cs typeface="Arial Black"/>
              </a:rPr>
              <a:t> </a:t>
            </a:r>
            <a:r>
              <a:rPr dirty="0" sz="2000" spc="-250">
                <a:latin typeface="Arial Black"/>
                <a:cs typeface="Arial Black"/>
              </a:rPr>
              <a:t>Inspektorat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44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6" name="object 6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66920" y="189103"/>
            <a:ext cx="29438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7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40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55651" y="920468"/>
          <a:ext cx="11814175" cy="5937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1580"/>
                <a:gridCol w="6268085"/>
                <a:gridCol w="2531109"/>
                <a:gridCol w="1374140"/>
                <a:gridCol w="411479"/>
              </a:tblGrid>
              <a:tr h="76479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 marR="146050">
                        <a:lnSpc>
                          <a:spcPct val="1072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7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9216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Akuntabilitas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6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9"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62992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marL="91440" marR="701040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terkait 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seperti  pencarian informasi, pengunggahan dan pengunduhan</a:t>
                      </a:r>
                      <a:r>
                        <a:rPr dirty="0" sz="1400" spc="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456565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terkait 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 Daerah seperti transaksi 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400" spc="8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158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331470">
                        <a:lnSpc>
                          <a:spcPct val="1002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memberikan layanan kolaborasi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dengan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layanan 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misalnya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Penganggaran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Pengadaan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Keuangan 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Instansi 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26543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terhadap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perubahan lingkungan,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peraturan  perundang-undangan,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kebutuhan Instansi Pusat/Pemerintah</a:t>
                      </a:r>
                      <a:r>
                        <a:rPr dirty="0" sz="1400" spc="114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0822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5394">
                <a:tc row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</a:tr>
              <a:tr h="1791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45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49039" y="258521"/>
            <a:ext cx="29413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105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70">
                <a:solidFill>
                  <a:srgbClr val="C8201E"/>
                </a:solidFill>
                <a:latin typeface="Arial"/>
                <a:cs typeface="Arial"/>
              </a:rPr>
              <a:t>40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300" y="938783"/>
            <a:ext cx="6815328" cy="3832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63955" y="4783364"/>
            <a:ext cx="5134610" cy="181800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900" spc="-265">
                <a:latin typeface="Arial Black"/>
                <a:cs typeface="Arial Black"/>
              </a:rPr>
              <a:t>“data</a:t>
            </a:r>
            <a:r>
              <a:rPr dirty="0" sz="1900" spc="-114">
                <a:latin typeface="Arial Black"/>
                <a:cs typeface="Arial Black"/>
              </a:rPr>
              <a:t> </a:t>
            </a:r>
            <a:r>
              <a:rPr dirty="0" sz="1900" spc="-215">
                <a:latin typeface="Arial Black"/>
                <a:cs typeface="Arial Black"/>
              </a:rPr>
              <a:t>dukung”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15">
                <a:latin typeface="Arial Black"/>
                <a:cs typeface="Arial Black"/>
              </a:rPr>
              <a:t>Manual</a:t>
            </a:r>
            <a:r>
              <a:rPr dirty="0" sz="1900" spc="-105">
                <a:latin typeface="Arial Black"/>
                <a:cs typeface="Arial Black"/>
              </a:rPr>
              <a:t> </a:t>
            </a:r>
            <a:r>
              <a:rPr dirty="0" sz="1900" spc="-195">
                <a:latin typeface="Arial Black"/>
                <a:cs typeface="Arial Black"/>
              </a:rPr>
              <a:t>book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55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 </a:t>
            </a:r>
            <a:r>
              <a:rPr dirty="0" sz="1900" spc="-210">
                <a:latin typeface="Arial Black"/>
                <a:cs typeface="Arial Black"/>
              </a:rPr>
              <a:t>berjenjang </a:t>
            </a:r>
            <a:r>
              <a:rPr dirty="0" sz="1900" spc="-235">
                <a:latin typeface="Arial Black"/>
                <a:cs typeface="Arial Black"/>
              </a:rPr>
              <a:t>level </a:t>
            </a:r>
            <a:r>
              <a:rPr dirty="0" sz="1900" spc="-250">
                <a:latin typeface="Arial Black"/>
                <a:cs typeface="Arial Black"/>
              </a:rPr>
              <a:t>1 </a:t>
            </a:r>
            <a:r>
              <a:rPr dirty="0" sz="1900" spc="125">
                <a:latin typeface="Arial Black"/>
                <a:cs typeface="Arial Black"/>
              </a:rPr>
              <a:t>-</a:t>
            </a:r>
            <a:r>
              <a:rPr dirty="0" sz="1900" spc="-360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5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70">
                <a:latin typeface="Arial Black"/>
                <a:cs typeface="Arial Black"/>
              </a:rPr>
              <a:t>Tidak </a:t>
            </a:r>
            <a:r>
              <a:rPr dirty="0" sz="1900" spc="-254">
                <a:latin typeface="Arial Black"/>
                <a:cs typeface="Arial Black"/>
              </a:rPr>
              <a:t>hanya </a:t>
            </a:r>
            <a:r>
              <a:rPr dirty="0" sz="1900" spc="-250">
                <a:latin typeface="Arial Black"/>
                <a:cs typeface="Arial Black"/>
              </a:rPr>
              <a:t>menyertakan </a:t>
            </a:r>
            <a:r>
              <a:rPr dirty="0" sz="1900" spc="-254">
                <a:latin typeface="Arial Black"/>
                <a:cs typeface="Arial Black"/>
              </a:rPr>
              <a:t>halaman</a:t>
            </a:r>
            <a:r>
              <a:rPr dirty="0" sz="1900" spc="-370">
                <a:latin typeface="Arial Black"/>
                <a:cs typeface="Arial Black"/>
              </a:rPr>
              <a:t> </a:t>
            </a:r>
            <a:r>
              <a:rPr dirty="0" sz="1900" spc="-175">
                <a:latin typeface="Arial Black"/>
                <a:cs typeface="Arial Black"/>
              </a:rPr>
              <a:t>login</a:t>
            </a:r>
            <a:endParaRPr sz="19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 </a:t>
            </a:r>
            <a:r>
              <a:rPr dirty="0" sz="1900" spc="-250">
                <a:latin typeface="Arial Black"/>
                <a:cs typeface="Arial Black"/>
              </a:rPr>
              <a:t>setiap </a:t>
            </a:r>
            <a:r>
              <a:rPr dirty="0" sz="1900" spc="-254">
                <a:latin typeface="Arial Black"/>
                <a:cs typeface="Arial Black"/>
              </a:rPr>
              <a:t>proses </a:t>
            </a:r>
            <a:r>
              <a:rPr dirty="0" sz="1900" spc="-215">
                <a:latin typeface="Arial Black"/>
                <a:cs typeface="Arial Black"/>
              </a:rPr>
              <a:t>penggunaan</a:t>
            </a:r>
            <a:r>
              <a:rPr dirty="0" sz="1900" spc="-90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aplikasi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50835" y="1618488"/>
            <a:ext cx="4483608" cy="41056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3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24465" y="6388263"/>
            <a:ext cx="1480185" cy="339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14"/>
              </a:lnSpc>
              <a:tabLst>
                <a:tab pos="1205230" algn="l"/>
              </a:tabLst>
            </a:pPr>
            <a:r>
              <a:rPr dirty="0" sz="800" spc="-135">
                <a:solidFill>
                  <a:srgbClr val="FF0000"/>
                </a:solidFill>
                <a:latin typeface="Arial Black"/>
                <a:cs typeface="Arial Black"/>
              </a:rPr>
              <a:t>Eva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l</a:t>
            </a:r>
            <a:r>
              <a:rPr dirty="0" sz="800" spc="-125">
                <a:solidFill>
                  <a:srgbClr val="FF0000"/>
                </a:solidFill>
                <a:latin typeface="Arial Black"/>
                <a:cs typeface="Arial Black"/>
              </a:rPr>
              <a:t>ua</a:t>
            </a:r>
            <a:r>
              <a:rPr dirty="0" sz="800" spc="-12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75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dirty="0" sz="800" spc="-4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dirty="0" sz="800" spc="-130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sz="800" spc="-170">
                <a:solidFill>
                  <a:srgbClr val="FF0000"/>
                </a:solidFill>
                <a:latin typeface="Arial Black"/>
                <a:cs typeface="Arial Black"/>
              </a:rPr>
              <a:t>B</a:t>
            </a:r>
            <a:r>
              <a:rPr dirty="0" sz="800" spc="-175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</a:t>
            </a:r>
            <a:r>
              <a:rPr dirty="0" sz="800" spc="-105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r>
              <a:rPr dirty="0" sz="800">
                <a:solidFill>
                  <a:srgbClr val="FF0000"/>
                </a:solidFill>
                <a:latin typeface="Arial Black"/>
                <a:cs typeface="Arial Black"/>
              </a:rPr>
              <a:t>	</a:t>
            </a:r>
            <a:r>
              <a:rPr dirty="0" baseline="-15277" sz="3000" spc="-390">
                <a:solidFill>
                  <a:srgbClr val="FFFFFF"/>
                </a:solidFill>
                <a:latin typeface="Arial Black"/>
                <a:cs typeface="Arial Black"/>
              </a:rPr>
              <a:t>46</a:t>
            </a:r>
            <a:endParaRPr baseline="-15277" sz="3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3423" y="350520"/>
            <a:ext cx="480059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344424"/>
            <a:ext cx="368808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166220" y="6370192"/>
            <a:ext cx="1009650" cy="394970"/>
            <a:chOff x="11166220" y="6370192"/>
            <a:chExt cx="1009650" cy="394970"/>
          </a:xfrm>
        </p:grpSpPr>
        <p:sp>
          <p:nvSpPr>
            <p:cNvPr id="7" name="object 7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1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74260" y="260730"/>
            <a:ext cx="29438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70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65">
                <a:solidFill>
                  <a:srgbClr val="C8201E"/>
                </a:solidFill>
                <a:latin typeface="Arial"/>
                <a:cs typeface="Arial"/>
              </a:rPr>
              <a:t>41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56730" y="929104"/>
          <a:ext cx="11840845" cy="5820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1435"/>
                <a:gridCol w="6175374"/>
                <a:gridCol w="2635884"/>
                <a:gridCol w="1688465"/>
              </a:tblGrid>
              <a:tr h="911987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5143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9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Administrasi  Pemerintahan 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600" spc="-15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600" spc="-5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1534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5562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1534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informasi terkait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</a:t>
                      </a:r>
                      <a:r>
                        <a:rPr dirty="0" sz="1400" spc="6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pegawai.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 marR="83820">
                        <a:lnSpc>
                          <a:spcPct val="100699"/>
                        </a:lnSpc>
                        <a:spcBef>
                          <a:spcPts val="26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interaksi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terkait 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pencarian informasi, pengunggahan dan pengunduhan</a:t>
                      </a:r>
                      <a:r>
                        <a:rPr dirty="0" sz="1400" spc="7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61873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marL="90805" marR="568325">
                        <a:lnSpc>
                          <a:spcPct val="100400"/>
                        </a:lnSpc>
                        <a:spcBef>
                          <a:spcPts val="26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memberikan layanan transaksi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seperti transaksi 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analitik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944752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 marR="161290">
                        <a:lnSpc>
                          <a:spcPct val="100299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kolaborasi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dengan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layanan elektronik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misalnya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Perencanaan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Elektronik, Layanan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Akuntabilitas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Instansi Pusat/Pemerintah Daerah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SPBE 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 Daerah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 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31583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 marR="236220">
                        <a:lnSpc>
                          <a:spcPct val="100400"/>
                        </a:lnSpc>
                        <a:spcBef>
                          <a:spcPts val="270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telah terpenuhi dan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1400" spc="-15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Elektronik telah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perbaikan 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dan evaluasi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terhadap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perubahan lingkungan,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peraturan perundang-undangan,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  kebutuhan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400" spc="5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326161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10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4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1535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6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1536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47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83729" y="4175569"/>
            <a:ext cx="11086465" cy="481965"/>
            <a:chOff x="883729" y="4175569"/>
            <a:chExt cx="11086465" cy="481965"/>
          </a:xfrm>
        </p:grpSpPr>
        <p:sp>
          <p:nvSpPr>
            <p:cNvPr id="11" name="object 11"/>
            <p:cNvSpPr/>
            <p:nvPr/>
          </p:nvSpPr>
          <p:spPr>
            <a:xfrm>
              <a:off x="884681" y="4176522"/>
              <a:ext cx="11084560" cy="480059"/>
            </a:xfrm>
            <a:custGeom>
              <a:avLst/>
              <a:gdLst/>
              <a:ahLst/>
              <a:cxnLst/>
              <a:rect l="l" t="t" r="r" b="b"/>
              <a:pathLst>
                <a:path w="11084560" h="480060">
                  <a:moveTo>
                    <a:pt x="11084052" y="0"/>
                  </a:moveTo>
                  <a:lnTo>
                    <a:pt x="0" y="0"/>
                  </a:lnTo>
                  <a:lnTo>
                    <a:pt x="0" y="480059"/>
                  </a:lnTo>
                  <a:lnTo>
                    <a:pt x="11084052" y="480059"/>
                  </a:lnTo>
                  <a:lnTo>
                    <a:pt x="11084052" y="0"/>
                  </a:lnTo>
                  <a:close/>
                </a:path>
              </a:pathLst>
            </a:custGeom>
            <a:solidFill>
              <a:srgbClr val="B4C6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84681" y="4176522"/>
              <a:ext cx="11084560" cy="480059"/>
            </a:xfrm>
            <a:custGeom>
              <a:avLst/>
              <a:gdLst/>
              <a:ahLst/>
              <a:cxnLst/>
              <a:rect l="l" t="t" r="r" b="b"/>
              <a:pathLst>
                <a:path w="11084560" h="480060">
                  <a:moveTo>
                    <a:pt x="0" y="480059"/>
                  </a:moveTo>
                  <a:lnTo>
                    <a:pt x="11084052" y="480059"/>
                  </a:lnTo>
                  <a:lnTo>
                    <a:pt x="11084052" y="0"/>
                  </a:lnTo>
                  <a:lnTo>
                    <a:pt x="0" y="0"/>
                  </a:lnTo>
                  <a:lnTo>
                    <a:pt x="0" y="480059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933192" y="303987"/>
            <a:ext cx="64465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45" b="0">
                <a:solidFill>
                  <a:srgbClr val="C8201E"/>
                </a:solidFill>
                <a:latin typeface="Arial Black"/>
                <a:cs typeface="Arial Black"/>
              </a:rPr>
              <a:t>Indeks </a:t>
            </a: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Prestasi </a:t>
            </a:r>
            <a:r>
              <a:rPr dirty="0" sz="4000" spc="-605" b="0">
                <a:solidFill>
                  <a:srgbClr val="C8201E"/>
                </a:solidFill>
                <a:latin typeface="Arial Black"/>
                <a:cs typeface="Arial Black"/>
              </a:rPr>
              <a:t>Pegawai</a:t>
            </a:r>
            <a:r>
              <a:rPr dirty="0" sz="4000" spc="-36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500" b="0">
                <a:solidFill>
                  <a:srgbClr val="C8201E"/>
                </a:solidFill>
                <a:latin typeface="Arial Black"/>
                <a:cs typeface="Arial Black"/>
              </a:rPr>
              <a:t>(IPP)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4682" y="1410461"/>
            <a:ext cx="7741920" cy="911860"/>
          </a:xfrm>
          <a:prstGeom prst="rect">
            <a:avLst/>
          </a:prstGeom>
          <a:solidFill>
            <a:srgbClr val="DEE7E4"/>
          </a:solidFill>
          <a:ln w="3175">
            <a:solidFill>
              <a:srgbClr val="3464A3"/>
            </a:solidFill>
          </a:ln>
        </p:spPr>
        <p:txBody>
          <a:bodyPr wrap="square" lIns="0" tIns="198755" rIns="0" bIns="0" rtlCol="0" vert="horz">
            <a:spAutoFit/>
          </a:bodyPr>
          <a:lstStyle/>
          <a:p>
            <a:pPr marL="247650">
              <a:lnSpc>
                <a:spcPct val="100000"/>
              </a:lnSpc>
              <a:spcBef>
                <a:spcPts val="1565"/>
              </a:spcBef>
            </a:pPr>
            <a:r>
              <a:rPr dirty="0" sz="3600" spc="-540">
                <a:latin typeface="Arial Black"/>
                <a:cs typeface="Arial Black"/>
              </a:rPr>
              <a:t>IPP </a:t>
            </a:r>
            <a:r>
              <a:rPr dirty="0" sz="3600" spc="85">
                <a:latin typeface="Arial Black"/>
                <a:cs typeface="Arial Black"/>
              </a:rPr>
              <a:t>= </a:t>
            </a:r>
            <a:r>
              <a:rPr dirty="0" sz="3600" spc="-525">
                <a:latin typeface="Arial Black"/>
                <a:cs typeface="Arial Black"/>
              </a:rPr>
              <a:t>w1.A1 </a:t>
            </a:r>
            <a:r>
              <a:rPr dirty="0" sz="3600" spc="85">
                <a:latin typeface="Arial Black"/>
                <a:cs typeface="Arial Black"/>
              </a:rPr>
              <a:t>+ </a:t>
            </a:r>
            <a:r>
              <a:rPr dirty="0" sz="3600" spc="-525">
                <a:latin typeface="Arial Black"/>
                <a:cs typeface="Arial Black"/>
              </a:rPr>
              <a:t>w2.A2 </a:t>
            </a:r>
            <a:r>
              <a:rPr dirty="0" sz="3600" spc="85">
                <a:latin typeface="Arial Black"/>
                <a:cs typeface="Arial Black"/>
              </a:rPr>
              <a:t>+</a:t>
            </a:r>
            <a:r>
              <a:rPr dirty="0" sz="3600" spc="-585">
                <a:latin typeface="Arial Black"/>
                <a:cs typeface="Arial Black"/>
              </a:rPr>
              <a:t> </a:t>
            </a:r>
            <a:r>
              <a:rPr dirty="0" sz="3600" spc="-525">
                <a:latin typeface="Arial Black"/>
                <a:cs typeface="Arial Black"/>
              </a:rPr>
              <a:t>w3.A3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3619" y="2568320"/>
            <a:ext cx="2065020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390">
                <a:latin typeface="Arial Black"/>
                <a:cs typeface="Arial Black"/>
              </a:rPr>
              <a:t>IPP </a:t>
            </a:r>
            <a:r>
              <a:rPr dirty="0" sz="2600" spc="60">
                <a:latin typeface="Arial Black"/>
                <a:cs typeface="Arial Black"/>
              </a:rPr>
              <a:t>= </a:t>
            </a:r>
            <a:r>
              <a:rPr dirty="0" sz="2600" spc="-335">
                <a:latin typeface="Arial Black"/>
                <a:cs typeface="Arial Black"/>
              </a:rPr>
              <a:t>0 </a:t>
            </a:r>
            <a:r>
              <a:rPr dirty="0" sz="2600" spc="-355">
                <a:latin typeface="Arial Black"/>
                <a:cs typeface="Arial Black"/>
              </a:rPr>
              <a:t>→</a:t>
            </a:r>
            <a:r>
              <a:rPr dirty="0" sz="2600" spc="-560">
                <a:latin typeface="Arial Black"/>
                <a:cs typeface="Arial Black"/>
              </a:rPr>
              <a:t> </a:t>
            </a:r>
            <a:r>
              <a:rPr dirty="0" sz="2600" spc="-340">
                <a:latin typeface="Arial Black"/>
                <a:cs typeface="Arial Black"/>
              </a:rPr>
              <a:t>100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2050" y="3341877"/>
            <a:ext cx="8900160" cy="1215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3275329" algn="l"/>
              </a:tabLst>
            </a:pPr>
            <a:r>
              <a:rPr dirty="0" sz="2600" spc="-330">
                <a:latin typeface="Arial Black"/>
                <a:cs typeface="Arial Black"/>
              </a:rPr>
              <a:t>A1:</a:t>
            </a:r>
            <a:r>
              <a:rPr dirty="0" sz="2600" spc="-160">
                <a:latin typeface="Arial Black"/>
                <a:cs typeface="Arial Black"/>
              </a:rPr>
              <a:t> </a:t>
            </a:r>
            <a:r>
              <a:rPr dirty="0" sz="2600" spc="-265">
                <a:latin typeface="Arial Black"/>
                <a:cs typeface="Arial Black"/>
              </a:rPr>
              <a:t>Disiplin</a:t>
            </a:r>
            <a:r>
              <a:rPr dirty="0" sz="2600" spc="-190">
                <a:latin typeface="Arial Black"/>
                <a:cs typeface="Arial Black"/>
              </a:rPr>
              <a:t> </a:t>
            </a:r>
            <a:r>
              <a:rPr dirty="0" sz="2600" spc="-280">
                <a:latin typeface="Arial Black"/>
                <a:cs typeface="Arial Black"/>
              </a:rPr>
              <a:t>(bulanan)	</a:t>
            </a:r>
            <a:r>
              <a:rPr dirty="0" sz="2600" spc="60">
                <a:latin typeface="Arial Black"/>
                <a:cs typeface="Arial Black"/>
              </a:rPr>
              <a:t>==&gt; </a:t>
            </a:r>
            <a:r>
              <a:rPr dirty="0" sz="2600" spc="-390">
                <a:latin typeface="Arial Black"/>
                <a:cs typeface="Arial Black"/>
              </a:rPr>
              <a:t>Ketaatan </a:t>
            </a:r>
            <a:r>
              <a:rPr dirty="0" sz="2600" spc="-340">
                <a:latin typeface="Arial Black"/>
                <a:cs typeface="Arial Black"/>
              </a:rPr>
              <a:t>jam </a:t>
            </a:r>
            <a:r>
              <a:rPr dirty="0" sz="2600" spc="-350">
                <a:latin typeface="Arial Black"/>
                <a:cs typeface="Arial Black"/>
              </a:rPr>
              <a:t>kerja, </a:t>
            </a:r>
            <a:r>
              <a:rPr dirty="0" sz="2600" spc="-295">
                <a:latin typeface="Arial Black"/>
                <a:cs typeface="Arial Black"/>
              </a:rPr>
              <a:t>dan </a:t>
            </a:r>
            <a:r>
              <a:rPr dirty="0" sz="2600" spc="-325">
                <a:latin typeface="Arial Black"/>
                <a:cs typeface="Arial Black"/>
              </a:rPr>
              <a:t>hukuman  </a:t>
            </a:r>
            <a:r>
              <a:rPr dirty="0" sz="2600" spc="-330">
                <a:latin typeface="Arial Black"/>
                <a:cs typeface="Arial Black"/>
              </a:rPr>
              <a:t>A2: </a:t>
            </a:r>
            <a:r>
              <a:rPr dirty="0" sz="2600" spc="-345">
                <a:latin typeface="Arial Black"/>
                <a:cs typeface="Arial Black"/>
              </a:rPr>
              <a:t>Capaian </a:t>
            </a:r>
            <a:r>
              <a:rPr dirty="0" sz="2600" spc="-260">
                <a:latin typeface="Arial Black"/>
                <a:cs typeface="Arial Black"/>
              </a:rPr>
              <a:t>Individu </a:t>
            </a:r>
            <a:r>
              <a:rPr dirty="0" sz="2600" spc="-280">
                <a:latin typeface="Arial Black"/>
                <a:cs typeface="Arial Black"/>
              </a:rPr>
              <a:t>(3</a:t>
            </a:r>
            <a:r>
              <a:rPr dirty="0" sz="2600" spc="229">
                <a:latin typeface="Arial Black"/>
                <a:cs typeface="Arial Black"/>
              </a:rPr>
              <a:t> </a:t>
            </a:r>
            <a:r>
              <a:rPr dirty="0" sz="2600" spc="-265">
                <a:latin typeface="Arial Black"/>
                <a:cs typeface="Arial Black"/>
              </a:rPr>
              <a:t>bulan)</a:t>
            </a:r>
            <a:endParaRPr sz="2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tabLst>
                <a:tab pos="4886960" algn="l"/>
              </a:tabLst>
            </a:pPr>
            <a:r>
              <a:rPr dirty="0" sz="2600" spc="-330">
                <a:latin typeface="Arial Black"/>
                <a:cs typeface="Arial Black"/>
              </a:rPr>
              <a:t>A3: </a:t>
            </a:r>
            <a:r>
              <a:rPr dirty="0" sz="2600" spc="-345">
                <a:latin typeface="Arial Black"/>
                <a:cs typeface="Arial Black"/>
              </a:rPr>
              <a:t>Capaian  </a:t>
            </a:r>
            <a:r>
              <a:rPr dirty="0" sz="2600" spc="-325">
                <a:latin typeface="Arial Black"/>
                <a:cs typeface="Arial Black"/>
              </a:rPr>
              <a:t>Organisasi</a:t>
            </a:r>
            <a:r>
              <a:rPr dirty="0" sz="2600" spc="-345">
                <a:latin typeface="Arial Black"/>
                <a:cs typeface="Arial Black"/>
              </a:rPr>
              <a:t> </a:t>
            </a:r>
            <a:r>
              <a:rPr dirty="0" sz="2600" spc="-280">
                <a:latin typeface="Arial Black"/>
                <a:cs typeface="Arial Black"/>
              </a:rPr>
              <a:t>(6</a:t>
            </a:r>
            <a:r>
              <a:rPr dirty="0" sz="2600" spc="-155">
                <a:latin typeface="Arial Black"/>
                <a:cs typeface="Arial Black"/>
              </a:rPr>
              <a:t> </a:t>
            </a:r>
            <a:r>
              <a:rPr dirty="0" sz="2600" spc="-265">
                <a:latin typeface="Arial Black"/>
                <a:cs typeface="Arial Black"/>
              </a:rPr>
              <a:t>bulan)	</a:t>
            </a:r>
            <a:r>
              <a:rPr dirty="0" sz="2600" spc="-355">
                <a:latin typeface="Arial Black"/>
                <a:cs typeface="Arial Black"/>
              </a:rPr>
              <a:t>← </a:t>
            </a:r>
            <a:r>
              <a:rPr dirty="0" sz="2600" spc="-310">
                <a:latin typeface="Arial Black"/>
                <a:cs typeface="Arial Black"/>
              </a:rPr>
              <a:t>dapat </a:t>
            </a:r>
            <a:r>
              <a:rPr dirty="0" sz="2600" spc="-280">
                <a:latin typeface="Arial Black"/>
                <a:cs typeface="Arial Black"/>
              </a:rPr>
              <a:t>dari</a:t>
            </a:r>
            <a:r>
              <a:rPr dirty="0" sz="2600" spc="-385">
                <a:latin typeface="Arial Black"/>
                <a:cs typeface="Arial Black"/>
              </a:rPr>
              <a:t> </a:t>
            </a:r>
            <a:r>
              <a:rPr dirty="0" sz="2600" spc="-440">
                <a:latin typeface="Arial Black"/>
                <a:cs typeface="Arial Black"/>
              </a:rPr>
              <a:t>MKOK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36638" y="2594559"/>
            <a:ext cx="2487930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300">
                <a:latin typeface="Arial Black"/>
                <a:cs typeface="Arial Black"/>
              </a:rPr>
              <a:t>w1+w2+w3=100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36557" y="1737741"/>
            <a:ext cx="2451735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390">
                <a:latin typeface="Arial Black"/>
                <a:cs typeface="Arial Black"/>
              </a:rPr>
              <a:t>IPP </a:t>
            </a:r>
            <a:r>
              <a:rPr dirty="0" sz="2600" spc="-355">
                <a:latin typeface="Arial Black"/>
                <a:cs typeface="Arial Black"/>
              </a:rPr>
              <a:t>→</a:t>
            </a:r>
            <a:r>
              <a:rPr dirty="0" sz="2600" spc="-505">
                <a:latin typeface="Arial Black"/>
                <a:cs typeface="Arial Black"/>
              </a:rPr>
              <a:t> </a:t>
            </a:r>
            <a:r>
              <a:rPr dirty="0" sz="2600" spc="-340">
                <a:latin typeface="Arial Black"/>
                <a:cs typeface="Arial Black"/>
              </a:rPr>
              <a:t>Tunjangan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10408" y="5809589"/>
            <a:ext cx="8305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45">
                <a:latin typeface="Arial Black"/>
                <a:cs typeface="Arial Black"/>
              </a:rPr>
              <a:t>Capaian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53667" y="5134355"/>
            <a:ext cx="9683750" cy="647700"/>
            <a:chOff x="1153667" y="5134355"/>
            <a:chExt cx="9683750" cy="647700"/>
          </a:xfrm>
        </p:grpSpPr>
        <p:sp>
          <p:nvSpPr>
            <p:cNvPr id="21" name="object 21"/>
            <p:cNvSpPr/>
            <p:nvPr/>
          </p:nvSpPr>
          <p:spPr>
            <a:xfrm>
              <a:off x="1153667" y="5134355"/>
              <a:ext cx="2494787" cy="647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538727" y="5134355"/>
              <a:ext cx="2496312" cy="647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972555" y="5134355"/>
              <a:ext cx="2494788" cy="647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342375" y="5134355"/>
              <a:ext cx="2494787" cy="647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53667" y="5134355"/>
              <a:ext cx="2496311" cy="647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1206804" y="5809589"/>
            <a:ext cx="6438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50">
                <a:latin typeface="Arial Black"/>
                <a:cs typeface="Arial Black"/>
              </a:rPr>
              <a:t>T</a:t>
            </a:r>
            <a:r>
              <a:rPr dirty="0" sz="1800" spc="-290">
                <a:latin typeface="Arial Black"/>
                <a:cs typeface="Arial Black"/>
              </a:rPr>
              <a:t>a</a:t>
            </a:r>
            <a:r>
              <a:rPr dirty="0" sz="1800" spc="-204">
                <a:latin typeface="Arial Black"/>
                <a:cs typeface="Arial Black"/>
              </a:rPr>
              <a:t>r</a:t>
            </a:r>
            <a:r>
              <a:rPr dirty="0" sz="1800" spc="-150">
                <a:latin typeface="Arial Black"/>
                <a:cs typeface="Arial Black"/>
              </a:rPr>
              <a:t>g</a:t>
            </a:r>
            <a:r>
              <a:rPr dirty="0" sz="1800" spc="-270">
                <a:latin typeface="Arial Black"/>
                <a:cs typeface="Arial Black"/>
              </a:rPr>
              <a:t>e</a:t>
            </a:r>
            <a:r>
              <a:rPr dirty="0" sz="1800" spc="-190">
                <a:latin typeface="Arial Black"/>
                <a:cs typeface="Arial Black"/>
              </a:rPr>
              <a:t>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20488" y="6201867"/>
            <a:ext cx="830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latin typeface="Arial Black"/>
                <a:cs typeface="Arial Black"/>
              </a:rPr>
              <a:t>Ca</a:t>
            </a:r>
            <a:r>
              <a:rPr dirty="0" sz="1800" spc="-260">
                <a:latin typeface="Arial Black"/>
                <a:cs typeface="Arial Black"/>
              </a:rPr>
              <a:t>p</a:t>
            </a:r>
            <a:r>
              <a:rPr dirty="0" sz="1800" spc="-300">
                <a:latin typeface="Arial Black"/>
                <a:cs typeface="Arial Black"/>
              </a:rPr>
              <a:t>a</a:t>
            </a:r>
            <a:r>
              <a:rPr dirty="0" sz="1800" spc="-160">
                <a:latin typeface="Arial Black"/>
                <a:cs typeface="Arial Black"/>
              </a:rPr>
              <a:t>i</a:t>
            </a:r>
            <a:r>
              <a:rPr dirty="0" sz="1800" spc="-235">
                <a:latin typeface="Arial Black"/>
                <a:cs typeface="Arial Black"/>
              </a:rPr>
              <a:t>an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16833" y="6201867"/>
            <a:ext cx="644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50">
                <a:latin typeface="Arial Black"/>
                <a:cs typeface="Arial Black"/>
              </a:rPr>
              <a:t>T</a:t>
            </a:r>
            <a:r>
              <a:rPr dirty="0" sz="1800" spc="-275">
                <a:latin typeface="Arial Black"/>
                <a:cs typeface="Arial Black"/>
              </a:rPr>
              <a:t>a</a:t>
            </a:r>
            <a:r>
              <a:rPr dirty="0" sz="1800" spc="-220">
                <a:latin typeface="Arial Black"/>
                <a:cs typeface="Arial Black"/>
              </a:rPr>
              <a:t>r</a:t>
            </a:r>
            <a:r>
              <a:rPr dirty="0" sz="1800" spc="-200">
                <a:latin typeface="Arial Black"/>
                <a:cs typeface="Arial Black"/>
              </a:rPr>
              <a:t>g</a:t>
            </a:r>
            <a:r>
              <a:rPr dirty="0" sz="1800" spc="-210">
                <a:latin typeface="Arial Black"/>
                <a:cs typeface="Arial Black"/>
              </a:rPr>
              <a:t>e</a:t>
            </a:r>
            <a:r>
              <a:rPr dirty="0" sz="1800" spc="-190">
                <a:latin typeface="Arial Black"/>
                <a:cs typeface="Arial Black"/>
              </a:rPr>
              <a:t>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43698" y="5809589"/>
            <a:ext cx="8305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45">
                <a:latin typeface="Arial Black"/>
                <a:cs typeface="Arial Black"/>
              </a:rPr>
              <a:t>Capaian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39409" y="5809589"/>
            <a:ext cx="6438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50">
                <a:latin typeface="Arial Black"/>
                <a:cs typeface="Arial Black"/>
              </a:rPr>
              <a:t>T</a:t>
            </a:r>
            <a:r>
              <a:rPr dirty="0" sz="1800" spc="-290">
                <a:latin typeface="Arial Black"/>
                <a:cs typeface="Arial Black"/>
              </a:rPr>
              <a:t>a</a:t>
            </a:r>
            <a:r>
              <a:rPr dirty="0" sz="1800" spc="-204">
                <a:latin typeface="Arial Black"/>
                <a:cs typeface="Arial Black"/>
              </a:rPr>
              <a:t>r</a:t>
            </a:r>
            <a:r>
              <a:rPr dirty="0" sz="1800" spc="-150">
                <a:latin typeface="Arial Black"/>
                <a:cs typeface="Arial Black"/>
              </a:rPr>
              <a:t>g</a:t>
            </a:r>
            <a:r>
              <a:rPr dirty="0" sz="1800" spc="-270">
                <a:latin typeface="Arial Black"/>
                <a:cs typeface="Arial Black"/>
              </a:rPr>
              <a:t>e</a:t>
            </a:r>
            <a:r>
              <a:rPr dirty="0" sz="1800" spc="-190">
                <a:latin typeface="Arial Black"/>
                <a:cs typeface="Arial Black"/>
              </a:rPr>
              <a:t>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677145" y="6234480"/>
            <a:ext cx="830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latin typeface="Arial Black"/>
                <a:cs typeface="Arial Black"/>
              </a:rPr>
              <a:t>Ca</a:t>
            </a:r>
            <a:r>
              <a:rPr dirty="0" sz="1800" spc="-260">
                <a:latin typeface="Arial Black"/>
                <a:cs typeface="Arial Black"/>
              </a:rPr>
              <a:t>p</a:t>
            </a:r>
            <a:r>
              <a:rPr dirty="0" sz="1800" spc="-300">
                <a:latin typeface="Arial Black"/>
                <a:cs typeface="Arial Black"/>
              </a:rPr>
              <a:t>a</a:t>
            </a:r>
            <a:r>
              <a:rPr dirty="0" sz="1800" spc="-160">
                <a:latin typeface="Arial Black"/>
                <a:cs typeface="Arial Black"/>
              </a:rPr>
              <a:t>i</a:t>
            </a:r>
            <a:r>
              <a:rPr dirty="0" sz="1800" spc="-235">
                <a:latin typeface="Arial Black"/>
                <a:cs typeface="Arial Black"/>
              </a:rPr>
              <a:t>an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72982" y="6234480"/>
            <a:ext cx="644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50">
                <a:latin typeface="Arial Black"/>
                <a:cs typeface="Arial Black"/>
              </a:rPr>
              <a:t>T</a:t>
            </a:r>
            <a:r>
              <a:rPr dirty="0" sz="1800" spc="-275">
                <a:latin typeface="Arial Black"/>
                <a:cs typeface="Arial Black"/>
              </a:rPr>
              <a:t>a</a:t>
            </a:r>
            <a:r>
              <a:rPr dirty="0" sz="1800" spc="-220">
                <a:latin typeface="Arial Black"/>
                <a:cs typeface="Arial Black"/>
              </a:rPr>
              <a:t>r</a:t>
            </a:r>
            <a:r>
              <a:rPr dirty="0" sz="1800" spc="-200">
                <a:latin typeface="Arial Black"/>
                <a:cs typeface="Arial Black"/>
              </a:rPr>
              <a:t>g</a:t>
            </a:r>
            <a:r>
              <a:rPr dirty="0" sz="1800" spc="-210">
                <a:latin typeface="Arial Black"/>
                <a:cs typeface="Arial Black"/>
              </a:rPr>
              <a:t>e</a:t>
            </a:r>
            <a:r>
              <a:rPr dirty="0" sz="1800" spc="-190">
                <a:latin typeface="Arial Black"/>
                <a:cs typeface="Arial Black"/>
              </a:rPr>
              <a:t>t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1054968" y="3607180"/>
            <a:ext cx="664845" cy="568325"/>
            <a:chOff x="11054968" y="3607180"/>
            <a:chExt cx="664845" cy="568325"/>
          </a:xfrm>
        </p:grpSpPr>
        <p:sp>
          <p:nvSpPr>
            <p:cNvPr id="34" name="object 34"/>
            <p:cNvSpPr/>
            <p:nvPr/>
          </p:nvSpPr>
          <p:spPr>
            <a:xfrm>
              <a:off x="11055857" y="3608069"/>
              <a:ext cx="662940" cy="567055"/>
            </a:xfrm>
            <a:custGeom>
              <a:avLst/>
              <a:gdLst/>
              <a:ahLst/>
              <a:cxnLst/>
              <a:rect l="l" t="t" r="r" b="b"/>
              <a:pathLst>
                <a:path w="662940" h="567054">
                  <a:moveTo>
                    <a:pt x="496697" y="0"/>
                  </a:moveTo>
                  <a:lnTo>
                    <a:pt x="165481" y="0"/>
                  </a:lnTo>
                  <a:lnTo>
                    <a:pt x="165481" y="424687"/>
                  </a:lnTo>
                  <a:lnTo>
                    <a:pt x="0" y="424687"/>
                  </a:lnTo>
                  <a:lnTo>
                    <a:pt x="331343" y="566546"/>
                  </a:lnTo>
                  <a:lnTo>
                    <a:pt x="662559" y="424687"/>
                  </a:lnTo>
                  <a:lnTo>
                    <a:pt x="496697" y="424687"/>
                  </a:lnTo>
                  <a:lnTo>
                    <a:pt x="49669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1055857" y="3608069"/>
              <a:ext cx="662940" cy="567055"/>
            </a:xfrm>
            <a:custGeom>
              <a:avLst/>
              <a:gdLst/>
              <a:ahLst/>
              <a:cxnLst/>
              <a:rect l="l" t="t" r="r" b="b"/>
              <a:pathLst>
                <a:path w="662940" h="567054">
                  <a:moveTo>
                    <a:pt x="165481" y="0"/>
                  </a:moveTo>
                  <a:lnTo>
                    <a:pt x="165481" y="424687"/>
                  </a:lnTo>
                  <a:lnTo>
                    <a:pt x="0" y="424687"/>
                  </a:lnTo>
                  <a:lnTo>
                    <a:pt x="331343" y="566546"/>
                  </a:lnTo>
                  <a:lnTo>
                    <a:pt x="662559" y="424687"/>
                  </a:lnTo>
                  <a:lnTo>
                    <a:pt x="496697" y="424687"/>
                  </a:lnTo>
                  <a:lnTo>
                    <a:pt x="496697" y="0"/>
                  </a:lnTo>
                  <a:lnTo>
                    <a:pt x="165481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11046714" y="2991738"/>
            <a:ext cx="70040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1750">
              <a:lnSpc>
                <a:spcPct val="100000"/>
              </a:lnSpc>
              <a:spcBef>
                <a:spcPts val="95"/>
              </a:spcBef>
            </a:pPr>
            <a:r>
              <a:rPr dirty="0" sz="1600" spc="-220">
                <a:latin typeface="Arial Black"/>
                <a:cs typeface="Arial Black"/>
              </a:rPr>
              <a:t>Kinerja  </a:t>
            </a:r>
            <a:r>
              <a:rPr dirty="0" sz="1600" spc="-140">
                <a:latin typeface="Arial Black"/>
                <a:cs typeface="Arial Black"/>
              </a:rPr>
              <a:t>I</a:t>
            </a:r>
            <a:r>
              <a:rPr dirty="0" sz="1600" spc="-240">
                <a:latin typeface="Arial Black"/>
                <a:cs typeface="Arial Black"/>
              </a:rPr>
              <a:t>n</a:t>
            </a:r>
            <a:r>
              <a:rPr dirty="0" sz="1600" spc="-280">
                <a:latin typeface="Arial Black"/>
                <a:cs typeface="Arial Black"/>
              </a:rPr>
              <a:t>s</a:t>
            </a:r>
            <a:r>
              <a:rPr dirty="0" sz="1600" spc="-210">
                <a:latin typeface="Arial Black"/>
                <a:cs typeface="Arial Black"/>
              </a:rPr>
              <a:t>t</a:t>
            </a:r>
            <a:r>
              <a:rPr dirty="0" sz="1600" spc="-220">
                <a:latin typeface="Arial Black"/>
                <a:cs typeface="Arial Black"/>
              </a:rPr>
              <a:t>ansi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1545824" y="6487667"/>
              <a:ext cx="0" cy="172720"/>
            </a:xfrm>
            <a:custGeom>
              <a:avLst/>
              <a:gdLst/>
              <a:ahLst/>
              <a:cxnLst/>
              <a:rect l="l" t="t" r="r" b="b"/>
              <a:pathLst>
                <a:path w="0" h="172720">
                  <a:moveTo>
                    <a:pt x="0" y="172212"/>
                  </a:moveTo>
                  <a:lnTo>
                    <a:pt x="0" y="0"/>
                  </a:lnTo>
                </a:path>
              </a:pathLst>
            </a:custGeom>
            <a:ln w="6480">
              <a:solidFill>
                <a:srgbClr val="BEBEBE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393424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8516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167110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10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48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22997" y="1202245"/>
            <a:ext cx="1926589" cy="1606550"/>
            <a:chOff x="1122997" y="1202245"/>
            <a:chExt cx="1926589" cy="1606550"/>
          </a:xfrm>
        </p:grpSpPr>
        <p:sp>
          <p:nvSpPr>
            <p:cNvPr id="10" name="object 10"/>
            <p:cNvSpPr/>
            <p:nvPr/>
          </p:nvSpPr>
          <p:spPr>
            <a:xfrm>
              <a:off x="1123950" y="1203198"/>
              <a:ext cx="1924685" cy="1604645"/>
            </a:xfrm>
            <a:custGeom>
              <a:avLst/>
              <a:gdLst/>
              <a:ahLst/>
              <a:cxnLst/>
              <a:rect l="l" t="t" r="r" b="b"/>
              <a:pathLst>
                <a:path w="1924685" h="1604645">
                  <a:moveTo>
                    <a:pt x="1443101" y="0"/>
                  </a:moveTo>
                  <a:lnTo>
                    <a:pt x="481075" y="0"/>
                  </a:lnTo>
                  <a:lnTo>
                    <a:pt x="0" y="802259"/>
                  </a:lnTo>
                  <a:lnTo>
                    <a:pt x="481075" y="1604390"/>
                  </a:lnTo>
                  <a:lnTo>
                    <a:pt x="1443101" y="1604390"/>
                  </a:lnTo>
                  <a:lnTo>
                    <a:pt x="1924431" y="802259"/>
                  </a:lnTo>
                  <a:lnTo>
                    <a:pt x="1443101" y="0"/>
                  </a:lnTo>
                  <a:close/>
                </a:path>
              </a:pathLst>
            </a:custGeom>
            <a:solidFill>
              <a:srgbClr val="FFB6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23950" y="1203198"/>
              <a:ext cx="1924685" cy="1604645"/>
            </a:xfrm>
            <a:custGeom>
              <a:avLst/>
              <a:gdLst/>
              <a:ahLst/>
              <a:cxnLst/>
              <a:rect l="l" t="t" r="r" b="b"/>
              <a:pathLst>
                <a:path w="1924685" h="1604645">
                  <a:moveTo>
                    <a:pt x="481075" y="0"/>
                  </a:moveTo>
                  <a:lnTo>
                    <a:pt x="1443101" y="0"/>
                  </a:lnTo>
                  <a:lnTo>
                    <a:pt x="1924431" y="802259"/>
                  </a:lnTo>
                  <a:lnTo>
                    <a:pt x="1443101" y="1604390"/>
                  </a:lnTo>
                  <a:lnTo>
                    <a:pt x="481075" y="1604390"/>
                  </a:lnTo>
                  <a:lnTo>
                    <a:pt x="0" y="802259"/>
                  </a:lnTo>
                  <a:lnTo>
                    <a:pt x="481075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776476" y="1622805"/>
            <a:ext cx="6159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40">
                <a:latin typeface="Arial Black"/>
                <a:cs typeface="Arial Black"/>
              </a:rPr>
              <a:t>Sistem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3303" y="1866645"/>
            <a:ext cx="108331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36220" marR="5080" indent="-224154">
              <a:lnSpc>
                <a:spcPct val="100000"/>
              </a:lnSpc>
              <a:spcBef>
                <a:spcPts val="95"/>
              </a:spcBef>
            </a:pPr>
            <a:r>
              <a:rPr dirty="0" sz="1600" spc="-85">
                <a:latin typeface="Arial Black"/>
                <a:cs typeface="Arial Black"/>
              </a:rPr>
              <a:t>M</a:t>
            </a:r>
            <a:r>
              <a:rPr dirty="0" sz="1600" spc="-220">
                <a:latin typeface="Arial Black"/>
                <a:cs typeface="Arial Black"/>
              </a:rPr>
              <a:t>an</a:t>
            </a:r>
            <a:r>
              <a:rPr dirty="0" sz="1600" spc="-215">
                <a:latin typeface="Arial Black"/>
                <a:cs typeface="Arial Black"/>
              </a:rPr>
              <a:t>e</a:t>
            </a:r>
            <a:r>
              <a:rPr dirty="0" sz="1600" spc="-160">
                <a:latin typeface="Arial Black"/>
                <a:cs typeface="Arial Black"/>
              </a:rPr>
              <a:t>je</a:t>
            </a:r>
            <a:r>
              <a:rPr dirty="0" sz="1600" spc="-300">
                <a:latin typeface="Arial Black"/>
                <a:cs typeface="Arial Black"/>
              </a:rPr>
              <a:t>m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110">
                <a:latin typeface="Arial Black"/>
                <a:cs typeface="Arial Black"/>
              </a:rPr>
              <a:t>n  </a:t>
            </a:r>
            <a:r>
              <a:rPr dirty="0" sz="1600" spc="-220">
                <a:latin typeface="Arial Black"/>
                <a:cs typeface="Arial Black"/>
              </a:rPr>
              <a:t>Kinerja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58946" y="384124"/>
            <a:ext cx="29413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40">
                <a:solidFill>
                  <a:srgbClr val="C8201E"/>
                </a:solidFill>
                <a:latin typeface="Arial"/>
                <a:cs typeface="Arial"/>
              </a:rPr>
              <a:t>Indikator</a:t>
            </a:r>
            <a:r>
              <a:rPr dirty="0" sz="4000" spc="-105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70">
                <a:solidFill>
                  <a:srgbClr val="C8201E"/>
                </a:solidFill>
                <a:latin typeface="Arial"/>
                <a:cs typeface="Arial"/>
              </a:rPr>
              <a:t>41</a:t>
            </a:r>
            <a:endParaRPr sz="4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772" y="3535679"/>
            <a:ext cx="5480304" cy="3081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773928" y="4411865"/>
            <a:ext cx="5414010" cy="221488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2000" spc="-275">
                <a:latin typeface="Arial Black"/>
                <a:cs typeface="Arial Black"/>
              </a:rPr>
              <a:t>“data</a:t>
            </a:r>
            <a:r>
              <a:rPr dirty="0" sz="2000" spc="-170">
                <a:latin typeface="Arial Black"/>
                <a:cs typeface="Arial Black"/>
              </a:rPr>
              <a:t> </a:t>
            </a:r>
            <a:r>
              <a:rPr dirty="0" sz="2000" spc="-215">
                <a:latin typeface="Arial Black"/>
                <a:cs typeface="Arial Black"/>
              </a:rPr>
              <a:t>dukung”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15">
                <a:latin typeface="Arial Black"/>
                <a:cs typeface="Arial Black"/>
              </a:rPr>
              <a:t>Manual</a:t>
            </a:r>
            <a:r>
              <a:rPr dirty="0" sz="2000" spc="-14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book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20">
                <a:latin typeface="Arial Black"/>
                <a:cs typeface="Arial Black"/>
              </a:rPr>
              <a:t>berjenjang </a:t>
            </a:r>
            <a:r>
              <a:rPr dirty="0" sz="2000" spc="-250">
                <a:latin typeface="Arial Black"/>
                <a:cs typeface="Arial Black"/>
              </a:rPr>
              <a:t>level </a:t>
            </a:r>
            <a:r>
              <a:rPr dirty="0" sz="2000" spc="-254">
                <a:latin typeface="Arial Black"/>
                <a:cs typeface="Arial Black"/>
              </a:rPr>
              <a:t>1 </a:t>
            </a:r>
            <a:r>
              <a:rPr dirty="0" sz="2000" spc="135">
                <a:latin typeface="Arial Black"/>
                <a:cs typeface="Arial Black"/>
              </a:rPr>
              <a:t>-</a:t>
            </a:r>
            <a:r>
              <a:rPr dirty="0" sz="2000" spc="-405">
                <a:latin typeface="Arial Black"/>
                <a:cs typeface="Arial Black"/>
              </a:rPr>
              <a:t> </a:t>
            </a:r>
            <a:r>
              <a:rPr dirty="0" sz="2000" spc="-254"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6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85">
                <a:latin typeface="Arial Black"/>
                <a:cs typeface="Arial Black"/>
              </a:rPr>
              <a:t>Tidak </a:t>
            </a:r>
            <a:r>
              <a:rPr dirty="0" sz="2000" spc="-254">
                <a:latin typeface="Arial Black"/>
                <a:cs typeface="Arial Black"/>
              </a:rPr>
              <a:t>hanya </a:t>
            </a:r>
            <a:r>
              <a:rPr dirty="0" sz="2000" spc="-260">
                <a:latin typeface="Arial Black"/>
                <a:cs typeface="Arial Black"/>
              </a:rPr>
              <a:t>menyertakan halaman</a:t>
            </a:r>
            <a:r>
              <a:rPr dirty="0" sz="2000" spc="-160">
                <a:latin typeface="Arial Black"/>
                <a:cs typeface="Arial Black"/>
              </a:rPr>
              <a:t> </a:t>
            </a:r>
            <a:r>
              <a:rPr dirty="0" sz="2000" spc="-185">
                <a:latin typeface="Arial Black"/>
                <a:cs typeface="Arial Black"/>
              </a:rPr>
              <a:t>login</a:t>
            </a:r>
            <a:endParaRPr sz="2000">
              <a:latin typeface="Arial Black"/>
              <a:cs typeface="Arial Black"/>
            </a:endParaRPr>
          </a:p>
          <a:p>
            <a:pPr marL="241300" indent="-227329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60">
                <a:latin typeface="Arial Black"/>
                <a:cs typeface="Arial Black"/>
              </a:rPr>
              <a:t>setiap proses </a:t>
            </a:r>
            <a:r>
              <a:rPr dirty="0" sz="2000" spc="-220">
                <a:latin typeface="Arial Black"/>
                <a:cs typeface="Arial Black"/>
              </a:rPr>
              <a:t>penggunaan</a:t>
            </a:r>
            <a:r>
              <a:rPr dirty="0" sz="2000" spc="-155">
                <a:latin typeface="Arial Black"/>
                <a:cs typeface="Arial Black"/>
              </a:rPr>
              <a:t> </a:t>
            </a:r>
            <a:r>
              <a:rPr dirty="0" sz="2000" spc="-260">
                <a:latin typeface="Arial Black"/>
                <a:cs typeface="Arial Black"/>
              </a:rPr>
              <a:t>aplikasi</a:t>
            </a:r>
            <a:endParaRPr sz="2000">
              <a:latin typeface="Arial Black"/>
              <a:cs typeface="Arial Black"/>
            </a:endParaRPr>
          </a:p>
          <a:p>
            <a:pPr algn="r" marR="5080">
              <a:lnSpc>
                <a:spcPct val="100000"/>
              </a:lnSpc>
              <a:spcBef>
                <a:spcPts val="484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</a:t>
            </a:r>
            <a:r>
              <a:rPr dirty="0" sz="800" spc="-55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26423" y="2098548"/>
            <a:ext cx="1850135" cy="1731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176131" y="2627757"/>
            <a:ext cx="952500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1270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145">
                <a:latin typeface="Arial Black"/>
                <a:cs typeface="Arial Black"/>
              </a:rPr>
              <a:t>Ma</a:t>
            </a:r>
            <a:r>
              <a:rPr dirty="0" sz="1400" spc="-155">
                <a:latin typeface="Arial Black"/>
                <a:cs typeface="Arial Black"/>
              </a:rPr>
              <a:t>najemen  </a:t>
            </a:r>
            <a:r>
              <a:rPr dirty="0" sz="1400" spc="-195">
                <a:latin typeface="Arial Black"/>
                <a:cs typeface="Arial Black"/>
              </a:rPr>
              <a:t>Kinerja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21752" y="1284732"/>
            <a:ext cx="1427988" cy="1336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148066" y="1616201"/>
            <a:ext cx="977265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0">
                <a:latin typeface="Arial Black"/>
                <a:cs typeface="Arial Black"/>
              </a:rPr>
              <a:t>erh</a:t>
            </a:r>
            <a:r>
              <a:rPr dirty="0" sz="1400" spc="-105">
                <a:latin typeface="Arial Black"/>
                <a:cs typeface="Arial Black"/>
              </a:rPr>
              <a:t>i</a:t>
            </a:r>
            <a:r>
              <a:rPr dirty="0" sz="1400" spc="-150">
                <a:latin typeface="Arial Black"/>
                <a:cs typeface="Arial Black"/>
              </a:rPr>
              <a:t>tung</a:t>
            </a:r>
            <a:r>
              <a:rPr dirty="0" sz="1400" spc="-175">
                <a:latin typeface="Arial Black"/>
                <a:cs typeface="Arial Black"/>
              </a:rPr>
              <a:t>a</a:t>
            </a:r>
            <a:r>
              <a:rPr dirty="0" sz="1400" spc="-95">
                <a:latin typeface="Arial Black"/>
                <a:cs typeface="Arial Black"/>
              </a:rPr>
              <a:t>n  </a:t>
            </a:r>
            <a:r>
              <a:rPr dirty="0" sz="1400" spc="-190">
                <a:latin typeface="Arial Black"/>
                <a:cs typeface="Arial Black"/>
              </a:rPr>
              <a:t>Kehadiran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90459" y="2340864"/>
            <a:ext cx="1338072" cy="12329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729855" y="2727451"/>
            <a:ext cx="85915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56845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200">
                <a:latin typeface="Arial Black"/>
                <a:cs typeface="Arial Black"/>
              </a:rPr>
              <a:t>e</a:t>
            </a:r>
            <a:r>
              <a:rPr dirty="0" sz="1400" spc="-125">
                <a:latin typeface="Arial Black"/>
                <a:cs typeface="Arial Black"/>
              </a:rPr>
              <a:t>r</a:t>
            </a:r>
            <a:r>
              <a:rPr dirty="0" sz="1400" spc="-260">
                <a:latin typeface="Arial Black"/>
                <a:cs typeface="Arial Black"/>
              </a:rPr>
              <a:t>s</a:t>
            </a:r>
            <a:r>
              <a:rPr dirty="0" sz="1400" spc="-165">
                <a:latin typeface="Arial Black"/>
                <a:cs typeface="Arial Black"/>
              </a:rPr>
              <a:t>ura</a:t>
            </a:r>
            <a:r>
              <a:rPr dirty="0" sz="1400" spc="-170">
                <a:latin typeface="Arial Black"/>
                <a:cs typeface="Arial Black"/>
              </a:rPr>
              <a:t>tan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10500" y="3375659"/>
            <a:ext cx="1339596" cy="1202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087614" y="3640327"/>
            <a:ext cx="788035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  <a:spcBef>
                <a:spcPts val="100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65">
                <a:latin typeface="Arial Black"/>
                <a:cs typeface="Arial Black"/>
              </a:rPr>
              <a:t>erjanj</a:t>
            </a:r>
            <a:r>
              <a:rPr dirty="0" sz="1400" spc="-114">
                <a:latin typeface="Arial Black"/>
                <a:cs typeface="Arial Black"/>
              </a:rPr>
              <a:t>i</a:t>
            </a:r>
            <a:r>
              <a:rPr dirty="0" sz="1400" spc="-220">
                <a:latin typeface="Arial Black"/>
                <a:cs typeface="Arial Black"/>
              </a:rPr>
              <a:t>a</a:t>
            </a:r>
            <a:r>
              <a:rPr dirty="0" sz="1400" spc="-95">
                <a:latin typeface="Arial Black"/>
                <a:cs typeface="Arial Black"/>
              </a:rPr>
              <a:t>n  </a:t>
            </a:r>
            <a:r>
              <a:rPr dirty="0" sz="1400" spc="-190">
                <a:latin typeface="Arial Black"/>
                <a:cs typeface="Arial Black"/>
              </a:rPr>
              <a:t>Kinerja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54056" y="1888235"/>
            <a:ext cx="1473707" cy="12923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0603483" y="2198370"/>
            <a:ext cx="977265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0">
                <a:latin typeface="Arial Black"/>
                <a:cs typeface="Arial Black"/>
              </a:rPr>
              <a:t>erh</a:t>
            </a:r>
            <a:r>
              <a:rPr dirty="0" sz="1400" spc="-105">
                <a:latin typeface="Arial Black"/>
                <a:cs typeface="Arial Black"/>
              </a:rPr>
              <a:t>i</a:t>
            </a:r>
            <a:r>
              <a:rPr dirty="0" sz="1400" spc="-150">
                <a:latin typeface="Arial Black"/>
                <a:cs typeface="Arial Black"/>
              </a:rPr>
              <a:t>tung</a:t>
            </a:r>
            <a:r>
              <a:rPr dirty="0" sz="1400" spc="-175">
                <a:latin typeface="Arial Black"/>
                <a:cs typeface="Arial Black"/>
              </a:rPr>
              <a:t>a</a:t>
            </a:r>
            <a:r>
              <a:rPr dirty="0" sz="1400" spc="-95">
                <a:latin typeface="Arial Black"/>
                <a:cs typeface="Arial Black"/>
              </a:rPr>
              <a:t>n  </a:t>
            </a:r>
            <a:r>
              <a:rPr dirty="0" sz="1400" spc="-185">
                <a:latin typeface="Arial Black"/>
                <a:cs typeface="Arial Black"/>
              </a:rPr>
              <a:t>Tunjangan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146792" y="3087623"/>
            <a:ext cx="1397507" cy="1313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0358373" y="3407105"/>
            <a:ext cx="977265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5"/>
              </a:spcBef>
            </a:pPr>
            <a:r>
              <a:rPr dirty="0" sz="1400" spc="-204">
                <a:latin typeface="Arial Black"/>
                <a:cs typeface="Arial Black"/>
              </a:rPr>
              <a:t>Sistem  </a:t>
            </a:r>
            <a:r>
              <a:rPr dirty="0" sz="1400" spc="-270">
                <a:latin typeface="Arial Black"/>
                <a:cs typeface="Arial Black"/>
              </a:rPr>
              <a:t>P</a:t>
            </a:r>
            <a:r>
              <a:rPr dirty="0" sz="1400" spc="-170">
                <a:latin typeface="Arial Black"/>
                <a:cs typeface="Arial Black"/>
              </a:rPr>
              <a:t>erh</a:t>
            </a:r>
            <a:r>
              <a:rPr dirty="0" sz="1400" spc="-105">
                <a:latin typeface="Arial Black"/>
                <a:cs typeface="Arial Black"/>
              </a:rPr>
              <a:t>i</a:t>
            </a:r>
            <a:r>
              <a:rPr dirty="0" sz="1400" spc="-150">
                <a:latin typeface="Arial Black"/>
                <a:cs typeface="Arial Black"/>
              </a:rPr>
              <a:t>tung</a:t>
            </a:r>
            <a:r>
              <a:rPr dirty="0" sz="1400" spc="-175">
                <a:latin typeface="Arial Black"/>
                <a:cs typeface="Arial Black"/>
              </a:rPr>
              <a:t>a</a:t>
            </a:r>
            <a:r>
              <a:rPr dirty="0" sz="1400" spc="-95">
                <a:latin typeface="Arial Black"/>
                <a:cs typeface="Arial Black"/>
              </a:rPr>
              <a:t>n  </a:t>
            </a:r>
            <a:r>
              <a:rPr dirty="0" sz="1400" spc="-160">
                <a:latin typeface="Arial Black"/>
                <a:cs typeface="Arial Black"/>
              </a:rPr>
              <a:t>Anggaran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977883" y="3610355"/>
            <a:ext cx="1310640" cy="1277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9361678" y="4018915"/>
            <a:ext cx="544830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75">
                <a:latin typeface="Arial Black"/>
                <a:cs typeface="Arial Black"/>
              </a:rPr>
              <a:t>S</a:t>
            </a:r>
            <a:r>
              <a:rPr dirty="0" sz="1400" spc="-135">
                <a:latin typeface="Arial Black"/>
                <a:cs typeface="Arial Black"/>
              </a:rPr>
              <a:t>i</a:t>
            </a:r>
            <a:r>
              <a:rPr dirty="0" sz="1400" spc="-260">
                <a:latin typeface="Arial Black"/>
                <a:cs typeface="Arial Black"/>
              </a:rPr>
              <a:t>s</a:t>
            </a:r>
            <a:r>
              <a:rPr dirty="0" sz="1400" spc="-160">
                <a:latin typeface="Arial Black"/>
                <a:cs typeface="Arial Black"/>
              </a:rPr>
              <a:t>t</a:t>
            </a:r>
            <a:r>
              <a:rPr dirty="0" sz="1400" spc="-200">
                <a:latin typeface="Arial Black"/>
                <a:cs typeface="Arial Black"/>
              </a:rPr>
              <a:t>em</a:t>
            </a:r>
            <a:endParaRPr sz="1400">
              <a:latin typeface="Arial Black"/>
              <a:cs typeface="Arial Black"/>
            </a:endParaRPr>
          </a:p>
          <a:p>
            <a:pPr marL="128270">
              <a:lnSpc>
                <a:spcPct val="100000"/>
              </a:lnSpc>
            </a:pPr>
            <a:r>
              <a:rPr dirty="0" sz="1400" spc="-185">
                <a:latin typeface="Arial Black"/>
                <a:cs typeface="Arial Black"/>
              </a:rPr>
              <a:t>360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349740" y="1202436"/>
            <a:ext cx="1335024" cy="1196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9746106" y="1570736"/>
            <a:ext cx="54483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5"/>
              </a:spcBef>
            </a:pPr>
            <a:r>
              <a:rPr dirty="0" sz="1400" spc="-275">
                <a:latin typeface="Arial Black"/>
                <a:cs typeface="Arial Black"/>
              </a:rPr>
              <a:t>S</a:t>
            </a:r>
            <a:r>
              <a:rPr dirty="0" sz="1400" spc="-135">
                <a:latin typeface="Arial Black"/>
                <a:cs typeface="Arial Black"/>
              </a:rPr>
              <a:t>i</a:t>
            </a:r>
            <a:r>
              <a:rPr dirty="0" sz="1400" spc="-260">
                <a:latin typeface="Arial Black"/>
                <a:cs typeface="Arial Black"/>
              </a:rPr>
              <a:t>s</a:t>
            </a:r>
            <a:r>
              <a:rPr dirty="0" sz="1400" spc="-160">
                <a:latin typeface="Arial Black"/>
                <a:cs typeface="Arial Black"/>
              </a:rPr>
              <a:t>t</a:t>
            </a:r>
            <a:r>
              <a:rPr dirty="0" sz="1400" spc="-140">
                <a:latin typeface="Arial Black"/>
                <a:cs typeface="Arial Black"/>
              </a:rPr>
              <a:t>em  </a:t>
            </a:r>
            <a:r>
              <a:rPr dirty="0" sz="1400" spc="-220">
                <a:latin typeface="Arial Black"/>
                <a:cs typeface="Arial Black"/>
              </a:rPr>
              <a:t>M</a:t>
            </a:r>
            <a:r>
              <a:rPr dirty="0" sz="1400" spc="-254">
                <a:latin typeface="Arial Black"/>
                <a:cs typeface="Arial Black"/>
              </a:rPr>
              <a:t>K</a:t>
            </a:r>
            <a:r>
              <a:rPr dirty="0" sz="1400" spc="-229">
                <a:latin typeface="Arial Black"/>
                <a:cs typeface="Arial Black"/>
              </a:rPr>
              <a:t>OK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82644" y="1728978"/>
            <a:ext cx="328041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5" i="1">
                <a:latin typeface="Trebuchet MS"/>
                <a:cs typeface="Trebuchet MS"/>
              </a:rPr>
              <a:t>Akan </a:t>
            </a:r>
            <a:r>
              <a:rPr dirty="0" sz="1800" spc="-100" i="1">
                <a:latin typeface="Trebuchet MS"/>
                <a:cs typeface="Trebuchet MS"/>
              </a:rPr>
              <a:t>terkait </a:t>
            </a:r>
            <a:r>
              <a:rPr dirty="0" sz="1800" spc="-95" i="1">
                <a:latin typeface="Trebuchet MS"/>
                <a:cs typeface="Trebuchet MS"/>
              </a:rPr>
              <a:t>erat </a:t>
            </a:r>
            <a:r>
              <a:rPr dirty="0" sz="1800" i="1">
                <a:latin typeface="Trebuchet MS"/>
                <a:cs typeface="Trebuchet MS"/>
              </a:rPr>
              <a:t>dengan </a:t>
            </a:r>
            <a:r>
              <a:rPr dirty="0" sz="1800" spc="-30" i="1">
                <a:latin typeface="Trebuchet MS"/>
                <a:cs typeface="Trebuchet MS"/>
              </a:rPr>
              <a:t>module  </a:t>
            </a:r>
            <a:r>
              <a:rPr dirty="0" sz="1800" i="1">
                <a:latin typeface="Trebuchet MS"/>
                <a:cs typeface="Trebuchet MS"/>
              </a:rPr>
              <a:t>Layanan </a:t>
            </a:r>
            <a:r>
              <a:rPr dirty="0" sz="1800" spc="-15" i="1">
                <a:latin typeface="Trebuchet MS"/>
                <a:cs typeface="Trebuchet MS"/>
              </a:rPr>
              <a:t>Kepegawaian </a:t>
            </a:r>
            <a:r>
              <a:rPr dirty="0" sz="1800" i="1">
                <a:latin typeface="Trebuchet MS"/>
                <a:cs typeface="Trebuchet MS"/>
              </a:rPr>
              <a:t>pada  </a:t>
            </a:r>
            <a:r>
              <a:rPr dirty="0" sz="1800" spc="-45" i="1">
                <a:latin typeface="Trebuchet MS"/>
                <a:cs typeface="Trebuchet MS"/>
              </a:rPr>
              <a:t>instansi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51141" y="1092517"/>
            <a:ext cx="875665" cy="854075"/>
            <a:chOff x="751141" y="1092517"/>
            <a:chExt cx="875665" cy="854075"/>
          </a:xfrm>
        </p:grpSpPr>
        <p:sp>
          <p:nvSpPr>
            <p:cNvPr id="35" name="object 35"/>
            <p:cNvSpPr/>
            <p:nvPr/>
          </p:nvSpPr>
          <p:spPr>
            <a:xfrm>
              <a:off x="752094" y="1093470"/>
              <a:ext cx="873760" cy="852169"/>
            </a:xfrm>
            <a:custGeom>
              <a:avLst/>
              <a:gdLst/>
              <a:ahLst/>
              <a:cxnLst/>
              <a:rect l="l" t="t" r="r" b="b"/>
              <a:pathLst>
                <a:path w="873760" h="852169">
                  <a:moveTo>
                    <a:pt x="436625" y="0"/>
                  </a:moveTo>
                  <a:lnTo>
                    <a:pt x="389049" y="2500"/>
                  </a:lnTo>
                  <a:lnTo>
                    <a:pt x="342957" y="9826"/>
                  </a:lnTo>
                  <a:lnTo>
                    <a:pt x="298616" y="21720"/>
                  </a:lnTo>
                  <a:lnTo>
                    <a:pt x="256291" y="37919"/>
                  </a:lnTo>
                  <a:lnTo>
                    <a:pt x="216249" y="58166"/>
                  </a:lnTo>
                  <a:lnTo>
                    <a:pt x="178757" y="82198"/>
                  </a:lnTo>
                  <a:lnTo>
                    <a:pt x="144081" y="109757"/>
                  </a:lnTo>
                  <a:lnTo>
                    <a:pt x="112487" y="140581"/>
                  </a:lnTo>
                  <a:lnTo>
                    <a:pt x="84241" y="174412"/>
                  </a:lnTo>
                  <a:lnTo>
                    <a:pt x="59610" y="210989"/>
                  </a:lnTo>
                  <a:lnTo>
                    <a:pt x="38861" y="250051"/>
                  </a:lnTo>
                  <a:lnTo>
                    <a:pt x="22258" y="291340"/>
                  </a:lnTo>
                  <a:lnTo>
                    <a:pt x="10070" y="334593"/>
                  </a:lnTo>
                  <a:lnTo>
                    <a:pt x="2561" y="379553"/>
                  </a:lnTo>
                  <a:lnTo>
                    <a:pt x="0" y="425957"/>
                  </a:lnTo>
                  <a:lnTo>
                    <a:pt x="2561" y="472362"/>
                  </a:lnTo>
                  <a:lnTo>
                    <a:pt x="10070" y="517322"/>
                  </a:lnTo>
                  <a:lnTo>
                    <a:pt x="22258" y="560575"/>
                  </a:lnTo>
                  <a:lnTo>
                    <a:pt x="38861" y="601864"/>
                  </a:lnTo>
                  <a:lnTo>
                    <a:pt x="59610" y="640926"/>
                  </a:lnTo>
                  <a:lnTo>
                    <a:pt x="84241" y="677503"/>
                  </a:lnTo>
                  <a:lnTo>
                    <a:pt x="112487" y="711334"/>
                  </a:lnTo>
                  <a:lnTo>
                    <a:pt x="144081" y="742158"/>
                  </a:lnTo>
                  <a:lnTo>
                    <a:pt x="178757" y="769717"/>
                  </a:lnTo>
                  <a:lnTo>
                    <a:pt x="216249" y="793750"/>
                  </a:lnTo>
                  <a:lnTo>
                    <a:pt x="256291" y="813996"/>
                  </a:lnTo>
                  <a:lnTo>
                    <a:pt x="298616" y="830195"/>
                  </a:lnTo>
                  <a:lnTo>
                    <a:pt x="342957" y="842089"/>
                  </a:lnTo>
                  <a:lnTo>
                    <a:pt x="389049" y="849415"/>
                  </a:lnTo>
                  <a:lnTo>
                    <a:pt x="436625" y="851915"/>
                  </a:lnTo>
                  <a:lnTo>
                    <a:pt x="484206" y="849415"/>
                  </a:lnTo>
                  <a:lnTo>
                    <a:pt x="530301" y="842089"/>
                  </a:lnTo>
                  <a:lnTo>
                    <a:pt x="574645" y="830195"/>
                  </a:lnTo>
                  <a:lnTo>
                    <a:pt x="616971" y="813996"/>
                  </a:lnTo>
                  <a:lnTo>
                    <a:pt x="657013" y="793749"/>
                  </a:lnTo>
                  <a:lnTo>
                    <a:pt x="694505" y="769717"/>
                  </a:lnTo>
                  <a:lnTo>
                    <a:pt x="729180" y="742158"/>
                  </a:lnTo>
                  <a:lnTo>
                    <a:pt x="760773" y="711334"/>
                  </a:lnTo>
                  <a:lnTo>
                    <a:pt x="789017" y="677503"/>
                  </a:lnTo>
                  <a:lnTo>
                    <a:pt x="813646" y="640926"/>
                  </a:lnTo>
                  <a:lnTo>
                    <a:pt x="834394" y="601864"/>
                  </a:lnTo>
                  <a:lnTo>
                    <a:pt x="850995" y="560575"/>
                  </a:lnTo>
                  <a:lnTo>
                    <a:pt x="863182" y="517322"/>
                  </a:lnTo>
                  <a:lnTo>
                    <a:pt x="870690" y="472362"/>
                  </a:lnTo>
                  <a:lnTo>
                    <a:pt x="873252" y="425957"/>
                  </a:lnTo>
                  <a:lnTo>
                    <a:pt x="870690" y="379553"/>
                  </a:lnTo>
                  <a:lnTo>
                    <a:pt x="863182" y="334593"/>
                  </a:lnTo>
                  <a:lnTo>
                    <a:pt x="850995" y="291340"/>
                  </a:lnTo>
                  <a:lnTo>
                    <a:pt x="834394" y="250051"/>
                  </a:lnTo>
                  <a:lnTo>
                    <a:pt x="813646" y="210989"/>
                  </a:lnTo>
                  <a:lnTo>
                    <a:pt x="789017" y="174412"/>
                  </a:lnTo>
                  <a:lnTo>
                    <a:pt x="760773" y="140581"/>
                  </a:lnTo>
                  <a:lnTo>
                    <a:pt x="729180" y="109757"/>
                  </a:lnTo>
                  <a:lnTo>
                    <a:pt x="694505" y="82198"/>
                  </a:lnTo>
                  <a:lnTo>
                    <a:pt x="657013" y="58165"/>
                  </a:lnTo>
                  <a:lnTo>
                    <a:pt x="616971" y="37919"/>
                  </a:lnTo>
                  <a:lnTo>
                    <a:pt x="574645" y="21720"/>
                  </a:lnTo>
                  <a:lnTo>
                    <a:pt x="530301" y="9826"/>
                  </a:lnTo>
                  <a:lnTo>
                    <a:pt x="484206" y="2500"/>
                  </a:lnTo>
                  <a:lnTo>
                    <a:pt x="436625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52094" y="1093470"/>
              <a:ext cx="873760" cy="852169"/>
            </a:xfrm>
            <a:custGeom>
              <a:avLst/>
              <a:gdLst/>
              <a:ahLst/>
              <a:cxnLst/>
              <a:rect l="l" t="t" r="r" b="b"/>
              <a:pathLst>
                <a:path w="873760" h="852169">
                  <a:moveTo>
                    <a:pt x="0" y="425957"/>
                  </a:moveTo>
                  <a:lnTo>
                    <a:pt x="2561" y="379553"/>
                  </a:lnTo>
                  <a:lnTo>
                    <a:pt x="10070" y="334593"/>
                  </a:lnTo>
                  <a:lnTo>
                    <a:pt x="22258" y="291340"/>
                  </a:lnTo>
                  <a:lnTo>
                    <a:pt x="38861" y="250051"/>
                  </a:lnTo>
                  <a:lnTo>
                    <a:pt x="59610" y="210989"/>
                  </a:lnTo>
                  <a:lnTo>
                    <a:pt x="84241" y="174412"/>
                  </a:lnTo>
                  <a:lnTo>
                    <a:pt x="112487" y="140581"/>
                  </a:lnTo>
                  <a:lnTo>
                    <a:pt x="144081" y="109757"/>
                  </a:lnTo>
                  <a:lnTo>
                    <a:pt x="178757" y="82198"/>
                  </a:lnTo>
                  <a:lnTo>
                    <a:pt x="216249" y="58166"/>
                  </a:lnTo>
                  <a:lnTo>
                    <a:pt x="256291" y="37919"/>
                  </a:lnTo>
                  <a:lnTo>
                    <a:pt x="298616" y="21720"/>
                  </a:lnTo>
                  <a:lnTo>
                    <a:pt x="342957" y="9826"/>
                  </a:lnTo>
                  <a:lnTo>
                    <a:pt x="389049" y="2500"/>
                  </a:lnTo>
                  <a:lnTo>
                    <a:pt x="436625" y="0"/>
                  </a:lnTo>
                  <a:lnTo>
                    <a:pt x="484206" y="2500"/>
                  </a:lnTo>
                  <a:lnTo>
                    <a:pt x="530301" y="9826"/>
                  </a:lnTo>
                  <a:lnTo>
                    <a:pt x="574645" y="21720"/>
                  </a:lnTo>
                  <a:lnTo>
                    <a:pt x="616971" y="37919"/>
                  </a:lnTo>
                  <a:lnTo>
                    <a:pt x="657013" y="58165"/>
                  </a:lnTo>
                  <a:lnTo>
                    <a:pt x="694505" y="82198"/>
                  </a:lnTo>
                  <a:lnTo>
                    <a:pt x="729180" y="109757"/>
                  </a:lnTo>
                  <a:lnTo>
                    <a:pt x="760773" y="140581"/>
                  </a:lnTo>
                  <a:lnTo>
                    <a:pt x="789017" y="174412"/>
                  </a:lnTo>
                  <a:lnTo>
                    <a:pt x="813646" y="210989"/>
                  </a:lnTo>
                  <a:lnTo>
                    <a:pt x="834394" y="250051"/>
                  </a:lnTo>
                  <a:lnTo>
                    <a:pt x="850995" y="291340"/>
                  </a:lnTo>
                  <a:lnTo>
                    <a:pt x="863182" y="334593"/>
                  </a:lnTo>
                  <a:lnTo>
                    <a:pt x="870690" y="379553"/>
                  </a:lnTo>
                  <a:lnTo>
                    <a:pt x="873252" y="425957"/>
                  </a:lnTo>
                  <a:lnTo>
                    <a:pt x="870690" y="472362"/>
                  </a:lnTo>
                  <a:lnTo>
                    <a:pt x="863182" y="517322"/>
                  </a:lnTo>
                  <a:lnTo>
                    <a:pt x="850995" y="560575"/>
                  </a:lnTo>
                  <a:lnTo>
                    <a:pt x="834394" y="601864"/>
                  </a:lnTo>
                  <a:lnTo>
                    <a:pt x="813646" y="640926"/>
                  </a:lnTo>
                  <a:lnTo>
                    <a:pt x="789017" y="677503"/>
                  </a:lnTo>
                  <a:lnTo>
                    <a:pt x="760773" y="711334"/>
                  </a:lnTo>
                  <a:lnTo>
                    <a:pt x="729180" y="742158"/>
                  </a:lnTo>
                  <a:lnTo>
                    <a:pt x="694505" y="769717"/>
                  </a:lnTo>
                  <a:lnTo>
                    <a:pt x="657013" y="793749"/>
                  </a:lnTo>
                  <a:lnTo>
                    <a:pt x="616971" y="813996"/>
                  </a:lnTo>
                  <a:lnTo>
                    <a:pt x="574645" y="830195"/>
                  </a:lnTo>
                  <a:lnTo>
                    <a:pt x="530301" y="842089"/>
                  </a:lnTo>
                  <a:lnTo>
                    <a:pt x="484206" y="849415"/>
                  </a:lnTo>
                  <a:lnTo>
                    <a:pt x="436625" y="851915"/>
                  </a:lnTo>
                  <a:lnTo>
                    <a:pt x="389049" y="849415"/>
                  </a:lnTo>
                  <a:lnTo>
                    <a:pt x="342957" y="842089"/>
                  </a:lnTo>
                  <a:lnTo>
                    <a:pt x="298616" y="830195"/>
                  </a:lnTo>
                  <a:lnTo>
                    <a:pt x="256291" y="813996"/>
                  </a:lnTo>
                  <a:lnTo>
                    <a:pt x="216249" y="793750"/>
                  </a:lnTo>
                  <a:lnTo>
                    <a:pt x="178757" y="769717"/>
                  </a:lnTo>
                  <a:lnTo>
                    <a:pt x="144081" y="742158"/>
                  </a:lnTo>
                  <a:lnTo>
                    <a:pt x="112487" y="711334"/>
                  </a:lnTo>
                  <a:lnTo>
                    <a:pt x="84241" y="677503"/>
                  </a:lnTo>
                  <a:lnTo>
                    <a:pt x="59610" y="640926"/>
                  </a:lnTo>
                  <a:lnTo>
                    <a:pt x="38861" y="601864"/>
                  </a:lnTo>
                  <a:lnTo>
                    <a:pt x="22258" y="560575"/>
                  </a:lnTo>
                  <a:lnTo>
                    <a:pt x="10070" y="517322"/>
                  </a:lnTo>
                  <a:lnTo>
                    <a:pt x="2561" y="472362"/>
                  </a:lnTo>
                  <a:lnTo>
                    <a:pt x="0" y="425957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748080" y="1227582"/>
            <a:ext cx="8782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715" indent="127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30">
                <a:latin typeface="Arial Black"/>
                <a:cs typeface="Arial Black"/>
              </a:rPr>
              <a:t>r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25">
                <a:latin typeface="Arial Black"/>
                <a:cs typeface="Arial Black"/>
              </a:rPr>
              <a:t>n</a:t>
            </a:r>
            <a:r>
              <a:rPr dirty="0" sz="1200" spc="-190">
                <a:latin typeface="Arial Black"/>
                <a:cs typeface="Arial Black"/>
              </a:rPr>
              <a:t>can</a:t>
            </a:r>
            <a:r>
              <a:rPr dirty="0" sz="1200" spc="-135">
                <a:latin typeface="Arial Black"/>
                <a:cs typeface="Arial Black"/>
              </a:rPr>
              <a:t>aan  </a:t>
            </a:r>
            <a:r>
              <a:rPr dirty="0" sz="1200" spc="-170">
                <a:latin typeface="Arial Black"/>
                <a:cs typeface="Arial Black"/>
              </a:rPr>
              <a:t>Kinerja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25233" y="2093785"/>
            <a:ext cx="873760" cy="854075"/>
            <a:chOff x="725233" y="2093785"/>
            <a:chExt cx="873760" cy="854075"/>
          </a:xfrm>
        </p:grpSpPr>
        <p:sp>
          <p:nvSpPr>
            <p:cNvPr id="39" name="object 39"/>
            <p:cNvSpPr/>
            <p:nvPr/>
          </p:nvSpPr>
          <p:spPr>
            <a:xfrm>
              <a:off x="726185" y="2094738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5" h="852169">
                  <a:moveTo>
                    <a:pt x="435864" y="0"/>
                  </a:moveTo>
                  <a:lnTo>
                    <a:pt x="388372" y="2500"/>
                  </a:lnTo>
                  <a:lnTo>
                    <a:pt x="342362" y="9826"/>
                  </a:lnTo>
                  <a:lnTo>
                    <a:pt x="298099" y="21720"/>
                  </a:lnTo>
                  <a:lnTo>
                    <a:pt x="255848" y="37919"/>
                  </a:lnTo>
                  <a:lnTo>
                    <a:pt x="215877" y="58166"/>
                  </a:lnTo>
                  <a:lnTo>
                    <a:pt x="178450" y="82198"/>
                  </a:lnTo>
                  <a:lnTo>
                    <a:pt x="143834" y="109757"/>
                  </a:lnTo>
                  <a:lnTo>
                    <a:pt x="112295" y="140581"/>
                  </a:lnTo>
                  <a:lnTo>
                    <a:pt x="84097" y="174412"/>
                  </a:lnTo>
                  <a:lnTo>
                    <a:pt x="59509" y="210989"/>
                  </a:lnTo>
                  <a:lnTo>
                    <a:pt x="38795" y="250051"/>
                  </a:lnTo>
                  <a:lnTo>
                    <a:pt x="22221" y="291340"/>
                  </a:lnTo>
                  <a:lnTo>
                    <a:pt x="10053" y="334593"/>
                  </a:lnTo>
                  <a:lnTo>
                    <a:pt x="2557" y="379553"/>
                  </a:lnTo>
                  <a:lnTo>
                    <a:pt x="0" y="425958"/>
                  </a:lnTo>
                  <a:lnTo>
                    <a:pt x="2557" y="472362"/>
                  </a:lnTo>
                  <a:lnTo>
                    <a:pt x="10053" y="517322"/>
                  </a:lnTo>
                  <a:lnTo>
                    <a:pt x="22221" y="560575"/>
                  </a:lnTo>
                  <a:lnTo>
                    <a:pt x="38795" y="601864"/>
                  </a:lnTo>
                  <a:lnTo>
                    <a:pt x="59509" y="640926"/>
                  </a:lnTo>
                  <a:lnTo>
                    <a:pt x="84097" y="677503"/>
                  </a:lnTo>
                  <a:lnTo>
                    <a:pt x="112295" y="711334"/>
                  </a:lnTo>
                  <a:lnTo>
                    <a:pt x="143834" y="742158"/>
                  </a:lnTo>
                  <a:lnTo>
                    <a:pt x="178450" y="769717"/>
                  </a:lnTo>
                  <a:lnTo>
                    <a:pt x="215877" y="793750"/>
                  </a:lnTo>
                  <a:lnTo>
                    <a:pt x="255848" y="813996"/>
                  </a:lnTo>
                  <a:lnTo>
                    <a:pt x="298099" y="830195"/>
                  </a:lnTo>
                  <a:lnTo>
                    <a:pt x="342362" y="842089"/>
                  </a:lnTo>
                  <a:lnTo>
                    <a:pt x="388372" y="849415"/>
                  </a:lnTo>
                  <a:lnTo>
                    <a:pt x="435864" y="851915"/>
                  </a:lnTo>
                  <a:lnTo>
                    <a:pt x="483346" y="849415"/>
                  </a:lnTo>
                  <a:lnTo>
                    <a:pt x="529350" y="842089"/>
                  </a:lnTo>
                  <a:lnTo>
                    <a:pt x="573609" y="830195"/>
                  </a:lnTo>
                  <a:lnTo>
                    <a:pt x="615857" y="813996"/>
                  </a:lnTo>
                  <a:lnTo>
                    <a:pt x="655828" y="793749"/>
                  </a:lnTo>
                  <a:lnTo>
                    <a:pt x="693255" y="769717"/>
                  </a:lnTo>
                  <a:lnTo>
                    <a:pt x="727873" y="742158"/>
                  </a:lnTo>
                  <a:lnTo>
                    <a:pt x="759415" y="711334"/>
                  </a:lnTo>
                  <a:lnTo>
                    <a:pt x="787615" y="677503"/>
                  </a:lnTo>
                  <a:lnTo>
                    <a:pt x="812207" y="640926"/>
                  </a:lnTo>
                  <a:lnTo>
                    <a:pt x="832924" y="601864"/>
                  </a:lnTo>
                  <a:lnTo>
                    <a:pt x="849501" y="560575"/>
                  </a:lnTo>
                  <a:lnTo>
                    <a:pt x="861672" y="517322"/>
                  </a:lnTo>
                  <a:lnTo>
                    <a:pt x="869169" y="472362"/>
                  </a:lnTo>
                  <a:lnTo>
                    <a:pt x="871727" y="425958"/>
                  </a:lnTo>
                  <a:lnTo>
                    <a:pt x="869169" y="379553"/>
                  </a:lnTo>
                  <a:lnTo>
                    <a:pt x="861672" y="334593"/>
                  </a:lnTo>
                  <a:lnTo>
                    <a:pt x="849501" y="291340"/>
                  </a:lnTo>
                  <a:lnTo>
                    <a:pt x="832924" y="250051"/>
                  </a:lnTo>
                  <a:lnTo>
                    <a:pt x="812207" y="210989"/>
                  </a:lnTo>
                  <a:lnTo>
                    <a:pt x="787615" y="174412"/>
                  </a:lnTo>
                  <a:lnTo>
                    <a:pt x="759415" y="140581"/>
                  </a:lnTo>
                  <a:lnTo>
                    <a:pt x="727873" y="109757"/>
                  </a:lnTo>
                  <a:lnTo>
                    <a:pt x="693255" y="82198"/>
                  </a:lnTo>
                  <a:lnTo>
                    <a:pt x="655828" y="58165"/>
                  </a:lnTo>
                  <a:lnTo>
                    <a:pt x="615857" y="37919"/>
                  </a:lnTo>
                  <a:lnTo>
                    <a:pt x="573609" y="21720"/>
                  </a:lnTo>
                  <a:lnTo>
                    <a:pt x="529350" y="9826"/>
                  </a:lnTo>
                  <a:lnTo>
                    <a:pt x="483346" y="2500"/>
                  </a:lnTo>
                  <a:lnTo>
                    <a:pt x="435864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26185" y="2094738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5" h="852169">
                  <a:moveTo>
                    <a:pt x="0" y="425958"/>
                  </a:moveTo>
                  <a:lnTo>
                    <a:pt x="2557" y="379553"/>
                  </a:lnTo>
                  <a:lnTo>
                    <a:pt x="10053" y="334593"/>
                  </a:lnTo>
                  <a:lnTo>
                    <a:pt x="22221" y="291340"/>
                  </a:lnTo>
                  <a:lnTo>
                    <a:pt x="38795" y="250051"/>
                  </a:lnTo>
                  <a:lnTo>
                    <a:pt x="59509" y="210989"/>
                  </a:lnTo>
                  <a:lnTo>
                    <a:pt x="84097" y="174412"/>
                  </a:lnTo>
                  <a:lnTo>
                    <a:pt x="112295" y="140581"/>
                  </a:lnTo>
                  <a:lnTo>
                    <a:pt x="143834" y="109757"/>
                  </a:lnTo>
                  <a:lnTo>
                    <a:pt x="178450" y="82198"/>
                  </a:lnTo>
                  <a:lnTo>
                    <a:pt x="215877" y="58166"/>
                  </a:lnTo>
                  <a:lnTo>
                    <a:pt x="255848" y="37919"/>
                  </a:lnTo>
                  <a:lnTo>
                    <a:pt x="298099" y="21720"/>
                  </a:lnTo>
                  <a:lnTo>
                    <a:pt x="342362" y="9826"/>
                  </a:lnTo>
                  <a:lnTo>
                    <a:pt x="388372" y="2500"/>
                  </a:lnTo>
                  <a:lnTo>
                    <a:pt x="435864" y="0"/>
                  </a:lnTo>
                  <a:lnTo>
                    <a:pt x="483346" y="2500"/>
                  </a:lnTo>
                  <a:lnTo>
                    <a:pt x="529350" y="9826"/>
                  </a:lnTo>
                  <a:lnTo>
                    <a:pt x="573609" y="21720"/>
                  </a:lnTo>
                  <a:lnTo>
                    <a:pt x="615857" y="37919"/>
                  </a:lnTo>
                  <a:lnTo>
                    <a:pt x="655828" y="58165"/>
                  </a:lnTo>
                  <a:lnTo>
                    <a:pt x="693255" y="82198"/>
                  </a:lnTo>
                  <a:lnTo>
                    <a:pt x="727873" y="109757"/>
                  </a:lnTo>
                  <a:lnTo>
                    <a:pt x="759415" y="140581"/>
                  </a:lnTo>
                  <a:lnTo>
                    <a:pt x="787615" y="174412"/>
                  </a:lnTo>
                  <a:lnTo>
                    <a:pt x="812207" y="210989"/>
                  </a:lnTo>
                  <a:lnTo>
                    <a:pt x="832924" y="250051"/>
                  </a:lnTo>
                  <a:lnTo>
                    <a:pt x="849501" y="291340"/>
                  </a:lnTo>
                  <a:lnTo>
                    <a:pt x="861672" y="334593"/>
                  </a:lnTo>
                  <a:lnTo>
                    <a:pt x="869169" y="379553"/>
                  </a:lnTo>
                  <a:lnTo>
                    <a:pt x="871727" y="425958"/>
                  </a:lnTo>
                  <a:lnTo>
                    <a:pt x="869169" y="472362"/>
                  </a:lnTo>
                  <a:lnTo>
                    <a:pt x="861672" y="517322"/>
                  </a:lnTo>
                  <a:lnTo>
                    <a:pt x="849501" y="560575"/>
                  </a:lnTo>
                  <a:lnTo>
                    <a:pt x="832924" y="601864"/>
                  </a:lnTo>
                  <a:lnTo>
                    <a:pt x="812207" y="640926"/>
                  </a:lnTo>
                  <a:lnTo>
                    <a:pt x="787615" y="677503"/>
                  </a:lnTo>
                  <a:lnTo>
                    <a:pt x="759415" y="711334"/>
                  </a:lnTo>
                  <a:lnTo>
                    <a:pt x="727873" y="742158"/>
                  </a:lnTo>
                  <a:lnTo>
                    <a:pt x="693255" y="769717"/>
                  </a:lnTo>
                  <a:lnTo>
                    <a:pt x="655828" y="793749"/>
                  </a:lnTo>
                  <a:lnTo>
                    <a:pt x="615857" y="813996"/>
                  </a:lnTo>
                  <a:lnTo>
                    <a:pt x="573609" y="830195"/>
                  </a:lnTo>
                  <a:lnTo>
                    <a:pt x="529350" y="842089"/>
                  </a:lnTo>
                  <a:lnTo>
                    <a:pt x="483346" y="849415"/>
                  </a:lnTo>
                  <a:lnTo>
                    <a:pt x="435864" y="851915"/>
                  </a:lnTo>
                  <a:lnTo>
                    <a:pt x="388372" y="849415"/>
                  </a:lnTo>
                  <a:lnTo>
                    <a:pt x="342362" y="842089"/>
                  </a:lnTo>
                  <a:lnTo>
                    <a:pt x="298099" y="830195"/>
                  </a:lnTo>
                  <a:lnTo>
                    <a:pt x="255848" y="813996"/>
                  </a:lnTo>
                  <a:lnTo>
                    <a:pt x="215877" y="793750"/>
                  </a:lnTo>
                  <a:lnTo>
                    <a:pt x="178450" y="769717"/>
                  </a:lnTo>
                  <a:lnTo>
                    <a:pt x="143834" y="742158"/>
                  </a:lnTo>
                  <a:lnTo>
                    <a:pt x="112295" y="711334"/>
                  </a:lnTo>
                  <a:lnTo>
                    <a:pt x="84097" y="677503"/>
                  </a:lnTo>
                  <a:lnTo>
                    <a:pt x="59509" y="640926"/>
                  </a:lnTo>
                  <a:lnTo>
                    <a:pt x="38795" y="601864"/>
                  </a:lnTo>
                  <a:lnTo>
                    <a:pt x="22221" y="560575"/>
                  </a:lnTo>
                  <a:lnTo>
                    <a:pt x="10053" y="517322"/>
                  </a:lnTo>
                  <a:lnTo>
                    <a:pt x="2557" y="472362"/>
                  </a:lnTo>
                  <a:lnTo>
                    <a:pt x="0" y="425958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927608" y="2229103"/>
            <a:ext cx="4679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75">
                <a:latin typeface="Arial Black"/>
                <a:cs typeface="Arial Black"/>
              </a:rPr>
              <a:t>Si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45">
                <a:latin typeface="Arial Black"/>
                <a:cs typeface="Arial Black"/>
              </a:rPr>
              <a:t>t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70">
                <a:latin typeface="Arial Black"/>
                <a:cs typeface="Arial Black"/>
              </a:rPr>
              <a:t>m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8631" y="2411984"/>
            <a:ext cx="8445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80">
                <a:latin typeface="Arial Black"/>
                <a:cs typeface="Arial Black"/>
              </a:rPr>
              <a:t>laksan</a:t>
            </a:r>
            <a:r>
              <a:rPr dirty="0" sz="1200" spc="-195">
                <a:latin typeface="Arial Black"/>
                <a:cs typeface="Arial Black"/>
              </a:rPr>
              <a:t>a</a:t>
            </a:r>
            <a:r>
              <a:rPr dirty="0" sz="1200" spc="-120">
                <a:latin typeface="Arial Black"/>
                <a:cs typeface="Arial Black"/>
              </a:rPr>
              <a:t>an  </a:t>
            </a:r>
            <a:r>
              <a:rPr dirty="0" sz="1200" spc="-170">
                <a:latin typeface="Arial Black"/>
                <a:cs typeface="Arial Black"/>
              </a:rPr>
              <a:t>Kinerja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633537" y="2506789"/>
            <a:ext cx="873760" cy="854075"/>
            <a:chOff x="1633537" y="2506789"/>
            <a:chExt cx="873760" cy="854075"/>
          </a:xfrm>
        </p:grpSpPr>
        <p:sp>
          <p:nvSpPr>
            <p:cNvPr id="44" name="object 44"/>
            <p:cNvSpPr/>
            <p:nvPr/>
          </p:nvSpPr>
          <p:spPr>
            <a:xfrm>
              <a:off x="1634490" y="2507741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5" h="852170">
                  <a:moveTo>
                    <a:pt x="435864" y="0"/>
                  </a:moveTo>
                  <a:lnTo>
                    <a:pt x="388381" y="2500"/>
                  </a:lnTo>
                  <a:lnTo>
                    <a:pt x="342377" y="9826"/>
                  </a:lnTo>
                  <a:lnTo>
                    <a:pt x="298118" y="21720"/>
                  </a:lnTo>
                  <a:lnTo>
                    <a:pt x="255870" y="37919"/>
                  </a:lnTo>
                  <a:lnTo>
                    <a:pt x="215900" y="58166"/>
                  </a:lnTo>
                  <a:lnTo>
                    <a:pt x="178472" y="82198"/>
                  </a:lnTo>
                  <a:lnTo>
                    <a:pt x="143854" y="109757"/>
                  </a:lnTo>
                  <a:lnTo>
                    <a:pt x="112312" y="140581"/>
                  </a:lnTo>
                  <a:lnTo>
                    <a:pt x="84112" y="174412"/>
                  </a:lnTo>
                  <a:lnTo>
                    <a:pt x="59520" y="210989"/>
                  </a:lnTo>
                  <a:lnTo>
                    <a:pt x="38803" y="250051"/>
                  </a:lnTo>
                  <a:lnTo>
                    <a:pt x="22226" y="291340"/>
                  </a:lnTo>
                  <a:lnTo>
                    <a:pt x="10055" y="334593"/>
                  </a:lnTo>
                  <a:lnTo>
                    <a:pt x="2558" y="379553"/>
                  </a:lnTo>
                  <a:lnTo>
                    <a:pt x="0" y="425958"/>
                  </a:lnTo>
                  <a:lnTo>
                    <a:pt x="2558" y="472362"/>
                  </a:lnTo>
                  <a:lnTo>
                    <a:pt x="10055" y="517322"/>
                  </a:lnTo>
                  <a:lnTo>
                    <a:pt x="22226" y="560575"/>
                  </a:lnTo>
                  <a:lnTo>
                    <a:pt x="38803" y="601864"/>
                  </a:lnTo>
                  <a:lnTo>
                    <a:pt x="59520" y="640926"/>
                  </a:lnTo>
                  <a:lnTo>
                    <a:pt x="84112" y="677503"/>
                  </a:lnTo>
                  <a:lnTo>
                    <a:pt x="112312" y="711334"/>
                  </a:lnTo>
                  <a:lnTo>
                    <a:pt x="143854" y="742158"/>
                  </a:lnTo>
                  <a:lnTo>
                    <a:pt x="178472" y="769717"/>
                  </a:lnTo>
                  <a:lnTo>
                    <a:pt x="215900" y="793750"/>
                  </a:lnTo>
                  <a:lnTo>
                    <a:pt x="255870" y="813996"/>
                  </a:lnTo>
                  <a:lnTo>
                    <a:pt x="298118" y="830195"/>
                  </a:lnTo>
                  <a:lnTo>
                    <a:pt x="342377" y="842089"/>
                  </a:lnTo>
                  <a:lnTo>
                    <a:pt x="388381" y="849415"/>
                  </a:lnTo>
                  <a:lnTo>
                    <a:pt x="435864" y="851916"/>
                  </a:lnTo>
                  <a:lnTo>
                    <a:pt x="483346" y="849415"/>
                  </a:lnTo>
                  <a:lnTo>
                    <a:pt x="529350" y="842089"/>
                  </a:lnTo>
                  <a:lnTo>
                    <a:pt x="573609" y="830195"/>
                  </a:lnTo>
                  <a:lnTo>
                    <a:pt x="615857" y="813996"/>
                  </a:lnTo>
                  <a:lnTo>
                    <a:pt x="655828" y="793749"/>
                  </a:lnTo>
                  <a:lnTo>
                    <a:pt x="693255" y="769717"/>
                  </a:lnTo>
                  <a:lnTo>
                    <a:pt x="727873" y="742158"/>
                  </a:lnTo>
                  <a:lnTo>
                    <a:pt x="759415" y="711334"/>
                  </a:lnTo>
                  <a:lnTo>
                    <a:pt x="787615" y="677503"/>
                  </a:lnTo>
                  <a:lnTo>
                    <a:pt x="812207" y="640926"/>
                  </a:lnTo>
                  <a:lnTo>
                    <a:pt x="832924" y="601864"/>
                  </a:lnTo>
                  <a:lnTo>
                    <a:pt x="849501" y="560575"/>
                  </a:lnTo>
                  <a:lnTo>
                    <a:pt x="861672" y="517322"/>
                  </a:lnTo>
                  <a:lnTo>
                    <a:pt x="869169" y="472362"/>
                  </a:lnTo>
                  <a:lnTo>
                    <a:pt x="871728" y="425958"/>
                  </a:lnTo>
                  <a:lnTo>
                    <a:pt x="869169" y="379553"/>
                  </a:lnTo>
                  <a:lnTo>
                    <a:pt x="861672" y="334593"/>
                  </a:lnTo>
                  <a:lnTo>
                    <a:pt x="849501" y="291340"/>
                  </a:lnTo>
                  <a:lnTo>
                    <a:pt x="832924" y="250051"/>
                  </a:lnTo>
                  <a:lnTo>
                    <a:pt x="812207" y="210989"/>
                  </a:lnTo>
                  <a:lnTo>
                    <a:pt x="787615" y="174412"/>
                  </a:lnTo>
                  <a:lnTo>
                    <a:pt x="759415" y="140581"/>
                  </a:lnTo>
                  <a:lnTo>
                    <a:pt x="727873" y="109757"/>
                  </a:lnTo>
                  <a:lnTo>
                    <a:pt x="693255" y="82198"/>
                  </a:lnTo>
                  <a:lnTo>
                    <a:pt x="655828" y="58165"/>
                  </a:lnTo>
                  <a:lnTo>
                    <a:pt x="615857" y="37919"/>
                  </a:lnTo>
                  <a:lnTo>
                    <a:pt x="573609" y="21720"/>
                  </a:lnTo>
                  <a:lnTo>
                    <a:pt x="529350" y="9826"/>
                  </a:lnTo>
                  <a:lnTo>
                    <a:pt x="483346" y="2500"/>
                  </a:lnTo>
                  <a:lnTo>
                    <a:pt x="435864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634490" y="2507741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5" h="852170">
                  <a:moveTo>
                    <a:pt x="0" y="425958"/>
                  </a:moveTo>
                  <a:lnTo>
                    <a:pt x="2558" y="379553"/>
                  </a:lnTo>
                  <a:lnTo>
                    <a:pt x="10055" y="334593"/>
                  </a:lnTo>
                  <a:lnTo>
                    <a:pt x="22226" y="291340"/>
                  </a:lnTo>
                  <a:lnTo>
                    <a:pt x="38803" y="250051"/>
                  </a:lnTo>
                  <a:lnTo>
                    <a:pt x="59520" y="210989"/>
                  </a:lnTo>
                  <a:lnTo>
                    <a:pt x="84112" y="174412"/>
                  </a:lnTo>
                  <a:lnTo>
                    <a:pt x="112312" y="140581"/>
                  </a:lnTo>
                  <a:lnTo>
                    <a:pt x="143854" y="109757"/>
                  </a:lnTo>
                  <a:lnTo>
                    <a:pt x="178472" y="82198"/>
                  </a:lnTo>
                  <a:lnTo>
                    <a:pt x="215900" y="58166"/>
                  </a:lnTo>
                  <a:lnTo>
                    <a:pt x="255870" y="37919"/>
                  </a:lnTo>
                  <a:lnTo>
                    <a:pt x="298118" y="21720"/>
                  </a:lnTo>
                  <a:lnTo>
                    <a:pt x="342377" y="9826"/>
                  </a:lnTo>
                  <a:lnTo>
                    <a:pt x="388381" y="2500"/>
                  </a:lnTo>
                  <a:lnTo>
                    <a:pt x="435864" y="0"/>
                  </a:lnTo>
                  <a:lnTo>
                    <a:pt x="483346" y="2500"/>
                  </a:lnTo>
                  <a:lnTo>
                    <a:pt x="529350" y="9826"/>
                  </a:lnTo>
                  <a:lnTo>
                    <a:pt x="573609" y="21720"/>
                  </a:lnTo>
                  <a:lnTo>
                    <a:pt x="615857" y="37919"/>
                  </a:lnTo>
                  <a:lnTo>
                    <a:pt x="655828" y="58165"/>
                  </a:lnTo>
                  <a:lnTo>
                    <a:pt x="693255" y="82198"/>
                  </a:lnTo>
                  <a:lnTo>
                    <a:pt x="727873" y="109757"/>
                  </a:lnTo>
                  <a:lnTo>
                    <a:pt x="759415" y="140581"/>
                  </a:lnTo>
                  <a:lnTo>
                    <a:pt x="787615" y="174412"/>
                  </a:lnTo>
                  <a:lnTo>
                    <a:pt x="812207" y="210989"/>
                  </a:lnTo>
                  <a:lnTo>
                    <a:pt x="832924" y="250051"/>
                  </a:lnTo>
                  <a:lnTo>
                    <a:pt x="849501" y="291340"/>
                  </a:lnTo>
                  <a:lnTo>
                    <a:pt x="861672" y="334593"/>
                  </a:lnTo>
                  <a:lnTo>
                    <a:pt x="869169" y="379553"/>
                  </a:lnTo>
                  <a:lnTo>
                    <a:pt x="871728" y="425958"/>
                  </a:lnTo>
                  <a:lnTo>
                    <a:pt x="869169" y="472362"/>
                  </a:lnTo>
                  <a:lnTo>
                    <a:pt x="861672" y="517322"/>
                  </a:lnTo>
                  <a:lnTo>
                    <a:pt x="849501" y="560575"/>
                  </a:lnTo>
                  <a:lnTo>
                    <a:pt x="832924" y="601864"/>
                  </a:lnTo>
                  <a:lnTo>
                    <a:pt x="812207" y="640926"/>
                  </a:lnTo>
                  <a:lnTo>
                    <a:pt x="787615" y="677503"/>
                  </a:lnTo>
                  <a:lnTo>
                    <a:pt x="759415" y="711334"/>
                  </a:lnTo>
                  <a:lnTo>
                    <a:pt x="727873" y="742158"/>
                  </a:lnTo>
                  <a:lnTo>
                    <a:pt x="693255" y="769717"/>
                  </a:lnTo>
                  <a:lnTo>
                    <a:pt x="655828" y="793749"/>
                  </a:lnTo>
                  <a:lnTo>
                    <a:pt x="615857" y="813996"/>
                  </a:lnTo>
                  <a:lnTo>
                    <a:pt x="573609" y="830195"/>
                  </a:lnTo>
                  <a:lnTo>
                    <a:pt x="529350" y="842089"/>
                  </a:lnTo>
                  <a:lnTo>
                    <a:pt x="483346" y="849415"/>
                  </a:lnTo>
                  <a:lnTo>
                    <a:pt x="435864" y="851916"/>
                  </a:lnTo>
                  <a:lnTo>
                    <a:pt x="388381" y="849415"/>
                  </a:lnTo>
                  <a:lnTo>
                    <a:pt x="342377" y="842089"/>
                  </a:lnTo>
                  <a:lnTo>
                    <a:pt x="298118" y="830195"/>
                  </a:lnTo>
                  <a:lnTo>
                    <a:pt x="255870" y="813996"/>
                  </a:lnTo>
                  <a:lnTo>
                    <a:pt x="215900" y="793750"/>
                  </a:lnTo>
                  <a:lnTo>
                    <a:pt x="178472" y="769717"/>
                  </a:lnTo>
                  <a:lnTo>
                    <a:pt x="143854" y="742158"/>
                  </a:lnTo>
                  <a:lnTo>
                    <a:pt x="112312" y="711334"/>
                  </a:lnTo>
                  <a:lnTo>
                    <a:pt x="84112" y="677503"/>
                  </a:lnTo>
                  <a:lnTo>
                    <a:pt x="59520" y="640926"/>
                  </a:lnTo>
                  <a:lnTo>
                    <a:pt x="38803" y="601864"/>
                  </a:lnTo>
                  <a:lnTo>
                    <a:pt x="22226" y="560575"/>
                  </a:lnTo>
                  <a:lnTo>
                    <a:pt x="10055" y="517322"/>
                  </a:lnTo>
                  <a:lnTo>
                    <a:pt x="2558" y="472362"/>
                  </a:lnTo>
                  <a:lnTo>
                    <a:pt x="0" y="425958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1639316" y="2642108"/>
            <a:ext cx="85979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80">
                <a:latin typeface="Arial Black"/>
                <a:cs typeface="Arial Black"/>
              </a:rPr>
              <a:t>ma</a:t>
            </a:r>
            <a:r>
              <a:rPr dirty="0" sz="1200" spc="-140">
                <a:latin typeface="Arial Black"/>
                <a:cs typeface="Arial Black"/>
              </a:rPr>
              <a:t>n</a:t>
            </a:r>
            <a:r>
              <a:rPr dirty="0" sz="1200" spc="-140">
                <a:latin typeface="Arial Black"/>
                <a:cs typeface="Arial Black"/>
              </a:rPr>
              <a:t>ta</a:t>
            </a:r>
            <a:r>
              <a:rPr dirty="0" sz="1200" spc="-160">
                <a:latin typeface="Arial Black"/>
                <a:cs typeface="Arial Black"/>
              </a:rPr>
              <a:t>u</a:t>
            </a:r>
            <a:r>
              <a:rPr dirty="0" sz="1200" spc="-120">
                <a:latin typeface="Arial Black"/>
                <a:cs typeface="Arial Black"/>
              </a:rPr>
              <a:t>an  </a:t>
            </a:r>
            <a:r>
              <a:rPr dirty="0" sz="1200" spc="-170">
                <a:latin typeface="Arial Black"/>
                <a:cs typeface="Arial Black"/>
              </a:rPr>
              <a:t>Kinerja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592133" y="2125789"/>
            <a:ext cx="873760" cy="854075"/>
            <a:chOff x="2592133" y="2125789"/>
            <a:chExt cx="873760" cy="854075"/>
          </a:xfrm>
        </p:grpSpPr>
        <p:sp>
          <p:nvSpPr>
            <p:cNvPr id="48" name="object 48"/>
            <p:cNvSpPr/>
            <p:nvPr/>
          </p:nvSpPr>
          <p:spPr>
            <a:xfrm>
              <a:off x="2593085" y="2126741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4" h="852169">
                  <a:moveTo>
                    <a:pt x="435863" y="0"/>
                  </a:moveTo>
                  <a:lnTo>
                    <a:pt x="388381" y="2500"/>
                  </a:lnTo>
                  <a:lnTo>
                    <a:pt x="342377" y="9826"/>
                  </a:lnTo>
                  <a:lnTo>
                    <a:pt x="298118" y="21720"/>
                  </a:lnTo>
                  <a:lnTo>
                    <a:pt x="255870" y="37919"/>
                  </a:lnTo>
                  <a:lnTo>
                    <a:pt x="215900" y="58166"/>
                  </a:lnTo>
                  <a:lnTo>
                    <a:pt x="178472" y="82198"/>
                  </a:lnTo>
                  <a:lnTo>
                    <a:pt x="143854" y="109757"/>
                  </a:lnTo>
                  <a:lnTo>
                    <a:pt x="112312" y="140581"/>
                  </a:lnTo>
                  <a:lnTo>
                    <a:pt x="84112" y="174412"/>
                  </a:lnTo>
                  <a:lnTo>
                    <a:pt x="59520" y="210989"/>
                  </a:lnTo>
                  <a:lnTo>
                    <a:pt x="38803" y="250051"/>
                  </a:lnTo>
                  <a:lnTo>
                    <a:pt x="22226" y="291340"/>
                  </a:lnTo>
                  <a:lnTo>
                    <a:pt x="10055" y="334593"/>
                  </a:lnTo>
                  <a:lnTo>
                    <a:pt x="2558" y="379553"/>
                  </a:lnTo>
                  <a:lnTo>
                    <a:pt x="0" y="425958"/>
                  </a:lnTo>
                  <a:lnTo>
                    <a:pt x="2558" y="472362"/>
                  </a:lnTo>
                  <a:lnTo>
                    <a:pt x="10055" y="517322"/>
                  </a:lnTo>
                  <a:lnTo>
                    <a:pt x="22226" y="560575"/>
                  </a:lnTo>
                  <a:lnTo>
                    <a:pt x="38803" y="601864"/>
                  </a:lnTo>
                  <a:lnTo>
                    <a:pt x="59520" y="640926"/>
                  </a:lnTo>
                  <a:lnTo>
                    <a:pt x="84112" y="677503"/>
                  </a:lnTo>
                  <a:lnTo>
                    <a:pt x="112312" y="711334"/>
                  </a:lnTo>
                  <a:lnTo>
                    <a:pt x="143854" y="742158"/>
                  </a:lnTo>
                  <a:lnTo>
                    <a:pt x="178472" y="769717"/>
                  </a:lnTo>
                  <a:lnTo>
                    <a:pt x="215899" y="793750"/>
                  </a:lnTo>
                  <a:lnTo>
                    <a:pt x="255870" y="813996"/>
                  </a:lnTo>
                  <a:lnTo>
                    <a:pt x="298118" y="830195"/>
                  </a:lnTo>
                  <a:lnTo>
                    <a:pt x="342377" y="842089"/>
                  </a:lnTo>
                  <a:lnTo>
                    <a:pt x="388381" y="849415"/>
                  </a:lnTo>
                  <a:lnTo>
                    <a:pt x="435863" y="851916"/>
                  </a:lnTo>
                  <a:lnTo>
                    <a:pt x="483346" y="849415"/>
                  </a:lnTo>
                  <a:lnTo>
                    <a:pt x="529350" y="842089"/>
                  </a:lnTo>
                  <a:lnTo>
                    <a:pt x="573609" y="830195"/>
                  </a:lnTo>
                  <a:lnTo>
                    <a:pt x="615857" y="813996"/>
                  </a:lnTo>
                  <a:lnTo>
                    <a:pt x="655827" y="793749"/>
                  </a:lnTo>
                  <a:lnTo>
                    <a:pt x="693255" y="769717"/>
                  </a:lnTo>
                  <a:lnTo>
                    <a:pt x="727873" y="742158"/>
                  </a:lnTo>
                  <a:lnTo>
                    <a:pt x="759415" y="711334"/>
                  </a:lnTo>
                  <a:lnTo>
                    <a:pt x="787615" y="677503"/>
                  </a:lnTo>
                  <a:lnTo>
                    <a:pt x="812207" y="640926"/>
                  </a:lnTo>
                  <a:lnTo>
                    <a:pt x="832924" y="601864"/>
                  </a:lnTo>
                  <a:lnTo>
                    <a:pt x="849501" y="560575"/>
                  </a:lnTo>
                  <a:lnTo>
                    <a:pt x="861672" y="517322"/>
                  </a:lnTo>
                  <a:lnTo>
                    <a:pt x="869169" y="472362"/>
                  </a:lnTo>
                  <a:lnTo>
                    <a:pt x="871727" y="425958"/>
                  </a:lnTo>
                  <a:lnTo>
                    <a:pt x="869169" y="379553"/>
                  </a:lnTo>
                  <a:lnTo>
                    <a:pt x="861672" y="334593"/>
                  </a:lnTo>
                  <a:lnTo>
                    <a:pt x="849501" y="291340"/>
                  </a:lnTo>
                  <a:lnTo>
                    <a:pt x="832924" y="250051"/>
                  </a:lnTo>
                  <a:lnTo>
                    <a:pt x="812207" y="210989"/>
                  </a:lnTo>
                  <a:lnTo>
                    <a:pt x="787615" y="174412"/>
                  </a:lnTo>
                  <a:lnTo>
                    <a:pt x="759415" y="140581"/>
                  </a:lnTo>
                  <a:lnTo>
                    <a:pt x="727873" y="109757"/>
                  </a:lnTo>
                  <a:lnTo>
                    <a:pt x="693255" y="82198"/>
                  </a:lnTo>
                  <a:lnTo>
                    <a:pt x="655828" y="58165"/>
                  </a:lnTo>
                  <a:lnTo>
                    <a:pt x="615857" y="37919"/>
                  </a:lnTo>
                  <a:lnTo>
                    <a:pt x="573609" y="21720"/>
                  </a:lnTo>
                  <a:lnTo>
                    <a:pt x="529350" y="9826"/>
                  </a:lnTo>
                  <a:lnTo>
                    <a:pt x="483346" y="2500"/>
                  </a:lnTo>
                  <a:lnTo>
                    <a:pt x="435863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593085" y="2126741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4" h="852169">
                  <a:moveTo>
                    <a:pt x="0" y="425958"/>
                  </a:moveTo>
                  <a:lnTo>
                    <a:pt x="2558" y="379553"/>
                  </a:lnTo>
                  <a:lnTo>
                    <a:pt x="10055" y="334593"/>
                  </a:lnTo>
                  <a:lnTo>
                    <a:pt x="22226" y="291340"/>
                  </a:lnTo>
                  <a:lnTo>
                    <a:pt x="38803" y="250051"/>
                  </a:lnTo>
                  <a:lnTo>
                    <a:pt x="59520" y="210989"/>
                  </a:lnTo>
                  <a:lnTo>
                    <a:pt x="84112" y="174412"/>
                  </a:lnTo>
                  <a:lnTo>
                    <a:pt x="112312" y="140581"/>
                  </a:lnTo>
                  <a:lnTo>
                    <a:pt x="143854" y="109757"/>
                  </a:lnTo>
                  <a:lnTo>
                    <a:pt x="178472" y="82198"/>
                  </a:lnTo>
                  <a:lnTo>
                    <a:pt x="215900" y="58166"/>
                  </a:lnTo>
                  <a:lnTo>
                    <a:pt x="255870" y="37919"/>
                  </a:lnTo>
                  <a:lnTo>
                    <a:pt x="298118" y="21720"/>
                  </a:lnTo>
                  <a:lnTo>
                    <a:pt x="342377" y="9826"/>
                  </a:lnTo>
                  <a:lnTo>
                    <a:pt x="388381" y="2500"/>
                  </a:lnTo>
                  <a:lnTo>
                    <a:pt x="435863" y="0"/>
                  </a:lnTo>
                  <a:lnTo>
                    <a:pt x="483346" y="2500"/>
                  </a:lnTo>
                  <a:lnTo>
                    <a:pt x="529350" y="9826"/>
                  </a:lnTo>
                  <a:lnTo>
                    <a:pt x="573609" y="21720"/>
                  </a:lnTo>
                  <a:lnTo>
                    <a:pt x="615857" y="37919"/>
                  </a:lnTo>
                  <a:lnTo>
                    <a:pt x="655828" y="58165"/>
                  </a:lnTo>
                  <a:lnTo>
                    <a:pt x="693255" y="82198"/>
                  </a:lnTo>
                  <a:lnTo>
                    <a:pt x="727873" y="109757"/>
                  </a:lnTo>
                  <a:lnTo>
                    <a:pt x="759415" y="140581"/>
                  </a:lnTo>
                  <a:lnTo>
                    <a:pt x="787615" y="174412"/>
                  </a:lnTo>
                  <a:lnTo>
                    <a:pt x="812207" y="210989"/>
                  </a:lnTo>
                  <a:lnTo>
                    <a:pt x="832924" y="250051"/>
                  </a:lnTo>
                  <a:lnTo>
                    <a:pt x="849501" y="291340"/>
                  </a:lnTo>
                  <a:lnTo>
                    <a:pt x="861672" y="334593"/>
                  </a:lnTo>
                  <a:lnTo>
                    <a:pt x="869169" y="379553"/>
                  </a:lnTo>
                  <a:lnTo>
                    <a:pt x="871727" y="425958"/>
                  </a:lnTo>
                  <a:lnTo>
                    <a:pt x="869169" y="472362"/>
                  </a:lnTo>
                  <a:lnTo>
                    <a:pt x="861672" y="517322"/>
                  </a:lnTo>
                  <a:lnTo>
                    <a:pt x="849501" y="560575"/>
                  </a:lnTo>
                  <a:lnTo>
                    <a:pt x="832924" y="601864"/>
                  </a:lnTo>
                  <a:lnTo>
                    <a:pt x="812207" y="640926"/>
                  </a:lnTo>
                  <a:lnTo>
                    <a:pt x="787615" y="677503"/>
                  </a:lnTo>
                  <a:lnTo>
                    <a:pt x="759415" y="711334"/>
                  </a:lnTo>
                  <a:lnTo>
                    <a:pt x="727873" y="742158"/>
                  </a:lnTo>
                  <a:lnTo>
                    <a:pt x="693255" y="769717"/>
                  </a:lnTo>
                  <a:lnTo>
                    <a:pt x="655827" y="793749"/>
                  </a:lnTo>
                  <a:lnTo>
                    <a:pt x="615857" y="813996"/>
                  </a:lnTo>
                  <a:lnTo>
                    <a:pt x="573609" y="830195"/>
                  </a:lnTo>
                  <a:lnTo>
                    <a:pt x="529350" y="842089"/>
                  </a:lnTo>
                  <a:lnTo>
                    <a:pt x="483346" y="849415"/>
                  </a:lnTo>
                  <a:lnTo>
                    <a:pt x="435863" y="851916"/>
                  </a:lnTo>
                  <a:lnTo>
                    <a:pt x="388381" y="849415"/>
                  </a:lnTo>
                  <a:lnTo>
                    <a:pt x="342377" y="842089"/>
                  </a:lnTo>
                  <a:lnTo>
                    <a:pt x="298118" y="830195"/>
                  </a:lnTo>
                  <a:lnTo>
                    <a:pt x="255870" y="813996"/>
                  </a:lnTo>
                  <a:lnTo>
                    <a:pt x="215899" y="793750"/>
                  </a:lnTo>
                  <a:lnTo>
                    <a:pt x="178472" y="769717"/>
                  </a:lnTo>
                  <a:lnTo>
                    <a:pt x="143854" y="742158"/>
                  </a:lnTo>
                  <a:lnTo>
                    <a:pt x="112312" y="711334"/>
                  </a:lnTo>
                  <a:lnTo>
                    <a:pt x="84112" y="677503"/>
                  </a:lnTo>
                  <a:lnTo>
                    <a:pt x="59520" y="640926"/>
                  </a:lnTo>
                  <a:lnTo>
                    <a:pt x="38803" y="601864"/>
                  </a:lnTo>
                  <a:lnTo>
                    <a:pt x="22226" y="560575"/>
                  </a:lnTo>
                  <a:lnTo>
                    <a:pt x="10055" y="517322"/>
                  </a:lnTo>
                  <a:lnTo>
                    <a:pt x="2558" y="472362"/>
                  </a:lnTo>
                  <a:lnTo>
                    <a:pt x="0" y="425958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 txBox="1"/>
          <p:nvPr/>
        </p:nvSpPr>
        <p:spPr>
          <a:xfrm>
            <a:off x="2643885" y="2261361"/>
            <a:ext cx="7696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30">
                <a:latin typeface="Arial Black"/>
                <a:cs typeface="Arial Black"/>
              </a:rPr>
              <a:t>mbi</a:t>
            </a:r>
            <a:r>
              <a:rPr dirty="0" sz="1200" spc="-125">
                <a:latin typeface="Arial Black"/>
                <a:cs typeface="Arial Black"/>
              </a:rPr>
              <a:t>n</a:t>
            </a:r>
            <a:r>
              <a:rPr dirty="0" sz="1200" spc="-135">
                <a:latin typeface="Arial Black"/>
                <a:cs typeface="Arial Black"/>
              </a:rPr>
              <a:t>aan  </a:t>
            </a:r>
            <a:r>
              <a:rPr dirty="0" sz="1200" spc="-170">
                <a:latin typeface="Arial Black"/>
                <a:cs typeface="Arial Black"/>
              </a:rPr>
              <a:t>Kinerja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496121" y="1033081"/>
            <a:ext cx="873760" cy="855344"/>
            <a:chOff x="2496121" y="1033081"/>
            <a:chExt cx="873760" cy="855344"/>
          </a:xfrm>
        </p:grpSpPr>
        <p:sp>
          <p:nvSpPr>
            <p:cNvPr id="52" name="object 52"/>
            <p:cNvSpPr/>
            <p:nvPr/>
          </p:nvSpPr>
          <p:spPr>
            <a:xfrm>
              <a:off x="2497073" y="1034034"/>
              <a:ext cx="871855" cy="853440"/>
            </a:xfrm>
            <a:custGeom>
              <a:avLst/>
              <a:gdLst/>
              <a:ahLst/>
              <a:cxnLst/>
              <a:rect l="l" t="t" r="r" b="b"/>
              <a:pathLst>
                <a:path w="871854" h="853439">
                  <a:moveTo>
                    <a:pt x="435863" y="0"/>
                  </a:moveTo>
                  <a:lnTo>
                    <a:pt x="388381" y="2503"/>
                  </a:lnTo>
                  <a:lnTo>
                    <a:pt x="342377" y="9840"/>
                  </a:lnTo>
                  <a:lnTo>
                    <a:pt x="298118" y="21750"/>
                  </a:lnTo>
                  <a:lnTo>
                    <a:pt x="255870" y="37974"/>
                  </a:lnTo>
                  <a:lnTo>
                    <a:pt x="215900" y="58250"/>
                  </a:lnTo>
                  <a:lnTo>
                    <a:pt x="178472" y="82320"/>
                  </a:lnTo>
                  <a:lnTo>
                    <a:pt x="143854" y="109923"/>
                  </a:lnTo>
                  <a:lnTo>
                    <a:pt x="112312" y="140798"/>
                  </a:lnTo>
                  <a:lnTo>
                    <a:pt x="84112" y="174686"/>
                  </a:lnTo>
                  <a:lnTo>
                    <a:pt x="59520" y="211327"/>
                  </a:lnTo>
                  <a:lnTo>
                    <a:pt x="38803" y="250461"/>
                  </a:lnTo>
                  <a:lnTo>
                    <a:pt x="22226" y="291827"/>
                  </a:lnTo>
                  <a:lnTo>
                    <a:pt x="10055" y="335166"/>
                  </a:lnTo>
                  <a:lnTo>
                    <a:pt x="2558" y="380217"/>
                  </a:lnTo>
                  <a:lnTo>
                    <a:pt x="0" y="426719"/>
                  </a:lnTo>
                  <a:lnTo>
                    <a:pt x="2558" y="473222"/>
                  </a:lnTo>
                  <a:lnTo>
                    <a:pt x="10055" y="518273"/>
                  </a:lnTo>
                  <a:lnTo>
                    <a:pt x="22226" y="561612"/>
                  </a:lnTo>
                  <a:lnTo>
                    <a:pt x="38803" y="602978"/>
                  </a:lnTo>
                  <a:lnTo>
                    <a:pt x="59520" y="642111"/>
                  </a:lnTo>
                  <a:lnTo>
                    <a:pt x="84112" y="678753"/>
                  </a:lnTo>
                  <a:lnTo>
                    <a:pt x="112312" y="712641"/>
                  </a:lnTo>
                  <a:lnTo>
                    <a:pt x="143854" y="743516"/>
                  </a:lnTo>
                  <a:lnTo>
                    <a:pt x="178472" y="771119"/>
                  </a:lnTo>
                  <a:lnTo>
                    <a:pt x="215899" y="795189"/>
                  </a:lnTo>
                  <a:lnTo>
                    <a:pt x="255870" y="815465"/>
                  </a:lnTo>
                  <a:lnTo>
                    <a:pt x="298118" y="831689"/>
                  </a:lnTo>
                  <a:lnTo>
                    <a:pt x="342377" y="843599"/>
                  </a:lnTo>
                  <a:lnTo>
                    <a:pt x="388381" y="850936"/>
                  </a:lnTo>
                  <a:lnTo>
                    <a:pt x="435863" y="853439"/>
                  </a:lnTo>
                  <a:lnTo>
                    <a:pt x="483346" y="850936"/>
                  </a:lnTo>
                  <a:lnTo>
                    <a:pt x="529350" y="843599"/>
                  </a:lnTo>
                  <a:lnTo>
                    <a:pt x="573609" y="831689"/>
                  </a:lnTo>
                  <a:lnTo>
                    <a:pt x="615857" y="815465"/>
                  </a:lnTo>
                  <a:lnTo>
                    <a:pt x="655827" y="795189"/>
                  </a:lnTo>
                  <a:lnTo>
                    <a:pt x="693255" y="771119"/>
                  </a:lnTo>
                  <a:lnTo>
                    <a:pt x="727873" y="743516"/>
                  </a:lnTo>
                  <a:lnTo>
                    <a:pt x="759415" y="712641"/>
                  </a:lnTo>
                  <a:lnTo>
                    <a:pt x="787615" y="678753"/>
                  </a:lnTo>
                  <a:lnTo>
                    <a:pt x="812207" y="642112"/>
                  </a:lnTo>
                  <a:lnTo>
                    <a:pt x="832924" y="602978"/>
                  </a:lnTo>
                  <a:lnTo>
                    <a:pt x="849501" y="561612"/>
                  </a:lnTo>
                  <a:lnTo>
                    <a:pt x="861672" y="518273"/>
                  </a:lnTo>
                  <a:lnTo>
                    <a:pt x="869169" y="473222"/>
                  </a:lnTo>
                  <a:lnTo>
                    <a:pt x="871727" y="426719"/>
                  </a:lnTo>
                  <a:lnTo>
                    <a:pt x="869169" y="380217"/>
                  </a:lnTo>
                  <a:lnTo>
                    <a:pt x="861672" y="335166"/>
                  </a:lnTo>
                  <a:lnTo>
                    <a:pt x="849501" y="291827"/>
                  </a:lnTo>
                  <a:lnTo>
                    <a:pt x="832924" y="250461"/>
                  </a:lnTo>
                  <a:lnTo>
                    <a:pt x="812207" y="211327"/>
                  </a:lnTo>
                  <a:lnTo>
                    <a:pt x="787615" y="174686"/>
                  </a:lnTo>
                  <a:lnTo>
                    <a:pt x="759415" y="140798"/>
                  </a:lnTo>
                  <a:lnTo>
                    <a:pt x="727873" y="109923"/>
                  </a:lnTo>
                  <a:lnTo>
                    <a:pt x="693255" y="82320"/>
                  </a:lnTo>
                  <a:lnTo>
                    <a:pt x="655828" y="58250"/>
                  </a:lnTo>
                  <a:lnTo>
                    <a:pt x="615857" y="37974"/>
                  </a:lnTo>
                  <a:lnTo>
                    <a:pt x="573609" y="21750"/>
                  </a:lnTo>
                  <a:lnTo>
                    <a:pt x="529350" y="9840"/>
                  </a:lnTo>
                  <a:lnTo>
                    <a:pt x="483346" y="2503"/>
                  </a:lnTo>
                  <a:lnTo>
                    <a:pt x="435863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497073" y="1034034"/>
              <a:ext cx="871855" cy="853440"/>
            </a:xfrm>
            <a:custGeom>
              <a:avLst/>
              <a:gdLst/>
              <a:ahLst/>
              <a:cxnLst/>
              <a:rect l="l" t="t" r="r" b="b"/>
              <a:pathLst>
                <a:path w="871854" h="853439">
                  <a:moveTo>
                    <a:pt x="0" y="426719"/>
                  </a:moveTo>
                  <a:lnTo>
                    <a:pt x="2558" y="380217"/>
                  </a:lnTo>
                  <a:lnTo>
                    <a:pt x="10055" y="335166"/>
                  </a:lnTo>
                  <a:lnTo>
                    <a:pt x="22226" y="291827"/>
                  </a:lnTo>
                  <a:lnTo>
                    <a:pt x="38803" y="250461"/>
                  </a:lnTo>
                  <a:lnTo>
                    <a:pt x="59520" y="211327"/>
                  </a:lnTo>
                  <a:lnTo>
                    <a:pt x="84112" y="174686"/>
                  </a:lnTo>
                  <a:lnTo>
                    <a:pt x="112312" y="140798"/>
                  </a:lnTo>
                  <a:lnTo>
                    <a:pt x="143854" y="109923"/>
                  </a:lnTo>
                  <a:lnTo>
                    <a:pt x="178472" y="82320"/>
                  </a:lnTo>
                  <a:lnTo>
                    <a:pt x="215900" y="58250"/>
                  </a:lnTo>
                  <a:lnTo>
                    <a:pt x="255870" y="37974"/>
                  </a:lnTo>
                  <a:lnTo>
                    <a:pt x="298118" y="21750"/>
                  </a:lnTo>
                  <a:lnTo>
                    <a:pt x="342377" y="9840"/>
                  </a:lnTo>
                  <a:lnTo>
                    <a:pt x="388381" y="2503"/>
                  </a:lnTo>
                  <a:lnTo>
                    <a:pt x="435863" y="0"/>
                  </a:lnTo>
                  <a:lnTo>
                    <a:pt x="483346" y="2503"/>
                  </a:lnTo>
                  <a:lnTo>
                    <a:pt x="529350" y="9840"/>
                  </a:lnTo>
                  <a:lnTo>
                    <a:pt x="573609" y="21750"/>
                  </a:lnTo>
                  <a:lnTo>
                    <a:pt x="615857" y="37974"/>
                  </a:lnTo>
                  <a:lnTo>
                    <a:pt x="655828" y="58250"/>
                  </a:lnTo>
                  <a:lnTo>
                    <a:pt x="693255" y="82320"/>
                  </a:lnTo>
                  <a:lnTo>
                    <a:pt x="727873" y="109923"/>
                  </a:lnTo>
                  <a:lnTo>
                    <a:pt x="759415" y="140798"/>
                  </a:lnTo>
                  <a:lnTo>
                    <a:pt x="787615" y="174686"/>
                  </a:lnTo>
                  <a:lnTo>
                    <a:pt x="812207" y="211327"/>
                  </a:lnTo>
                  <a:lnTo>
                    <a:pt x="832924" y="250461"/>
                  </a:lnTo>
                  <a:lnTo>
                    <a:pt x="849501" y="291827"/>
                  </a:lnTo>
                  <a:lnTo>
                    <a:pt x="861672" y="335166"/>
                  </a:lnTo>
                  <a:lnTo>
                    <a:pt x="869169" y="380217"/>
                  </a:lnTo>
                  <a:lnTo>
                    <a:pt x="871727" y="426719"/>
                  </a:lnTo>
                  <a:lnTo>
                    <a:pt x="869169" y="473222"/>
                  </a:lnTo>
                  <a:lnTo>
                    <a:pt x="861672" y="518273"/>
                  </a:lnTo>
                  <a:lnTo>
                    <a:pt x="849501" y="561612"/>
                  </a:lnTo>
                  <a:lnTo>
                    <a:pt x="832924" y="602978"/>
                  </a:lnTo>
                  <a:lnTo>
                    <a:pt x="812207" y="642112"/>
                  </a:lnTo>
                  <a:lnTo>
                    <a:pt x="787615" y="678753"/>
                  </a:lnTo>
                  <a:lnTo>
                    <a:pt x="759415" y="712641"/>
                  </a:lnTo>
                  <a:lnTo>
                    <a:pt x="727873" y="743516"/>
                  </a:lnTo>
                  <a:lnTo>
                    <a:pt x="693255" y="771119"/>
                  </a:lnTo>
                  <a:lnTo>
                    <a:pt x="655827" y="795189"/>
                  </a:lnTo>
                  <a:lnTo>
                    <a:pt x="615857" y="815465"/>
                  </a:lnTo>
                  <a:lnTo>
                    <a:pt x="573609" y="831689"/>
                  </a:lnTo>
                  <a:lnTo>
                    <a:pt x="529350" y="843599"/>
                  </a:lnTo>
                  <a:lnTo>
                    <a:pt x="483346" y="850936"/>
                  </a:lnTo>
                  <a:lnTo>
                    <a:pt x="435863" y="853439"/>
                  </a:lnTo>
                  <a:lnTo>
                    <a:pt x="388381" y="850936"/>
                  </a:lnTo>
                  <a:lnTo>
                    <a:pt x="342377" y="843599"/>
                  </a:lnTo>
                  <a:lnTo>
                    <a:pt x="298118" y="831689"/>
                  </a:lnTo>
                  <a:lnTo>
                    <a:pt x="255870" y="815465"/>
                  </a:lnTo>
                  <a:lnTo>
                    <a:pt x="215899" y="795189"/>
                  </a:lnTo>
                  <a:lnTo>
                    <a:pt x="178472" y="771119"/>
                  </a:lnTo>
                  <a:lnTo>
                    <a:pt x="143854" y="743516"/>
                  </a:lnTo>
                  <a:lnTo>
                    <a:pt x="112312" y="712641"/>
                  </a:lnTo>
                  <a:lnTo>
                    <a:pt x="84112" y="678753"/>
                  </a:lnTo>
                  <a:lnTo>
                    <a:pt x="59520" y="642111"/>
                  </a:lnTo>
                  <a:lnTo>
                    <a:pt x="38803" y="602978"/>
                  </a:lnTo>
                  <a:lnTo>
                    <a:pt x="22226" y="561612"/>
                  </a:lnTo>
                  <a:lnTo>
                    <a:pt x="10055" y="518273"/>
                  </a:lnTo>
                  <a:lnTo>
                    <a:pt x="2558" y="473222"/>
                  </a:lnTo>
                  <a:lnTo>
                    <a:pt x="0" y="426719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2620772" y="1168095"/>
            <a:ext cx="6229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1200" spc="-180">
                <a:latin typeface="Arial Black"/>
                <a:cs typeface="Arial Black"/>
              </a:rPr>
              <a:t>Sistem  </a:t>
            </a:r>
            <a:r>
              <a:rPr dirty="0" sz="1200" spc="-245">
                <a:latin typeface="Arial Black"/>
                <a:cs typeface="Arial Black"/>
              </a:rPr>
              <a:t>P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120">
                <a:latin typeface="Arial Black"/>
                <a:cs typeface="Arial Black"/>
              </a:rPr>
              <a:t>n</a:t>
            </a:r>
            <a:r>
              <a:rPr dirty="0" sz="1200" spc="-114">
                <a:latin typeface="Arial Black"/>
                <a:cs typeface="Arial Black"/>
              </a:rPr>
              <a:t>il</a:t>
            </a:r>
            <a:r>
              <a:rPr dirty="0" sz="1200" spc="-135">
                <a:latin typeface="Arial Black"/>
                <a:cs typeface="Arial Black"/>
              </a:rPr>
              <a:t>aian  </a:t>
            </a:r>
            <a:r>
              <a:rPr dirty="0" sz="1200" spc="-165">
                <a:latin typeface="Arial Black"/>
                <a:cs typeface="Arial Black"/>
              </a:rPr>
              <a:t>Keinerja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624457" y="592708"/>
            <a:ext cx="873760" cy="854075"/>
            <a:chOff x="1624457" y="592708"/>
            <a:chExt cx="873760" cy="854075"/>
          </a:xfrm>
        </p:grpSpPr>
        <p:sp>
          <p:nvSpPr>
            <p:cNvPr id="56" name="object 56"/>
            <p:cNvSpPr/>
            <p:nvPr/>
          </p:nvSpPr>
          <p:spPr>
            <a:xfrm>
              <a:off x="1625346" y="593597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5" h="852169">
                  <a:moveTo>
                    <a:pt x="435864" y="0"/>
                  </a:moveTo>
                  <a:lnTo>
                    <a:pt x="388381" y="2500"/>
                  </a:lnTo>
                  <a:lnTo>
                    <a:pt x="342377" y="9826"/>
                  </a:lnTo>
                  <a:lnTo>
                    <a:pt x="298118" y="21720"/>
                  </a:lnTo>
                  <a:lnTo>
                    <a:pt x="255870" y="37919"/>
                  </a:lnTo>
                  <a:lnTo>
                    <a:pt x="215900" y="58166"/>
                  </a:lnTo>
                  <a:lnTo>
                    <a:pt x="178472" y="82198"/>
                  </a:lnTo>
                  <a:lnTo>
                    <a:pt x="143854" y="109757"/>
                  </a:lnTo>
                  <a:lnTo>
                    <a:pt x="112312" y="140581"/>
                  </a:lnTo>
                  <a:lnTo>
                    <a:pt x="84112" y="174412"/>
                  </a:lnTo>
                  <a:lnTo>
                    <a:pt x="59520" y="210989"/>
                  </a:lnTo>
                  <a:lnTo>
                    <a:pt x="38803" y="250051"/>
                  </a:lnTo>
                  <a:lnTo>
                    <a:pt x="22226" y="291340"/>
                  </a:lnTo>
                  <a:lnTo>
                    <a:pt x="10055" y="334593"/>
                  </a:lnTo>
                  <a:lnTo>
                    <a:pt x="2558" y="379553"/>
                  </a:lnTo>
                  <a:lnTo>
                    <a:pt x="0" y="425957"/>
                  </a:lnTo>
                  <a:lnTo>
                    <a:pt x="2558" y="472362"/>
                  </a:lnTo>
                  <a:lnTo>
                    <a:pt x="10055" y="517322"/>
                  </a:lnTo>
                  <a:lnTo>
                    <a:pt x="22226" y="560575"/>
                  </a:lnTo>
                  <a:lnTo>
                    <a:pt x="38803" y="601864"/>
                  </a:lnTo>
                  <a:lnTo>
                    <a:pt x="59520" y="640926"/>
                  </a:lnTo>
                  <a:lnTo>
                    <a:pt x="84112" y="677503"/>
                  </a:lnTo>
                  <a:lnTo>
                    <a:pt x="112312" y="711334"/>
                  </a:lnTo>
                  <a:lnTo>
                    <a:pt x="143854" y="742158"/>
                  </a:lnTo>
                  <a:lnTo>
                    <a:pt x="178472" y="769717"/>
                  </a:lnTo>
                  <a:lnTo>
                    <a:pt x="215899" y="793750"/>
                  </a:lnTo>
                  <a:lnTo>
                    <a:pt x="255870" y="813996"/>
                  </a:lnTo>
                  <a:lnTo>
                    <a:pt x="298118" y="830195"/>
                  </a:lnTo>
                  <a:lnTo>
                    <a:pt x="342377" y="842089"/>
                  </a:lnTo>
                  <a:lnTo>
                    <a:pt x="388381" y="849415"/>
                  </a:lnTo>
                  <a:lnTo>
                    <a:pt x="435864" y="851915"/>
                  </a:lnTo>
                  <a:lnTo>
                    <a:pt x="483346" y="849415"/>
                  </a:lnTo>
                  <a:lnTo>
                    <a:pt x="529350" y="842089"/>
                  </a:lnTo>
                  <a:lnTo>
                    <a:pt x="573609" y="830195"/>
                  </a:lnTo>
                  <a:lnTo>
                    <a:pt x="615857" y="813996"/>
                  </a:lnTo>
                  <a:lnTo>
                    <a:pt x="655828" y="793749"/>
                  </a:lnTo>
                  <a:lnTo>
                    <a:pt x="693255" y="769717"/>
                  </a:lnTo>
                  <a:lnTo>
                    <a:pt x="727873" y="742158"/>
                  </a:lnTo>
                  <a:lnTo>
                    <a:pt x="759415" y="711334"/>
                  </a:lnTo>
                  <a:lnTo>
                    <a:pt x="787615" y="677503"/>
                  </a:lnTo>
                  <a:lnTo>
                    <a:pt x="812207" y="640926"/>
                  </a:lnTo>
                  <a:lnTo>
                    <a:pt x="832924" y="601864"/>
                  </a:lnTo>
                  <a:lnTo>
                    <a:pt x="849501" y="560575"/>
                  </a:lnTo>
                  <a:lnTo>
                    <a:pt x="861672" y="517322"/>
                  </a:lnTo>
                  <a:lnTo>
                    <a:pt x="869169" y="472362"/>
                  </a:lnTo>
                  <a:lnTo>
                    <a:pt x="871728" y="425957"/>
                  </a:lnTo>
                  <a:lnTo>
                    <a:pt x="869169" y="379553"/>
                  </a:lnTo>
                  <a:lnTo>
                    <a:pt x="861672" y="334593"/>
                  </a:lnTo>
                  <a:lnTo>
                    <a:pt x="849501" y="291340"/>
                  </a:lnTo>
                  <a:lnTo>
                    <a:pt x="832924" y="250051"/>
                  </a:lnTo>
                  <a:lnTo>
                    <a:pt x="812207" y="210989"/>
                  </a:lnTo>
                  <a:lnTo>
                    <a:pt x="787615" y="174412"/>
                  </a:lnTo>
                  <a:lnTo>
                    <a:pt x="759415" y="140581"/>
                  </a:lnTo>
                  <a:lnTo>
                    <a:pt x="727873" y="109757"/>
                  </a:lnTo>
                  <a:lnTo>
                    <a:pt x="693255" y="82198"/>
                  </a:lnTo>
                  <a:lnTo>
                    <a:pt x="655828" y="58165"/>
                  </a:lnTo>
                  <a:lnTo>
                    <a:pt x="615857" y="37919"/>
                  </a:lnTo>
                  <a:lnTo>
                    <a:pt x="573609" y="21720"/>
                  </a:lnTo>
                  <a:lnTo>
                    <a:pt x="529350" y="9826"/>
                  </a:lnTo>
                  <a:lnTo>
                    <a:pt x="483346" y="2500"/>
                  </a:lnTo>
                  <a:lnTo>
                    <a:pt x="435864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625346" y="593597"/>
              <a:ext cx="871855" cy="852169"/>
            </a:xfrm>
            <a:custGeom>
              <a:avLst/>
              <a:gdLst/>
              <a:ahLst/>
              <a:cxnLst/>
              <a:rect l="l" t="t" r="r" b="b"/>
              <a:pathLst>
                <a:path w="871855" h="852169">
                  <a:moveTo>
                    <a:pt x="0" y="425957"/>
                  </a:moveTo>
                  <a:lnTo>
                    <a:pt x="2558" y="379553"/>
                  </a:lnTo>
                  <a:lnTo>
                    <a:pt x="10055" y="334593"/>
                  </a:lnTo>
                  <a:lnTo>
                    <a:pt x="22226" y="291340"/>
                  </a:lnTo>
                  <a:lnTo>
                    <a:pt x="38803" y="250051"/>
                  </a:lnTo>
                  <a:lnTo>
                    <a:pt x="59520" y="210989"/>
                  </a:lnTo>
                  <a:lnTo>
                    <a:pt x="84112" y="174412"/>
                  </a:lnTo>
                  <a:lnTo>
                    <a:pt x="112312" y="140581"/>
                  </a:lnTo>
                  <a:lnTo>
                    <a:pt x="143854" y="109757"/>
                  </a:lnTo>
                  <a:lnTo>
                    <a:pt x="178472" y="82198"/>
                  </a:lnTo>
                  <a:lnTo>
                    <a:pt x="215900" y="58166"/>
                  </a:lnTo>
                  <a:lnTo>
                    <a:pt x="255870" y="37919"/>
                  </a:lnTo>
                  <a:lnTo>
                    <a:pt x="298118" y="21720"/>
                  </a:lnTo>
                  <a:lnTo>
                    <a:pt x="342377" y="9826"/>
                  </a:lnTo>
                  <a:lnTo>
                    <a:pt x="388381" y="2500"/>
                  </a:lnTo>
                  <a:lnTo>
                    <a:pt x="435864" y="0"/>
                  </a:lnTo>
                  <a:lnTo>
                    <a:pt x="483346" y="2500"/>
                  </a:lnTo>
                  <a:lnTo>
                    <a:pt x="529350" y="9826"/>
                  </a:lnTo>
                  <a:lnTo>
                    <a:pt x="573609" y="21720"/>
                  </a:lnTo>
                  <a:lnTo>
                    <a:pt x="615857" y="37919"/>
                  </a:lnTo>
                  <a:lnTo>
                    <a:pt x="655828" y="58165"/>
                  </a:lnTo>
                  <a:lnTo>
                    <a:pt x="693255" y="82198"/>
                  </a:lnTo>
                  <a:lnTo>
                    <a:pt x="727873" y="109757"/>
                  </a:lnTo>
                  <a:lnTo>
                    <a:pt x="759415" y="140581"/>
                  </a:lnTo>
                  <a:lnTo>
                    <a:pt x="787615" y="174412"/>
                  </a:lnTo>
                  <a:lnTo>
                    <a:pt x="812207" y="210989"/>
                  </a:lnTo>
                  <a:lnTo>
                    <a:pt x="832924" y="250051"/>
                  </a:lnTo>
                  <a:lnTo>
                    <a:pt x="849501" y="291340"/>
                  </a:lnTo>
                  <a:lnTo>
                    <a:pt x="861672" y="334593"/>
                  </a:lnTo>
                  <a:lnTo>
                    <a:pt x="869169" y="379553"/>
                  </a:lnTo>
                  <a:lnTo>
                    <a:pt x="871728" y="425957"/>
                  </a:lnTo>
                  <a:lnTo>
                    <a:pt x="869169" y="472362"/>
                  </a:lnTo>
                  <a:lnTo>
                    <a:pt x="861672" y="517322"/>
                  </a:lnTo>
                  <a:lnTo>
                    <a:pt x="849501" y="560575"/>
                  </a:lnTo>
                  <a:lnTo>
                    <a:pt x="832924" y="601864"/>
                  </a:lnTo>
                  <a:lnTo>
                    <a:pt x="812207" y="640926"/>
                  </a:lnTo>
                  <a:lnTo>
                    <a:pt x="787615" y="677503"/>
                  </a:lnTo>
                  <a:lnTo>
                    <a:pt x="759415" y="711334"/>
                  </a:lnTo>
                  <a:lnTo>
                    <a:pt x="727873" y="742158"/>
                  </a:lnTo>
                  <a:lnTo>
                    <a:pt x="693255" y="769717"/>
                  </a:lnTo>
                  <a:lnTo>
                    <a:pt x="655828" y="793749"/>
                  </a:lnTo>
                  <a:lnTo>
                    <a:pt x="615857" y="813996"/>
                  </a:lnTo>
                  <a:lnTo>
                    <a:pt x="573609" y="830195"/>
                  </a:lnTo>
                  <a:lnTo>
                    <a:pt x="529350" y="842089"/>
                  </a:lnTo>
                  <a:lnTo>
                    <a:pt x="483346" y="849415"/>
                  </a:lnTo>
                  <a:lnTo>
                    <a:pt x="435864" y="851915"/>
                  </a:lnTo>
                  <a:lnTo>
                    <a:pt x="388381" y="849415"/>
                  </a:lnTo>
                  <a:lnTo>
                    <a:pt x="342377" y="842089"/>
                  </a:lnTo>
                  <a:lnTo>
                    <a:pt x="298118" y="830195"/>
                  </a:lnTo>
                  <a:lnTo>
                    <a:pt x="255870" y="813996"/>
                  </a:lnTo>
                  <a:lnTo>
                    <a:pt x="215899" y="793750"/>
                  </a:lnTo>
                  <a:lnTo>
                    <a:pt x="178472" y="769717"/>
                  </a:lnTo>
                  <a:lnTo>
                    <a:pt x="143854" y="742158"/>
                  </a:lnTo>
                  <a:lnTo>
                    <a:pt x="112312" y="711334"/>
                  </a:lnTo>
                  <a:lnTo>
                    <a:pt x="84112" y="677503"/>
                  </a:lnTo>
                  <a:lnTo>
                    <a:pt x="59520" y="640926"/>
                  </a:lnTo>
                  <a:lnTo>
                    <a:pt x="38803" y="601864"/>
                  </a:lnTo>
                  <a:lnTo>
                    <a:pt x="22226" y="560575"/>
                  </a:lnTo>
                  <a:lnTo>
                    <a:pt x="10055" y="517322"/>
                  </a:lnTo>
                  <a:lnTo>
                    <a:pt x="2558" y="472362"/>
                  </a:lnTo>
                  <a:lnTo>
                    <a:pt x="0" y="425957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/>
          <p:cNvSpPr txBox="1"/>
          <p:nvPr/>
        </p:nvSpPr>
        <p:spPr>
          <a:xfrm>
            <a:off x="1824608" y="727328"/>
            <a:ext cx="4724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 spc="-175">
                <a:latin typeface="Arial Black"/>
                <a:cs typeface="Arial Black"/>
              </a:rPr>
              <a:t>Si</a:t>
            </a:r>
            <a:r>
              <a:rPr dirty="0" sz="1200" spc="-235">
                <a:latin typeface="Arial Black"/>
                <a:cs typeface="Arial Black"/>
              </a:rPr>
              <a:t>s</a:t>
            </a:r>
            <a:r>
              <a:rPr dirty="0" sz="1200" spc="-145">
                <a:latin typeface="Arial Black"/>
                <a:cs typeface="Arial Black"/>
              </a:rPr>
              <a:t>t</a:t>
            </a:r>
            <a:r>
              <a:rPr dirty="0" sz="1200" spc="-180">
                <a:latin typeface="Arial Black"/>
                <a:cs typeface="Arial Black"/>
              </a:rPr>
              <a:t>e</a:t>
            </a:r>
            <a:r>
              <a:rPr dirty="0" sz="1200" spc="-95">
                <a:latin typeface="Arial Black"/>
                <a:cs typeface="Arial Black"/>
              </a:rPr>
              <a:t>m  </a:t>
            </a:r>
            <a:r>
              <a:rPr dirty="0" sz="1200" spc="-250">
                <a:latin typeface="Arial Black"/>
                <a:cs typeface="Arial Black"/>
              </a:rPr>
              <a:t>T</a:t>
            </a:r>
            <a:r>
              <a:rPr dirty="0" sz="1200" spc="-105">
                <a:latin typeface="Arial Black"/>
                <a:cs typeface="Arial Black"/>
              </a:rPr>
              <a:t>in</a:t>
            </a:r>
            <a:r>
              <a:rPr dirty="0" sz="1200" spc="-130">
                <a:latin typeface="Arial Black"/>
                <a:cs typeface="Arial Black"/>
              </a:rPr>
              <a:t>d</a:t>
            </a:r>
            <a:r>
              <a:rPr dirty="0" sz="1200" spc="-150">
                <a:latin typeface="Arial Black"/>
                <a:cs typeface="Arial Black"/>
              </a:rPr>
              <a:t>ak  </a:t>
            </a:r>
            <a:r>
              <a:rPr dirty="0" sz="1200" spc="-155">
                <a:latin typeface="Arial Black"/>
                <a:cs typeface="Arial Black"/>
              </a:rPr>
              <a:t>Lanjut</a:t>
            </a:r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474" y="466530"/>
            <a:ext cx="11068313" cy="5784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26595" y="6403847"/>
            <a:ext cx="124968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64468" y="6403847"/>
            <a:ext cx="124967" cy="172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554968" y="6403847"/>
            <a:ext cx="0" cy="170815"/>
          </a:xfrm>
          <a:custGeom>
            <a:avLst/>
            <a:gdLst/>
            <a:ahLst/>
            <a:cxnLst/>
            <a:rect l="l" t="t" r="r" b="b"/>
            <a:pathLst>
              <a:path w="0" h="170815">
                <a:moveTo>
                  <a:pt x="0" y="170687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175493" y="6392367"/>
            <a:ext cx="10223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23971" y="1743583"/>
            <a:ext cx="6455410" cy="2330450"/>
          </a:xfrm>
          <a:prstGeom prst="rect"/>
        </p:spPr>
        <p:txBody>
          <a:bodyPr wrap="square" lIns="0" tIns="94615" rIns="0" bIns="0" rtlCol="0" vert="horz">
            <a:spAutoFit/>
          </a:bodyPr>
          <a:lstStyle/>
          <a:p>
            <a:pPr algn="ctr" marL="12700" marR="5080" indent="-6350">
              <a:lnSpc>
                <a:spcPct val="90000"/>
              </a:lnSpc>
              <a:spcBef>
                <a:spcPts val="745"/>
              </a:spcBef>
            </a:pPr>
            <a:r>
              <a:rPr dirty="0" sz="5400" spc="-740" b="0">
                <a:solidFill>
                  <a:srgbClr val="C8201E"/>
                </a:solidFill>
                <a:latin typeface="Arial Black"/>
                <a:cs typeface="Arial Black"/>
              </a:rPr>
              <a:t>Ringkasan  </a:t>
            </a:r>
            <a:r>
              <a:rPr dirty="0" sz="5400" spc="-720" b="0">
                <a:solidFill>
                  <a:srgbClr val="C8201E"/>
                </a:solidFill>
                <a:latin typeface="Arial Black"/>
                <a:cs typeface="Arial Black"/>
              </a:rPr>
              <a:t>Penerapan </a:t>
            </a:r>
            <a:r>
              <a:rPr dirty="0" sz="5400" spc="-665" b="0">
                <a:solidFill>
                  <a:srgbClr val="C8201E"/>
                </a:solidFill>
                <a:latin typeface="Arial Black"/>
                <a:cs typeface="Arial Black"/>
              </a:rPr>
              <a:t>Instrumen  </a:t>
            </a:r>
            <a:r>
              <a:rPr dirty="0" sz="5400" spc="-760" b="0">
                <a:solidFill>
                  <a:srgbClr val="C8201E"/>
                </a:solidFill>
                <a:latin typeface="Arial Black"/>
                <a:cs typeface="Arial Black"/>
              </a:rPr>
              <a:t>Baru </a:t>
            </a:r>
            <a:r>
              <a:rPr dirty="0" sz="5400" spc="-1050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r>
              <a:rPr dirty="0" sz="5400" spc="-97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5400" spc="-695" b="0">
                <a:solidFill>
                  <a:srgbClr val="C8201E"/>
                </a:solidFill>
                <a:latin typeface="Arial Black"/>
                <a:cs typeface="Arial Black"/>
              </a:rPr>
              <a:t>2021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515" y="268224"/>
            <a:ext cx="368808" cy="486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1631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4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03575" y="192100"/>
            <a:ext cx="552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4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z="4000" spc="-495" b="0">
                <a:solidFill>
                  <a:srgbClr val="C8201E"/>
                </a:solidFill>
                <a:latin typeface="Arial Black"/>
                <a:cs typeface="Arial Black"/>
              </a:rPr>
              <a:t>4: </a:t>
            </a:r>
            <a:r>
              <a:rPr dirty="0" sz="4000" spc="-575" b="0">
                <a:solidFill>
                  <a:srgbClr val="C8201E"/>
                </a:solidFill>
                <a:latin typeface="Arial Black"/>
                <a:cs typeface="Arial Black"/>
              </a:rPr>
              <a:t>Layanan </a:t>
            </a:r>
            <a:r>
              <a:rPr dirty="0" sz="4000" spc="-780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73393" y="1104875"/>
          <a:ext cx="11235690" cy="5215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440"/>
                <a:gridCol w="9728835"/>
              </a:tblGrid>
              <a:tr h="4081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229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Indikator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27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Nama </a:t>
                      </a:r>
                      <a:r>
                        <a:rPr dirty="0" sz="2000" spc="-229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Indikator </a:t>
                      </a:r>
                      <a:r>
                        <a:rPr dirty="0" sz="2000" spc="-2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Domain </a:t>
                      </a:r>
                      <a:r>
                        <a:rPr dirty="0" sz="2000" spc="-28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Kebijakan</a:t>
                      </a:r>
                      <a:r>
                        <a:rPr dirty="0" sz="2000" spc="-19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39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SPBE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40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60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2000" spc="-40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40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55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2000" spc="-30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Administrasi </a:t>
                      </a:r>
                      <a:r>
                        <a:rPr dirty="0" sz="2000" spc="-15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Pemerintahan </a:t>
                      </a:r>
                      <a:r>
                        <a:rPr dirty="0" sz="2000" spc="-90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Berbasis</a:t>
                      </a:r>
                      <a:r>
                        <a:rPr dirty="0" sz="2000" spc="-10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5" b="1">
                          <a:solidFill>
                            <a:srgbClr val="6F2F9F"/>
                          </a:solidFill>
                          <a:latin typeface="Arial"/>
                          <a:cs typeface="Arial"/>
                        </a:rPr>
                        <a:t>Elektronik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81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32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285">
                          <a:latin typeface="Arial Black"/>
                          <a:cs typeface="Arial Black"/>
                        </a:rPr>
                        <a:t>Layanan</a:t>
                      </a:r>
                      <a:r>
                        <a:rPr dirty="0" sz="2000" spc="-16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85">
                          <a:latin typeface="Arial Black"/>
                          <a:cs typeface="Arial Black"/>
                        </a:rPr>
                        <a:t>Perencanaan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33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2000" spc="-290">
                          <a:latin typeface="Arial Black"/>
                          <a:cs typeface="Arial Black"/>
                        </a:rPr>
                        <a:t>Layanan</a:t>
                      </a:r>
                      <a:r>
                        <a:rPr dirty="0" sz="2000" spc="-16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45">
                          <a:latin typeface="Arial Black"/>
                          <a:cs typeface="Arial Black"/>
                        </a:rPr>
                        <a:t>Penganggaran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81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34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90">
                          <a:latin typeface="Arial Black"/>
                          <a:cs typeface="Arial Black"/>
                        </a:rPr>
                        <a:t>Layanan</a:t>
                      </a:r>
                      <a:r>
                        <a:rPr dirty="0" sz="2000" spc="-16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75">
                          <a:latin typeface="Arial Black"/>
                          <a:cs typeface="Arial Black"/>
                        </a:rPr>
                        <a:t>Keuangan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8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35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90">
                          <a:latin typeface="Arial Black"/>
                          <a:cs typeface="Arial Black"/>
                        </a:rPr>
                        <a:t>Layanan </a:t>
                      </a:r>
                      <a:r>
                        <a:rPr dirty="0" sz="2000" spc="-260">
                          <a:latin typeface="Arial Black"/>
                          <a:cs typeface="Arial Black"/>
                        </a:rPr>
                        <a:t>Pengadaan </a:t>
                      </a:r>
                      <a:r>
                        <a:rPr dirty="0" sz="2000" spc="-270">
                          <a:latin typeface="Arial Black"/>
                          <a:cs typeface="Arial Black"/>
                        </a:rPr>
                        <a:t>Barang </a:t>
                      </a:r>
                      <a:r>
                        <a:rPr dirty="0" sz="2000" spc="-225">
                          <a:latin typeface="Arial Black"/>
                          <a:cs typeface="Arial Black"/>
                        </a:rPr>
                        <a:t>dan</a:t>
                      </a:r>
                      <a:r>
                        <a:rPr dirty="0" sz="2000" spc="-22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409">
                          <a:latin typeface="Arial Black"/>
                          <a:cs typeface="Arial Black"/>
                        </a:rPr>
                        <a:t>Jasa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81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36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90">
                          <a:latin typeface="Arial Black"/>
                          <a:cs typeface="Arial Black"/>
                        </a:rPr>
                        <a:t>Layanan</a:t>
                      </a:r>
                      <a:r>
                        <a:rPr dirty="0" sz="2000" spc="-16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95">
                          <a:latin typeface="Arial Black"/>
                          <a:cs typeface="Arial Black"/>
                        </a:rPr>
                        <a:t>Kepegawaian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37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90">
                          <a:latin typeface="Arial Black"/>
                          <a:cs typeface="Arial Black"/>
                        </a:rPr>
                        <a:t>Layanan Kearsipan</a:t>
                      </a:r>
                      <a:r>
                        <a:rPr dirty="0" sz="2000" spc="-37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45">
                          <a:latin typeface="Arial Black"/>
                          <a:cs typeface="Arial Black"/>
                        </a:rPr>
                        <a:t>Dinamis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704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38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022090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3674745" algn="l"/>
                        </a:tabLst>
                      </a:pPr>
                      <a:r>
                        <a:rPr dirty="0" sz="2000" spc="-29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Layanan </a:t>
                      </a:r>
                      <a:r>
                        <a:rPr dirty="0" sz="2000" spc="-25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Pengelolaan </a:t>
                      </a:r>
                      <a:r>
                        <a:rPr dirty="0" sz="2000" spc="-27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Barang </a:t>
                      </a:r>
                      <a:r>
                        <a:rPr dirty="0" sz="2000" spc="-20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Milik </a:t>
                      </a:r>
                      <a:r>
                        <a:rPr dirty="0" sz="2000" spc="-21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Negara/Daerah  </a:t>
                      </a:r>
                      <a:r>
                        <a:rPr dirty="0" sz="2000" spc="-165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(SIMAKBMN)--- </a:t>
                      </a:r>
                      <a:r>
                        <a:rPr dirty="0" sz="2000" spc="-26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focus</a:t>
                      </a:r>
                      <a:r>
                        <a:rPr dirty="0" sz="2000" spc="-75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315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asset</a:t>
                      </a:r>
                      <a:r>
                        <a:rPr dirty="0" sz="2000" spc="-125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34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IT,	</a:t>
                      </a:r>
                      <a:r>
                        <a:rPr dirty="0" sz="2000" spc="-29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SIMDABMJ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39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2000" spc="-29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Layanan </a:t>
                      </a:r>
                      <a:r>
                        <a:rPr dirty="0" sz="2000" spc="-30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Pengawasan </a:t>
                      </a:r>
                      <a:r>
                        <a:rPr dirty="0" sz="2000" spc="-235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Internal </a:t>
                      </a:r>
                      <a:r>
                        <a:rPr dirty="0" sz="2000" spc="-26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Pemerintah</a:t>
                      </a:r>
                      <a:r>
                        <a:rPr dirty="0" sz="2000" spc="-495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54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(WBS)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81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40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2000" spc="-285">
                          <a:latin typeface="Arial Black"/>
                          <a:cs typeface="Arial Black"/>
                        </a:rPr>
                        <a:t>Layanan </a:t>
                      </a:r>
                      <a:r>
                        <a:rPr dirty="0" sz="2000" spc="-245">
                          <a:latin typeface="Arial Black"/>
                          <a:cs typeface="Arial Black"/>
                        </a:rPr>
                        <a:t>Akuntabilitas </a:t>
                      </a:r>
                      <a:r>
                        <a:rPr dirty="0" sz="2000" spc="-270">
                          <a:latin typeface="Arial Black"/>
                          <a:cs typeface="Arial Black"/>
                        </a:rPr>
                        <a:t>Kinerja </a:t>
                      </a:r>
                      <a:r>
                        <a:rPr dirty="0" sz="2000" spc="-250">
                          <a:latin typeface="Arial Black"/>
                          <a:cs typeface="Arial Black"/>
                        </a:rPr>
                        <a:t>Organisasi </a:t>
                      </a:r>
                      <a:r>
                        <a:rPr dirty="0" sz="2000" spc="-260">
                          <a:latin typeface="Arial Black"/>
                          <a:cs typeface="Arial Black"/>
                        </a:rPr>
                        <a:t>(Lakip, </a:t>
                      </a:r>
                      <a:r>
                        <a:rPr dirty="0" sz="2000" spc="-225">
                          <a:latin typeface="Arial Black"/>
                          <a:cs typeface="Arial Black"/>
                        </a:rPr>
                        <a:t>e-Sakip, </a:t>
                      </a:r>
                      <a:r>
                        <a:rPr dirty="0" sz="2000" spc="-310">
                          <a:latin typeface="Arial Black"/>
                          <a:cs typeface="Arial Black"/>
                        </a:rPr>
                        <a:t>LPPD,</a:t>
                      </a:r>
                      <a:r>
                        <a:rPr dirty="0" sz="2000" spc="-19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04">
                          <a:latin typeface="Arial Black"/>
                          <a:cs typeface="Arial Black"/>
                        </a:rPr>
                        <a:t>e-kinerja)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165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2000" spc="-260">
                          <a:latin typeface="Arial Black"/>
                          <a:cs typeface="Arial Black"/>
                        </a:rPr>
                        <a:t>41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2000" spc="-290">
                          <a:latin typeface="Arial Black"/>
                          <a:cs typeface="Arial Black"/>
                        </a:rPr>
                        <a:t>Layanan </a:t>
                      </a:r>
                      <a:r>
                        <a:rPr dirty="0" sz="2000" spc="-275">
                          <a:latin typeface="Arial Black"/>
                          <a:cs typeface="Arial Black"/>
                        </a:rPr>
                        <a:t>Kinerja </a:t>
                      </a:r>
                      <a:r>
                        <a:rPr dirty="0" sz="2000" spc="-300">
                          <a:latin typeface="Arial Black"/>
                          <a:cs typeface="Arial Black"/>
                        </a:rPr>
                        <a:t>Pegawai </a:t>
                      </a:r>
                      <a:r>
                        <a:rPr dirty="0" sz="2000" spc="-265">
                          <a:latin typeface="Arial Black"/>
                          <a:cs typeface="Arial Black"/>
                        </a:rPr>
                        <a:t>(SIASN,</a:t>
                      </a:r>
                      <a:r>
                        <a:rPr dirty="0" sz="2000" spc="-43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280">
                          <a:latin typeface="Arial Black"/>
                          <a:cs typeface="Arial Black"/>
                        </a:rPr>
                        <a:t>SIMPEGNAS)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50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67052" y="342646"/>
            <a:ext cx="89414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55" b="0">
                <a:solidFill>
                  <a:srgbClr val="C8201E"/>
                </a:solidFill>
                <a:latin typeface="Arial Black"/>
                <a:cs typeface="Arial Black"/>
              </a:rPr>
              <a:t>Struktur Penilaian </a:t>
            </a:r>
            <a:r>
              <a:rPr dirty="0" sz="3600" spc="-465" b="0">
                <a:solidFill>
                  <a:srgbClr val="C8201E"/>
                </a:solidFill>
                <a:latin typeface="Arial Black"/>
                <a:cs typeface="Arial Black"/>
              </a:rPr>
              <a:t>Tingkat </a:t>
            </a:r>
            <a:r>
              <a:rPr dirty="0" sz="3600" spc="-509" b="0">
                <a:solidFill>
                  <a:srgbClr val="C8201E"/>
                </a:solidFill>
                <a:latin typeface="Arial Black"/>
                <a:cs typeface="Arial Black"/>
              </a:rPr>
              <a:t>Kematangan</a:t>
            </a:r>
            <a:r>
              <a:rPr dirty="0" sz="3600" spc="-21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3600" spc="-705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7556" y="1155191"/>
            <a:ext cx="11747188" cy="5006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51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87117" y="158953"/>
            <a:ext cx="5844540" cy="962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4645"/>
              </a:lnSpc>
              <a:spcBef>
                <a:spcPts val="95"/>
              </a:spcBef>
            </a:pPr>
            <a:r>
              <a:rPr dirty="0" sz="4000" spc="-44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z="4000" spc="-495" b="0">
                <a:solidFill>
                  <a:srgbClr val="C8201E"/>
                </a:solidFill>
                <a:latin typeface="Arial Black"/>
                <a:cs typeface="Arial Black"/>
              </a:rPr>
              <a:t>1: </a:t>
            </a:r>
            <a:r>
              <a:rPr dirty="0" sz="4000" spc="-560" b="0">
                <a:solidFill>
                  <a:srgbClr val="C8201E"/>
                </a:solidFill>
                <a:latin typeface="Arial Black"/>
                <a:cs typeface="Arial Black"/>
              </a:rPr>
              <a:t>Kebijakan</a:t>
            </a:r>
            <a:r>
              <a:rPr dirty="0" sz="4000" spc="16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780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  <a:p>
            <a:pPr marL="12700">
              <a:lnSpc>
                <a:spcPts val="2725"/>
              </a:lnSpc>
            </a:pPr>
            <a:r>
              <a:rPr dirty="0" sz="2400" spc="-195" b="0">
                <a:solidFill>
                  <a:srgbClr val="6F2F9F"/>
                </a:solidFill>
                <a:latin typeface="Arial"/>
                <a:cs typeface="Arial"/>
              </a:rPr>
              <a:t>Aspek </a:t>
            </a:r>
            <a:r>
              <a:rPr dirty="0" sz="2400" spc="-120" b="0">
                <a:solidFill>
                  <a:srgbClr val="6F2F9F"/>
                </a:solidFill>
                <a:latin typeface="Arial"/>
                <a:cs typeface="Arial"/>
              </a:rPr>
              <a:t>1 </a:t>
            </a:r>
            <a:r>
              <a:rPr dirty="0" sz="2400" spc="-65" b="0">
                <a:solidFill>
                  <a:srgbClr val="6F2F9F"/>
                </a:solidFill>
                <a:latin typeface="Arial"/>
                <a:cs typeface="Arial"/>
              </a:rPr>
              <a:t>- </a:t>
            </a:r>
            <a:r>
              <a:rPr dirty="0" sz="2400" spc="-165" b="0">
                <a:solidFill>
                  <a:srgbClr val="6F2F9F"/>
                </a:solidFill>
                <a:latin typeface="Arial"/>
                <a:cs typeface="Arial"/>
              </a:rPr>
              <a:t>Kebijakan </a:t>
            </a:r>
            <a:r>
              <a:rPr dirty="0" sz="2400" spc="-80" b="0">
                <a:solidFill>
                  <a:srgbClr val="6F2F9F"/>
                </a:solidFill>
                <a:latin typeface="Arial"/>
                <a:cs typeface="Arial"/>
              </a:rPr>
              <a:t>Internal </a:t>
            </a:r>
            <a:r>
              <a:rPr dirty="0" sz="2400" spc="-220" b="0">
                <a:solidFill>
                  <a:srgbClr val="6F2F9F"/>
                </a:solidFill>
                <a:latin typeface="Arial"/>
                <a:cs typeface="Arial"/>
              </a:rPr>
              <a:t>Tata </a:t>
            </a:r>
            <a:r>
              <a:rPr dirty="0" sz="2400" spc="-160" b="0">
                <a:solidFill>
                  <a:srgbClr val="6F2F9F"/>
                </a:solidFill>
                <a:latin typeface="Arial"/>
                <a:cs typeface="Arial"/>
              </a:rPr>
              <a:t>Kelola</a:t>
            </a:r>
            <a:r>
              <a:rPr dirty="0" sz="2400" spc="-375" b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2400" spc="-420" b="0">
                <a:solidFill>
                  <a:srgbClr val="6F2F9F"/>
                </a:solidFill>
                <a:latin typeface="Arial"/>
                <a:cs typeface="Arial"/>
              </a:rPr>
              <a:t>SPBE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161721" y="1560933"/>
          <a:ext cx="10076815" cy="4401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3365"/>
                <a:gridCol w="8534400"/>
              </a:tblGrid>
              <a:tr h="396367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2000" spc="-5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internal Internal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Arsitektur</a:t>
                      </a:r>
                      <a:r>
                        <a:rPr dirty="0" sz="20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Rencana 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</a:t>
                      </a:r>
                      <a:r>
                        <a:rPr dirty="0" sz="2000" spc="-2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internal Pembangunan Aplikasi</a:t>
                      </a:r>
                      <a:r>
                        <a:rPr dirty="0" sz="2000" spc="-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Kebijakan internal Layanan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Pusat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Data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Intra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Instansi</a:t>
                      </a:r>
                      <a:r>
                        <a:rPr dirty="0" sz="2000" spc="-3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Pusat/Pemda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Penggunaan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Penghubung</a:t>
                      </a:r>
                      <a:r>
                        <a:rPr dirty="0" sz="2000" spc="-7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8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Keamanan</a:t>
                      </a:r>
                      <a:r>
                        <a:rPr dirty="0" sz="2000" spc="-3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9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Audit </a:t>
                      </a:r>
                      <a:r>
                        <a:rPr dirty="0" sz="2000" spc="-2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2000" spc="-4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Komunikasi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25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10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Kebijakan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internal Tim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Koordinasi</a:t>
                      </a:r>
                      <a:r>
                        <a:rPr dirty="0" sz="2000" spc="-3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52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29736" y="156159"/>
            <a:ext cx="60877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4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z="4000" spc="-495" b="0">
                <a:solidFill>
                  <a:srgbClr val="C8201E"/>
                </a:solidFill>
                <a:latin typeface="Arial Black"/>
                <a:cs typeface="Arial Black"/>
              </a:rPr>
              <a:t>2: </a:t>
            </a:r>
            <a:r>
              <a:rPr dirty="0" sz="4000" spc="-730" b="0">
                <a:solidFill>
                  <a:srgbClr val="C8201E"/>
                </a:solidFill>
                <a:latin typeface="Arial Black"/>
                <a:cs typeface="Arial Black"/>
              </a:rPr>
              <a:t>Tata </a:t>
            </a:r>
            <a:r>
              <a:rPr dirty="0" sz="4000" spc="-560" b="0">
                <a:solidFill>
                  <a:srgbClr val="C8201E"/>
                </a:solidFill>
                <a:latin typeface="Arial Black"/>
                <a:cs typeface="Arial Black"/>
              </a:rPr>
              <a:t>Kelola</a:t>
            </a:r>
            <a:r>
              <a:rPr dirty="0" sz="4000" spc="10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780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060565" y="816077"/>
          <a:ext cx="9739630" cy="563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2565"/>
                <a:gridCol w="8248650"/>
              </a:tblGrid>
              <a:tr h="402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2000" spc="-3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Perencanaan </a:t>
                      </a:r>
                      <a:r>
                        <a:rPr dirty="0" sz="20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Strategis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Arsitektur</a:t>
                      </a:r>
                      <a:r>
                        <a:rPr dirty="0" sz="2000" spc="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20">
                          <a:latin typeface="Carlito"/>
                          <a:cs typeface="Carlito"/>
                        </a:rPr>
                        <a:t>Peta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Rencana 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5">
                          <a:latin typeface="Carlito"/>
                          <a:cs typeface="Carlito"/>
                        </a:rPr>
                        <a:t>Keterpaduan Rencana dan Anggaran</a:t>
                      </a:r>
                      <a:r>
                        <a:rPr dirty="0" sz="2000" spc="-8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5">
                          <a:latin typeface="Carlito"/>
                          <a:cs typeface="Carlito"/>
                        </a:rPr>
                        <a:t>Inovasi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Proses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Bisnis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2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Teknologi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2000" spc="-5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Komunikasi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5">
                          <a:latin typeface="Carlito"/>
                          <a:cs typeface="Carlito"/>
                        </a:rPr>
                        <a:t>Pembangunan Aplikasi</a:t>
                      </a:r>
                      <a:r>
                        <a:rPr dirty="0" sz="2000" spc="-3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Pusat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 Data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Intra</a:t>
                      </a:r>
                      <a:r>
                        <a:rPr dirty="0" sz="2000" spc="-3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Instansi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18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Penggunaan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Penghubung</a:t>
                      </a:r>
                      <a:r>
                        <a:rPr dirty="0" sz="2000" spc="-7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Layanan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0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3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Penyelenggara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19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Pelaksanaan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Tim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Koordinasi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20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Kolaborasi Penerapan</a:t>
                      </a:r>
                      <a:r>
                        <a:rPr dirty="0" sz="2000" spc="-3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53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28035" y="269189"/>
            <a:ext cx="63271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4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z="4000" spc="-495" b="0">
                <a:solidFill>
                  <a:srgbClr val="C8201E"/>
                </a:solidFill>
                <a:latin typeface="Arial Black"/>
                <a:cs typeface="Arial Black"/>
              </a:rPr>
              <a:t>3: </a:t>
            </a:r>
            <a:r>
              <a:rPr dirty="0" sz="4000" spc="-490" b="0">
                <a:solidFill>
                  <a:srgbClr val="C8201E"/>
                </a:solidFill>
                <a:latin typeface="Arial Black"/>
                <a:cs typeface="Arial Black"/>
              </a:rPr>
              <a:t>Manajemen</a:t>
            </a:r>
            <a:r>
              <a:rPr dirty="0" sz="4000" spc="204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780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827279" y="912216"/>
          <a:ext cx="9739630" cy="563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2565"/>
                <a:gridCol w="8248650"/>
              </a:tblGrid>
              <a:tr h="402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2000" spc="-3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402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2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Manajemen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2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Risiko</a:t>
                      </a:r>
                      <a:r>
                        <a:rPr dirty="0" sz="2000" spc="-2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Keamanan</a:t>
                      </a:r>
                      <a:r>
                        <a:rPr dirty="0" sz="2000" spc="-3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209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</a:t>
                      </a:r>
                      <a:r>
                        <a:rPr dirty="0" sz="2000" spc="-2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082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Aset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Kompetensi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Sumber </a:t>
                      </a:r>
                      <a:r>
                        <a:rPr dirty="0" sz="2000" spc="-2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Daya</a:t>
                      </a:r>
                      <a:r>
                        <a:rPr dirty="0" sz="2000" spc="-3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Manusia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209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Pengetahuan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Perubahan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28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Penerapan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Manajemen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2000" spc="-4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2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Pelaksanaan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Audit</a:t>
                      </a:r>
                      <a:r>
                        <a:rPr dirty="0" sz="2000" spc="-4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TIK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02183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29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Pelaksanaan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Audit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Infrastruktur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0212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30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Pelaksanaan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Audit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Aplikasi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54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Pelaksanaan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Audit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Keamanan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54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03575" y="192100"/>
            <a:ext cx="552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4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z="4000" spc="-495" b="0">
                <a:solidFill>
                  <a:srgbClr val="C8201E"/>
                </a:solidFill>
                <a:latin typeface="Arial Black"/>
                <a:cs typeface="Arial Black"/>
              </a:rPr>
              <a:t>4: </a:t>
            </a:r>
            <a:r>
              <a:rPr dirty="0" sz="4000" spc="-575" b="0">
                <a:solidFill>
                  <a:srgbClr val="C8201E"/>
                </a:solidFill>
                <a:latin typeface="Arial Black"/>
                <a:cs typeface="Arial Black"/>
              </a:rPr>
              <a:t>Layanan </a:t>
            </a:r>
            <a:r>
              <a:rPr dirty="0" sz="4000" spc="-780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73393" y="1104875"/>
          <a:ext cx="11235690" cy="5347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440"/>
                <a:gridCol w="9728835"/>
              </a:tblGrid>
              <a:tr h="419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2000" spc="-3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419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3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Administrasi </a:t>
                      </a:r>
                      <a:r>
                        <a:rPr dirty="0" sz="2000" spc="-1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Pemerintahan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2000" spc="-7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194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Perencanaan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19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Penganggaran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194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2000" spc="-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Keuangan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19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Pengadaan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Barang dan</a:t>
                      </a:r>
                      <a:r>
                        <a:rPr dirty="0" sz="2000" spc="-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Jasa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19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Kepegawaian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194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Kearsipan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Dinamis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38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492625">
                        <a:lnSpc>
                          <a:spcPct val="100000"/>
                        </a:lnSpc>
                        <a:spcBef>
                          <a:spcPts val="254"/>
                        </a:spcBef>
                        <a:tabLst>
                          <a:tab pos="3321685" algn="l"/>
                        </a:tabLst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Pengelolaan Barang Milik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Negara/Daerah 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(SIMAKBMN)---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focus</a:t>
                      </a:r>
                      <a:r>
                        <a:rPr dirty="0" sz="2000" spc="-5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asset</a:t>
                      </a:r>
                      <a:r>
                        <a:rPr dirty="0" sz="2000" spc="2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7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IT,	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SIMDABMJ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19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39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Pengawasan </a:t>
                      </a:r>
                      <a:r>
                        <a:rPr dirty="0" sz="2000" spc="-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Internal </a:t>
                      </a: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Pemerintah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(WBS)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1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40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Akuntabilitas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Organisasi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(Lakip, e-Sakip, 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LPPD,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e-kinerja)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402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Kinerja 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Pegawai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(SIASN,</a:t>
                      </a:r>
                      <a:r>
                        <a:rPr dirty="0" sz="2000" spc="-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SIMPEGNAS)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55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41775" y="405511"/>
            <a:ext cx="442595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35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pc="-395" b="0">
                <a:solidFill>
                  <a:srgbClr val="C8201E"/>
                </a:solidFill>
                <a:latin typeface="Arial Black"/>
                <a:cs typeface="Arial Black"/>
              </a:rPr>
              <a:t>4: </a:t>
            </a:r>
            <a:r>
              <a:rPr dirty="0" spc="-459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r>
              <a:rPr dirty="0" spc="105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pc="-625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919798" y="1734541"/>
          <a:ext cx="9739630" cy="3202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2565"/>
                <a:gridCol w="8249284"/>
              </a:tblGrid>
              <a:tr h="396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2000" spc="-4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Publik Berbasis</a:t>
                      </a:r>
                      <a:r>
                        <a:rPr dirty="0" sz="2000" spc="-3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Pengaduan Pelayanan</a:t>
                      </a:r>
                      <a:r>
                        <a:rPr dirty="0" sz="2000" spc="-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Data</a:t>
                      </a:r>
                      <a:r>
                        <a:rPr dirty="0" sz="2000" spc="-2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3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Terbuka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5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Hukum</a:t>
                      </a:r>
                      <a:r>
                        <a:rPr dirty="0" sz="2000" spc="-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(JDIH)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16178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2000" spc="-2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56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33164" y="279857"/>
            <a:ext cx="36080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90" b="0">
                <a:solidFill>
                  <a:srgbClr val="C8201E"/>
                </a:solidFill>
                <a:latin typeface="Arial Black"/>
                <a:cs typeface="Arial Black"/>
              </a:rPr>
              <a:t>Bobot</a:t>
            </a:r>
            <a:r>
              <a:rPr dirty="0" sz="4400" spc="-34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400" spc="-480" b="0">
                <a:solidFill>
                  <a:srgbClr val="C8201E"/>
                </a:solidFill>
                <a:latin typeface="Arial Black"/>
                <a:cs typeface="Arial Black"/>
              </a:rPr>
              <a:t>Domain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3108" y="1792287"/>
            <a:ext cx="11102051" cy="4122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2997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60">
                <a:solidFill>
                  <a:srgbClr val="FFFFFF"/>
                </a:solidFill>
                <a:latin typeface="Arial Black"/>
                <a:cs typeface="Arial Black"/>
              </a:rPr>
              <a:t>57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56886" y="311353"/>
            <a:ext cx="307911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0">
                <a:solidFill>
                  <a:srgbClr val="C8201E"/>
                </a:solidFill>
                <a:latin typeface="Arial"/>
                <a:cs typeface="Arial"/>
              </a:rPr>
              <a:t>Bobot</a:t>
            </a:r>
            <a:r>
              <a:rPr dirty="0" sz="4000" spc="-65">
                <a:solidFill>
                  <a:srgbClr val="C8201E"/>
                </a:solidFill>
                <a:latin typeface="Arial"/>
                <a:cs typeface="Arial"/>
              </a:rPr>
              <a:t> </a:t>
            </a:r>
            <a:r>
              <a:rPr dirty="0" sz="4000" spc="-120">
                <a:solidFill>
                  <a:srgbClr val="C8201E"/>
                </a:solidFill>
                <a:latin typeface="Arial"/>
                <a:cs typeface="Arial"/>
              </a:rPr>
              <a:t>Aspek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72055" y="1175003"/>
            <a:ext cx="9116695" cy="5354320"/>
            <a:chOff x="1972055" y="1175003"/>
            <a:chExt cx="9116695" cy="5354320"/>
          </a:xfrm>
        </p:grpSpPr>
        <p:sp>
          <p:nvSpPr>
            <p:cNvPr id="12" name="object 12"/>
            <p:cNvSpPr/>
            <p:nvPr/>
          </p:nvSpPr>
          <p:spPr>
            <a:xfrm>
              <a:off x="1972055" y="1175003"/>
              <a:ext cx="9081516" cy="23759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72055" y="3468624"/>
              <a:ext cx="9116568" cy="30601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027" y="513183"/>
            <a:ext cx="10899760" cy="573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26595" y="6403847"/>
            <a:ext cx="124968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64468" y="6403847"/>
            <a:ext cx="124967" cy="172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188193" y="6411193"/>
            <a:ext cx="996950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5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608" y="275843"/>
            <a:ext cx="11607165" cy="6304915"/>
          </a:xfrm>
          <a:custGeom>
            <a:avLst/>
            <a:gdLst/>
            <a:ahLst/>
            <a:cxnLst/>
            <a:rect l="l" t="t" r="r" b="b"/>
            <a:pathLst>
              <a:path w="11607165" h="6304915">
                <a:moveTo>
                  <a:pt x="11606784" y="0"/>
                </a:moveTo>
                <a:lnTo>
                  <a:pt x="0" y="0"/>
                </a:lnTo>
                <a:lnTo>
                  <a:pt x="0" y="6304788"/>
                </a:lnTo>
                <a:lnTo>
                  <a:pt x="11606784" y="6304788"/>
                </a:lnTo>
                <a:lnTo>
                  <a:pt x="1160678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40934" y="3213303"/>
            <a:ext cx="231203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2570" marR="5080" indent="-230504">
              <a:lnSpc>
                <a:spcPct val="100000"/>
              </a:lnSpc>
              <a:spcBef>
                <a:spcPts val="100"/>
              </a:spcBef>
            </a:pPr>
            <a:r>
              <a:rPr dirty="0" sz="4800" spc="-60">
                <a:solidFill>
                  <a:srgbClr val="FFFFFF"/>
                </a:solidFill>
                <a:latin typeface="Arial"/>
                <a:cs typeface="Arial"/>
              </a:rPr>
              <a:t>TERIMA  </a:t>
            </a:r>
            <a:r>
              <a:rPr dirty="0" sz="4800" spc="-114">
                <a:solidFill>
                  <a:srgbClr val="FFFFFF"/>
                </a:solidFill>
                <a:latin typeface="Arial"/>
                <a:cs typeface="Arial"/>
              </a:rPr>
              <a:t>KASIH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05855" y="2301239"/>
            <a:ext cx="780288" cy="780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6492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2943" y="6403847"/>
              <a:ext cx="126491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188193" y="6411193"/>
            <a:ext cx="996950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5"/>
              </a:lnSpc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5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56488" y="710183"/>
              <a:ext cx="10479405" cy="5438140"/>
            </a:xfrm>
            <a:custGeom>
              <a:avLst/>
              <a:gdLst/>
              <a:ahLst/>
              <a:cxnLst/>
              <a:rect l="l" t="t" r="r" b="b"/>
              <a:pathLst>
                <a:path w="10479405" h="5438140">
                  <a:moveTo>
                    <a:pt x="10479023" y="0"/>
                  </a:moveTo>
                  <a:lnTo>
                    <a:pt x="0" y="0"/>
                  </a:lnTo>
                  <a:lnTo>
                    <a:pt x="0" y="5437632"/>
                  </a:lnTo>
                  <a:lnTo>
                    <a:pt x="10479023" y="5437632"/>
                  </a:lnTo>
                  <a:lnTo>
                    <a:pt x="1047902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10200" y="1626107"/>
              <a:ext cx="1370076" cy="18028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3704335" y="3689730"/>
            <a:ext cx="478155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64310">
              <a:lnSpc>
                <a:spcPct val="150000"/>
              </a:lnSpc>
              <a:spcBef>
                <a:spcPts val="100"/>
              </a:spcBef>
            </a:pPr>
            <a:r>
              <a:rPr dirty="0" sz="2400" spc="-15" b="1">
                <a:latin typeface="Arial"/>
                <a:cs typeface="Arial"/>
              </a:rPr>
              <a:t>Kementerian  </a:t>
            </a:r>
            <a:r>
              <a:rPr dirty="0" sz="2400" spc="-40" b="1">
                <a:latin typeface="Arial"/>
                <a:cs typeface="Arial"/>
              </a:rPr>
              <a:t>Pendayagunaan </a:t>
            </a:r>
            <a:r>
              <a:rPr dirty="0" sz="2400" b="1">
                <a:latin typeface="Arial"/>
                <a:cs typeface="Arial"/>
              </a:rPr>
              <a:t>Aparatur</a:t>
            </a:r>
            <a:r>
              <a:rPr dirty="0" sz="2400" spc="-95" b="1">
                <a:latin typeface="Arial"/>
                <a:cs typeface="Arial"/>
              </a:rPr>
              <a:t> </a:t>
            </a:r>
            <a:r>
              <a:rPr dirty="0" sz="2400" spc="10" b="1">
                <a:latin typeface="Arial"/>
                <a:cs typeface="Arial"/>
              </a:rPr>
              <a:t>Negara</a:t>
            </a:r>
            <a:endParaRPr sz="2400">
              <a:latin typeface="Arial"/>
              <a:cs typeface="Arial"/>
            </a:endParaRPr>
          </a:p>
          <a:p>
            <a:pPr marL="686435">
              <a:lnSpc>
                <a:spcPct val="100000"/>
              </a:lnSpc>
              <a:spcBef>
                <a:spcPts val="1440"/>
              </a:spcBef>
            </a:pPr>
            <a:r>
              <a:rPr dirty="0" sz="2400" spc="-15" b="1">
                <a:latin typeface="Arial"/>
                <a:cs typeface="Arial"/>
              </a:rPr>
              <a:t>dan </a:t>
            </a:r>
            <a:r>
              <a:rPr dirty="0" sz="2400" spc="-45" b="1">
                <a:latin typeface="Arial"/>
                <a:cs typeface="Arial"/>
              </a:rPr>
              <a:t>Reformasi</a:t>
            </a:r>
            <a:r>
              <a:rPr dirty="0" sz="2400" spc="-55" b="1">
                <a:latin typeface="Arial"/>
                <a:cs typeface="Arial"/>
              </a:rPr>
              <a:t> Birokrasi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6492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2943" y="6403847"/>
              <a:ext cx="126491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617462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940800" y="175640"/>
            <a:ext cx="2998470" cy="560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IN</a:t>
            </a:r>
            <a:r>
              <a:rPr dirty="0" sz="1800" spc="5" b="1">
                <a:solidFill>
                  <a:srgbClr val="003E61"/>
                </a:solidFill>
                <a:latin typeface="Verdana"/>
                <a:cs typeface="Verdana"/>
              </a:rPr>
              <a:t>S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T</a:t>
            </a:r>
            <a:r>
              <a:rPr dirty="0" sz="1800" spc="-10" b="1">
                <a:solidFill>
                  <a:srgbClr val="003E61"/>
                </a:solidFill>
                <a:latin typeface="Verdana"/>
                <a:cs typeface="Verdana"/>
              </a:rPr>
              <a:t>R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U</a:t>
            </a:r>
            <a:r>
              <a:rPr dirty="0" sz="1800" spc="5" b="1">
                <a:solidFill>
                  <a:srgbClr val="003E61"/>
                </a:solidFill>
                <a:latin typeface="Verdana"/>
                <a:cs typeface="Verdana"/>
              </a:rPr>
              <a:t>K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TUR</a:t>
            </a:r>
            <a:endParaRPr sz="1800">
              <a:latin typeface="Verdana"/>
              <a:cs typeface="Verdana"/>
            </a:endParaRPr>
          </a:p>
          <a:p>
            <a:pPr algn="r" marR="5715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003E61"/>
                </a:solidFill>
                <a:latin typeface="Verdana"/>
                <a:cs typeface="Verdana"/>
              </a:rPr>
              <a:t>DOMAIN </a:t>
            </a:r>
            <a:r>
              <a:rPr dirty="0" sz="1700" spc="-5" b="1">
                <a:solidFill>
                  <a:srgbClr val="003E61"/>
                </a:solidFill>
                <a:latin typeface="Verdana"/>
                <a:cs typeface="Verdana"/>
              </a:rPr>
              <a:t>LAYANAN</a:t>
            </a:r>
            <a:r>
              <a:rPr dirty="0" sz="1700" spc="-10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700" spc="-5" b="1">
                <a:solidFill>
                  <a:srgbClr val="003E61"/>
                </a:solidFill>
                <a:latin typeface="Verdana"/>
                <a:cs typeface="Verdana"/>
              </a:rPr>
              <a:t>SPBE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200392" y="714883"/>
            <a:ext cx="4827270" cy="406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114" b="0">
                <a:solidFill>
                  <a:srgbClr val="000000"/>
                </a:solidFill>
                <a:latin typeface="Verdana"/>
                <a:cs typeface="Verdana"/>
              </a:rPr>
              <a:t>Ir. </a:t>
            </a:r>
            <a:r>
              <a:rPr dirty="0" sz="2500" spc="-5">
                <a:solidFill>
                  <a:srgbClr val="000000"/>
                </a:solidFill>
              </a:rPr>
              <a:t>KHAKIM </a:t>
            </a:r>
            <a:r>
              <a:rPr dirty="0" sz="2500" spc="-10">
                <a:solidFill>
                  <a:srgbClr val="000000"/>
                </a:solidFill>
              </a:rPr>
              <a:t>GHOZALI,</a:t>
            </a:r>
            <a:r>
              <a:rPr dirty="0" sz="2500" spc="25">
                <a:solidFill>
                  <a:srgbClr val="000000"/>
                </a:solidFill>
              </a:rPr>
              <a:t> </a:t>
            </a:r>
            <a:r>
              <a:rPr dirty="0" sz="2500" spc="-75" b="0">
                <a:solidFill>
                  <a:srgbClr val="000000"/>
                </a:solidFill>
                <a:latin typeface="Verdana"/>
                <a:cs typeface="Verdana"/>
              </a:rPr>
              <a:t>M.MT.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00090" y="1601469"/>
            <a:ext cx="1328420" cy="3256279"/>
            <a:chOff x="5800090" y="1601469"/>
            <a:chExt cx="1328420" cy="3256279"/>
          </a:xfrm>
        </p:grpSpPr>
        <p:sp>
          <p:nvSpPr>
            <p:cNvPr id="11" name="object 11"/>
            <p:cNvSpPr/>
            <p:nvPr/>
          </p:nvSpPr>
          <p:spPr>
            <a:xfrm>
              <a:off x="5832348" y="1607819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391667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7"/>
                  </a:lnTo>
                  <a:lnTo>
                    <a:pt x="3052" y="440791"/>
                  </a:lnTo>
                  <a:lnTo>
                    <a:pt x="11963" y="488096"/>
                  </a:lnTo>
                  <a:lnTo>
                    <a:pt x="26367" y="533214"/>
                  </a:lnTo>
                  <a:lnTo>
                    <a:pt x="45896" y="575779"/>
                  </a:lnTo>
                  <a:lnTo>
                    <a:pt x="70182" y="615422"/>
                  </a:lnTo>
                  <a:lnTo>
                    <a:pt x="98858" y="651777"/>
                  </a:lnTo>
                  <a:lnTo>
                    <a:pt x="131558" y="684477"/>
                  </a:lnTo>
                  <a:lnTo>
                    <a:pt x="167913" y="713153"/>
                  </a:lnTo>
                  <a:lnTo>
                    <a:pt x="207556" y="737439"/>
                  </a:lnTo>
                  <a:lnTo>
                    <a:pt x="250121" y="756968"/>
                  </a:lnTo>
                  <a:lnTo>
                    <a:pt x="295239" y="771372"/>
                  </a:lnTo>
                  <a:lnTo>
                    <a:pt x="342544" y="780283"/>
                  </a:lnTo>
                  <a:lnTo>
                    <a:pt x="391667" y="783335"/>
                  </a:lnTo>
                  <a:lnTo>
                    <a:pt x="440791" y="780283"/>
                  </a:lnTo>
                  <a:lnTo>
                    <a:pt x="488096" y="771372"/>
                  </a:lnTo>
                  <a:lnTo>
                    <a:pt x="533214" y="756968"/>
                  </a:lnTo>
                  <a:lnTo>
                    <a:pt x="575779" y="737439"/>
                  </a:lnTo>
                  <a:lnTo>
                    <a:pt x="615422" y="713153"/>
                  </a:lnTo>
                  <a:lnTo>
                    <a:pt x="651777" y="684477"/>
                  </a:lnTo>
                  <a:lnTo>
                    <a:pt x="684477" y="651777"/>
                  </a:lnTo>
                  <a:lnTo>
                    <a:pt x="713153" y="615422"/>
                  </a:lnTo>
                  <a:lnTo>
                    <a:pt x="737439" y="575779"/>
                  </a:lnTo>
                  <a:lnTo>
                    <a:pt x="756968" y="533214"/>
                  </a:lnTo>
                  <a:lnTo>
                    <a:pt x="771372" y="488096"/>
                  </a:lnTo>
                  <a:lnTo>
                    <a:pt x="780283" y="440791"/>
                  </a:lnTo>
                  <a:lnTo>
                    <a:pt x="783335" y="391667"/>
                  </a:lnTo>
                  <a:lnTo>
                    <a:pt x="780283" y="342544"/>
                  </a:lnTo>
                  <a:lnTo>
                    <a:pt x="771372" y="295239"/>
                  </a:lnTo>
                  <a:lnTo>
                    <a:pt x="756968" y="250121"/>
                  </a:lnTo>
                  <a:lnTo>
                    <a:pt x="737439" y="207556"/>
                  </a:lnTo>
                  <a:lnTo>
                    <a:pt x="713153" y="167913"/>
                  </a:lnTo>
                  <a:lnTo>
                    <a:pt x="684477" y="131558"/>
                  </a:lnTo>
                  <a:lnTo>
                    <a:pt x="651777" y="98858"/>
                  </a:lnTo>
                  <a:lnTo>
                    <a:pt x="615422" y="70182"/>
                  </a:lnTo>
                  <a:lnTo>
                    <a:pt x="575779" y="45896"/>
                  </a:lnTo>
                  <a:lnTo>
                    <a:pt x="533214" y="26367"/>
                  </a:lnTo>
                  <a:lnTo>
                    <a:pt x="488096" y="11963"/>
                  </a:lnTo>
                  <a:lnTo>
                    <a:pt x="440791" y="3052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32348" y="1607819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0" y="391667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7" y="0"/>
                  </a:lnTo>
                  <a:lnTo>
                    <a:pt x="440791" y="3052"/>
                  </a:lnTo>
                  <a:lnTo>
                    <a:pt x="488096" y="11963"/>
                  </a:lnTo>
                  <a:lnTo>
                    <a:pt x="533214" y="26367"/>
                  </a:lnTo>
                  <a:lnTo>
                    <a:pt x="575779" y="45896"/>
                  </a:lnTo>
                  <a:lnTo>
                    <a:pt x="615422" y="70182"/>
                  </a:lnTo>
                  <a:lnTo>
                    <a:pt x="651777" y="98858"/>
                  </a:lnTo>
                  <a:lnTo>
                    <a:pt x="684477" y="131558"/>
                  </a:lnTo>
                  <a:lnTo>
                    <a:pt x="713153" y="167913"/>
                  </a:lnTo>
                  <a:lnTo>
                    <a:pt x="737439" y="207556"/>
                  </a:lnTo>
                  <a:lnTo>
                    <a:pt x="756968" y="250121"/>
                  </a:lnTo>
                  <a:lnTo>
                    <a:pt x="771372" y="295239"/>
                  </a:lnTo>
                  <a:lnTo>
                    <a:pt x="780283" y="342544"/>
                  </a:lnTo>
                  <a:lnTo>
                    <a:pt x="783335" y="391667"/>
                  </a:lnTo>
                  <a:lnTo>
                    <a:pt x="780283" y="440791"/>
                  </a:lnTo>
                  <a:lnTo>
                    <a:pt x="771372" y="488096"/>
                  </a:lnTo>
                  <a:lnTo>
                    <a:pt x="756968" y="533214"/>
                  </a:lnTo>
                  <a:lnTo>
                    <a:pt x="737439" y="575779"/>
                  </a:lnTo>
                  <a:lnTo>
                    <a:pt x="713153" y="615422"/>
                  </a:lnTo>
                  <a:lnTo>
                    <a:pt x="684477" y="651777"/>
                  </a:lnTo>
                  <a:lnTo>
                    <a:pt x="651777" y="684477"/>
                  </a:lnTo>
                  <a:lnTo>
                    <a:pt x="615422" y="713153"/>
                  </a:lnTo>
                  <a:lnTo>
                    <a:pt x="575779" y="737439"/>
                  </a:lnTo>
                  <a:lnTo>
                    <a:pt x="533214" y="756968"/>
                  </a:lnTo>
                  <a:lnTo>
                    <a:pt x="488096" y="771372"/>
                  </a:lnTo>
                  <a:lnTo>
                    <a:pt x="440791" y="780283"/>
                  </a:lnTo>
                  <a:lnTo>
                    <a:pt x="391667" y="783335"/>
                  </a:lnTo>
                  <a:lnTo>
                    <a:pt x="342544" y="780283"/>
                  </a:lnTo>
                  <a:lnTo>
                    <a:pt x="295239" y="771372"/>
                  </a:lnTo>
                  <a:lnTo>
                    <a:pt x="250121" y="756968"/>
                  </a:lnTo>
                  <a:lnTo>
                    <a:pt x="207556" y="737439"/>
                  </a:lnTo>
                  <a:lnTo>
                    <a:pt x="167913" y="713153"/>
                  </a:lnTo>
                  <a:lnTo>
                    <a:pt x="131558" y="684477"/>
                  </a:lnTo>
                  <a:lnTo>
                    <a:pt x="98858" y="651777"/>
                  </a:lnTo>
                  <a:lnTo>
                    <a:pt x="70182" y="615422"/>
                  </a:lnTo>
                  <a:lnTo>
                    <a:pt x="45896" y="575779"/>
                  </a:lnTo>
                  <a:lnTo>
                    <a:pt x="26367" y="533214"/>
                  </a:lnTo>
                  <a:lnTo>
                    <a:pt x="11963" y="488096"/>
                  </a:lnTo>
                  <a:lnTo>
                    <a:pt x="3052" y="440791"/>
                  </a:lnTo>
                  <a:lnTo>
                    <a:pt x="0" y="391667"/>
                  </a:lnTo>
                  <a:close/>
                </a:path>
              </a:pathLst>
            </a:custGeom>
            <a:ln w="126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806440" y="2977895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54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3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4" y="787907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8" y="393953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06440" y="2977895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0" y="393953"/>
                  </a:moveTo>
                  <a:lnTo>
                    <a:pt x="3069" y="344541"/>
                  </a:lnTo>
                  <a:lnTo>
                    <a:pt x="12033" y="296960"/>
                  </a:lnTo>
                  <a:lnTo>
                    <a:pt x="26520" y="251577"/>
                  </a:lnTo>
                  <a:lnTo>
                    <a:pt x="46162" y="208764"/>
                  </a:lnTo>
                  <a:lnTo>
                    <a:pt x="70589" y="168889"/>
                  </a:lnTo>
                  <a:lnTo>
                    <a:pt x="99433" y="132323"/>
                  </a:lnTo>
                  <a:lnTo>
                    <a:pt x="132323" y="99433"/>
                  </a:lnTo>
                  <a:lnTo>
                    <a:pt x="168889" y="70589"/>
                  </a:lnTo>
                  <a:lnTo>
                    <a:pt x="208764" y="46162"/>
                  </a:lnTo>
                  <a:lnTo>
                    <a:pt x="251577" y="26520"/>
                  </a:lnTo>
                  <a:lnTo>
                    <a:pt x="296960" y="12033"/>
                  </a:lnTo>
                  <a:lnTo>
                    <a:pt x="344541" y="3069"/>
                  </a:lnTo>
                  <a:lnTo>
                    <a:pt x="393954" y="0"/>
                  </a:lnTo>
                  <a:lnTo>
                    <a:pt x="443366" y="3069"/>
                  </a:lnTo>
                  <a:lnTo>
                    <a:pt x="490947" y="12033"/>
                  </a:lnTo>
                  <a:lnTo>
                    <a:pt x="536330" y="26520"/>
                  </a:lnTo>
                  <a:lnTo>
                    <a:pt x="579143" y="46162"/>
                  </a:lnTo>
                  <a:lnTo>
                    <a:pt x="619018" y="70589"/>
                  </a:lnTo>
                  <a:lnTo>
                    <a:pt x="655584" y="99433"/>
                  </a:lnTo>
                  <a:lnTo>
                    <a:pt x="688474" y="132323"/>
                  </a:lnTo>
                  <a:lnTo>
                    <a:pt x="717318" y="168889"/>
                  </a:lnTo>
                  <a:lnTo>
                    <a:pt x="741745" y="208764"/>
                  </a:lnTo>
                  <a:lnTo>
                    <a:pt x="761387" y="251577"/>
                  </a:lnTo>
                  <a:lnTo>
                    <a:pt x="775874" y="296960"/>
                  </a:lnTo>
                  <a:lnTo>
                    <a:pt x="784838" y="344541"/>
                  </a:lnTo>
                  <a:lnTo>
                    <a:pt x="787908" y="393953"/>
                  </a:lnTo>
                  <a:lnTo>
                    <a:pt x="784838" y="443366"/>
                  </a:lnTo>
                  <a:lnTo>
                    <a:pt x="775874" y="490947"/>
                  </a:lnTo>
                  <a:lnTo>
                    <a:pt x="761387" y="536330"/>
                  </a:lnTo>
                  <a:lnTo>
                    <a:pt x="741745" y="579143"/>
                  </a:lnTo>
                  <a:lnTo>
                    <a:pt x="717318" y="619018"/>
                  </a:lnTo>
                  <a:lnTo>
                    <a:pt x="688474" y="655584"/>
                  </a:lnTo>
                  <a:lnTo>
                    <a:pt x="655584" y="688474"/>
                  </a:lnTo>
                  <a:lnTo>
                    <a:pt x="619018" y="717318"/>
                  </a:lnTo>
                  <a:lnTo>
                    <a:pt x="579143" y="741745"/>
                  </a:lnTo>
                  <a:lnTo>
                    <a:pt x="536330" y="761387"/>
                  </a:lnTo>
                  <a:lnTo>
                    <a:pt x="490947" y="775874"/>
                  </a:lnTo>
                  <a:lnTo>
                    <a:pt x="443366" y="784838"/>
                  </a:lnTo>
                  <a:lnTo>
                    <a:pt x="393954" y="787907"/>
                  </a:lnTo>
                  <a:lnTo>
                    <a:pt x="344541" y="784838"/>
                  </a:lnTo>
                  <a:lnTo>
                    <a:pt x="296960" y="775874"/>
                  </a:lnTo>
                  <a:lnTo>
                    <a:pt x="251577" y="761387"/>
                  </a:lnTo>
                  <a:lnTo>
                    <a:pt x="208764" y="741745"/>
                  </a:lnTo>
                  <a:lnTo>
                    <a:pt x="168889" y="717318"/>
                  </a:lnTo>
                  <a:lnTo>
                    <a:pt x="132323" y="688474"/>
                  </a:lnTo>
                  <a:lnTo>
                    <a:pt x="99433" y="655584"/>
                  </a:lnTo>
                  <a:lnTo>
                    <a:pt x="70589" y="619018"/>
                  </a:lnTo>
                  <a:lnTo>
                    <a:pt x="46162" y="579143"/>
                  </a:lnTo>
                  <a:lnTo>
                    <a:pt x="26520" y="536330"/>
                  </a:lnTo>
                  <a:lnTo>
                    <a:pt x="12033" y="490947"/>
                  </a:lnTo>
                  <a:lnTo>
                    <a:pt x="3069" y="443366"/>
                  </a:lnTo>
                  <a:lnTo>
                    <a:pt x="0" y="393953"/>
                  </a:lnTo>
                  <a:close/>
                </a:path>
              </a:pathLst>
            </a:custGeom>
            <a:ln w="126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826252" y="4047743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401574" y="0"/>
                  </a:moveTo>
                  <a:lnTo>
                    <a:pt x="354749" y="2702"/>
                  </a:lnTo>
                  <a:lnTo>
                    <a:pt x="309509" y="10608"/>
                  </a:lnTo>
                  <a:lnTo>
                    <a:pt x="266155" y="23415"/>
                  </a:lnTo>
                  <a:lnTo>
                    <a:pt x="224989" y="40823"/>
                  </a:lnTo>
                  <a:lnTo>
                    <a:pt x="186313" y="62530"/>
                  </a:lnTo>
                  <a:lnTo>
                    <a:pt x="150427" y="88234"/>
                  </a:lnTo>
                  <a:lnTo>
                    <a:pt x="117633" y="117633"/>
                  </a:lnTo>
                  <a:lnTo>
                    <a:pt x="88234" y="150427"/>
                  </a:lnTo>
                  <a:lnTo>
                    <a:pt x="62530" y="186313"/>
                  </a:lnTo>
                  <a:lnTo>
                    <a:pt x="40823" y="224989"/>
                  </a:lnTo>
                  <a:lnTo>
                    <a:pt x="23415" y="266155"/>
                  </a:lnTo>
                  <a:lnTo>
                    <a:pt x="10608" y="309509"/>
                  </a:lnTo>
                  <a:lnTo>
                    <a:pt x="2702" y="354749"/>
                  </a:lnTo>
                  <a:lnTo>
                    <a:pt x="0" y="401573"/>
                  </a:lnTo>
                  <a:lnTo>
                    <a:pt x="2702" y="448398"/>
                  </a:lnTo>
                  <a:lnTo>
                    <a:pt x="10608" y="493638"/>
                  </a:lnTo>
                  <a:lnTo>
                    <a:pt x="23415" y="536992"/>
                  </a:lnTo>
                  <a:lnTo>
                    <a:pt x="40823" y="578158"/>
                  </a:lnTo>
                  <a:lnTo>
                    <a:pt x="62530" y="616834"/>
                  </a:lnTo>
                  <a:lnTo>
                    <a:pt x="88234" y="652720"/>
                  </a:lnTo>
                  <a:lnTo>
                    <a:pt x="117633" y="685514"/>
                  </a:lnTo>
                  <a:lnTo>
                    <a:pt x="150427" y="714913"/>
                  </a:lnTo>
                  <a:lnTo>
                    <a:pt x="186313" y="740617"/>
                  </a:lnTo>
                  <a:lnTo>
                    <a:pt x="224989" y="762324"/>
                  </a:lnTo>
                  <a:lnTo>
                    <a:pt x="266155" y="779732"/>
                  </a:lnTo>
                  <a:lnTo>
                    <a:pt x="309509" y="792539"/>
                  </a:lnTo>
                  <a:lnTo>
                    <a:pt x="354749" y="800445"/>
                  </a:lnTo>
                  <a:lnTo>
                    <a:pt x="401574" y="803147"/>
                  </a:lnTo>
                  <a:lnTo>
                    <a:pt x="448398" y="800445"/>
                  </a:lnTo>
                  <a:lnTo>
                    <a:pt x="493638" y="792539"/>
                  </a:lnTo>
                  <a:lnTo>
                    <a:pt x="536992" y="779732"/>
                  </a:lnTo>
                  <a:lnTo>
                    <a:pt x="578158" y="762324"/>
                  </a:lnTo>
                  <a:lnTo>
                    <a:pt x="616834" y="740617"/>
                  </a:lnTo>
                  <a:lnTo>
                    <a:pt x="652720" y="714913"/>
                  </a:lnTo>
                  <a:lnTo>
                    <a:pt x="685514" y="685514"/>
                  </a:lnTo>
                  <a:lnTo>
                    <a:pt x="714913" y="652720"/>
                  </a:lnTo>
                  <a:lnTo>
                    <a:pt x="740617" y="616834"/>
                  </a:lnTo>
                  <a:lnTo>
                    <a:pt x="762324" y="578158"/>
                  </a:lnTo>
                  <a:lnTo>
                    <a:pt x="779732" y="536992"/>
                  </a:lnTo>
                  <a:lnTo>
                    <a:pt x="792539" y="493638"/>
                  </a:lnTo>
                  <a:lnTo>
                    <a:pt x="800445" y="448398"/>
                  </a:lnTo>
                  <a:lnTo>
                    <a:pt x="803148" y="401573"/>
                  </a:lnTo>
                  <a:lnTo>
                    <a:pt x="800445" y="354749"/>
                  </a:lnTo>
                  <a:lnTo>
                    <a:pt x="792539" y="309509"/>
                  </a:lnTo>
                  <a:lnTo>
                    <a:pt x="779732" y="266155"/>
                  </a:lnTo>
                  <a:lnTo>
                    <a:pt x="762324" y="224989"/>
                  </a:lnTo>
                  <a:lnTo>
                    <a:pt x="740617" y="186313"/>
                  </a:lnTo>
                  <a:lnTo>
                    <a:pt x="714913" y="150427"/>
                  </a:lnTo>
                  <a:lnTo>
                    <a:pt x="685514" y="117633"/>
                  </a:lnTo>
                  <a:lnTo>
                    <a:pt x="652720" y="88234"/>
                  </a:lnTo>
                  <a:lnTo>
                    <a:pt x="616834" y="62530"/>
                  </a:lnTo>
                  <a:lnTo>
                    <a:pt x="578158" y="40823"/>
                  </a:lnTo>
                  <a:lnTo>
                    <a:pt x="536992" y="23415"/>
                  </a:lnTo>
                  <a:lnTo>
                    <a:pt x="493638" y="10608"/>
                  </a:lnTo>
                  <a:lnTo>
                    <a:pt x="448398" y="2702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826252" y="4047743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0" y="401573"/>
                  </a:moveTo>
                  <a:lnTo>
                    <a:pt x="2702" y="354749"/>
                  </a:lnTo>
                  <a:lnTo>
                    <a:pt x="10608" y="309509"/>
                  </a:lnTo>
                  <a:lnTo>
                    <a:pt x="23415" y="266155"/>
                  </a:lnTo>
                  <a:lnTo>
                    <a:pt x="40823" y="224989"/>
                  </a:lnTo>
                  <a:lnTo>
                    <a:pt x="62530" y="186313"/>
                  </a:lnTo>
                  <a:lnTo>
                    <a:pt x="88234" y="150427"/>
                  </a:lnTo>
                  <a:lnTo>
                    <a:pt x="117633" y="117633"/>
                  </a:lnTo>
                  <a:lnTo>
                    <a:pt x="150427" y="88234"/>
                  </a:lnTo>
                  <a:lnTo>
                    <a:pt x="186313" y="62530"/>
                  </a:lnTo>
                  <a:lnTo>
                    <a:pt x="224989" y="40823"/>
                  </a:lnTo>
                  <a:lnTo>
                    <a:pt x="266155" y="23415"/>
                  </a:lnTo>
                  <a:lnTo>
                    <a:pt x="309509" y="10608"/>
                  </a:lnTo>
                  <a:lnTo>
                    <a:pt x="354749" y="2702"/>
                  </a:lnTo>
                  <a:lnTo>
                    <a:pt x="401574" y="0"/>
                  </a:lnTo>
                  <a:lnTo>
                    <a:pt x="448398" y="2702"/>
                  </a:lnTo>
                  <a:lnTo>
                    <a:pt x="493638" y="10608"/>
                  </a:lnTo>
                  <a:lnTo>
                    <a:pt x="536992" y="23415"/>
                  </a:lnTo>
                  <a:lnTo>
                    <a:pt x="578158" y="40823"/>
                  </a:lnTo>
                  <a:lnTo>
                    <a:pt x="616834" y="62530"/>
                  </a:lnTo>
                  <a:lnTo>
                    <a:pt x="652720" y="88234"/>
                  </a:lnTo>
                  <a:lnTo>
                    <a:pt x="685514" y="117633"/>
                  </a:lnTo>
                  <a:lnTo>
                    <a:pt x="714913" y="150427"/>
                  </a:lnTo>
                  <a:lnTo>
                    <a:pt x="740617" y="186313"/>
                  </a:lnTo>
                  <a:lnTo>
                    <a:pt x="762324" y="224989"/>
                  </a:lnTo>
                  <a:lnTo>
                    <a:pt x="779732" y="266155"/>
                  </a:lnTo>
                  <a:lnTo>
                    <a:pt x="792539" y="309509"/>
                  </a:lnTo>
                  <a:lnTo>
                    <a:pt x="800445" y="354749"/>
                  </a:lnTo>
                  <a:lnTo>
                    <a:pt x="803148" y="401573"/>
                  </a:lnTo>
                  <a:lnTo>
                    <a:pt x="800445" y="448398"/>
                  </a:lnTo>
                  <a:lnTo>
                    <a:pt x="792539" y="493638"/>
                  </a:lnTo>
                  <a:lnTo>
                    <a:pt x="779732" y="536992"/>
                  </a:lnTo>
                  <a:lnTo>
                    <a:pt x="762324" y="578158"/>
                  </a:lnTo>
                  <a:lnTo>
                    <a:pt x="740617" y="616834"/>
                  </a:lnTo>
                  <a:lnTo>
                    <a:pt x="714913" y="652720"/>
                  </a:lnTo>
                  <a:lnTo>
                    <a:pt x="685514" y="685514"/>
                  </a:lnTo>
                  <a:lnTo>
                    <a:pt x="652720" y="714913"/>
                  </a:lnTo>
                  <a:lnTo>
                    <a:pt x="616834" y="740617"/>
                  </a:lnTo>
                  <a:lnTo>
                    <a:pt x="578158" y="762324"/>
                  </a:lnTo>
                  <a:lnTo>
                    <a:pt x="536992" y="779732"/>
                  </a:lnTo>
                  <a:lnTo>
                    <a:pt x="493638" y="792539"/>
                  </a:lnTo>
                  <a:lnTo>
                    <a:pt x="448398" y="800445"/>
                  </a:lnTo>
                  <a:lnTo>
                    <a:pt x="401574" y="803147"/>
                  </a:lnTo>
                  <a:lnTo>
                    <a:pt x="354749" y="800445"/>
                  </a:lnTo>
                  <a:lnTo>
                    <a:pt x="309509" y="792539"/>
                  </a:lnTo>
                  <a:lnTo>
                    <a:pt x="266155" y="779732"/>
                  </a:lnTo>
                  <a:lnTo>
                    <a:pt x="224989" y="762324"/>
                  </a:lnTo>
                  <a:lnTo>
                    <a:pt x="186313" y="740617"/>
                  </a:lnTo>
                  <a:lnTo>
                    <a:pt x="150427" y="714913"/>
                  </a:lnTo>
                  <a:lnTo>
                    <a:pt x="117633" y="685514"/>
                  </a:lnTo>
                  <a:lnTo>
                    <a:pt x="88234" y="652720"/>
                  </a:lnTo>
                  <a:lnTo>
                    <a:pt x="62530" y="616834"/>
                  </a:lnTo>
                  <a:lnTo>
                    <a:pt x="40823" y="578158"/>
                  </a:lnTo>
                  <a:lnTo>
                    <a:pt x="23415" y="536992"/>
                  </a:lnTo>
                  <a:lnTo>
                    <a:pt x="10608" y="493638"/>
                  </a:lnTo>
                  <a:lnTo>
                    <a:pt x="2702" y="448398"/>
                  </a:lnTo>
                  <a:lnTo>
                    <a:pt x="0" y="401573"/>
                  </a:lnTo>
                  <a:close/>
                </a:path>
              </a:pathLst>
            </a:custGeom>
            <a:ln w="126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787896" y="1647443"/>
              <a:ext cx="283845" cy="248920"/>
            </a:xfrm>
            <a:custGeom>
              <a:avLst/>
              <a:gdLst/>
              <a:ahLst/>
              <a:cxnLst/>
              <a:rect l="l" t="t" r="r" b="b"/>
              <a:pathLst>
                <a:path w="283845" h="248919">
                  <a:moveTo>
                    <a:pt x="141731" y="0"/>
                  </a:moveTo>
                  <a:lnTo>
                    <a:pt x="96950" y="6333"/>
                  </a:lnTo>
                  <a:lnTo>
                    <a:pt x="58046" y="23969"/>
                  </a:lnTo>
                  <a:lnTo>
                    <a:pt x="27358" y="50858"/>
                  </a:lnTo>
                  <a:lnTo>
                    <a:pt x="7229" y="84953"/>
                  </a:lnTo>
                  <a:lnTo>
                    <a:pt x="0" y="124205"/>
                  </a:lnTo>
                  <a:lnTo>
                    <a:pt x="7229" y="163458"/>
                  </a:lnTo>
                  <a:lnTo>
                    <a:pt x="27358" y="197553"/>
                  </a:lnTo>
                  <a:lnTo>
                    <a:pt x="58046" y="224442"/>
                  </a:lnTo>
                  <a:lnTo>
                    <a:pt x="96950" y="242078"/>
                  </a:lnTo>
                  <a:lnTo>
                    <a:pt x="141731" y="248411"/>
                  </a:lnTo>
                  <a:lnTo>
                    <a:pt x="186513" y="242078"/>
                  </a:lnTo>
                  <a:lnTo>
                    <a:pt x="225417" y="224442"/>
                  </a:lnTo>
                  <a:lnTo>
                    <a:pt x="256105" y="197553"/>
                  </a:lnTo>
                  <a:lnTo>
                    <a:pt x="276234" y="163458"/>
                  </a:lnTo>
                  <a:lnTo>
                    <a:pt x="283463" y="124205"/>
                  </a:lnTo>
                  <a:lnTo>
                    <a:pt x="276234" y="84953"/>
                  </a:lnTo>
                  <a:lnTo>
                    <a:pt x="256105" y="50858"/>
                  </a:lnTo>
                  <a:lnTo>
                    <a:pt x="225417" y="23969"/>
                  </a:lnTo>
                  <a:lnTo>
                    <a:pt x="186513" y="6333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787896" y="1647443"/>
              <a:ext cx="283845" cy="248920"/>
            </a:xfrm>
            <a:custGeom>
              <a:avLst/>
              <a:gdLst/>
              <a:ahLst/>
              <a:cxnLst/>
              <a:rect l="l" t="t" r="r" b="b"/>
              <a:pathLst>
                <a:path w="283845" h="248919">
                  <a:moveTo>
                    <a:pt x="0" y="124205"/>
                  </a:moveTo>
                  <a:lnTo>
                    <a:pt x="7229" y="84953"/>
                  </a:lnTo>
                  <a:lnTo>
                    <a:pt x="27358" y="50858"/>
                  </a:lnTo>
                  <a:lnTo>
                    <a:pt x="58046" y="23969"/>
                  </a:lnTo>
                  <a:lnTo>
                    <a:pt x="96950" y="6333"/>
                  </a:lnTo>
                  <a:lnTo>
                    <a:pt x="141731" y="0"/>
                  </a:lnTo>
                  <a:lnTo>
                    <a:pt x="186513" y="6333"/>
                  </a:lnTo>
                  <a:lnTo>
                    <a:pt x="225417" y="23969"/>
                  </a:lnTo>
                  <a:lnTo>
                    <a:pt x="256105" y="50858"/>
                  </a:lnTo>
                  <a:lnTo>
                    <a:pt x="276234" y="84953"/>
                  </a:lnTo>
                  <a:lnTo>
                    <a:pt x="283463" y="124205"/>
                  </a:lnTo>
                  <a:lnTo>
                    <a:pt x="276234" y="163458"/>
                  </a:lnTo>
                  <a:lnTo>
                    <a:pt x="256105" y="197553"/>
                  </a:lnTo>
                  <a:lnTo>
                    <a:pt x="225417" y="224442"/>
                  </a:lnTo>
                  <a:lnTo>
                    <a:pt x="186513" y="242078"/>
                  </a:lnTo>
                  <a:lnTo>
                    <a:pt x="141731" y="248411"/>
                  </a:lnTo>
                  <a:lnTo>
                    <a:pt x="96950" y="242078"/>
                  </a:lnTo>
                  <a:lnTo>
                    <a:pt x="58046" y="224442"/>
                  </a:lnTo>
                  <a:lnTo>
                    <a:pt x="27358" y="197553"/>
                  </a:lnTo>
                  <a:lnTo>
                    <a:pt x="7229" y="163458"/>
                  </a:lnTo>
                  <a:lnTo>
                    <a:pt x="0" y="124205"/>
                  </a:lnTo>
                  <a:close/>
                </a:path>
              </a:pathLst>
            </a:custGeom>
            <a:ln w="126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58762" y="1716785"/>
              <a:ext cx="163195" cy="93345"/>
            </a:xfrm>
            <a:custGeom>
              <a:avLst/>
              <a:gdLst/>
              <a:ahLst/>
              <a:cxnLst/>
              <a:rect l="l" t="t" r="r" b="b"/>
              <a:pathLst>
                <a:path w="163195" h="93344">
                  <a:moveTo>
                    <a:pt x="0" y="28955"/>
                  </a:moveTo>
                  <a:lnTo>
                    <a:pt x="59436" y="91439"/>
                  </a:lnTo>
                </a:path>
                <a:path w="163195" h="93344">
                  <a:moveTo>
                    <a:pt x="163068" y="0"/>
                  </a:moveTo>
                  <a:lnTo>
                    <a:pt x="41148" y="92963"/>
                  </a:lnTo>
                </a:path>
              </a:pathLst>
            </a:custGeom>
            <a:ln w="28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73240" y="3092195"/>
              <a:ext cx="248411" cy="2484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73240" y="3092195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5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1" y="124205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5"/>
                  </a:lnTo>
                  <a:close/>
                </a:path>
              </a:pathLst>
            </a:custGeom>
            <a:ln w="126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919722" y="3161537"/>
              <a:ext cx="158750" cy="109855"/>
            </a:xfrm>
            <a:custGeom>
              <a:avLst/>
              <a:gdLst/>
              <a:ahLst/>
              <a:cxnLst/>
              <a:rect l="l" t="t" r="r" b="b"/>
              <a:pathLst>
                <a:path w="158750" h="109854">
                  <a:moveTo>
                    <a:pt x="0" y="47244"/>
                  </a:moveTo>
                  <a:lnTo>
                    <a:pt x="51816" y="109727"/>
                  </a:lnTo>
                </a:path>
                <a:path w="158750" h="109854">
                  <a:moveTo>
                    <a:pt x="158496" y="0"/>
                  </a:moveTo>
                  <a:lnTo>
                    <a:pt x="51816" y="92963"/>
                  </a:lnTo>
                </a:path>
              </a:pathLst>
            </a:custGeom>
            <a:ln w="28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853428" y="3828287"/>
              <a:ext cx="246888" cy="2484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853428" y="3828287"/>
              <a:ext cx="247015" cy="248920"/>
            </a:xfrm>
            <a:custGeom>
              <a:avLst/>
              <a:gdLst/>
              <a:ahLst/>
              <a:cxnLst/>
              <a:rect l="l" t="t" r="r" b="b"/>
              <a:pathLst>
                <a:path w="247015" h="248920">
                  <a:moveTo>
                    <a:pt x="0" y="124206"/>
                  </a:moveTo>
                  <a:lnTo>
                    <a:pt x="9697" y="75866"/>
                  </a:lnTo>
                  <a:lnTo>
                    <a:pt x="36147" y="36385"/>
                  </a:lnTo>
                  <a:lnTo>
                    <a:pt x="75384" y="9763"/>
                  </a:lnTo>
                  <a:lnTo>
                    <a:pt x="123444" y="0"/>
                  </a:lnTo>
                  <a:lnTo>
                    <a:pt x="171503" y="9763"/>
                  </a:lnTo>
                  <a:lnTo>
                    <a:pt x="210740" y="36385"/>
                  </a:lnTo>
                  <a:lnTo>
                    <a:pt x="237190" y="75866"/>
                  </a:lnTo>
                  <a:lnTo>
                    <a:pt x="246888" y="124206"/>
                  </a:lnTo>
                  <a:lnTo>
                    <a:pt x="237190" y="172545"/>
                  </a:lnTo>
                  <a:lnTo>
                    <a:pt x="210740" y="212026"/>
                  </a:lnTo>
                  <a:lnTo>
                    <a:pt x="171503" y="238648"/>
                  </a:lnTo>
                  <a:lnTo>
                    <a:pt x="123444" y="248412"/>
                  </a:lnTo>
                  <a:lnTo>
                    <a:pt x="75384" y="238648"/>
                  </a:lnTo>
                  <a:lnTo>
                    <a:pt x="36147" y="212026"/>
                  </a:lnTo>
                  <a:lnTo>
                    <a:pt x="9697" y="172545"/>
                  </a:lnTo>
                  <a:lnTo>
                    <a:pt x="0" y="124206"/>
                  </a:lnTo>
                  <a:close/>
                </a:path>
              </a:pathLst>
            </a:custGeom>
            <a:ln w="126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898386" y="3899153"/>
              <a:ext cx="158750" cy="108585"/>
            </a:xfrm>
            <a:custGeom>
              <a:avLst/>
              <a:gdLst/>
              <a:ahLst/>
              <a:cxnLst/>
              <a:rect l="l" t="t" r="r" b="b"/>
              <a:pathLst>
                <a:path w="158750" h="108585">
                  <a:moveTo>
                    <a:pt x="0" y="45720"/>
                  </a:moveTo>
                  <a:lnTo>
                    <a:pt x="51816" y="108204"/>
                  </a:lnTo>
                </a:path>
                <a:path w="158750" h="108585">
                  <a:moveTo>
                    <a:pt x="158496" y="0"/>
                  </a:moveTo>
                  <a:lnTo>
                    <a:pt x="51816" y="92964"/>
                  </a:lnTo>
                </a:path>
              </a:pathLst>
            </a:custGeom>
            <a:ln w="284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946648" y="1716023"/>
              <a:ext cx="595883" cy="5958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5725414" y="1081532"/>
            <a:ext cx="6300470" cy="55962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3E61"/>
                </a:solidFill>
                <a:latin typeface="Verdana"/>
                <a:cs typeface="Verdana"/>
              </a:rPr>
              <a:t>INSTITUT TEKNOLOGI </a:t>
            </a:r>
            <a:r>
              <a:rPr dirty="0" sz="2000" spc="-5" b="1">
                <a:solidFill>
                  <a:srgbClr val="003E61"/>
                </a:solidFill>
                <a:latin typeface="Verdana"/>
                <a:cs typeface="Verdana"/>
              </a:rPr>
              <a:t>SEPULUH</a:t>
            </a:r>
            <a:r>
              <a:rPr dirty="0" sz="2000" spc="-130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003E61"/>
                </a:solidFill>
                <a:latin typeface="Verdana"/>
                <a:cs typeface="Verdana"/>
              </a:rPr>
              <a:t>NOPEMBER</a:t>
            </a:r>
            <a:endParaRPr sz="2000">
              <a:latin typeface="Verdana"/>
              <a:cs typeface="Verdana"/>
            </a:endParaRPr>
          </a:p>
          <a:p>
            <a:pPr marL="1467485">
              <a:lnSpc>
                <a:spcPct val="100000"/>
              </a:lnSpc>
              <a:spcBef>
                <a:spcPts val="1835"/>
              </a:spcBef>
            </a:pPr>
            <a:r>
              <a:rPr dirty="0" sz="1500" spc="-5" b="1">
                <a:latin typeface="Verdana"/>
                <a:cs typeface="Verdana"/>
              </a:rPr>
              <a:t>Riwayat</a:t>
            </a:r>
            <a:r>
              <a:rPr dirty="0" sz="1500" spc="-15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Pendidikan</a:t>
            </a:r>
            <a:endParaRPr sz="1500">
              <a:latin typeface="Verdana"/>
              <a:cs typeface="Verdana"/>
            </a:endParaRPr>
          </a:p>
          <a:p>
            <a:pPr algn="just" marL="1281430" indent="-173355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1282065" algn="l"/>
              </a:tabLst>
            </a:pPr>
            <a:r>
              <a:rPr dirty="0" sz="1100" spc="-5" b="1">
                <a:latin typeface="Verdana"/>
                <a:cs typeface="Verdana"/>
              </a:rPr>
              <a:t>S2, Manajemen Teknologi Informasi </a:t>
            </a:r>
            <a:r>
              <a:rPr dirty="0" sz="1100" b="1">
                <a:latin typeface="Verdana"/>
                <a:cs typeface="Verdana"/>
              </a:rPr>
              <a:t>, </a:t>
            </a:r>
            <a:r>
              <a:rPr dirty="0" sz="1100" spc="-5" b="1">
                <a:latin typeface="Verdana"/>
                <a:cs typeface="Verdana"/>
              </a:rPr>
              <a:t>Institut</a:t>
            </a:r>
            <a:r>
              <a:rPr dirty="0" sz="1100" spc="5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Teknologi</a:t>
            </a:r>
            <a:endParaRPr sz="1100">
              <a:latin typeface="Verdana"/>
              <a:cs typeface="Verdana"/>
            </a:endParaRPr>
          </a:p>
          <a:p>
            <a:pPr marL="1281430">
              <a:lnSpc>
                <a:spcPct val="100000"/>
              </a:lnSpc>
              <a:spcBef>
                <a:spcPts val="660"/>
              </a:spcBef>
            </a:pPr>
            <a:r>
              <a:rPr dirty="0" sz="1100" spc="-5" b="1">
                <a:latin typeface="Verdana"/>
                <a:cs typeface="Verdana"/>
              </a:rPr>
              <a:t>Sepuluh Nopember (ITS),</a:t>
            </a:r>
            <a:r>
              <a:rPr dirty="0" sz="1100" spc="-2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Surabaya.</a:t>
            </a:r>
            <a:endParaRPr sz="1100">
              <a:latin typeface="Verdana"/>
              <a:cs typeface="Verdana"/>
            </a:endParaRPr>
          </a:p>
          <a:p>
            <a:pPr algn="just" marL="1281430" marR="97155" indent="-172720">
              <a:lnSpc>
                <a:spcPct val="150000"/>
              </a:lnSpc>
              <a:buFont typeface="Arial"/>
              <a:buChar char="•"/>
              <a:tabLst>
                <a:tab pos="1282065" algn="l"/>
              </a:tabLst>
            </a:pPr>
            <a:r>
              <a:rPr dirty="0" sz="1100" spc="-5" b="1">
                <a:latin typeface="Verdana"/>
                <a:cs typeface="Verdana"/>
              </a:rPr>
              <a:t>S1, Teknik Elektro </a:t>
            </a:r>
            <a:r>
              <a:rPr dirty="0" sz="1100" b="1">
                <a:latin typeface="Verdana"/>
                <a:cs typeface="Verdana"/>
              </a:rPr>
              <a:t>– Komputer, </a:t>
            </a:r>
            <a:r>
              <a:rPr dirty="0" sz="1100" spc="-5" b="1">
                <a:latin typeface="Verdana"/>
                <a:cs typeface="Verdana"/>
              </a:rPr>
              <a:t>Institut Teknologi Sepuluh  Nopember (ITS),</a:t>
            </a:r>
            <a:r>
              <a:rPr dirty="0" sz="1100" spc="-2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Surabaya.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Verdana"/>
              <a:cs typeface="Verdana"/>
            </a:endParaRPr>
          </a:p>
          <a:p>
            <a:pPr marL="1543050">
              <a:lnSpc>
                <a:spcPct val="100000"/>
              </a:lnSpc>
              <a:spcBef>
                <a:spcPts val="5"/>
              </a:spcBef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50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Profesi</a:t>
            </a:r>
            <a:endParaRPr sz="1500">
              <a:latin typeface="Verdana"/>
              <a:cs typeface="Verdana"/>
            </a:endParaRPr>
          </a:p>
          <a:p>
            <a:pPr marL="1174115">
              <a:lnSpc>
                <a:spcPct val="100000"/>
              </a:lnSpc>
              <a:spcBef>
                <a:spcPts val="910"/>
              </a:spcBef>
            </a:pPr>
            <a:r>
              <a:rPr dirty="0" sz="1050" b="1">
                <a:latin typeface="Verdana"/>
                <a:cs typeface="Verdana"/>
              </a:rPr>
              <a:t>Dosen / Akademisi Institut Teknologi Sepuluh</a:t>
            </a:r>
            <a:r>
              <a:rPr dirty="0" sz="1050" spc="-110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Nopember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Verdana"/>
              <a:cs typeface="Verdana"/>
            </a:endParaRPr>
          </a:p>
          <a:p>
            <a:pPr marL="1487170">
              <a:lnSpc>
                <a:spcPct val="100000"/>
              </a:lnSpc>
              <a:spcBef>
                <a:spcPts val="5"/>
              </a:spcBef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50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SPBE</a:t>
            </a:r>
            <a:endParaRPr sz="1500">
              <a:latin typeface="Verdana"/>
              <a:cs typeface="Verdana"/>
            </a:endParaRPr>
          </a:p>
          <a:p>
            <a:pPr algn="just" marL="1208405" indent="-172720">
              <a:lnSpc>
                <a:spcPct val="100000"/>
              </a:lnSpc>
              <a:spcBef>
                <a:spcPts val="1115"/>
              </a:spcBef>
              <a:buFont typeface="Arial"/>
              <a:buChar char="•"/>
              <a:tabLst>
                <a:tab pos="1209040" algn="l"/>
              </a:tabLst>
            </a:pPr>
            <a:r>
              <a:rPr dirty="0" sz="1000" spc="-10" b="1">
                <a:latin typeface="Verdana"/>
                <a:cs typeface="Verdana"/>
              </a:rPr>
              <a:t>2020 </a:t>
            </a:r>
            <a:r>
              <a:rPr dirty="0" sz="1000" spc="-5" b="1">
                <a:latin typeface="Verdana"/>
                <a:cs typeface="Verdana"/>
              </a:rPr>
              <a:t>: </a:t>
            </a:r>
            <a:r>
              <a:rPr dirty="0" sz="1000" spc="-10" b="1">
                <a:latin typeface="Verdana"/>
                <a:cs typeface="Verdana"/>
              </a:rPr>
              <a:t>Evaluator Eksternal</a:t>
            </a:r>
            <a:r>
              <a:rPr dirty="0" sz="1000" spc="30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SPBE</a:t>
            </a:r>
            <a:endParaRPr sz="1000">
              <a:latin typeface="Verdana"/>
              <a:cs typeface="Verdana"/>
            </a:endParaRPr>
          </a:p>
          <a:p>
            <a:pPr algn="just" marL="1208405" marR="95250" indent="-172720">
              <a:lnSpc>
                <a:spcPct val="150000"/>
              </a:lnSpc>
              <a:buFont typeface="Arial"/>
              <a:buChar char="•"/>
              <a:tabLst>
                <a:tab pos="1209040" algn="l"/>
              </a:tabLst>
            </a:pPr>
            <a:r>
              <a:rPr dirty="0" sz="1000" spc="-10" b="1">
                <a:latin typeface="Verdana"/>
                <a:cs typeface="Verdana"/>
              </a:rPr>
              <a:t>1999 </a:t>
            </a:r>
            <a:r>
              <a:rPr dirty="0" sz="1000" spc="-5" b="1">
                <a:latin typeface="Verdana"/>
                <a:cs typeface="Verdana"/>
              </a:rPr>
              <a:t>– 2018, Pengalaman </a:t>
            </a:r>
            <a:r>
              <a:rPr dirty="0" sz="1000" spc="-10" b="1">
                <a:latin typeface="Verdana"/>
                <a:cs typeface="Verdana"/>
              </a:rPr>
              <a:t>Sebagai </a:t>
            </a:r>
            <a:r>
              <a:rPr dirty="0" sz="1000" spc="-5" b="1">
                <a:latin typeface="Verdana"/>
                <a:cs typeface="Verdana"/>
              </a:rPr>
              <a:t>Evaluator </a:t>
            </a:r>
            <a:r>
              <a:rPr dirty="0" sz="1000" b="1">
                <a:latin typeface="Verdana"/>
                <a:cs typeface="Verdana"/>
              </a:rPr>
              <a:t>TIK, </a:t>
            </a:r>
            <a:r>
              <a:rPr dirty="0" sz="1000" spc="-10" b="1">
                <a:latin typeface="Verdana"/>
                <a:cs typeface="Verdana"/>
              </a:rPr>
              <a:t>antara lain:  Review Implementasi Aplikasi </a:t>
            </a:r>
            <a:r>
              <a:rPr dirty="0" sz="1000" spc="-5" b="1">
                <a:latin typeface="Verdana"/>
                <a:cs typeface="Verdana"/>
              </a:rPr>
              <a:t>Government </a:t>
            </a:r>
            <a:r>
              <a:rPr dirty="0" sz="1000" spc="-10" b="1">
                <a:latin typeface="Verdana"/>
                <a:cs typeface="Verdana"/>
              </a:rPr>
              <a:t>Resources </a:t>
            </a:r>
            <a:r>
              <a:rPr dirty="0" sz="1000" spc="-5" b="1">
                <a:latin typeface="Verdana"/>
                <a:cs typeface="Verdana"/>
              </a:rPr>
              <a:t>Management,  </a:t>
            </a:r>
            <a:r>
              <a:rPr dirty="0" sz="1000" spc="-10" b="1">
                <a:latin typeface="Verdana"/>
                <a:cs typeface="Verdana"/>
              </a:rPr>
              <a:t>Evaluasi Capaian </a:t>
            </a:r>
            <a:r>
              <a:rPr dirty="0" sz="1000" spc="-5" b="1">
                <a:latin typeface="Verdana"/>
                <a:cs typeface="Verdana"/>
              </a:rPr>
              <a:t>Master Plan Smart City, </a:t>
            </a:r>
            <a:r>
              <a:rPr dirty="0" sz="1000" spc="-10" b="1">
                <a:latin typeface="Verdana"/>
                <a:cs typeface="Verdana"/>
              </a:rPr>
              <a:t>Evaluasi Capaian </a:t>
            </a:r>
            <a:r>
              <a:rPr dirty="0" sz="1000" spc="-5" b="1">
                <a:latin typeface="Verdana"/>
                <a:cs typeface="Verdana"/>
              </a:rPr>
              <a:t>Rencana  </a:t>
            </a:r>
            <a:r>
              <a:rPr dirty="0" sz="1000" spc="-10" b="1">
                <a:latin typeface="Verdana"/>
                <a:cs typeface="Verdana"/>
              </a:rPr>
              <a:t>Induk Teknologi Informasi dan </a:t>
            </a:r>
            <a:r>
              <a:rPr dirty="0" sz="1000" spc="-5" b="1">
                <a:latin typeface="Verdana"/>
                <a:cs typeface="Verdana"/>
              </a:rPr>
              <a:t>Komunikasi </a:t>
            </a:r>
            <a:r>
              <a:rPr dirty="0" sz="1000" spc="-10" b="1">
                <a:latin typeface="Verdana"/>
                <a:cs typeface="Verdana"/>
              </a:rPr>
              <a:t>dan masih banyak</a:t>
            </a:r>
            <a:r>
              <a:rPr dirty="0" sz="1000" spc="14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lagi.</a:t>
            </a:r>
            <a:endParaRPr sz="1000">
              <a:latin typeface="Verdana"/>
              <a:cs typeface="Verdana"/>
            </a:endParaRPr>
          </a:p>
          <a:p>
            <a:pPr algn="just" marL="1208405" indent="-1727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209040" algn="l"/>
              </a:tabLst>
            </a:pPr>
            <a:r>
              <a:rPr dirty="0" sz="1000" spc="-10" b="1">
                <a:latin typeface="Verdana"/>
                <a:cs typeface="Verdana"/>
              </a:rPr>
              <a:t>2001</a:t>
            </a:r>
            <a:r>
              <a:rPr dirty="0" sz="1000" spc="160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–</a:t>
            </a:r>
            <a:r>
              <a:rPr dirty="0" sz="1000" spc="160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2020,</a:t>
            </a:r>
            <a:r>
              <a:rPr dirty="0" sz="1000" spc="160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Pengalaman</a:t>
            </a:r>
            <a:r>
              <a:rPr dirty="0" sz="1000" spc="160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Penyusunan</a:t>
            </a:r>
            <a:r>
              <a:rPr dirty="0" sz="1000" spc="160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Rencana</a:t>
            </a:r>
            <a:r>
              <a:rPr dirty="0" sz="1000" spc="155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Induk</a:t>
            </a:r>
            <a:r>
              <a:rPr dirty="0" sz="1000" spc="165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SPBE/TIK</a:t>
            </a:r>
            <a:r>
              <a:rPr dirty="0" sz="1000" spc="160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di</a:t>
            </a:r>
            <a:endParaRPr sz="1000">
              <a:latin typeface="Verdana"/>
              <a:cs typeface="Verdana"/>
            </a:endParaRPr>
          </a:p>
          <a:p>
            <a:pPr marL="1208405">
              <a:lnSpc>
                <a:spcPct val="100000"/>
              </a:lnSpc>
              <a:spcBef>
                <a:spcPts val="600"/>
              </a:spcBef>
            </a:pPr>
            <a:r>
              <a:rPr dirty="0" sz="1000" spc="-10" b="1">
                <a:latin typeface="Verdana"/>
                <a:cs typeface="Verdana"/>
              </a:rPr>
              <a:t>berbagai Kementerian, Lembaga dan Pemerintah</a:t>
            </a:r>
            <a:r>
              <a:rPr dirty="0" sz="1000" spc="8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Daerah</a:t>
            </a:r>
            <a:endParaRPr sz="1000">
              <a:latin typeface="Verdana"/>
              <a:cs typeface="Verdana"/>
            </a:endParaRPr>
          </a:p>
          <a:p>
            <a:pPr marL="1208405" marR="97790" indent="-172720">
              <a:lnSpc>
                <a:spcPct val="150000"/>
              </a:lnSpc>
              <a:buFont typeface="Arial"/>
              <a:buChar char="•"/>
              <a:tabLst>
                <a:tab pos="1208405" algn="l"/>
                <a:tab pos="1209040" algn="l"/>
              </a:tabLst>
            </a:pPr>
            <a:r>
              <a:rPr dirty="0" sz="1000" spc="-10" b="1">
                <a:latin typeface="Verdana"/>
                <a:cs typeface="Verdana"/>
              </a:rPr>
              <a:t>2012 </a:t>
            </a:r>
            <a:r>
              <a:rPr dirty="0" sz="1000" spc="-5" b="1">
                <a:latin typeface="Verdana"/>
                <a:cs typeface="Verdana"/>
              </a:rPr>
              <a:t>– 2017, Pengalaman </a:t>
            </a:r>
            <a:r>
              <a:rPr dirty="0" sz="1000" spc="-10" b="1">
                <a:latin typeface="Verdana"/>
                <a:cs typeface="Verdana"/>
              </a:rPr>
              <a:t>Sebagai </a:t>
            </a:r>
            <a:r>
              <a:rPr dirty="0" sz="1000" spc="-5" b="1">
                <a:latin typeface="Verdana"/>
                <a:cs typeface="Verdana"/>
              </a:rPr>
              <a:t>Narasumber TIK di </a:t>
            </a:r>
            <a:r>
              <a:rPr dirty="0" sz="1000" spc="-10" b="1">
                <a:latin typeface="Verdana"/>
                <a:cs typeface="Verdana"/>
              </a:rPr>
              <a:t>berbagai  kesempatan</a:t>
            </a:r>
            <a:endParaRPr sz="1000">
              <a:latin typeface="Verdana"/>
              <a:cs typeface="Verdana"/>
            </a:endParaRPr>
          </a:p>
          <a:p>
            <a:pPr marL="1208405" indent="-172720">
              <a:lnSpc>
                <a:spcPts val="1080"/>
              </a:lnSpc>
              <a:spcBef>
                <a:spcPts val="600"/>
              </a:spcBef>
              <a:buFont typeface="Arial"/>
              <a:buChar char="•"/>
              <a:tabLst>
                <a:tab pos="1208405" algn="l"/>
                <a:tab pos="1209040" algn="l"/>
              </a:tabLst>
            </a:pPr>
            <a:r>
              <a:rPr dirty="0" sz="1000" spc="-10" b="1">
                <a:latin typeface="Verdana"/>
                <a:cs typeface="Verdana"/>
              </a:rPr>
              <a:t>2000 </a:t>
            </a:r>
            <a:r>
              <a:rPr dirty="0" sz="1000" spc="-5" b="1">
                <a:latin typeface="Verdana"/>
                <a:cs typeface="Verdana"/>
              </a:rPr>
              <a:t>– 2019, Pengalaman </a:t>
            </a:r>
            <a:r>
              <a:rPr dirty="0" sz="1000" spc="-10" b="1">
                <a:latin typeface="Verdana"/>
                <a:cs typeface="Verdana"/>
              </a:rPr>
              <a:t>Dalam </a:t>
            </a:r>
            <a:r>
              <a:rPr dirty="0" sz="1000" spc="-5" b="1">
                <a:latin typeface="Verdana"/>
                <a:cs typeface="Verdana"/>
              </a:rPr>
              <a:t>Pembuatan </a:t>
            </a:r>
            <a:r>
              <a:rPr dirty="0" sz="1000" spc="-10" b="1">
                <a:latin typeface="Verdana"/>
                <a:cs typeface="Verdana"/>
              </a:rPr>
              <a:t>Aplikasi </a:t>
            </a:r>
            <a:r>
              <a:rPr dirty="0" sz="1000" spc="-5" b="1">
                <a:latin typeface="Verdana"/>
                <a:cs typeface="Verdana"/>
              </a:rPr>
              <a:t>di</a:t>
            </a:r>
            <a:r>
              <a:rPr dirty="0" sz="1000" spc="21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banyak</a:t>
            </a:r>
            <a:endParaRPr sz="1000">
              <a:latin typeface="Verdana"/>
              <a:cs typeface="Verdana"/>
            </a:endParaRPr>
          </a:p>
          <a:p>
            <a:pPr algn="r" marR="833755">
              <a:lnSpc>
                <a:spcPts val="780"/>
              </a:lnSpc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60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  <a:p>
            <a:pPr marL="1208405">
              <a:lnSpc>
                <a:spcPts val="1140"/>
              </a:lnSpc>
            </a:pPr>
            <a:r>
              <a:rPr dirty="0" sz="1000" spc="-5" b="1">
                <a:latin typeface="Verdana"/>
                <a:cs typeface="Verdana"/>
              </a:rPr>
              <a:t>Kementerian, </a:t>
            </a:r>
            <a:r>
              <a:rPr dirty="0" sz="1000" spc="-10" b="1">
                <a:latin typeface="Verdana"/>
                <a:cs typeface="Verdana"/>
              </a:rPr>
              <a:t>Lembaga dan Pemerintah</a:t>
            </a:r>
            <a:r>
              <a:rPr dirty="0" sz="1000" spc="5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Daerah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891784" y="3087623"/>
            <a:ext cx="672465" cy="1720850"/>
            <a:chOff x="5891784" y="3087623"/>
            <a:chExt cx="672465" cy="1720850"/>
          </a:xfrm>
        </p:grpSpPr>
        <p:sp>
          <p:nvSpPr>
            <p:cNvPr id="29" name="object 29"/>
            <p:cNvSpPr/>
            <p:nvPr/>
          </p:nvSpPr>
          <p:spPr>
            <a:xfrm>
              <a:off x="5917692" y="3087623"/>
              <a:ext cx="548639" cy="5501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891784" y="4137659"/>
              <a:ext cx="672084" cy="6705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2192000" cy="6858000"/>
            <a:chOff x="0" y="15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5"/>
              <a:ext cx="12191999" cy="6857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26595" y="6403847"/>
              <a:ext cx="126492" cy="170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362943" y="6403847"/>
              <a:ext cx="126491" cy="1722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175493" y="6392367"/>
            <a:ext cx="10223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"/>
                <a:cs typeface="Arial"/>
              </a:rPr>
              <a:t>Creative Solgan</a:t>
            </a:r>
            <a:r>
              <a:rPr dirty="0" sz="800" spc="-145">
                <a:latin typeface="Arial"/>
                <a:cs typeface="Arial"/>
              </a:rPr>
              <a:t> </a:t>
            </a:r>
            <a:r>
              <a:rPr dirty="0" sz="800" spc="15"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5863" y="326136"/>
              <a:ext cx="11320780" cy="6205855"/>
            </a:xfrm>
            <a:custGeom>
              <a:avLst/>
              <a:gdLst/>
              <a:ahLst/>
              <a:cxnLst/>
              <a:rect l="l" t="t" r="r" b="b"/>
              <a:pathLst>
                <a:path w="11320780" h="6205855">
                  <a:moveTo>
                    <a:pt x="11320272" y="0"/>
                  </a:moveTo>
                  <a:lnTo>
                    <a:pt x="0" y="0"/>
                  </a:lnTo>
                  <a:lnTo>
                    <a:pt x="0" y="6205727"/>
                  </a:lnTo>
                  <a:lnTo>
                    <a:pt x="11320272" y="6205727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193792" y="2414016"/>
              <a:ext cx="1802891" cy="18028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5617455" cy="6857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8455914" y="181102"/>
            <a:ext cx="3484879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IN</a:t>
            </a:r>
            <a:r>
              <a:rPr dirty="0" sz="1800" spc="5" b="1">
                <a:solidFill>
                  <a:srgbClr val="003E61"/>
                </a:solidFill>
                <a:latin typeface="Verdana"/>
                <a:cs typeface="Verdana"/>
              </a:rPr>
              <a:t>S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T</a:t>
            </a:r>
            <a:r>
              <a:rPr dirty="0" sz="1800" spc="-10" b="1">
                <a:solidFill>
                  <a:srgbClr val="003E61"/>
                </a:solidFill>
                <a:latin typeface="Verdana"/>
                <a:cs typeface="Verdana"/>
              </a:rPr>
              <a:t>R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U</a:t>
            </a:r>
            <a:r>
              <a:rPr dirty="0" sz="1800" spc="5" b="1">
                <a:solidFill>
                  <a:srgbClr val="003E61"/>
                </a:solidFill>
                <a:latin typeface="Verdana"/>
                <a:cs typeface="Verdana"/>
              </a:rPr>
              <a:t>K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TUR</a:t>
            </a:r>
            <a:endParaRPr sz="18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</a:pPr>
            <a:r>
              <a:rPr dirty="0" sz="1700" b="1">
                <a:solidFill>
                  <a:srgbClr val="003E61"/>
                </a:solidFill>
                <a:latin typeface="Verdana"/>
                <a:cs typeface="Verdana"/>
              </a:rPr>
              <a:t>DOMAIN TATA KELOLA</a:t>
            </a:r>
            <a:r>
              <a:rPr dirty="0" sz="1700" spc="-60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700" b="1">
                <a:solidFill>
                  <a:srgbClr val="003E61"/>
                </a:solidFill>
                <a:latin typeface="Verdana"/>
                <a:cs typeface="Verdana"/>
              </a:rPr>
              <a:t>SPBE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01661" y="721613"/>
            <a:ext cx="4829175" cy="406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114" b="0">
                <a:solidFill>
                  <a:srgbClr val="000000"/>
                </a:solidFill>
                <a:latin typeface="Verdana"/>
                <a:cs typeface="Verdana"/>
              </a:rPr>
              <a:t>Ir. </a:t>
            </a:r>
            <a:r>
              <a:rPr dirty="0" sz="2500" spc="-5">
                <a:solidFill>
                  <a:srgbClr val="000000"/>
                </a:solidFill>
              </a:rPr>
              <a:t>KHAKIM </a:t>
            </a:r>
            <a:r>
              <a:rPr dirty="0" sz="2500" spc="-10">
                <a:solidFill>
                  <a:srgbClr val="000000"/>
                </a:solidFill>
              </a:rPr>
              <a:t>GHOZALI,</a:t>
            </a:r>
            <a:r>
              <a:rPr dirty="0" sz="2500" spc="40">
                <a:solidFill>
                  <a:srgbClr val="000000"/>
                </a:solidFill>
              </a:rPr>
              <a:t> </a:t>
            </a:r>
            <a:r>
              <a:rPr dirty="0" sz="2500" spc="-75" b="0">
                <a:solidFill>
                  <a:srgbClr val="000000"/>
                </a:solidFill>
                <a:latin typeface="Verdana"/>
                <a:cs typeface="Verdana"/>
              </a:rPr>
              <a:t>M.MT.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00090" y="1601469"/>
            <a:ext cx="1328420" cy="3256279"/>
            <a:chOff x="5800090" y="1601469"/>
            <a:chExt cx="1328420" cy="3256279"/>
          </a:xfrm>
        </p:grpSpPr>
        <p:sp>
          <p:nvSpPr>
            <p:cNvPr id="9" name="object 9"/>
            <p:cNvSpPr/>
            <p:nvPr/>
          </p:nvSpPr>
          <p:spPr>
            <a:xfrm>
              <a:off x="5832348" y="1607819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391667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7"/>
                  </a:lnTo>
                  <a:lnTo>
                    <a:pt x="3052" y="440791"/>
                  </a:lnTo>
                  <a:lnTo>
                    <a:pt x="11963" y="488096"/>
                  </a:lnTo>
                  <a:lnTo>
                    <a:pt x="26367" y="533214"/>
                  </a:lnTo>
                  <a:lnTo>
                    <a:pt x="45896" y="575779"/>
                  </a:lnTo>
                  <a:lnTo>
                    <a:pt x="70182" y="615422"/>
                  </a:lnTo>
                  <a:lnTo>
                    <a:pt x="98858" y="651777"/>
                  </a:lnTo>
                  <a:lnTo>
                    <a:pt x="131558" y="684477"/>
                  </a:lnTo>
                  <a:lnTo>
                    <a:pt x="167913" y="713153"/>
                  </a:lnTo>
                  <a:lnTo>
                    <a:pt x="207556" y="737439"/>
                  </a:lnTo>
                  <a:lnTo>
                    <a:pt x="250121" y="756968"/>
                  </a:lnTo>
                  <a:lnTo>
                    <a:pt x="295239" y="771372"/>
                  </a:lnTo>
                  <a:lnTo>
                    <a:pt x="342544" y="780283"/>
                  </a:lnTo>
                  <a:lnTo>
                    <a:pt x="391667" y="783335"/>
                  </a:lnTo>
                  <a:lnTo>
                    <a:pt x="440791" y="780283"/>
                  </a:lnTo>
                  <a:lnTo>
                    <a:pt x="488096" y="771372"/>
                  </a:lnTo>
                  <a:lnTo>
                    <a:pt x="533214" y="756968"/>
                  </a:lnTo>
                  <a:lnTo>
                    <a:pt x="575779" y="737439"/>
                  </a:lnTo>
                  <a:lnTo>
                    <a:pt x="615422" y="713153"/>
                  </a:lnTo>
                  <a:lnTo>
                    <a:pt x="651777" y="684477"/>
                  </a:lnTo>
                  <a:lnTo>
                    <a:pt x="684477" y="651777"/>
                  </a:lnTo>
                  <a:lnTo>
                    <a:pt x="713153" y="615422"/>
                  </a:lnTo>
                  <a:lnTo>
                    <a:pt x="737439" y="575779"/>
                  </a:lnTo>
                  <a:lnTo>
                    <a:pt x="756968" y="533214"/>
                  </a:lnTo>
                  <a:lnTo>
                    <a:pt x="771372" y="488096"/>
                  </a:lnTo>
                  <a:lnTo>
                    <a:pt x="780283" y="440791"/>
                  </a:lnTo>
                  <a:lnTo>
                    <a:pt x="783335" y="391667"/>
                  </a:lnTo>
                  <a:lnTo>
                    <a:pt x="780283" y="342544"/>
                  </a:lnTo>
                  <a:lnTo>
                    <a:pt x="771372" y="295239"/>
                  </a:lnTo>
                  <a:lnTo>
                    <a:pt x="756968" y="250121"/>
                  </a:lnTo>
                  <a:lnTo>
                    <a:pt x="737439" y="207556"/>
                  </a:lnTo>
                  <a:lnTo>
                    <a:pt x="713153" y="167913"/>
                  </a:lnTo>
                  <a:lnTo>
                    <a:pt x="684477" y="131558"/>
                  </a:lnTo>
                  <a:lnTo>
                    <a:pt x="651777" y="98858"/>
                  </a:lnTo>
                  <a:lnTo>
                    <a:pt x="615422" y="70182"/>
                  </a:lnTo>
                  <a:lnTo>
                    <a:pt x="575779" y="45896"/>
                  </a:lnTo>
                  <a:lnTo>
                    <a:pt x="533214" y="26367"/>
                  </a:lnTo>
                  <a:lnTo>
                    <a:pt x="488096" y="11963"/>
                  </a:lnTo>
                  <a:lnTo>
                    <a:pt x="440791" y="3052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32348" y="1607819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0" y="391667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7" y="0"/>
                  </a:lnTo>
                  <a:lnTo>
                    <a:pt x="440791" y="3052"/>
                  </a:lnTo>
                  <a:lnTo>
                    <a:pt x="488096" y="11963"/>
                  </a:lnTo>
                  <a:lnTo>
                    <a:pt x="533214" y="26367"/>
                  </a:lnTo>
                  <a:lnTo>
                    <a:pt x="575779" y="45896"/>
                  </a:lnTo>
                  <a:lnTo>
                    <a:pt x="615422" y="70182"/>
                  </a:lnTo>
                  <a:lnTo>
                    <a:pt x="651777" y="98858"/>
                  </a:lnTo>
                  <a:lnTo>
                    <a:pt x="684477" y="131558"/>
                  </a:lnTo>
                  <a:lnTo>
                    <a:pt x="713153" y="167913"/>
                  </a:lnTo>
                  <a:lnTo>
                    <a:pt x="737439" y="207556"/>
                  </a:lnTo>
                  <a:lnTo>
                    <a:pt x="756968" y="250121"/>
                  </a:lnTo>
                  <a:lnTo>
                    <a:pt x="771372" y="295239"/>
                  </a:lnTo>
                  <a:lnTo>
                    <a:pt x="780283" y="342544"/>
                  </a:lnTo>
                  <a:lnTo>
                    <a:pt x="783335" y="391667"/>
                  </a:lnTo>
                  <a:lnTo>
                    <a:pt x="780283" y="440791"/>
                  </a:lnTo>
                  <a:lnTo>
                    <a:pt x="771372" y="488096"/>
                  </a:lnTo>
                  <a:lnTo>
                    <a:pt x="756968" y="533214"/>
                  </a:lnTo>
                  <a:lnTo>
                    <a:pt x="737439" y="575779"/>
                  </a:lnTo>
                  <a:lnTo>
                    <a:pt x="713153" y="615422"/>
                  </a:lnTo>
                  <a:lnTo>
                    <a:pt x="684477" y="651777"/>
                  </a:lnTo>
                  <a:lnTo>
                    <a:pt x="651777" y="684477"/>
                  </a:lnTo>
                  <a:lnTo>
                    <a:pt x="615422" y="713153"/>
                  </a:lnTo>
                  <a:lnTo>
                    <a:pt x="575779" y="737439"/>
                  </a:lnTo>
                  <a:lnTo>
                    <a:pt x="533214" y="756968"/>
                  </a:lnTo>
                  <a:lnTo>
                    <a:pt x="488096" y="771372"/>
                  </a:lnTo>
                  <a:lnTo>
                    <a:pt x="440791" y="780283"/>
                  </a:lnTo>
                  <a:lnTo>
                    <a:pt x="391667" y="783335"/>
                  </a:lnTo>
                  <a:lnTo>
                    <a:pt x="342544" y="780283"/>
                  </a:lnTo>
                  <a:lnTo>
                    <a:pt x="295239" y="771372"/>
                  </a:lnTo>
                  <a:lnTo>
                    <a:pt x="250121" y="756968"/>
                  </a:lnTo>
                  <a:lnTo>
                    <a:pt x="207556" y="737439"/>
                  </a:lnTo>
                  <a:lnTo>
                    <a:pt x="167913" y="713153"/>
                  </a:lnTo>
                  <a:lnTo>
                    <a:pt x="131558" y="684477"/>
                  </a:lnTo>
                  <a:lnTo>
                    <a:pt x="98858" y="651777"/>
                  </a:lnTo>
                  <a:lnTo>
                    <a:pt x="70182" y="615422"/>
                  </a:lnTo>
                  <a:lnTo>
                    <a:pt x="45896" y="575779"/>
                  </a:lnTo>
                  <a:lnTo>
                    <a:pt x="26367" y="533214"/>
                  </a:lnTo>
                  <a:lnTo>
                    <a:pt x="11963" y="488096"/>
                  </a:lnTo>
                  <a:lnTo>
                    <a:pt x="3052" y="440791"/>
                  </a:lnTo>
                  <a:lnTo>
                    <a:pt x="0" y="391667"/>
                  </a:lnTo>
                  <a:close/>
                </a:path>
              </a:pathLst>
            </a:custGeom>
            <a:ln w="127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806440" y="2977895"/>
              <a:ext cx="788035" cy="789940"/>
            </a:xfrm>
            <a:custGeom>
              <a:avLst/>
              <a:gdLst/>
              <a:ahLst/>
              <a:cxnLst/>
              <a:rect l="l" t="t" r="r" b="b"/>
              <a:pathLst>
                <a:path w="788034" h="789939">
                  <a:moveTo>
                    <a:pt x="393954" y="0"/>
                  </a:moveTo>
                  <a:lnTo>
                    <a:pt x="344541" y="3074"/>
                  </a:lnTo>
                  <a:lnTo>
                    <a:pt x="296960" y="12051"/>
                  </a:lnTo>
                  <a:lnTo>
                    <a:pt x="251577" y="26561"/>
                  </a:lnTo>
                  <a:lnTo>
                    <a:pt x="208764" y="46234"/>
                  </a:lnTo>
                  <a:lnTo>
                    <a:pt x="168889" y="70702"/>
                  </a:lnTo>
                  <a:lnTo>
                    <a:pt x="132323" y="99595"/>
                  </a:lnTo>
                  <a:lnTo>
                    <a:pt x="99433" y="132543"/>
                  </a:lnTo>
                  <a:lnTo>
                    <a:pt x="70589" y="169178"/>
                  </a:lnTo>
                  <a:lnTo>
                    <a:pt x="46162" y="209129"/>
                  </a:lnTo>
                  <a:lnTo>
                    <a:pt x="26520" y="252028"/>
                  </a:lnTo>
                  <a:lnTo>
                    <a:pt x="12033" y="297505"/>
                  </a:lnTo>
                  <a:lnTo>
                    <a:pt x="3069" y="345191"/>
                  </a:lnTo>
                  <a:lnTo>
                    <a:pt x="0" y="394715"/>
                  </a:lnTo>
                  <a:lnTo>
                    <a:pt x="3069" y="444215"/>
                  </a:lnTo>
                  <a:lnTo>
                    <a:pt x="12033" y="491884"/>
                  </a:lnTo>
                  <a:lnTo>
                    <a:pt x="26520" y="537351"/>
                  </a:lnTo>
                  <a:lnTo>
                    <a:pt x="46162" y="580245"/>
                  </a:lnTo>
                  <a:lnTo>
                    <a:pt x="70589" y="620197"/>
                  </a:lnTo>
                  <a:lnTo>
                    <a:pt x="99433" y="656837"/>
                  </a:lnTo>
                  <a:lnTo>
                    <a:pt x="132323" y="689792"/>
                  </a:lnTo>
                  <a:lnTo>
                    <a:pt x="168889" y="718694"/>
                  </a:lnTo>
                  <a:lnTo>
                    <a:pt x="208764" y="743172"/>
                  </a:lnTo>
                  <a:lnTo>
                    <a:pt x="251577" y="762855"/>
                  </a:lnTo>
                  <a:lnTo>
                    <a:pt x="296960" y="777373"/>
                  </a:lnTo>
                  <a:lnTo>
                    <a:pt x="344541" y="786355"/>
                  </a:lnTo>
                  <a:lnTo>
                    <a:pt x="393954" y="789431"/>
                  </a:lnTo>
                  <a:lnTo>
                    <a:pt x="443366" y="786355"/>
                  </a:lnTo>
                  <a:lnTo>
                    <a:pt x="490947" y="777373"/>
                  </a:lnTo>
                  <a:lnTo>
                    <a:pt x="536330" y="762855"/>
                  </a:lnTo>
                  <a:lnTo>
                    <a:pt x="579143" y="743172"/>
                  </a:lnTo>
                  <a:lnTo>
                    <a:pt x="619018" y="718694"/>
                  </a:lnTo>
                  <a:lnTo>
                    <a:pt x="655584" y="689792"/>
                  </a:lnTo>
                  <a:lnTo>
                    <a:pt x="688474" y="656837"/>
                  </a:lnTo>
                  <a:lnTo>
                    <a:pt x="717318" y="620197"/>
                  </a:lnTo>
                  <a:lnTo>
                    <a:pt x="741745" y="580245"/>
                  </a:lnTo>
                  <a:lnTo>
                    <a:pt x="761387" y="537351"/>
                  </a:lnTo>
                  <a:lnTo>
                    <a:pt x="775874" y="491884"/>
                  </a:lnTo>
                  <a:lnTo>
                    <a:pt x="784838" y="444215"/>
                  </a:lnTo>
                  <a:lnTo>
                    <a:pt x="787908" y="394715"/>
                  </a:lnTo>
                  <a:lnTo>
                    <a:pt x="784838" y="345191"/>
                  </a:lnTo>
                  <a:lnTo>
                    <a:pt x="775874" y="297505"/>
                  </a:lnTo>
                  <a:lnTo>
                    <a:pt x="761387" y="252028"/>
                  </a:lnTo>
                  <a:lnTo>
                    <a:pt x="741745" y="209129"/>
                  </a:lnTo>
                  <a:lnTo>
                    <a:pt x="717318" y="169178"/>
                  </a:lnTo>
                  <a:lnTo>
                    <a:pt x="688474" y="132543"/>
                  </a:lnTo>
                  <a:lnTo>
                    <a:pt x="655584" y="99595"/>
                  </a:lnTo>
                  <a:lnTo>
                    <a:pt x="619018" y="70702"/>
                  </a:lnTo>
                  <a:lnTo>
                    <a:pt x="579143" y="46234"/>
                  </a:lnTo>
                  <a:lnTo>
                    <a:pt x="536330" y="26561"/>
                  </a:lnTo>
                  <a:lnTo>
                    <a:pt x="490947" y="12051"/>
                  </a:lnTo>
                  <a:lnTo>
                    <a:pt x="443366" y="3074"/>
                  </a:lnTo>
                  <a:lnTo>
                    <a:pt x="39395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06440" y="2977895"/>
              <a:ext cx="788035" cy="789940"/>
            </a:xfrm>
            <a:custGeom>
              <a:avLst/>
              <a:gdLst/>
              <a:ahLst/>
              <a:cxnLst/>
              <a:rect l="l" t="t" r="r" b="b"/>
              <a:pathLst>
                <a:path w="788034" h="789939">
                  <a:moveTo>
                    <a:pt x="0" y="394715"/>
                  </a:moveTo>
                  <a:lnTo>
                    <a:pt x="3069" y="345191"/>
                  </a:lnTo>
                  <a:lnTo>
                    <a:pt x="12033" y="297505"/>
                  </a:lnTo>
                  <a:lnTo>
                    <a:pt x="26520" y="252028"/>
                  </a:lnTo>
                  <a:lnTo>
                    <a:pt x="46162" y="209129"/>
                  </a:lnTo>
                  <a:lnTo>
                    <a:pt x="70589" y="169178"/>
                  </a:lnTo>
                  <a:lnTo>
                    <a:pt x="99433" y="132543"/>
                  </a:lnTo>
                  <a:lnTo>
                    <a:pt x="132323" y="99595"/>
                  </a:lnTo>
                  <a:lnTo>
                    <a:pt x="168889" y="70702"/>
                  </a:lnTo>
                  <a:lnTo>
                    <a:pt x="208764" y="46234"/>
                  </a:lnTo>
                  <a:lnTo>
                    <a:pt x="251577" y="26561"/>
                  </a:lnTo>
                  <a:lnTo>
                    <a:pt x="296960" y="12051"/>
                  </a:lnTo>
                  <a:lnTo>
                    <a:pt x="344541" y="3074"/>
                  </a:lnTo>
                  <a:lnTo>
                    <a:pt x="393954" y="0"/>
                  </a:lnTo>
                  <a:lnTo>
                    <a:pt x="443366" y="3074"/>
                  </a:lnTo>
                  <a:lnTo>
                    <a:pt x="490947" y="12051"/>
                  </a:lnTo>
                  <a:lnTo>
                    <a:pt x="536330" y="26561"/>
                  </a:lnTo>
                  <a:lnTo>
                    <a:pt x="579143" y="46234"/>
                  </a:lnTo>
                  <a:lnTo>
                    <a:pt x="619018" y="70702"/>
                  </a:lnTo>
                  <a:lnTo>
                    <a:pt x="655584" y="99595"/>
                  </a:lnTo>
                  <a:lnTo>
                    <a:pt x="688474" y="132543"/>
                  </a:lnTo>
                  <a:lnTo>
                    <a:pt x="717318" y="169178"/>
                  </a:lnTo>
                  <a:lnTo>
                    <a:pt x="741745" y="209129"/>
                  </a:lnTo>
                  <a:lnTo>
                    <a:pt x="761387" y="252028"/>
                  </a:lnTo>
                  <a:lnTo>
                    <a:pt x="775874" y="297505"/>
                  </a:lnTo>
                  <a:lnTo>
                    <a:pt x="784838" y="345191"/>
                  </a:lnTo>
                  <a:lnTo>
                    <a:pt x="787908" y="394715"/>
                  </a:lnTo>
                  <a:lnTo>
                    <a:pt x="784838" y="444215"/>
                  </a:lnTo>
                  <a:lnTo>
                    <a:pt x="775874" y="491884"/>
                  </a:lnTo>
                  <a:lnTo>
                    <a:pt x="761387" y="537351"/>
                  </a:lnTo>
                  <a:lnTo>
                    <a:pt x="741745" y="580245"/>
                  </a:lnTo>
                  <a:lnTo>
                    <a:pt x="717318" y="620197"/>
                  </a:lnTo>
                  <a:lnTo>
                    <a:pt x="688474" y="656837"/>
                  </a:lnTo>
                  <a:lnTo>
                    <a:pt x="655584" y="689792"/>
                  </a:lnTo>
                  <a:lnTo>
                    <a:pt x="619018" y="718694"/>
                  </a:lnTo>
                  <a:lnTo>
                    <a:pt x="579143" y="743172"/>
                  </a:lnTo>
                  <a:lnTo>
                    <a:pt x="536330" y="762855"/>
                  </a:lnTo>
                  <a:lnTo>
                    <a:pt x="490947" y="777373"/>
                  </a:lnTo>
                  <a:lnTo>
                    <a:pt x="443366" y="786355"/>
                  </a:lnTo>
                  <a:lnTo>
                    <a:pt x="393954" y="789431"/>
                  </a:lnTo>
                  <a:lnTo>
                    <a:pt x="344541" y="786355"/>
                  </a:lnTo>
                  <a:lnTo>
                    <a:pt x="296960" y="777373"/>
                  </a:lnTo>
                  <a:lnTo>
                    <a:pt x="251577" y="762855"/>
                  </a:lnTo>
                  <a:lnTo>
                    <a:pt x="208764" y="743172"/>
                  </a:lnTo>
                  <a:lnTo>
                    <a:pt x="168889" y="718694"/>
                  </a:lnTo>
                  <a:lnTo>
                    <a:pt x="132323" y="689792"/>
                  </a:lnTo>
                  <a:lnTo>
                    <a:pt x="99433" y="656837"/>
                  </a:lnTo>
                  <a:lnTo>
                    <a:pt x="70589" y="620197"/>
                  </a:lnTo>
                  <a:lnTo>
                    <a:pt x="46162" y="580245"/>
                  </a:lnTo>
                  <a:lnTo>
                    <a:pt x="26520" y="537351"/>
                  </a:lnTo>
                  <a:lnTo>
                    <a:pt x="12033" y="491884"/>
                  </a:lnTo>
                  <a:lnTo>
                    <a:pt x="3069" y="444215"/>
                  </a:lnTo>
                  <a:lnTo>
                    <a:pt x="0" y="39471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826252" y="4047743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401574" y="0"/>
                  </a:moveTo>
                  <a:lnTo>
                    <a:pt x="354749" y="2702"/>
                  </a:lnTo>
                  <a:lnTo>
                    <a:pt x="309509" y="10608"/>
                  </a:lnTo>
                  <a:lnTo>
                    <a:pt x="266155" y="23415"/>
                  </a:lnTo>
                  <a:lnTo>
                    <a:pt x="224989" y="40823"/>
                  </a:lnTo>
                  <a:lnTo>
                    <a:pt x="186313" y="62530"/>
                  </a:lnTo>
                  <a:lnTo>
                    <a:pt x="150427" y="88234"/>
                  </a:lnTo>
                  <a:lnTo>
                    <a:pt x="117633" y="117633"/>
                  </a:lnTo>
                  <a:lnTo>
                    <a:pt x="88234" y="150427"/>
                  </a:lnTo>
                  <a:lnTo>
                    <a:pt x="62530" y="186313"/>
                  </a:lnTo>
                  <a:lnTo>
                    <a:pt x="40823" y="224989"/>
                  </a:lnTo>
                  <a:lnTo>
                    <a:pt x="23415" y="266155"/>
                  </a:lnTo>
                  <a:lnTo>
                    <a:pt x="10608" y="309509"/>
                  </a:lnTo>
                  <a:lnTo>
                    <a:pt x="2702" y="354749"/>
                  </a:lnTo>
                  <a:lnTo>
                    <a:pt x="0" y="401573"/>
                  </a:lnTo>
                  <a:lnTo>
                    <a:pt x="2702" y="448398"/>
                  </a:lnTo>
                  <a:lnTo>
                    <a:pt x="10608" y="493638"/>
                  </a:lnTo>
                  <a:lnTo>
                    <a:pt x="23415" y="536992"/>
                  </a:lnTo>
                  <a:lnTo>
                    <a:pt x="40823" y="578158"/>
                  </a:lnTo>
                  <a:lnTo>
                    <a:pt x="62530" y="616834"/>
                  </a:lnTo>
                  <a:lnTo>
                    <a:pt x="88234" y="652720"/>
                  </a:lnTo>
                  <a:lnTo>
                    <a:pt x="117633" y="685514"/>
                  </a:lnTo>
                  <a:lnTo>
                    <a:pt x="150427" y="714913"/>
                  </a:lnTo>
                  <a:lnTo>
                    <a:pt x="186313" y="740617"/>
                  </a:lnTo>
                  <a:lnTo>
                    <a:pt x="224989" y="762324"/>
                  </a:lnTo>
                  <a:lnTo>
                    <a:pt x="266155" y="779732"/>
                  </a:lnTo>
                  <a:lnTo>
                    <a:pt x="309509" y="792539"/>
                  </a:lnTo>
                  <a:lnTo>
                    <a:pt x="354749" y="800445"/>
                  </a:lnTo>
                  <a:lnTo>
                    <a:pt x="401574" y="803147"/>
                  </a:lnTo>
                  <a:lnTo>
                    <a:pt x="448398" y="800445"/>
                  </a:lnTo>
                  <a:lnTo>
                    <a:pt x="493638" y="792539"/>
                  </a:lnTo>
                  <a:lnTo>
                    <a:pt x="536992" y="779732"/>
                  </a:lnTo>
                  <a:lnTo>
                    <a:pt x="578158" y="762324"/>
                  </a:lnTo>
                  <a:lnTo>
                    <a:pt x="616834" y="740617"/>
                  </a:lnTo>
                  <a:lnTo>
                    <a:pt x="652720" y="714913"/>
                  </a:lnTo>
                  <a:lnTo>
                    <a:pt x="685514" y="685514"/>
                  </a:lnTo>
                  <a:lnTo>
                    <a:pt x="714913" y="652720"/>
                  </a:lnTo>
                  <a:lnTo>
                    <a:pt x="740617" y="616834"/>
                  </a:lnTo>
                  <a:lnTo>
                    <a:pt x="762324" y="578158"/>
                  </a:lnTo>
                  <a:lnTo>
                    <a:pt x="779732" y="536992"/>
                  </a:lnTo>
                  <a:lnTo>
                    <a:pt x="792539" y="493638"/>
                  </a:lnTo>
                  <a:lnTo>
                    <a:pt x="800445" y="448398"/>
                  </a:lnTo>
                  <a:lnTo>
                    <a:pt x="803148" y="401573"/>
                  </a:lnTo>
                  <a:lnTo>
                    <a:pt x="800445" y="354749"/>
                  </a:lnTo>
                  <a:lnTo>
                    <a:pt x="792539" y="309509"/>
                  </a:lnTo>
                  <a:lnTo>
                    <a:pt x="779732" y="266155"/>
                  </a:lnTo>
                  <a:lnTo>
                    <a:pt x="762324" y="224989"/>
                  </a:lnTo>
                  <a:lnTo>
                    <a:pt x="740617" y="186313"/>
                  </a:lnTo>
                  <a:lnTo>
                    <a:pt x="714913" y="150427"/>
                  </a:lnTo>
                  <a:lnTo>
                    <a:pt x="685514" y="117633"/>
                  </a:lnTo>
                  <a:lnTo>
                    <a:pt x="652720" y="88234"/>
                  </a:lnTo>
                  <a:lnTo>
                    <a:pt x="616834" y="62530"/>
                  </a:lnTo>
                  <a:lnTo>
                    <a:pt x="578158" y="40823"/>
                  </a:lnTo>
                  <a:lnTo>
                    <a:pt x="536992" y="23415"/>
                  </a:lnTo>
                  <a:lnTo>
                    <a:pt x="493638" y="10608"/>
                  </a:lnTo>
                  <a:lnTo>
                    <a:pt x="448398" y="2702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26252" y="4047743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0" y="401573"/>
                  </a:moveTo>
                  <a:lnTo>
                    <a:pt x="2702" y="354749"/>
                  </a:lnTo>
                  <a:lnTo>
                    <a:pt x="10608" y="309509"/>
                  </a:lnTo>
                  <a:lnTo>
                    <a:pt x="23415" y="266155"/>
                  </a:lnTo>
                  <a:lnTo>
                    <a:pt x="40823" y="224989"/>
                  </a:lnTo>
                  <a:lnTo>
                    <a:pt x="62530" y="186313"/>
                  </a:lnTo>
                  <a:lnTo>
                    <a:pt x="88234" y="150427"/>
                  </a:lnTo>
                  <a:lnTo>
                    <a:pt x="117633" y="117633"/>
                  </a:lnTo>
                  <a:lnTo>
                    <a:pt x="150427" y="88234"/>
                  </a:lnTo>
                  <a:lnTo>
                    <a:pt x="186313" y="62530"/>
                  </a:lnTo>
                  <a:lnTo>
                    <a:pt x="224989" y="40823"/>
                  </a:lnTo>
                  <a:lnTo>
                    <a:pt x="266155" y="23415"/>
                  </a:lnTo>
                  <a:lnTo>
                    <a:pt x="309509" y="10608"/>
                  </a:lnTo>
                  <a:lnTo>
                    <a:pt x="354749" y="2702"/>
                  </a:lnTo>
                  <a:lnTo>
                    <a:pt x="401574" y="0"/>
                  </a:lnTo>
                  <a:lnTo>
                    <a:pt x="448398" y="2702"/>
                  </a:lnTo>
                  <a:lnTo>
                    <a:pt x="493638" y="10608"/>
                  </a:lnTo>
                  <a:lnTo>
                    <a:pt x="536992" y="23415"/>
                  </a:lnTo>
                  <a:lnTo>
                    <a:pt x="578158" y="40823"/>
                  </a:lnTo>
                  <a:lnTo>
                    <a:pt x="616834" y="62530"/>
                  </a:lnTo>
                  <a:lnTo>
                    <a:pt x="652720" y="88234"/>
                  </a:lnTo>
                  <a:lnTo>
                    <a:pt x="685514" y="117633"/>
                  </a:lnTo>
                  <a:lnTo>
                    <a:pt x="714913" y="150427"/>
                  </a:lnTo>
                  <a:lnTo>
                    <a:pt x="740617" y="186313"/>
                  </a:lnTo>
                  <a:lnTo>
                    <a:pt x="762324" y="224989"/>
                  </a:lnTo>
                  <a:lnTo>
                    <a:pt x="779732" y="266155"/>
                  </a:lnTo>
                  <a:lnTo>
                    <a:pt x="792539" y="309509"/>
                  </a:lnTo>
                  <a:lnTo>
                    <a:pt x="800445" y="354749"/>
                  </a:lnTo>
                  <a:lnTo>
                    <a:pt x="803148" y="401573"/>
                  </a:lnTo>
                  <a:lnTo>
                    <a:pt x="800445" y="448398"/>
                  </a:lnTo>
                  <a:lnTo>
                    <a:pt x="792539" y="493638"/>
                  </a:lnTo>
                  <a:lnTo>
                    <a:pt x="779732" y="536992"/>
                  </a:lnTo>
                  <a:lnTo>
                    <a:pt x="762324" y="578158"/>
                  </a:lnTo>
                  <a:lnTo>
                    <a:pt x="740617" y="616834"/>
                  </a:lnTo>
                  <a:lnTo>
                    <a:pt x="714913" y="652720"/>
                  </a:lnTo>
                  <a:lnTo>
                    <a:pt x="685514" y="685514"/>
                  </a:lnTo>
                  <a:lnTo>
                    <a:pt x="652720" y="714913"/>
                  </a:lnTo>
                  <a:lnTo>
                    <a:pt x="616834" y="740617"/>
                  </a:lnTo>
                  <a:lnTo>
                    <a:pt x="578158" y="762324"/>
                  </a:lnTo>
                  <a:lnTo>
                    <a:pt x="536992" y="779732"/>
                  </a:lnTo>
                  <a:lnTo>
                    <a:pt x="493638" y="792539"/>
                  </a:lnTo>
                  <a:lnTo>
                    <a:pt x="448398" y="800445"/>
                  </a:lnTo>
                  <a:lnTo>
                    <a:pt x="401574" y="803147"/>
                  </a:lnTo>
                  <a:lnTo>
                    <a:pt x="354749" y="800445"/>
                  </a:lnTo>
                  <a:lnTo>
                    <a:pt x="309509" y="792539"/>
                  </a:lnTo>
                  <a:lnTo>
                    <a:pt x="266155" y="779732"/>
                  </a:lnTo>
                  <a:lnTo>
                    <a:pt x="224989" y="762324"/>
                  </a:lnTo>
                  <a:lnTo>
                    <a:pt x="186313" y="740617"/>
                  </a:lnTo>
                  <a:lnTo>
                    <a:pt x="150427" y="714913"/>
                  </a:lnTo>
                  <a:lnTo>
                    <a:pt x="117633" y="685514"/>
                  </a:lnTo>
                  <a:lnTo>
                    <a:pt x="88234" y="652720"/>
                  </a:lnTo>
                  <a:lnTo>
                    <a:pt x="62530" y="616834"/>
                  </a:lnTo>
                  <a:lnTo>
                    <a:pt x="40823" y="578158"/>
                  </a:lnTo>
                  <a:lnTo>
                    <a:pt x="23415" y="536992"/>
                  </a:lnTo>
                  <a:lnTo>
                    <a:pt x="10608" y="493638"/>
                  </a:lnTo>
                  <a:lnTo>
                    <a:pt x="2702" y="448398"/>
                  </a:lnTo>
                  <a:lnTo>
                    <a:pt x="0" y="401573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787896" y="1647443"/>
              <a:ext cx="285115" cy="248920"/>
            </a:xfrm>
            <a:custGeom>
              <a:avLst/>
              <a:gdLst/>
              <a:ahLst/>
              <a:cxnLst/>
              <a:rect l="l" t="t" r="r" b="b"/>
              <a:pathLst>
                <a:path w="285115" h="248919">
                  <a:moveTo>
                    <a:pt x="142494" y="0"/>
                  </a:moveTo>
                  <a:lnTo>
                    <a:pt x="97438" y="6333"/>
                  </a:lnTo>
                  <a:lnTo>
                    <a:pt x="58320" y="23969"/>
                  </a:lnTo>
                  <a:lnTo>
                    <a:pt x="27480" y="50858"/>
                  </a:lnTo>
                  <a:lnTo>
                    <a:pt x="7260" y="84953"/>
                  </a:lnTo>
                  <a:lnTo>
                    <a:pt x="0" y="124205"/>
                  </a:lnTo>
                  <a:lnTo>
                    <a:pt x="7260" y="163458"/>
                  </a:lnTo>
                  <a:lnTo>
                    <a:pt x="27480" y="197553"/>
                  </a:lnTo>
                  <a:lnTo>
                    <a:pt x="58320" y="224442"/>
                  </a:lnTo>
                  <a:lnTo>
                    <a:pt x="97438" y="242078"/>
                  </a:lnTo>
                  <a:lnTo>
                    <a:pt x="142494" y="248411"/>
                  </a:lnTo>
                  <a:lnTo>
                    <a:pt x="187549" y="242078"/>
                  </a:lnTo>
                  <a:lnTo>
                    <a:pt x="226667" y="224442"/>
                  </a:lnTo>
                  <a:lnTo>
                    <a:pt x="257507" y="197553"/>
                  </a:lnTo>
                  <a:lnTo>
                    <a:pt x="277727" y="163458"/>
                  </a:lnTo>
                  <a:lnTo>
                    <a:pt x="284987" y="124205"/>
                  </a:lnTo>
                  <a:lnTo>
                    <a:pt x="277727" y="84953"/>
                  </a:lnTo>
                  <a:lnTo>
                    <a:pt x="257507" y="50858"/>
                  </a:lnTo>
                  <a:lnTo>
                    <a:pt x="226667" y="23969"/>
                  </a:lnTo>
                  <a:lnTo>
                    <a:pt x="187549" y="6333"/>
                  </a:lnTo>
                  <a:lnTo>
                    <a:pt x="14249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787896" y="1647443"/>
              <a:ext cx="285115" cy="248920"/>
            </a:xfrm>
            <a:custGeom>
              <a:avLst/>
              <a:gdLst/>
              <a:ahLst/>
              <a:cxnLst/>
              <a:rect l="l" t="t" r="r" b="b"/>
              <a:pathLst>
                <a:path w="285115" h="248919">
                  <a:moveTo>
                    <a:pt x="0" y="124205"/>
                  </a:moveTo>
                  <a:lnTo>
                    <a:pt x="7260" y="84953"/>
                  </a:lnTo>
                  <a:lnTo>
                    <a:pt x="27480" y="50858"/>
                  </a:lnTo>
                  <a:lnTo>
                    <a:pt x="58320" y="23969"/>
                  </a:lnTo>
                  <a:lnTo>
                    <a:pt x="97438" y="6333"/>
                  </a:lnTo>
                  <a:lnTo>
                    <a:pt x="142494" y="0"/>
                  </a:lnTo>
                  <a:lnTo>
                    <a:pt x="187549" y="6333"/>
                  </a:lnTo>
                  <a:lnTo>
                    <a:pt x="226667" y="23969"/>
                  </a:lnTo>
                  <a:lnTo>
                    <a:pt x="257507" y="50858"/>
                  </a:lnTo>
                  <a:lnTo>
                    <a:pt x="277727" y="84953"/>
                  </a:lnTo>
                  <a:lnTo>
                    <a:pt x="284987" y="124205"/>
                  </a:lnTo>
                  <a:lnTo>
                    <a:pt x="277727" y="163458"/>
                  </a:lnTo>
                  <a:lnTo>
                    <a:pt x="257507" y="197553"/>
                  </a:lnTo>
                  <a:lnTo>
                    <a:pt x="226667" y="224442"/>
                  </a:lnTo>
                  <a:lnTo>
                    <a:pt x="187549" y="242078"/>
                  </a:lnTo>
                  <a:lnTo>
                    <a:pt x="142494" y="248411"/>
                  </a:lnTo>
                  <a:lnTo>
                    <a:pt x="97438" y="242078"/>
                  </a:lnTo>
                  <a:lnTo>
                    <a:pt x="58320" y="224442"/>
                  </a:lnTo>
                  <a:lnTo>
                    <a:pt x="27480" y="197553"/>
                  </a:lnTo>
                  <a:lnTo>
                    <a:pt x="7260" y="163458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58762" y="1716785"/>
              <a:ext cx="162560" cy="93345"/>
            </a:xfrm>
            <a:custGeom>
              <a:avLst/>
              <a:gdLst/>
              <a:ahLst/>
              <a:cxnLst/>
              <a:rect l="l" t="t" r="r" b="b"/>
              <a:pathLst>
                <a:path w="162559" h="93344">
                  <a:moveTo>
                    <a:pt x="0" y="28955"/>
                  </a:moveTo>
                  <a:lnTo>
                    <a:pt x="60325" y="91693"/>
                  </a:lnTo>
                </a:path>
                <a:path w="162559" h="93344">
                  <a:moveTo>
                    <a:pt x="162433" y="0"/>
                  </a:moveTo>
                  <a:lnTo>
                    <a:pt x="41148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873240" y="3092195"/>
              <a:ext cx="248411" cy="2484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73240" y="3092195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5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1" y="124205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919722" y="3161537"/>
              <a:ext cx="159385" cy="110489"/>
            </a:xfrm>
            <a:custGeom>
              <a:avLst/>
              <a:gdLst/>
              <a:ahLst/>
              <a:cxnLst/>
              <a:rect l="l" t="t" r="r" b="b"/>
              <a:pathLst>
                <a:path w="159384" h="110489">
                  <a:moveTo>
                    <a:pt x="0" y="47244"/>
                  </a:moveTo>
                  <a:lnTo>
                    <a:pt x="52704" y="109982"/>
                  </a:lnTo>
                </a:path>
                <a:path w="159384" h="110489">
                  <a:moveTo>
                    <a:pt x="159384" y="0"/>
                  </a:moveTo>
                  <a:lnTo>
                    <a:pt x="53339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53428" y="3828287"/>
              <a:ext cx="246888" cy="2484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853428" y="3828287"/>
              <a:ext cx="247015" cy="248920"/>
            </a:xfrm>
            <a:custGeom>
              <a:avLst/>
              <a:gdLst/>
              <a:ahLst/>
              <a:cxnLst/>
              <a:rect l="l" t="t" r="r" b="b"/>
              <a:pathLst>
                <a:path w="247015" h="248920">
                  <a:moveTo>
                    <a:pt x="0" y="124206"/>
                  </a:moveTo>
                  <a:lnTo>
                    <a:pt x="9697" y="75866"/>
                  </a:lnTo>
                  <a:lnTo>
                    <a:pt x="36147" y="36385"/>
                  </a:lnTo>
                  <a:lnTo>
                    <a:pt x="75384" y="9763"/>
                  </a:lnTo>
                  <a:lnTo>
                    <a:pt x="123444" y="0"/>
                  </a:lnTo>
                  <a:lnTo>
                    <a:pt x="171503" y="9763"/>
                  </a:lnTo>
                  <a:lnTo>
                    <a:pt x="210740" y="36385"/>
                  </a:lnTo>
                  <a:lnTo>
                    <a:pt x="237190" y="75866"/>
                  </a:lnTo>
                  <a:lnTo>
                    <a:pt x="246888" y="124206"/>
                  </a:lnTo>
                  <a:lnTo>
                    <a:pt x="237190" y="172545"/>
                  </a:lnTo>
                  <a:lnTo>
                    <a:pt x="210740" y="212026"/>
                  </a:lnTo>
                  <a:lnTo>
                    <a:pt x="171503" y="238648"/>
                  </a:lnTo>
                  <a:lnTo>
                    <a:pt x="123444" y="248412"/>
                  </a:lnTo>
                  <a:lnTo>
                    <a:pt x="75384" y="238648"/>
                  </a:lnTo>
                  <a:lnTo>
                    <a:pt x="36147" y="212026"/>
                  </a:lnTo>
                  <a:lnTo>
                    <a:pt x="9697" y="172545"/>
                  </a:lnTo>
                  <a:lnTo>
                    <a:pt x="0" y="124206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898386" y="3899153"/>
              <a:ext cx="159385" cy="108585"/>
            </a:xfrm>
            <a:custGeom>
              <a:avLst/>
              <a:gdLst/>
              <a:ahLst/>
              <a:cxnLst/>
              <a:rect l="l" t="t" r="r" b="b"/>
              <a:pathLst>
                <a:path w="159384" h="108585">
                  <a:moveTo>
                    <a:pt x="0" y="45720"/>
                  </a:moveTo>
                  <a:lnTo>
                    <a:pt x="52705" y="108458"/>
                  </a:lnTo>
                </a:path>
                <a:path w="159384" h="108585">
                  <a:moveTo>
                    <a:pt x="159385" y="0"/>
                  </a:moveTo>
                  <a:lnTo>
                    <a:pt x="53340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978004" y="1867636"/>
              <a:ext cx="374650" cy="271145"/>
            </a:xfrm>
            <a:custGeom>
              <a:avLst/>
              <a:gdLst/>
              <a:ahLst/>
              <a:cxnLst/>
              <a:rect l="l" t="t" r="r" b="b"/>
              <a:pathLst>
                <a:path w="374650" h="271144">
                  <a:moveTo>
                    <a:pt x="215379" y="197535"/>
                  </a:moveTo>
                  <a:lnTo>
                    <a:pt x="95719" y="155232"/>
                  </a:lnTo>
                  <a:lnTo>
                    <a:pt x="95719" y="227025"/>
                  </a:lnTo>
                  <a:lnTo>
                    <a:pt x="109194" y="251802"/>
                  </a:lnTo>
                  <a:lnTo>
                    <a:pt x="141897" y="271030"/>
                  </a:lnTo>
                  <a:lnTo>
                    <a:pt x="215379" y="197535"/>
                  </a:lnTo>
                  <a:close/>
                </a:path>
                <a:path w="374650" h="271144">
                  <a:moveTo>
                    <a:pt x="374611" y="38303"/>
                  </a:moveTo>
                  <a:lnTo>
                    <a:pt x="267538" y="0"/>
                  </a:lnTo>
                  <a:lnTo>
                    <a:pt x="0" y="95719"/>
                  </a:lnTo>
                  <a:lnTo>
                    <a:pt x="34353" y="107988"/>
                  </a:lnTo>
                  <a:lnTo>
                    <a:pt x="34353" y="227634"/>
                  </a:lnTo>
                  <a:lnTo>
                    <a:pt x="39878" y="233159"/>
                  </a:lnTo>
                  <a:lnTo>
                    <a:pt x="53378" y="233159"/>
                  </a:lnTo>
                  <a:lnTo>
                    <a:pt x="58902" y="227634"/>
                  </a:lnTo>
                  <a:lnTo>
                    <a:pt x="58902" y="116573"/>
                  </a:lnTo>
                  <a:lnTo>
                    <a:pt x="234784" y="178130"/>
                  </a:lnTo>
                  <a:lnTo>
                    <a:pt x="374611" y="38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630926" y="1117853"/>
            <a:ext cx="6303645" cy="55606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3E61"/>
                </a:solidFill>
                <a:latin typeface="Verdana"/>
                <a:cs typeface="Verdana"/>
              </a:rPr>
              <a:t>INSTITUT TEKNOLOGI </a:t>
            </a:r>
            <a:r>
              <a:rPr dirty="0" sz="2000" spc="-5" b="1">
                <a:solidFill>
                  <a:srgbClr val="003E61"/>
                </a:solidFill>
                <a:latin typeface="Verdana"/>
                <a:cs typeface="Verdana"/>
              </a:rPr>
              <a:t>SEPULUH</a:t>
            </a:r>
            <a:r>
              <a:rPr dirty="0" sz="2000" spc="-10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003E61"/>
                </a:solidFill>
                <a:latin typeface="Verdana"/>
                <a:cs typeface="Verdana"/>
              </a:rPr>
              <a:t>NOPEMBER</a:t>
            </a:r>
            <a:endParaRPr sz="2000">
              <a:latin typeface="Verdana"/>
              <a:cs typeface="Verdana"/>
            </a:endParaRPr>
          </a:p>
          <a:p>
            <a:pPr marL="1564005">
              <a:lnSpc>
                <a:spcPct val="100000"/>
              </a:lnSpc>
              <a:spcBef>
                <a:spcPts val="1580"/>
              </a:spcBef>
            </a:pPr>
            <a:r>
              <a:rPr dirty="0" sz="1500" spc="-5" b="1">
                <a:latin typeface="Verdana"/>
                <a:cs typeface="Verdana"/>
              </a:rPr>
              <a:t>Riwayat</a:t>
            </a:r>
            <a:r>
              <a:rPr dirty="0" sz="1500" spc="-15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Pendidikan</a:t>
            </a:r>
            <a:endParaRPr sz="1500">
              <a:latin typeface="Verdana"/>
              <a:cs typeface="Verdana"/>
            </a:endParaRPr>
          </a:p>
          <a:p>
            <a:pPr algn="just" marL="1377315" marR="5080" indent="-172720">
              <a:lnSpc>
                <a:spcPct val="150000"/>
              </a:lnSpc>
              <a:spcBef>
                <a:spcPts val="40"/>
              </a:spcBef>
              <a:buFont typeface="Arial"/>
              <a:buChar char="•"/>
              <a:tabLst>
                <a:tab pos="1377315" algn="l"/>
              </a:tabLst>
            </a:pPr>
            <a:r>
              <a:rPr dirty="0" sz="1100" b="1">
                <a:latin typeface="Verdana"/>
                <a:cs typeface="Verdana"/>
              </a:rPr>
              <a:t>S2, </a:t>
            </a:r>
            <a:r>
              <a:rPr dirty="0" sz="1100" spc="-5" b="1">
                <a:latin typeface="Verdana"/>
                <a:cs typeface="Verdana"/>
              </a:rPr>
              <a:t>Manajemen Teknologi Informasi </a:t>
            </a:r>
            <a:r>
              <a:rPr dirty="0" sz="1100" b="1">
                <a:latin typeface="Verdana"/>
                <a:cs typeface="Verdana"/>
              </a:rPr>
              <a:t>, Institut </a:t>
            </a:r>
            <a:r>
              <a:rPr dirty="0" sz="1100" spc="-5" b="1">
                <a:latin typeface="Verdana"/>
                <a:cs typeface="Verdana"/>
              </a:rPr>
              <a:t>Teknologi  Sepuluh Nopember (ITS),</a:t>
            </a:r>
            <a:r>
              <a:rPr dirty="0" sz="110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Surabaya.</a:t>
            </a:r>
            <a:endParaRPr sz="1100">
              <a:latin typeface="Verdana"/>
              <a:cs typeface="Verdana"/>
            </a:endParaRPr>
          </a:p>
          <a:p>
            <a:pPr marL="1377315" marR="5080" indent="-172720">
              <a:lnSpc>
                <a:spcPts val="1980"/>
              </a:lnSpc>
              <a:spcBef>
                <a:spcPts val="175"/>
              </a:spcBef>
              <a:buFont typeface="Arial"/>
              <a:buChar char="•"/>
              <a:tabLst>
                <a:tab pos="1377315" algn="l"/>
              </a:tabLst>
            </a:pPr>
            <a:r>
              <a:rPr dirty="0" sz="1100" b="1">
                <a:latin typeface="Verdana"/>
                <a:cs typeface="Verdana"/>
              </a:rPr>
              <a:t>S1, Teknik </a:t>
            </a:r>
            <a:r>
              <a:rPr dirty="0" sz="1100" spc="-5" b="1">
                <a:latin typeface="Verdana"/>
                <a:cs typeface="Verdana"/>
              </a:rPr>
              <a:t>Elektro </a:t>
            </a:r>
            <a:r>
              <a:rPr dirty="0" sz="1100" b="1">
                <a:latin typeface="Verdana"/>
                <a:cs typeface="Verdana"/>
              </a:rPr>
              <a:t>– Komputer, </a:t>
            </a:r>
            <a:r>
              <a:rPr dirty="0" sz="1100" spc="-5" b="1">
                <a:latin typeface="Verdana"/>
                <a:cs typeface="Verdana"/>
              </a:rPr>
              <a:t>Institut Teknologi </a:t>
            </a:r>
            <a:r>
              <a:rPr dirty="0" sz="1100" b="1">
                <a:latin typeface="Verdana"/>
                <a:cs typeface="Verdana"/>
              </a:rPr>
              <a:t>Sepuluh  </a:t>
            </a:r>
            <a:r>
              <a:rPr dirty="0" sz="1100" spc="-5" b="1">
                <a:latin typeface="Verdana"/>
                <a:cs typeface="Verdana"/>
              </a:rPr>
              <a:t>Nopember (ITS),</a:t>
            </a:r>
            <a:r>
              <a:rPr dirty="0" sz="1100" spc="-1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Surabaya.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Verdana"/>
              <a:cs typeface="Verdana"/>
            </a:endParaRPr>
          </a:p>
          <a:p>
            <a:pPr marL="1638300">
              <a:lnSpc>
                <a:spcPct val="100000"/>
              </a:lnSpc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30" b="1">
                <a:latin typeface="Verdana"/>
                <a:cs typeface="Verdana"/>
              </a:rPr>
              <a:t> </a:t>
            </a:r>
            <a:r>
              <a:rPr dirty="0" sz="1500" spc="-5" b="1">
                <a:latin typeface="Verdana"/>
                <a:cs typeface="Verdana"/>
              </a:rPr>
              <a:t>Profesi</a:t>
            </a:r>
            <a:endParaRPr sz="1500">
              <a:latin typeface="Verdana"/>
              <a:cs typeface="Verdana"/>
            </a:endParaRPr>
          </a:p>
          <a:p>
            <a:pPr marL="1270000">
              <a:lnSpc>
                <a:spcPct val="100000"/>
              </a:lnSpc>
              <a:spcBef>
                <a:spcPts val="885"/>
              </a:spcBef>
            </a:pPr>
            <a:r>
              <a:rPr dirty="0" sz="1050" spc="-5" b="1">
                <a:latin typeface="Verdana"/>
                <a:cs typeface="Verdana"/>
              </a:rPr>
              <a:t>Dosen </a:t>
            </a:r>
            <a:r>
              <a:rPr dirty="0" sz="1050" spc="5" b="1">
                <a:latin typeface="Verdana"/>
                <a:cs typeface="Verdana"/>
              </a:rPr>
              <a:t>/ </a:t>
            </a:r>
            <a:r>
              <a:rPr dirty="0" sz="1050" b="1">
                <a:latin typeface="Verdana"/>
                <a:cs typeface="Verdana"/>
              </a:rPr>
              <a:t>Akademisi Institut Teknologi Sepuluh</a:t>
            </a:r>
            <a:r>
              <a:rPr dirty="0" sz="1050" spc="-6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Nopember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Verdana"/>
              <a:cs typeface="Verdana"/>
            </a:endParaRPr>
          </a:p>
          <a:p>
            <a:pPr marL="1583055">
              <a:lnSpc>
                <a:spcPct val="100000"/>
              </a:lnSpc>
            </a:pPr>
            <a:r>
              <a:rPr dirty="0" sz="1500" spc="-5" b="1">
                <a:latin typeface="Verdana"/>
                <a:cs typeface="Verdana"/>
              </a:rPr>
              <a:t>Pengalaman</a:t>
            </a:r>
            <a:r>
              <a:rPr dirty="0" sz="1500" spc="-30" b="1">
                <a:latin typeface="Verdana"/>
                <a:cs typeface="Verdana"/>
              </a:rPr>
              <a:t> </a:t>
            </a:r>
            <a:r>
              <a:rPr dirty="0" sz="1500" b="1">
                <a:latin typeface="Verdana"/>
                <a:cs typeface="Verdana"/>
              </a:rPr>
              <a:t>SPBE</a:t>
            </a:r>
            <a:endParaRPr sz="1500">
              <a:latin typeface="Verdana"/>
              <a:cs typeface="Verdana"/>
            </a:endParaRPr>
          </a:p>
          <a:p>
            <a:pPr algn="just" marL="1304290" indent="-172720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1304925" algn="l"/>
              </a:tabLst>
            </a:pPr>
            <a:r>
              <a:rPr dirty="0" sz="1000" spc="-5" b="1">
                <a:latin typeface="Verdana"/>
                <a:cs typeface="Verdana"/>
              </a:rPr>
              <a:t>2020 : </a:t>
            </a:r>
            <a:r>
              <a:rPr dirty="0" sz="1000" spc="-10" b="1">
                <a:latin typeface="Verdana"/>
                <a:cs typeface="Verdana"/>
              </a:rPr>
              <a:t>Evaluator Eksternal</a:t>
            </a:r>
            <a:r>
              <a:rPr dirty="0" sz="1000" spc="3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SPBE</a:t>
            </a:r>
            <a:endParaRPr sz="1000">
              <a:latin typeface="Verdana"/>
              <a:cs typeface="Verdana"/>
            </a:endParaRPr>
          </a:p>
          <a:p>
            <a:pPr algn="just" marL="1304290" marR="7620" indent="-172720">
              <a:lnSpc>
                <a:spcPct val="150000"/>
              </a:lnSpc>
              <a:buFont typeface="Arial"/>
              <a:buChar char="•"/>
              <a:tabLst>
                <a:tab pos="1304925" algn="l"/>
              </a:tabLst>
            </a:pPr>
            <a:r>
              <a:rPr dirty="0" sz="1000" spc="-10" b="1">
                <a:latin typeface="Verdana"/>
                <a:cs typeface="Verdana"/>
              </a:rPr>
              <a:t>1999 </a:t>
            </a:r>
            <a:r>
              <a:rPr dirty="0" sz="1000" spc="-5" b="1">
                <a:latin typeface="Verdana"/>
                <a:cs typeface="Verdana"/>
              </a:rPr>
              <a:t>– 2018, Pengalaman Sebagai Evaluator </a:t>
            </a:r>
            <a:r>
              <a:rPr dirty="0" sz="1000" b="1">
                <a:latin typeface="Verdana"/>
                <a:cs typeface="Verdana"/>
              </a:rPr>
              <a:t>TIK, </a:t>
            </a:r>
            <a:r>
              <a:rPr dirty="0" sz="1000" spc="-5" b="1">
                <a:latin typeface="Verdana"/>
                <a:cs typeface="Verdana"/>
              </a:rPr>
              <a:t>antara lain:  </a:t>
            </a:r>
            <a:r>
              <a:rPr dirty="0" sz="1000" spc="-10" b="1">
                <a:latin typeface="Verdana"/>
                <a:cs typeface="Verdana"/>
              </a:rPr>
              <a:t>Review </a:t>
            </a:r>
            <a:r>
              <a:rPr dirty="0" sz="1000" spc="-5" b="1">
                <a:latin typeface="Verdana"/>
                <a:cs typeface="Verdana"/>
              </a:rPr>
              <a:t>Implementasi </a:t>
            </a:r>
            <a:r>
              <a:rPr dirty="0" sz="1000" spc="-10" b="1">
                <a:latin typeface="Verdana"/>
                <a:cs typeface="Verdana"/>
              </a:rPr>
              <a:t>Aplikasi </a:t>
            </a:r>
            <a:r>
              <a:rPr dirty="0" sz="1000" spc="-5" b="1">
                <a:latin typeface="Verdana"/>
                <a:cs typeface="Verdana"/>
              </a:rPr>
              <a:t>Government Resources Management,  </a:t>
            </a:r>
            <a:r>
              <a:rPr dirty="0" sz="1000" spc="-10" b="1">
                <a:latin typeface="Verdana"/>
                <a:cs typeface="Verdana"/>
              </a:rPr>
              <a:t>Evaluasi </a:t>
            </a:r>
            <a:r>
              <a:rPr dirty="0" sz="1000" spc="-5" b="1">
                <a:latin typeface="Verdana"/>
                <a:cs typeface="Verdana"/>
              </a:rPr>
              <a:t>Capaian Master Plan Smart City, Evaluasi </a:t>
            </a:r>
            <a:r>
              <a:rPr dirty="0" sz="1000" spc="-10" b="1">
                <a:latin typeface="Verdana"/>
                <a:cs typeface="Verdana"/>
              </a:rPr>
              <a:t>Capaian Rencana  Induk Teknologi Informasi dan </a:t>
            </a:r>
            <a:r>
              <a:rPr dirty="0" sz="1000" spc="-5" b="1">
                <a:latin typeface="Verdana"/>
                <a:cs typeface="Verdana"/>
              </a:rPr>
              <a:t>Komunikasi </a:t>
            </a:r>
            <a:r>
              <a:rPr dirty="0" sz="1000" spc="-10" b="1">
                <a:latin typeface="Verdana"/>
                <a:cs typeface="Verdana"/>
              </a:rPr>
              <a:t>dan masih banyak</a:t>
            </a:r>
            <a:r>
              <a:rPr dirty="0" sz="1000" spc="204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lagi.</a:t>
            </a:r>
            <a:endParaRPr sz="1000">
              <a:latin typeface="Verdana"/>
              <a:cs typeface="Verdana"/>
            </a:endParaRPr>
          </a:p>
          <a:p>
            <a:pPr marL="1304290" marR="6985" indent="-172720">
              <a:lnSpc>
                <a:spcPts val="1800"/>
              </a:lnSpc>
              <a:spcBef>
                <a:spcPts val="160"/>
              </a:spcBef>
              <a:buFont typeface="Arial"/>
              <a:buChar char="•"/>
              <a:tabLst>
                <a:tab pos="1304290" algn="l"/>
                <a:tab pos="1304925" algn="l"/>
              </a:tabLst>
            </a:pPr>
            <a:r>
              <a:rPr dirty="0" sz="1000" spc="-10" b="1">
                <a:latin typeface="Verdana"/>
                <a:cs typeface="Verdana"/>
              </a:rPr>
              <a:t>2001 </a:t>
            </a:r>
            <a:r>
              <a:rPr dirty="0" sz="1000" spc="-5" b="1">
                <a:latin typeface="Verdana"/>
                <a:cs typeface="Verdana"/>
              </a:rPr>
              <a:t>– 2020, Pengalaman Penyusunan Rencana Induk </a:t>
            </a:r>
            <a:r>
              <a:rPr dirty="0" sz="1000" b="1">
                <a:latin typeface="Verdana"/>
                <a:cs typeface="Verdana"/>
              </a:rPr>
              <a:t>SPBE/TIK </a:t>
            </a:r>
            <a:r>
              <a:rPr dirty="0" sz="1000" spc="-10" b="1">
                <a:latin typeface="Verdana"/>
                <a:cs typeface="Verdana"/>
              </a:rPr>
              <a:t>di  berbagai </a:t>
            </a:r>
            <a:r>
              <a:rPr dirty="0" sz="1000" spc="-5" b="1">
                <a:latin typeface="Verdana"/>
                <a:cs typeface="Verdana"/>
              </a:rPr>
              <a:t>Kementerian, </a:t>
            </a:r>
            <a:r>
              <a:rPr dirty="0" sz="1000" spc="-10" b="1">
                <a:latin typeface="Verdana"/>
                <a:cs typeface="Verdana"/>
              </a:rPr>
              <a:t>Lembaga dan Pemerintah</a:t>
            </a:r>
            <a:r>
              <a:rPr dirty="0" sz="1000" spc="130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Daerah</a:t>
            </a:r>
            <a:endParaRPr sz="1000">
              <a:latin typeface="Verdana"/>
              <a:cs typeface="Verdana"/>
            </a:endParaRPr>
          </a:p>
          <a:p>
            <a:pPr marL="1304290" marR="8255" indent="-172720">
              <a:lnSpc>
                <a:spcPts val="1800"/>
              </a:lnSpc>
              <a:spcBef>
                <a:spcPts val="5"/>
              </a:spcBef>
              <a:buFont typeface="Arial"/>
              <a:buChar char="•"/>
              <a:tabLst>
                <a:tab pos="1304290" algn="l"/>
                <a:tab pos="1304925" algn="l"/>
              </a:tabLst>
            </a:pPr>
            <a:r>
              <a:rPr dirty="0" sz="1000" spc="-10" b="1">
                <a:latin typeface="Verdana"/>
                <a:cs typeface="Verdana"/>
              </a:rPr>
              <a:t>2012 </a:t>
            </a:r>
            <a:r>
              <a:rPr dirty="0" sz="1000" spc="-5" b="1">
                <a:latin typeface="Verdana"/>
                <a:cs typeface="Verdana"/>
              </a:rPr>
              <a:t>– </a:t>
            </a:r>
            <a:r>
              <a:rPr dirty="0" sz="1000" b="1">
                <a:latin typeface="Verdana"/>
                <a:cs typeface="Verdana"/>
              </a:rPr>
              <a:t>2017, </a:t>
            </a:r>
            <a:r>
              <a:rPr dirty="0" sz="1000" spc="-5" b="1">
                <a:latin typeface="Verdana"/>
                <a:cs typeface="Verdana"/>
              </a:rPr>
              <a:t>Pengalaman Sebagai Narasumber TIK di </a:t>
            </a:r>
            <a:r>
              <a:rPr dirty="0" sz="1000" spc="-10" b="1">
                <a:latin typeface="Verdana"/>
                <a:cs typeface="Verdana"/>
              </a:rPr>
              <a:t>berbagai  kesempatan</a:t>
            </a:r>
            <a:endParaRPr sz="1000">
              <a:latin typeface="Verdana"/>
              <a:cs typeface="Verdana"/>
            </a:endParaRPr>
          </a:p>
          <a:p>
            <a:pPr marL="1304290" marR="8890" indent="-172720">
              <a:lnSpc>
                <a:spcPts val="1800"/>
              </a:lnSpc>
              <a:buFont typeface="Arial"/>
              <a:buChar char="•"/>
              <a:tabLst>
                <a:tab pos="1304290" algn="l"/>
                <a:tab pos="1304925" algn="l"/>
              </a:tabLst>
            </a:pPr>
            <a:r>
              <a:rPr dirty="0" sz="1000" spc="-10" b="1">
                <a:latin typeface="Verdana"/>
                <a:cs typeface="Verdana"/>
              </a:rPr>
              <a:t>2000 </a:t>
            </a:r>
            <a:r>
              <a:rPr dirty="0" sz="1000" spc="-5" b="1">
                <a:latin typeface="Verdana"/>
                <a:cs typeface="Verdana"/>
              </a:rPr>
              <a:t>– 2019, Pengalaman Dalam Pembuatan </a:t>
            </a:r>
            <a:r>
              <a:rPr dirty="0" sz="1000" spc="-10" b="1">
                <a:latin typeface="Verdana"/>
                <a:cs typeface="Verdana"/>
              </a:rPr>
              <a:t>Aplikasi </a:t>
            </a:r>
            <a:r>
              <a:rPr dirty="0" sz="1000" spc="-5" b="1">
                <a:latin typeface="Verdana"/>
                <a:cs typeface="Verdana"/>
              </a:rPr>
              <a:t>di </a:t>
            </a:r>
            <a:r>
              <a:rPr dirty="0" sz="1000" spc="-10" b="1">
                <a:latin typeface="Verdana"/>
                <a:cs typeface="Verdana"/>
              </a:rPr>
              <a:t>banyak  </a:t>
            </a:r>
            <a:r>
              <a:rPr dirty="0" sz="1000" spc="-5" b="1">
                <a:latin typeface="Verdana"/>
                <a:cs typeface="Verdana"/>
              </a:rPr>
              <a:t>Kementerian, </a:t>
            </a:r>
            <a:r>
              <a:rPr dirty="0" sz="1000" spc="-10" b="1">
                <a:latin typeface="Verdana"/>
                <a:cs typeface="Verdana"/>
              </a:rPr>
              <a:t>Lembaga dan Pemerintah</a:t>
            </a:r>
            <a:r>
              <a:rPr dirty="0" sz="1000" spc="7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Daerah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937533" y="3153959"/>
            <a:ext cx="530860" cy="1537335"/>
            <a:chOff x="5937533" y="3153959"/>
            <a:chExt cx="530860" cy="1537335"/>
          </a:xfrm>
        </p:grpSpPr>
        <p:sp>
          <p:nvSpPr>
            <p:cNvPr id="27" name="object 27"/>
            <p:cNvSpPr/>
            <p:nvPr/>
          </p:nvSpPr>
          <p:spPr>
            <a:xfrm>
              <a:off x="5978201" y="3366388"/>
              <a:ext cx="193236" cy="1812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937529" y="3153968"/>
              <a:ext cx="530860" cy="1537335"/>
            </a:xfrm>
            <a:custGeom>
              <a:avLst/>
              <a:gdLst/>
              <a:ahLst/>
              <a:cxnLst/>
              <a:rect l="l" t="t" r="r" b="b"/>
              <a:pathLst>
                <a:path w="530860" h="1537335">
                  <a:moveTo>
                    <a:pt x="386397" y="76466"/>
                  </a:moveTo>
                  <a:lnTo>
                    <a:pt x="357060" y="76466"/>
                  </a:lnTo>
                  <a:lnTo>
                    <a:pt x="357060" y="39649"/>
                  </a:lnTo>
                  <a:lnTo>
                    <a:pt x="355930" y="33985"/>
                  </a:lnTo>
                  <a:lnTo>
                    <a:pt x="353974" y="24130"/>
                  </a:lnTo>
                  <a:lnTo>
                    <a:pt x="345554" y="11531"/>
                  </a:lnTo>
                  <a:lnTo>
                    <a:pt x="332981" y="3086"/>
                  </a:lnTo>
                  <a:lnTo>
                    <a:pt x="323164" y="1130"/>
                  </a:lnTo>
                  <a:lnTo>
                    <a:pt x="323164" y="36245"/>
                  </a:lnTo>
                  <a:lnTo>
                    <a:pt x="323164" y="76466"/>
                  </a:lnTo>
                  <a:lnTo>
                    <a:pt x="210159" y="76466"/>
                  </a:lnTo>
                  <a:lnTo>
                    <a:pt x="210159" y="36245"/>
                  </a:lnTo>
                  <a:lnTo>
                    <a:pt x="212420" y="33985"/>
                  </a:lnTo>
                  <a:lnTo>
                    <a:pt x="320903" y="33985"/>
                  </a:lnTo>
                  <a:lnTo>
                    <a:pt x="323164" y="36245"/>
                  </a:lnTo>
                  <a:lnTo>
                    <a:pt x="323164" y="1130"/>
                  </a:lnTo>
                  <a:lnTo>
                    <a:pt x="317512" y="0"/>
                  </a:lnTo>
                  <a:lnTo>
                    <a:pt x="215811" y="0"/>
                  </a:lnTo>
                  <a:lnTo>
                    <a:pt x="200342" y="3086"/>
                  </a:lnTo>
                  <a:lnTo>
                    <a:pt x="187769" y="11531"/>
                  </a:lnTo>
                  <a:lnTo>
                    <a:pt x="179349" y="24130"/>
                  </a:lnTo>
                  <a:lnTo>
                    <a:pt x="176263" y="39649"/>
                  </a:lnTo>
                  <a:lnTo>
                    <a:pt x="176263" y="76466"/>
                  </a:lnTo>
                  <a:lnTo>
                    <a:pt x="63271" y="76466"/>
                  </a:lnTo>
                  <a:lnTo>
                    <a:pt x="54495" y="78257"/>
                  </a:lnTo>
                  <a:lnTo>
                    <a:pt x="47307" y="83121"/>
                  </a:lnTo>
                  <a:lnTo>
                    <a:pt x="42443" y="90335"/>
                  </a:lnTo>
                  <a:lnTo>
                    <a:pt x="40665" y="99123"/>
                  </a:lnTo>
                  <a:lnTo>
                    <a:pt x="40665" y="189763"/>
                  </a:lnTo>
                  <a:lnTo>
                    <a:pt x="232765" y="189763"/>
                  </a:lnTo>
                  <a:lnTo>
                    <a:pt x="232765" y="178435"/>
                  </a:lnTo>
                  <a:lnTo>
                    <a:pt x="284708" y="178435"/>
                  </a:lnTo>
                  <a:lnTo>
                    <a:pt x="386397" y="76466"/>
                  </a:lnTo>
                  <a:close/>
                </a:path>
                <a:path w="530860" h="1537335">
                  <a:moveTo>
                    <a:pt x="530313" y="1079512"/>
                  </a:moveTo>
                  <a:lnTo>
                    <a:pt x="519442" y="1067003"/>
                  </a:lnTo>
                  <a:lnTo>
                    <a:pt x="490702" y="1052639"/>
                  </a:lnTo>
                  <a:lnTo>
                    <a:pt x="490702" y="1106665"/>
                  </a:lnTo>
                  <a:lnTo>
                    <a:pt x="488772" y="1115974"/>
                  </a:lnTo>
                  <a:lnTo>
                    <a:pt x="483527" y="1123670"/>
                  </a:lnTo>
                  <a:lnTo>
                    <a:pt x="475818" y="1128903"/>
                  </a:lnTo>
                  <a:lnTo>
                    <a:pt x="466483" y="1130833"/>
                  </a:lnTo>
                  <a:lnTo>
                    <a:pt x="457149" y="1128903"/>
                  </a:lnTo>
                  <a:lnTo>
                    <a:pt x="449440" y="1123670"/>
                  </a:lnTo>
                  <a:lnTo>
                    <a:pt x="444195" y="1115974"/>
                  </a:lnTo>
                  <a:lnTo>
                    <a:pt x="443979" y="1114958"/>
                  </a:lnTo>
                  <a:lnTo>
                    <a:pt x="443407" y="1112189"/>
                  </a:lnTo>
                  <a:lnTo>
                    <a:pt x="442252" y="1106665"/>
                  </a:lnTo>
                  <a:lnTo>
                    <a:pt x="444093" y="1097356"/>
                  </a:lnTo>
                  <a:lnTo>
                    <a:pt x="449173" y="1089660"/>
                  </a:lnTo>
                  <a:lnTo>
                    <a:pt x="456857" y="1084427"/>
                  </a:lnTo>
                  <a:lnTo>
                    <a:pt x="466483" y="1082497"/>
                  </a:lnTo>
                  <a:lnTo>
                    <a:pt x="475818" y="1084427"/>
                  </a:lnTo>
                  <a:lnTo>
                    <a:pt x="483527" y="1089660"/>
                  </a:lnTo>
                  <a:lnTo>
                    <a:pt x="488772" y="1097356"/>
                  </a:lnTo>
                  <a:lnTo>
                    <a:pt x="490702" y="1106665"/>
                  </a:lnTo>
                  <a:lnTo>
                    <a:pt x="490702" y="1052639"/>
                  </a:lnTo>
                  <a:lnTo>
                    <a:pt x="489839" y="1052207"/>
                  </a:lnTo>
                  <a:lnTo>
                    <a:pt x="456857" y="1049464"/>
                  </a:lnTo>
                  <a:lnTo>
                    <a:pt x="424256" y="1059726"/>
                  </a:lnTo>
                  <a:lnTo>
                    <a:pt x="410197" y="1069479"/>
                  </a:lnTo>
                  <a:lnTo>
                    <a:pt x="398399" y="1081811"/>
                  </a:lnTo>
                  <a:lnTo>
                    <a:pt x="389318" y="1096225"/>
                  </a:lnTo>
                  <a:lnTo>
                    <a:pt x="383425" y="1112189"/>
                  </a:lnTo>
                  <a:lnTo>
                    <a:pt x="364121" y="1110119"/>
                  </a:lnTo>
                  <a:lnTo>
                    <a:pt x="319062" y="1105281"/>
                  </a:lnTo>
                  <a:lnTo>
                    <a:pt x="311353" y="1084453"/>
                  </a:lnTo>
                  <a:lnTo>
                    <a:pt x="305765" y="1078369"/>
                  </a:lnTo>
                  <a:lnTo>
                    <a:pt x="296824" y="1068616"/>
                  </a:lnTo>
                  <a:lnTo>
                    <a:pt x="294830" y="1067663"/>
                  </a:lnTo>
                  <a:lnTo>
                    <a:pt x="294830" y="1128763"/>
                  </a:lnTo>
                  <a:lnTo>
                    <a:pt x="294830" y="1143266"/>
                  </a:lnTo>
                  <a:lnTo>
                    <a:pt x="231165" y="1143266"/>
                  </a:lnTo>
                  <a:lnTo>
                    <a:pt x="231165" y="1130147"/>
                  </a:lnTo>
                  <a:lnTo>
                    <a:pt x="230466" y="1130147"/>
                  </a:lnTo>
                  <a:lnTo>
                    <a:pt x="230466" y="1127379"/>
                  </a:lnTo>
                  <a:lnTo>
                    <a:pt x="231851" y="1125308"/>
                  </a:lnTo>
                  <a:lnTo>
                    <a:pt x="233934" y="1123924"/>
                  </a:lnTo>
                  <a:lnTo>
                    <a:pt x="238772" y="1120470"/>
                  </a:lnTo>
                  <a:lnTo>
                    <a:pt x="244309" y="1118400"/>
                  </a:lnTo>
                  <a:lnTo>
                    <a:pt x="249847" y="1117028"/>
                  </a:lnTo>
                  <a:lnTo>
                    <a:pt x="254000" y="1115644"/>
                  </a:lnTo>
                  <a:lnTo>
                    <a:pt x="258851" y="1114958"/>
                  </a:lnTo>
                  <a:lnTo>
                    <a:pt x="267157" y="1114958"/>
                  </a:lnTo>
                  <a:lnTo>
                    <a:pt x="271995" y="1115644"/>
                  </a:lnTo>
                  <a:lnTo>
                    <a:pt x="276148" y="1117028"/>
                  </a:lnTo>
                  <a:lnTo>
                    <a:pt x="281686" y="1118400"/>
                  </a:lnTo>
                  <a:lnTo>
                    <a:pt x="286537" y="1121168"/>
                  </a:lnTo>
                  <a:lnTo>
                    <a:pt x="291376" y="1124623"/>
                  </a:lnTo>
                  <a:lnTo>
                    <a:pt x="293446" y="1125994"/>
                  </a:lnTo>
                  <a:lnTo>
                    <a:pt x="294830" y="1128763"/>
                  </a:lnTo>
                  <a:lnTo>
                    <a:pt x="294830" y="1067663"/>
                  </a:lnTo>
                  <a:lnTo>
                    <a:pt x="278917" y="1060056"/>
                  </a:lnTo>
                  <a:lnTo>
                    <a:pt x="278917" y="1085265"/>
                  </a:lnTo>
                  <a:lnTo>
                    <a:pt x="278917" y="1103210"/>
                  </a:lnTo>
                  <a:lnTo>
                    <a:pt x="271995" y="1110119"/>
                  </a:lnTo>
                  <a:lnTo>
                    <a:pt x="254000" y="1110119"/>
                  </a:lnTo>
                  <a:lnTo>
                    <a:pt x="247078" y="1103210"/>
                  </a:lnTo>
                  <a:lnTo>
                    <a:pt x="247078" y="1085951"/>
                  </a:lnTo>
                  <a:lnTo>
                    <a:pt x="254000" y="1078369"/>
                  </a:lnTo>
                  <a:lnTo>
                    <a:pt x="271995" y="1078369"/>
                  </a:lnTo>
                  <a:lnTo>
                    <a:pt x="278917" y="1085265"/>
                  </a:lnTo>
                  <a:lnTo>
                    <a:pt x="278917" y="1060056"/>
                  </a:lnTo>
                  <a:lnTo>
                    <a:pt x="277507" y="1059370"/>
                  </a:lnTo>
                  <a:lnTo>
                    <a:pt x="255384" y="1058341"/>
                  </a:lnTo>
                  <a:lnTo>
                    <a:pt x="236245" y="1064831"/>
                  </a:lnTo>
                  <a:lnTo>
                    <a:pt x="221132" y="1077150"/>
                  </a:lnTo>
                  <a:lnTo>
                    <a:pt x="211201" y="1093876"/>
                  </a:lnTo>
                  <a:lnTo>
                    <a:pt x="207632" y="1113574"/>
                  </a:lnTo>
                  <a:lnTo>
                    <a:pt x="208114" y="1120470"/>
                  </a:lnTo>
                  <a:lnTo>
                    <a:pt x="208216" y="1121168"/>
                  </a:lnTo>
                  <a:lnTo>
                    <a:pt x="209626" y="1127988"/>
                  </a:lnTo>
                  <a:lnTo>
                    <a:pt x="212013" y="1135024"/>
                  </a:lnTo>
                  <a:lnTo>
                    <a:pt x="215239" y="1141882"/>
                  </a:lnTo>
                  <a:lnTo>
                    <a:pt x="137731" y="1217828"/>
                  </a:lnTo>
                  <a:lnTo>
                    <a:pt x="133578" y="1215186"/>
                  </a:lnTo>
                  <a:lnTo>
                    <a:pt x="133578" y="1310347"/>
                  </a:lnTo>
                  <a:lnTo>
                    <a:pt x="133578" y="1332445"/>
                  </a:lnTo>
                  <a:lnTo>
                    <a:pt x="36677" y="1331760"/>
                  </a:lnTo>
                  <a:lnTo>
                    <a:pt x="36677" y="1309662"/>
                  </a:lnTo>
                  <a:lnTo>
                    <a:pt x="65049" y="1292402"/>
                  </a:lnTo>
                  <a:lnTo>
                    <a:pt x="71285" y="1290332"/>
                  </a:lnTo>
                  <a:lnTo>
                    <a:pt x="78206" y="1289634"/>
                  </a:lnTo>
                  <a:lnTo>
                    <a:pt x="92049" y="1289634"/>
                  </a:lnTo>
                  <a:lnTo>
                    <a:pt x="128727" y="1304137"/>
                  </a:lnTo>
                  <a:lnTo>
                    <a:pt x="133578" y="1310347"/>
                  </a:lnTo>
                  <a:lnTo>
                    <a:pt x="133578" y="1215186"/>
                  </a:lnTo>
                  <a:lnTo>
                    <a:pt x="126225" y="1210475"/>
                  </a:lnTo>
                  <a:lnTo>
                    <a:pt x="113677" y="1205052"/>
                  </a:lnTo>
                  <a:lnTo>
                    <a:pt x="109347" y="1203972"/>
                  </a:lnTo>
                  <a:lnTo>
                    <a:pt x="109347" y="1258570"/>
                  </a:lnTo>
                  <a:lnTo>
                    <a:pt x="107416" y="1267879"/>
                  </a:lnTo>
                  <a:lnTo>
                    <a:pt x="102171" y="1275562"/>
                  </a:lnTo>
                  <a:lnTo>
                    <a:pt x="94462" y="1280795"/>
                  </a:lnTo>
                  <a:lnTo>
                    <a:pt x="85128" y="1282738"/>
                  </a:lnTo>
                  <a:lnTo>
                    <a:pt x="75793" y="1280795"/>
                  </a:lnTo>
                  <a:lnTo>
                    <a:pt x="68084" y="1275562"/>
                  </a:lnTo>
                  <a:lnTo>
                    <a:pt x="62839" y="1267879"/>
                  </a:lnTo>
                  <a:lnTo>
                    <a:pt x="60896" y="1258570"/>
                  </a:lnTo>
                  <a:lnTo>
                    <a:pt x="63131" y="1249260"/>
                  </a:lnTo>
                  <a:lnTo>
                    <a:pt x="68338" y="1241564"/>
                  </a:lnTo>
                  <a:lnTo>
                    <a:pt x="75895" y="1236332"/>
                  </a:lnTo>
                  <a:lnTo>
                    <a:pt x="85128" y="1234401"/>
                  </a:lnTo>
                  <a:lnTo>
                    <a:pt x="94462" y="1236332"/>
                  </a:lnTo>
                  <a:lnTo>
                    <a:pt x="102171" y="1241564"/>
                  </a:lnTo>
                  <a:lnTo>
                    <a:pt x="107416" y="1249260"/>
                  </a:lnTo>
                  <a:lnTo>
                    <a:pt x="109347" y="1258570"/>
                  </a:lnTo>
                  <a:lnTo>
                    <a:pt x="109347" y="1203972"/>
                  </a:lnTo>
                  <a:lnTo>
                    <a:pt x="100355" y="1201712"/>
                  </a:lnTo>
                  <a:lnTo>
                    <a:pt x="86512" y="1200569"/>
                  </a:lnTo>
                  <a:lnTo>
                    <a:pt x="52844" y="1207350"/>
                  </a:lnTo>
                  <a:lnTo>
                    <a:pt x="25349" y="1225854"/>
                  </a:lnTo>
                  <a:lnTo>
                    <a:pt x="6794" y="1253286"/>
                  </a:lnTo>
                  <a:lnTo>
                    <a:pt x="0" y="1286878"/>
                  </a:lnTo>
                  <a:lnTo>
                    <a:pt x="6794" y="1320457"/>
                  </a:lnTo>
                  <a:lnTo>
                    <a:pt x="25349" y="1347889"/>
                  </a:lnTo>
                  <a:lnTo>
                    <a:pt x="52844" y="1366393"/>
                  </a:lnTo>
                  <a:lnTo>
                    <a:pt x="86512" y="1373174"/>
                  </a:lnTo>
                  <a:lnTo>
                    <a:pt x="103809" y="1476743"/>
                  </a:lnTo>
                  <a:lnTo>
                    <a:pt x="85547" y="1489557"/>
                  </a:lnTo>
                  <a:lnTo>
                    <a:pt x="73964" y="1507731"/>
                  </a:lnTo>
                  <a:lnTo>
                    <a:pt x="70040" y="1528889"/>
                  </a:lnTo>
                  <a:lnTo>
                    <a:pt x="71793" y="1536979"/>
                  </a:lnTo>
                  <a:lnTo>
                    <a:pt x="107962" y="1500886"/>
                  </a:lnTo>
                  <a:lnTo>
                    <a:pt x="107962" y="1499539"/>
                  </a:lnTo>
                  <a:lnTo>
                    <a:pt x="114884" y="1492631"/>
                  </a:lnTo>
                  <a:lnTo>
                    <a:pt x="116243" y="1492631"/>
                  </a:lnTo>
                  <a:lnTo>
                    <a:pt x="134620" y="1474304"/>
                  </a:lnTo>
                  <a:lnTo>
                    <a:pt x="129425" y="1473301"/>
                  </a:lnTo>
                  <a:lnTo>
                    <a:pt x="112115" y="1369733"/>
                  </a:lnTo>
                  <a:lnTo>
                    <a:pt x="124155" y="1364703"/>
                  </a:lnTo>
                  <a:lnTo>
                    <a:pt x="135216" y="1357985"/>
                  </a:lnTo>
                  <a:lnTo>
                    <a:pt x="145110" y="1349730"/>
                  </a:lnTo>
                  <a:lnTo>
                    <a:pt x="153644" y="1340040"/>
                  </a:lnTo>
                  <a:lnTo>
                    <a:pt x="218008" y="1373873"/>
                  </a:lnTo>
                  <a:lnTo>
                    <a:pt x="212547" y="1395107"/>
                  </a:lnTo>
                  <a:lnTo>
                    <a:pt x="212496" y="1396606"/>
                  </a:lnTo>
                  <a:lnTo>
                    <a:pt x="260883" y="1348320"/>
                  </a:lnTo>
                  <a:lnTo>
                    <a:pt x="303860" y="1305445"/>
                  </a:lnTo>
                  <a:lnTo>
                    <a:pt x="287566" y="1307592"/>
                  </a:lnTo>
                  <a:lnTo>
                    <a:pt x="256374" y="1322971"/>
                  </a:lnTo>
                  <a:lnTo>
                    <a:pt x="231165" y="1348320"/>
                  </a:lnTo>
                  <a:lnTo>
                    <a:pt x="215239" y="1340040"/>
                  </a:lnTo>
                  <a:lnTo>
                    <a:pt x="200647" y="1332445"/>
                  </a:lnTo>
                  <a:lnTo>
                    <a:pt x="167487" y="1315186"/>
                  </a:lnTo>
                  <a:lnTo>
                    <a:pt x="169303" y="1308442"/>
                  </a:lnTo>
                  <a:lnTo>
                    <a:pt x="170599" y="1301635"/>
                  </a:lnTo>
                  <a:lnTo>
                    <a:pt x="171386" y="1294701"/>
                  </a:lnTo>
                  <a:lnTo>
                    <a:pt x="171564" y="1289634"/>
                  </a:lnTo>
                  <a:lnTo>
                    <a:pt x="171589" y="1286878"/>
                  </a:lnTo>
                  <a:lnTo>
                    <a:pt x="171272" y="1282738"/>
                  </a:lnTo>
                  <a:lnTo>
                    <a:pt x="170611" y="1274267"/>
                  </a:lnTo>
                  <a:lnTo>
                    <a:pt x="167576" y="1261414"/>
                  </a:lnTo>
                  <a:lnTo>
                    <a:pt x="162585" y="1249210"/>
                  </a:lnTo>
                  <a:lnTo>
                    <a:pt x="155727" y="1237856"/>
                  </a:lnTo>
                  <a:lnTo>
                    <a:pt x="159283" y="1234401"/>
                  </a:lnTo>
                  <a:lnTo>
                    <a:pt x="176339" y="1217828"/>
                  </a:lnTo>
                  <a:lnTo>
                    <a:pt x="233235" y="1162596"/>
                  </a:lnTo>
                  <a:lnTo>
                    <a:pt x="254101" y="1170178"/>
                  </a:lnTo>
                  <a:lnTo>
                    <a:pt x="275539" y="1169416"/>
                  </a:lnTo>
                  <a:lnTo>
                    <a:pt x="290893" y="1162596"/>
                  </a:lnTo>
                  <a:lnTo>
                    <a:pt x="295046" y="1160754"/>
                  </a:lnTo>
                  <a:lnTo>
                    <a:pt x="310057" y="1144638"/>
                  </a:lnTo>
                  <a:lnTo>
                    <a:pt x="310896" y="1143266"/>
                  </a:lnTo>
                  <a:lnTo>
                    <a:pt x="312140" y="1141183"/>
                  </a:lnTo>
                  <a:lnTo>
                    <a:pt x="314909" y="1134287"/>
                  </a:lnTo>
                  <a:lnTo>
                    <a:pt x="379272" y="1141183"/>
                  </a:lnTo>
                  <a:lnTo>
                    <a:pt x="382333" y="1159459"/>
                  </a:lnTo>
                  <a:lnTo>
                    <a:pt x="389229" y="1176578"/>
                  </a:lnTo>
                  <a:lnTo>
                    <a:pt x="399618" y="1191869"/>
                  </a:lnTo>
                  <a:lnTo>
                    <a:pt x="408901" y="1200658"/>
                  </a:lnTo>
                  <a:lnTo>
                    <a:pt x="429044" y="1180541"/>
                  </a:lnTo>
                  <a:lnTo>
                    <a:pt x="417334" y="1180541"/>
                  </a:lnTo>
                  <a:lnTo>
                    <a:pt x="417334" y="1157757"/>
                  </a:lnTo>
                  <a:lnTo>
                    <a:pt x="445719" y="1140498"/>
                  </a:lnTo>
                  <a:lnTo>
                    <a:pt x="451942" y="1138428"/>
                  </a:lnTo>
                  <a:lnTo>
                    <a:pt x="458863" y="1137742"/>
                  </a:lnTo>
                  <a:lnTo>
                    <a:pt x="471957" y="1137742"/>
                  </a:lnTo>
                  <a:lnTo>
                    <a:pt x="475411" y="1134287"/>
                  </a:lnTo>
                  <a:lnTo>
                    <a:pt x="478878" y="1130833"/>
                  </a:lnTo>
                  <a:lnTo>
                    <a:pt x="527316" y="1082497"/>
                  </a:lnTo>
                  <a:lnTo>
                    <a:pt x="530313" y="1079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81165" cy="6858000"/>
            <a:chOff x="0" y="0"/>
            <a:chExt cx="678116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80149" cy="6857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23" y="0"/>
              <a:ext cx="6779895" cy="6856730"/>
            </a:xfrm>
            <a:custGeom>
              <a:avLst/>
              <a:gdLst/>
              <a:ahLst/>
              <a:cxnLst/>
              <a:rect l="l" t="t" r="r" b="b"/>
              <a:pathLst>
                <a:path w="6779895" h="6856730">
                  <a:moveTo>
                    <a:pt x="6779313" y="0"/>
                  </a:moveTo>
                  <a:lnTo>
                    <a:pt x="0" y="0"/>
                  </a:lnTo>
                  <a:lnTo>
                    <a:pt x="0" y="6856475"/>
                  </a:lnTo>
                  <a:lnTo>
                    <a:pt x="3050159" y="6856475"/>
                  </a:lnTo>
                  <a:lnTo>
                    <a:pt x="6779313" y="0"/>
                  </a:lnTo>
                  <a:close/>
                </a:path>
              </a:pathLst>
            </a:custGeom>
            <a:solidFill>
              <a:srgbClr val="C00000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0553589" y="444472"/>
            <a:ext cx="1183616" cy="94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43901" y="749272"/>
            <a:ext cx="3888751" cy="94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98833" y="1054072"/>
            <a:ext cx="3038423" cy="94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939531" y="224789"/>
            <a:ext cx="3856354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051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MATERI 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INSTRUMEN</a:t>
            </a:r>
            <a:r>
              <a:rPr dirty="0" sz="2000" spc="-9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PEMANTAUAN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DAN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EVALUASI</a:t>
            </a:r>
            <a:r>
              <a:rPr dirty="0" sz="2000" spc="-1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SPBE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64479" y="5180114"/>
            <a:ext cx="6827520" cy="401320"/>
            <a:chOff x="5364479" y="5180114"/>
            <a:chExt cx="6827520" cy="401320"/>
          </a:xfrm>
        </p:grpSpPr>
        <p:sp>
          <p:nvSpPr>
            <p:cNvPr id="10" name="object 10"/>
            <p:cNvSpPr/>
            <p:nvPr/>
          </p:nvSpPr>
          <p:spPr>
            <a:xfrm>
              <a:off x="5364479" y="5180114"/>
              <a:ext cx="3726179" cy="4007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975091" y="5180114"/>
              <a:ext cx="4216906" cy="4007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985640" y="4879085"/>
            <a:ext cx="7934959" cy="1062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035175">
              <a:lnSpc>
                <a:spcPct val="100000"/>
              </a:lnSpc>
              <a:spcBef>
                <a:spcPts val="95"/>
              </a:spcBef>
              <a:tabLst>
                <a:tab pos="5180330" algn="l"/>
              </a:tabLst>
            </a:pPr>
            <a:r>
              <a:rPr dirty="0" sz="4000" spc="-10" b="1">
                <a:solidFill>
                  <a:srgbClr val="C00000"/>
                </a:solidFill>
                <a:latin typeface="Verdana"/>
                <a:cs typeface="Verdana"/>
              </a:rPr>
              <a:t>DOMAI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4000" spc="2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4</a:t>
            </a:r>
            <a:r>
              <a:rPr dirty="0" sz="4000" b="1">
                <a:solidFill>
                  <a:srgbClr val="C00000"/>
                </a:solidFill>
                <a:latin typeface="Verdana"/>
                <a:cs typeface="Verdana"/>
              </a:rPr>
              <a:t>	</a:t>
            </a:r>
            <a:r>
              <a:rPr dirty="0" sz="4000" spc="-10" b="1">
                <a:solidFill>
                  <a:srgbClr val="C00000"/>
                </a:solidFill>
                <a:latin typeface="Verdana"/>
                <a:cs typeface="Verdana"/>
              </a:rPr>
              <a:t>LAYAN</a:t>
            </a:r>
            <a:r>
              <a:rPr dirty="0" sz="4000" spc="1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4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800" spc="-5" b="1">
                <a:solidFill>
                  <a:srgbClr val="FF0000"/>
                </a:solidFill>
                <a:latin typeface="Tahoma"/>
                <a:cs typeface="Tahoma"/>
              </a:rPr>
              <a:t>Aspek 8: </a:t>
            </a:r>
            <a:r>
              <a:rPr dirty="0" sz="2800" spc="-10" b="1">
                <a:solidFill>
                  <a:srgbClr val="FF0000"/>
                </a:solidFill>
                <a:latin typeface="Tahoma"/>
                <a:cs typeface="Tahoma"/>
              </a:rPr>
              <a:t>Layanan Publik Berbasis</a:t>
            </a:r>
            <a:r>
              <a:rPr dirty="0" sz="2800" spc="15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2800" spc="-10" b="1">
                <a:solidFill>
                  <a:srgbClr val="FF0000"/>
                </a:solidFill>
                <a:latin typeface="Tahoma"/>
                <a:cs typeface="Tahoma"/>
              </a:rPr>
              <a:t>Elektronik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87979" y="1595627"/>
            <a:ext cx="3435096" cy="3435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18515" y="295656"/>
            <a:ext cx="681228" cy="896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539" y="355168"/>
            <a:ext cx="468630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0000"/>
                </a:solidFill>
                <a:latin typeface="Carlito"/>
                <a:cs typeface="Carlito"/>
              </a:rPr>
              <a:t>Domain </a:t>
            </a:r>
            <a:r>
              <a:rPr dirty="0" sz="3600">
                <a:solidFill>
                  <a:srgbClr val="000000"/>
                </a:solidFill>
                <a:latin typeface="Carlito"/>
                <a:cs typeface="Carlito"/>
              </a:rPr>
              <a:t>4: </a:t>
            </a:r>
            <a:r>
              <a:rPr dirty="0" sz="3600" spc="-20">
                <a:solidFill>
                  <a:srgbClr val="000000"/>
                </a:solidFill>
                <a:latin typeface="Carlito"/>
                <a:cs typeface="Carlito"/>
              </a:rPr>
              <a:t>Layanan</a:t>
            </a:r>
            <a:r>
              <a:rPr dirty="0" sz="3600" spc="-55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3600">
                <a:solidFill>
                  <a:srgbClr val="000000"/>
                </a:solidFill>
                <a:latin typeface="Carlito"/>
                <a:cs typeface="Carlito"/>
              </a:rPr>
              <a:t>SPBE</a:t>
            </a:r>
            <a:endParaRPr sz="3600">
              <a:latin typeface="Carlito"/>
              <a:cs typeface="Carlito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70674" y="1299717"/>
          <a:ext cx="10657205" cy="4645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5155"/>
                <a:gridCol w="8763000"/>
              </a:tblGrid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32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32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32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32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32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3200" spc="-9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3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3200" spc="-4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1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32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32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3200" spc="-6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10" b="1">
                          <a:latin typeface="Carlito"/>
                          <a:cs typeface="Carlito"/>
                        </a:rPr>
                        <a:t>42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15" b="1">
                          <a:latin typeface="Carlito"/>
                          <a:cs typeface="Carlito"/>
                        </a:rPr>
                        <a:t>Layanan Pengaduan </a:t>
                      </a:r>
                      <a:r>
                        <a:rPr dirty="0" sz="3200" spc="-20" b="1">
                          <a:latin typeface="Carlito"/>
                          <a:cs typeface="Carlito"/>
                        </a:rPr>
                        <a:t>Pelayanan</a:t>
                      </a:r>
                      <a:r>
                        <a:rPr dirty="0" sz="3200" spc="-11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spc="-5" b="1">
                          <a:latin typeface="Carlito"/>
                          <a:cs typeface="Carlito"/>
                        </a:rPr>
                        <a:t>Publik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5" b="1">
                          <a:latin typeface="Carlito"/>
                          <a:cs typeface="Carlito"/>
                        </a:rPr>
                        <a:t>43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3200" spc="-2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3200" spc="-5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Terbuka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5" b="1">
                          <a:latin typeface="Carlito"/>
                          <a:cs typeface="Carlito"/>
                        </a:rPr>
                        <a:t>44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3200" spc="-10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32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3200" spc="-10" b="1">
                          <a:latin typeface="Carlito"/>
                          <a:cs typeface="Carlito"/>
                        </a:rPr>
                        <a:t>Informasi Hukum</a:t>
                      </a:r>
                      <a:r>
                        <a:rPr dirty="0" sz="3200" spc="-114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b="1">
                          <a:latin typeface="Carlito"/>
                          <a:cs typeface="Carlito"/>
                        </a:rPr>
                        <a:t>(JDIH)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3200" spc="-5" b="1">
                          <a:latin typeface="Carlito"/>
                          <a:cs typeface="Carlito"/>
                        </a:rPr>
                        <a:t>45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32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32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3200" spc="-10" b="1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32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b="1">
                          <a:latin typeface="Carlito"/>
                          <a:cs typeface="Carlito"/>
                        </a:rPr>
                        <a:t>1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3200" spc="-5" b="1">
                          <a:latin typeface="Carlito"/>
                          <a:cs typeface="Carlito"/>
                        </a:rPr>
                        <a:t>46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32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32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3200" spc="-10" b="1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32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b="1">
                          <a:latin typeface="Carlito"/>
                          <a:cs typeface="Carlito"/>
                        </a:rPr>
                        <a:t>2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579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3200" spc="-5" b="1">
                          <a:latin typeface="Carlito"/>
                          <a:cs typeface="Carlito"/>
                        </a:rPr>
                        <a:t>47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32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32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3200" spc="-10" b="1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32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3200" b="1">
                          <a:latin typeface="Carlito"/>
                          <a:cs typeface="Carlito"/>
                        </a:rPr>
                        <a:t>3</a:t>
                      </a:r>
                      <a:endParaRPr sz="3200">
                        <a:latin typeface="Carlito"/>
                        <a:cs typeface="Carlito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155" y="3403091"/>
            <a:ext cx="12016740" cy="2470785"/>
            <a:chOff x="105155" y="3403091"/>
            <a:chExt cx="12016740" cy="2470785"/>
          </a:xfrm>
        </p:grpSpPr>
        <p:sp>
          <p:nvSpPr>
            <p:cNvPr id="3" name="object 3"/>
            <p:cNvSpPr/>
            <p:nvPr/>
          </p:nvSpPr>
          <p:spPr>
            <a:xfrm>
              <a:off x="111251" y="3403091"/>
              <a:ext cx="12011025" cy="2470785"/>
            </a:xfrm>
            <a:custGeom>
              <a:avLst/>
              <a:gdLst/>
              <a:ahLst/>
              <a:cxnLst/>
              <a:rect l="l" t="t" r="r" b="b"/>
              <a:pathLst>
                <a:path w="12011025" h="2470785">
                  <a:moveTo>
                    <a:pt x="12010644" y="0"/>
                  </a:moveTo>
                  <a:lnTo>
                    <a:pt x="0" y="0"/>
                  </a:lnTo>
                  <a:lnTo>
                    <a:pt x="0" y="2470404"/>
                  </a:lnTo>
                  <a:lnTo>
                    <a:pt x="12010644" y="2470404"/>
                  </a:lnTo>
                  <a:lnTo>
                    <a:pt x="12010644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5155" y="3456431"/>
              <a:ext cx="624840" cy="6111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8810" y="390601"/>
            <a:ext cx="81172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20" b="0">
                <a:solidFill>
                  <a:srgbClr val="000000"/>
                </a:solidFill>
                <a:latin typeface="Arial Black"/>
                <a:cs typeface="Arial Black"/>
              </a:rPr>
              <a:t>Tingkat </a:t>
            </a:r>
            <a:r>
              <a:rPr dirty="0" sz="4000" spc="-570" b="0">
                <a:solidFill>
                  <a:srgbClr val="000000"/>
                </a:solidFill>
                <a:latin typeface="Arial Black"/>
                <a:cs typeface="Arial Black"/>
              </a:rPr>
              <a:t>Kematangan </a:t>
            </a:r>
            <a:r>
              <a:rPr dirty="0" sz="4000" spc="-580" b="0">
                <a:solidFill>
                  <a:srgbClr val="000000"/>
                </a:solidFill>
                <a:latin typeface="Arial Black"/>
                <a:cs typeface="Arial Black"/>
              </a:rPr>
              <a:t>Layanan</a:t>
            </a:r>
            <a:r>
              <a:rPr dirty="0" sz="4000" spc="-34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4000" spc="-470" b="0">
                <a:solidFill>
                  <a:srgbClr val="000000"/>
                </a:solidFill>
                <a:latin typeface="Arial Black"/>
                <a:cs typeface="Arial Black"/>
              </a:rPr>
              <a:t>Publik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6731" y="1467912"/>
            <a:ext cx="2238538" cy="770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162547" y="1720976"/>
            <a:ext cx="7607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15">
                <a:latin typeface="Arial Black"/>
                <a:cs typeface="Arial Black"/>
              </a:rPr>
              <a:t>L</a:t>
            </a:r>
            <a:r>
              <a:rPr dirty="0" sz="1600" spc="-254">
                <a:latin typeface="Arial Black"/>
                <a:cs typeface="Arial Black"/>
              </a:rPr>
              <a:t>a</a:t>
            </a:r>
            <a:r>
              <a:rPr dirty="0" sz="1600" spc="-220">
                <a:latin typeface="Arial Black"/>
                <a:cs typeface="Arial Black"/>
              </a:rPr>
              <a:t>yan</a:t>
            </a:r>
            <a:r>
              <a:rPr dirty="0" sz="1600" spc="-220">
                <a:latin typeface="Arial Black"/>
                <a:cs typeface="Arial Black"/>
              </a:rPr>
              <a:t>a</a:t>
            </a:r>
            <a:r>
              <a:rPr dirty="0" sz="1600" spc="-165">
                <a:latin typeface="Arial Black"/>
                <a:cs typeface="Arial Black"/>
              </a:rPr>
              <a:t>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8487" y="2640123"/>
            <a:ext cx="594941" cy="626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39648" y="2781122"/>
            <a:ext cx="17208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40" b="1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724" y="3590671"/>
            <a:ext cx="17208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40" b="1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155" y="4251959"/>
            <a:ext cx="641604" cy="6934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9648" y="4427346"/>
            <a:ext cx="17208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40" b="1"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155" y="5105400"/>
            <a:ext cx="624840" cy="675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31724" y="5271261"/>
            <a:ext cx="17208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40" b="1"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347" y="5849111"/>
            <a:ext cx="643128" cy="6934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52450" y="6024168"/>
            <a:ext cx="17208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40" b="1"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93208" y="5955474"/>
            <a:ext cx="2992120" cy="601980"/>
            <a:chOff x="5093208" y="5955474"/>
            <a:chExt cx="2992120" cy="601980"/>
          </a:xfrm>
        </p:grpSpPr>
        <p:sp>
          <p:nvSpPr>
            <p:cNvPr id="18" name="object 18"/>
            <p:cNvSpPr/>
            <p:nvPr/>
          </p:nvSpPr>
          <p:spPr>
            <a:xfrm>
              <a:off x="5093208" y="5974079"/>
              <a:ext cx="2990849" cy="5829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809488" y="6035039"/>
              <a:ext cx="1552193" cy="506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113782" y="5974841"/>
              <a:ext cx="2952115" cy="544195"/>
            </a:xfrm>
            <a:custGeom>
              <a:avLst/>
              <a:gdLst/>
              <a:ahLst/>
              <a:cxnLst/>
              <a:rect l="l" t="t" r="r" b="b"/>
              <a:pathLst>
                <a:path w="2952115" h="544195">
                  <a:moveTo>
                    <a:pt x="2951988" y="0"/>
                  </a:moveTo>
                  <a:lnTo>
                    <a:pt x="0" y="0"/>
                  </a:lnTo>
                  <a:lnTo>
                    <a:pt x="0" y="544068"/>
                  </a:lnTo>
                  <a:lnTo>
                    <a:pt x="2951988" y="544068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AD47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113782" y="5974841"/>
              <a:ext cx="2952115" cy="544195"/>
            </a:xfrm>
            <a:custGeom>
              <a:avLst/>
              <a:gdLst/>
              <a:ahLst/>
              <a:cxnLst/>
              <a:rect l="l" t="t" r="r" b="b"/>
              <a:pathLst>
                <a:path w="2952115" h="544195">
                  <a:moveTo>
                    <a:pt x="0" y="544068"/>
                  </a:moveTo>
                  <a:lnTo>
                    <a:pt x="2951988" y="544068"/>
                  </a:lnTo>
                  <a:lnTo>
                    <a:pt x="2951988" y="0"/>
                  </a:lnTo>
                  <a:lnTo>
                    <a:pt x="0" y="0"/>
                  </a:lnTo>
                  <a:lnTo>
                    <a:pt x="0" y="544068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113782" y="5974841"/>
            <a:ext cx="2952115" cy="544195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842644">
              <a:lnSpc>
                <a:spcPct val="100000"/>
              </a:lnSpc>
              <a:spcBef>
                <a:spcPts val="785"/>
              </a:spcBef>
            </a:pPr>
            <a:r>
              <a:rPr dirty="0" sz="1900" spc="-5" b="1">
                <a:solidFill>
                  <a:srgbClr val="FFFFFF"/>
                </a:solidFill>
                <a:latin typeface="Carlito"/>
                <a:cs typeface="Carlito"/>
              </a:rPr>
              <a:t>5 -</a:t>
            </a:r>
            <a:r>
              <a:rPr dirty="0" sz="1900" spc="-10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5" b="1">
                <a:solidFill>
                  <a:srgbClr val="FFFFFF"/>
                </a:solidFill>
                <a:latin typeface="Carlito"/>
                <a:cs typeface="Carlito"/>
              </a:rPr>
              <a:t>Optimum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093208" y="5106923"/>
            <a:ext cx="2992120" cy="896619"/>
            <a:chOff x="5093208" y="5106923"/>
            <a:chExt cx="2992120" cy="896619"/>
          </a:xfrm>
        </p:grpSpPr>
        <p:sp>
          <p:nvSpPr>
            <p:cNvPr id="24" name="object 24"/>
            <p:cNvSpPr/>
            <p:nvPr/>
          </p:nvSpPr>
          <p:spPr>
            <a:xfrm>
              <a:off x="5093208" y="5106923"/>
              <a:ext cx="2990849" cy="8755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113782" y="5147309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48"/>
                  </a:lnTo>
                  <a:lnTo>
                    <a:pt x="1371345" y="543648"/>
                  </a:lnTo>
                  <a:lnTo>
                    <a:pt x="1371345" y="627506"/>
                  </a:lnTo>
                  <a:lnTo>
                    <a:pt x="1266825" y="627506"/>
                  </a:lnTo>
                  <a:lnTo>
                    <a:pt x="1475993" y="836676"/>
                  </a:lnTo>
                  <a:lnTo>
                    <a:pt x="1685163" y="627506"/>
                  </a:lnTo>
                  <a:lnTo>
                    <a:pt x="1580514" y="627506"/>
                  </a:lnTo>
                  <a:lnTo>
                    <a:pt x="1580514" y="543648"/>
                  </a:lnTo>
                  <a:lnTo>
                    <a:pt x="2951988" y="543648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BA5B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113782" y="5147309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48"/>
                  </a:moveTo>
                  <a:lnTo>
                    <a:pt x="1580514" y="543648"/>
                  </a:lnTo>
                  <a:lnTo>
                    <a:pt x="1580514" y="627506"/>
                  </a:lnTo>
                  <a:lnTo>
                    <a:pt x="1685163" y="627506"/>
                  </a:lnTo>
                  <a:lnTo>
                    <a:pt x="1475993" y="836676"/>
                  </a:lnTo>
                  <a:lnTo>
                    <a:pt x="1266825" y="627506"/>
                  </a:lnTo>
                  <a:lnTo>
                    <a:pt x="1371345" y="627506"/>
                  </a:lnTo>
                  <a:lnTo>
                    <a:pt x="1371345" y="543648"/>
                  </a:lnTo>
                  <a:lnTo>
                    <a:pt x="0" y="543648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48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5876035" y="5233238"/>
            <a:ext cx="142557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FFFFFF"/>
                </a:solidFill>
                <a:latin typeface="Carlito"/>
                <a:cs typeface="Carlito"/>
              </a:rPr>
              <a:t>4 –</a:t>
            </a:r>
            <a:r>
              <a:rPr dirty="0" sz="1900" spc="-85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0" b="1">
                <a:solidFill>
                  <a:srgbClr val="FFFFFF"/>
                </a:solidFill>
                <a:latin typeface="Carlito"/>
                <a:cs typeface="Carlito"/>
              </a:rPr>
              <a:t>Kolaborasi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093208" y="4277867"/>
            <a:ext cx="2992120" cy="896619"/>
            <a:chOff x="5093208" y="4277867"/>
            <a:chExt cx="2992120" cy="896619"/>
          </a:xfrm>
        </p:grpSpPr>
        <p:sp>
          <p:nvSpPr>
            <p:cNvPr id="29" name="object 29"/>
            <p:cNvSpPr/>
            <p:nvPr/>
          </p:nvSpPr>
          <p:spPr>
            <a:xfrm>
              <a:off x="5093208" y="4277867"/>
              <a:ext cx="2990849" cy="8755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113782" y="4318253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87"/>
                  </a:lnTo>
                  <a:lnTo>
                    <a:pt x="1371345" y="543687"/>
                  </a:lnTo>
                  <a:lnTo>
                    <a:pt x="1371345" y="627507"/>
                  </a:lnTo>
                  <a:lnTo>
                    <a:pt x="1266825" y="627507"/>
                  </a:lnTo>
                  <a:lnTo>
                    <a:pt x="1475993" y="836676"/>
                  </a:lnTo>
                  <a:lnTo>
                    <a:pt x="1685163" y="627507"/>
                  </a:lnTo>
                  <a:lnTo>
                    <a:pt x="1580514" y="627507"/>
                  </a:lnTo>
                  <a:lnTo>
                    <a:pt x="1580514" y="543687"/>
                  </a:lnTo>
                  <a:lnTo>
                    <a:pt x="2951988" y="543687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C473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113782" y="4318253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87"/>
                  </a:moveTo>
                  <a:lnTo>
                    <a:pt x="1580514" y="543687"/>
                  </a:lnTo>
                  <a:lnTo>
                    <a:pt x="1580514" y="627507"/>
                  </a:lnTo>
                  <a:lnTo>
                    <a:pt x="1685163" y="627507"/>
                  </a:lnTo>
                  <a:lnTo>
                    <a:pt x="1475993" y="836676"/>
                  </a:lnTo>
                  <a:lnTo>
                    <a:pt x="1266825" y="627507"/>
                  </a:lnTo>
                  <a:lnTo>
                    <a:pt x="1371345" y="627507"/>
                  </a:lnTo>
                  <a:lnTo>
                    <a:pt x="1371345" y="543687"/>
                  </a:lnTo>
                  <a:lnTo>
                    <a:pt x="0" y="543687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87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5962903" y="4405122"/>
            <a:ext cx="125095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FFFFFF"/>
                </a:solidFill>
                <a:latin typeface="Carlito"/>
                <a:cs typeface="Carlito"/>
              </a:rPr>
              <a:t>3 -</a:t>
            </a:r>
            <a:r>
              <a:rPr dirty="0" sz="1900" spc="-70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20" b="1">
                <a:solidFill>
                  <a:srgbClr val="FFFFFF"/>
                </a:solidFill>
                <a:latin typeface="Carlito"/>
                <a:cs typeface="Carlito"/>
              </a:rPr>
              <a:t>Transaksi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093208" y="3450335"/>
            <a:ext cx="2992120" cy="895350"/>
            <a:chOff x="5093208" y="3450335"/>
            <a:chExt cx="2992120" cy="895350"/>
          </a:xfrm>
        </p:grpSpPr>
        <p:sp>
          <p:nvSpPr>
            <p:cNvPr id="34" name="object 34"/>
            <p:cNvSpPr/>
            <p:nvPr/>
          </p:nvSpPr>
          <p:spPr>
            <a:xfrm>
              <a:off x="5093208" y="3450335"/>
              <a:ext cx="2990849" cy="87401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113782" y="3490721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0"/>
                  </a:moveTo>
                  <a:lnTo>
                    <a:pt x="0" y="0"/>
                  </a:lnTo>
                  <a:lnTo>
                    <a:pt x="0" y="542670"/>
                  </a:lnTo>
                  <a:lnTo>
                    <a:pt x="1371600" y="542670"/>
                  </a:lnTo>
                  <a:lnTo>
                    <a:pt x="1371600" y="626363"/>
                  </a:lnTo>
                  <a:lnTo>
                    <a:pt x="1267205" y="626363"/>
                  </a:lnTo>
                  <a:lnTo>
                    <a:pt x="1475993" y="835151"/>
                  </a:lnTo>
                  <a:lnTo>
                    <a:pt x="1684782" y="626363"/>
                  </a:lnTo>
                  <a:lnTo>
                    <a:pt x="1580388" y="626363"/>
                  </a:lnTo>
                  <a:lnTo>
                    <a:pt x="1580388" y="542670"/>
                  </a:lnTo>
                  <a:lnTo>
                    <a:pt x="2951988" y="542670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CD89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113782" y="3490721"/>
              <a:ext cx="2952115" cy="835660"/>
            </a:xfrm>
            <a:custGeom>
              <a:avLst/>
              <a:gdLst/>
              <a:ahLst/>
              <a:cxnLst/>
              <a:rect l="l" t="t" r="r" b="b"/>
              <a:pathLst>
                <a:path w="2952115" h="835660">
                  <a:moveTo>
                    <a:pt x="2951988" y="542670"/>
                  </a:moveTo>
                  <a:lnTo>
                    <a:pt x="1580388" y="542670"/>
                  </a:lnTo>
                  <a:lnTo>
                    <a:pt x="1580388" y="626363"/>
                  </a:lnTo>
                  <a:lnTo>
                    <a:pt x="1684782" y="626363"/>
                  </a:lnTo>
                  <a:lnTo>
                    <a:pt x="1475993" y="835151"/>
                  </a:lnTo>
                  <a:lnTo>
                    <a:pt x="1267205" y="626363"/>
                  </a:lnTo>
                  <a:lnTo>
                    <a:pt x="1371600" y="626363"/>
                  </a:lnTo>
                  <a:lnTo>
                    <a:pt x="1371600" y="542670"/>
                  </a:lnTo>
                  <a:lnTo>
                    <a:pt x="0" y="542670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2670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5991859" y="3576573"/>
            <a:ext cx="119380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FFFFFF"/>
                </a:solidFill>
                <a:latin typeface="Carlito"/>
                <a:cs typeface="Carlito"/>
              </a:rPr>
              <a:t>2 -</a:t>
            </a:r>
            <a:r>
              <a:rPr dirty="0" sz="1900" spc="-60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5" b="1">
                <a:solidFill>
                  <a:srgbClr val="FFFFFF"/>
                </a:solidFill>
                <a:latin typeface="Carlito"/>
                <a:cs typeface="Carlito"/>
              </a:rPr>
              <a:t>Interaksi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93208" y="2621279"/>
            <a:ext cx="4291965" cy="896619"/>
            <a:chOff x="5093208" y="2621279"/>
            <a:chExt cx="4291965" cy="896619"/>
          </a:xfrm>
        </p:grpSpPr>
        <p:sp>
          <p:nvSpPr>
            <p:cNvPr id="39" name="object 39"/>
            <p:cNvSpPr/>
            <p:nvPr/>
          </p:nvSpPr>
          <p:spPr>
            <a:xfrm>
              <a:off x="5093208" y="2621279"/>
              <a:ext cx="2990849" cy="8755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113782" y="2661665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0"/>
                  </a:moveTo>
                  <a:lnTo>
                    <a:pt x="0" y="0"/>
                  </a:lnTo>
                  <a:lnTo>
                    <a:pt x="0" y="543687"/>
                  </a:lnTo>
                  <a:lnTo>
                    <a:pt x="1371345" y="543687"/>
                  </a:lnTo>
                  <a:lnTo>
                    <a:pt x="1371345" y="627507"/>
                  </a:lnTo>
                  <a:lnTo>
                    <a:pt x="1266825" y="627507"/>
                  </a:lnTo>
                  <a:lnTo>
                    <a:pt x="1475993" y="836676"/>
                  </a:lnTo>
                  <a:lnTo>
                    <a:pt x="1685163" y="627507"/>
                  </a:lnTo>
                  <a:lnTo>
                    <a:pt x="1580514" y="627507"/>
                  </a:lnTo>
                  <a:lnTo>
                    <a:pt x="1580514" y="543687"/>
                  </a:lnTo>
                  <a:lnTo>
                    <a:pt x="2951988" y="543687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D5A0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113782" y="2661665"/>
              <a:ext cx="2952115" cy="836930"/>
            </a:xfrm>
            <a:custGeom>
              <a:avLst/>
              <a:gdLst/>
              <a:ahLst/>
              <a:cxnLst/>
              <a:rect l="l" t="t" r="r" b="b"/>
              <a:pathLst>
                <a:path w="2952115" h="836929">
                  <a:moveTo>
                    <a:pt x="2951988" y="543687"/>
                  </a:moveTo>
                  <a:lnTo>
                    <a:pt x="1580514" y="543687"/>
                  </a:lnTo>
                  <a:lnTo>
                    <a:pt x="1580514" y="627507"/>
                  </a:lnTo>
                  <a:lnTo>
                    <a:pt x="1685163" y="627507"/>
                  </a:lnTo>
                  <a:lnTo>
                    <a:pt x="1475993" y="836676"/>
                  </a:lnTo>
                  <a:lnTo>
                    <a:pt x="1266825" y="627507"/>
                  </a:lnTo>
                  <a:lnTo>
                    <a:pt x="1371345" y="627507"/>
                  </a:lnTo>
                  <a:lnTo>
                    <a:pt x="1371345" y="543687"/>
                  </a:lnTo>
                  <a:lnTo>
                    <a:pt x="0" y="543687"/>
                  </a:lnTo>
                  <a:lnTo>
                    <a:pt x="0" y="0"/>
                  </a:lnTo>
                  <a:lnTo>
                    <a:pt x="2951988" y="0"/>
                  </a:lnTo>
                  <a:lnTo>
                    <a:pt x="2951988" y="543687"/>
                  </a:lnTo>
                  <a:close/>
                </a:path>
              </a:pathLst>
            </a:custGeom>
            <a:ln w="381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967216" y="2833115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206501" y="0"/>
                  </a:moveTo>
                  <a:lnTo>
                    <a:pt x="151606" y="5856"/>
                  </a:lnTo>
                  <a:lnTo>
                    <a:pt x="102277" y="22380"/>
                  </a:lnTo>
                  <a:lnTo>
                    <a:pt x="60483" y="48005"/>
                  </a:lnTo>
                  <a:lnTo>
                    <a:pt x="28194" y="81167"/>
                  </a:lnTo>
                  <a:lnTo>
                    <a:pt x="7376" y="120297"/>
                  </a:lnTo>
                  <a:lnTo>
                    <a:pt x="0" y="163830"/>
                  </a:lnTo>
                  <a:lnTo>
                    <a:pt x="7376" y="207362"/>
                  </a:lnTo>
                  <a:lnTo>
                    <a:pt x="28193" y="246492"/>
                  </a:lnTo>
                  <a:lnTo>
                    <a:pt x="60483" y="279654"/>
                  </a:lnTo>
                  <a:lnTo>
                    <a:pt x="102277" y="305279"/>
                  </a:lnTo>
                  <a:lnTo>
                    <a:pt x="151606" y="321803"/>
                  </a:lnTo>
                  <a:lnTo>
                    <a:pt x="206501" y="327660"/>
                  </a:lnTo>
                  <a:lnTo>
                    <a:pt x="261397" y="321803"/>
                  </a:lnTo>
                  <a:lnTo>
                    <a:pt x="310726" y="305279"/>
                  </a:lnTo>
                  <a:lnTo>
                    <a:pt x="352520" y="279654"/>
                  </a:lnTo>
                  <a:lnTo>
                    <a:pt x="384809" y="246492"/>
                  </a:lnTo>
                  <a:lnTo>
                    <a:pt x="405627" y="207362"/>
                  </a:lnTo>
                  <a:lnTo>
                    <a:pt x="413003" y="163830"/>
                  </a:lnTo>
                  <a:lnTo>
                    <a:pt x="405627" y="120297"/>
                  </a:lnTo>
                  <a:lnTo>
                    <a:pt x="384810" y="81167"/>
                  </a:lnTo>
                  <a:lnTo>
                    <a:pt x="352520" y="48006"/>
                  </a:lnTo>
                  <a:lnTo>
                    <a:pt x="310726" y="22380"/>
                  </a:lnTo>
                  <a:lnTo>
                    <a:pt x="261397" y="585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8967216" y="2833115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0" y="163830"/>
                  </a:moveTo>
                  <a:lnTo>
                    <a:pt x="7376" y="120297"/>
                  </a:lnTo>
                  <a:lnTo>
                    <a:pt x="28194" y="81167"/>
                  </a:lnTo>
                  <a:lnTo>
                    <a:pt x="60483" y="48005"/>
                  </a:lnTo>
                  <a:lnTo>
                    <a:pt x="102277" y="22380"/>
                  </a:lnTo>
                  <a:lnTo>
                    <a:pt x="151606" y="5856"/>
                  </a:lnTo>
                  <a:lnTo>
                    <a:pt x="206501" y="0"/>
                  </a:lnTo>
                  <a:lnTo>
                    <a:pt x="261397" y="5856"/>
                  </a:lnTo>
                  <a:lnTo>
                    <a:pt x="310726" y="22380"/>
                  </a:lnTo>
                  <a:lnTo>
                    <a:pt x="352520" y="48006"/>
                  </a:lnTo>
                  <a:lnTo>
                    <a:pt x="384810" y="81167"/>
                  </a:lnTo>
                  <a:lnTo>
                    <a:pt x="405627" y="120297"/>
                  </a:lnTo>
                  <a:lnTo>
                    <a:pt x="413003" y="163830"/>
                  </a:lnTo>
                  <a:lnTo>
                    <a:pt x="405627" y="207362"/>
                  </a:lnTo>
                  <a:lnTo>
                    <a:pt x="384809" y="246492"/>
                  </a:lnTo>
                  <a:lnTo>
                    <a:pt x="352520" y="279654"/>
                  </a:lnTo>
                  <a:lnTo>
                    <a:pt x="310726" y="305279"/>
                  </a:lnTo>
                  <a:lnTo>
                    <a:pt x="261397" y="321803"/>
                  </a:lnTo>
                  <a:lnTo>
                    <a:pt x="206501" y="327660"/>
                  </a:lnTo>
                  <a:lnTo>
                    <a:pt x="151606" y="321803"/>
                  </a:lnTo>
                  <a:lnTo>
                    <a:pt x="102277" y="305279"/>
                  </a:lnTo>
                  <a:lnTo>
                    <a:pt x="60483" y="279654"/>
                  </a:lnTo>
                  <a:lnTo>
                    <a:pt x="28193" y="246492"/>
                  </a:lnTo>
                  <a:lnTo>
                    <a:pt x="7376" y="207362"/>
                  </a:lnTo>
                  <a:lnTo>
                    <a:pt x="0" y="163830"/>
                  </a:lnTo>
                  <a:close/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919683" y="3514419"/>
            <a:ext cx="2672080" cy="668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100"/>
              </a:spcBef>
            </a:pP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pencarian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informasi,</a:t>
            </a:r>
            <a:r>
              <a:rPr dirty="0" sz="1400" spc="-85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pengunggahan 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dokumen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perencanaan,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dan 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pengunduhan</a:t>
            </a:r>
            <a:r>
              <a:rPr dirty="0" sz="1400" spc="-45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dokumen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89508" y="4338065"/>
            <a:ext cx="3838575" cy="1309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8260" marR="5080">
              <a:lnSpc>
                <a:spcPct val="100299"/>
              </a:lnSpc>
              <a:spcBef>
                <a:spcPts val="95"/>
              </a:spcBef>
            </a:pPr>
            <a:r>
              <a:rPr dirty="0" sz="1400" spc="-10" b="1">
                <a:latin typeface="Carlito"/>
                <a:cs typeface="Carlito"/>
              </a:rPr>
              <a:t>layanan </a:t>
            </a:r>
            <a:r>
              <a:rPr dirty="0" sz="1400" spc="-5" b="1">
                <a:latin typeface="Carlito"/>
                <a:cs typeface="Carlito"/>
              </a:rPr>
              <a:t>transaksi </a:t>
            </a:r>
            <a:r>
              <a:rPr dirty="0" sz="1400" spc="-10" b="1">
                <a:latin typeface="Carlito"/>
                <a:cs typeface="Carlito"/>
              </a:rPr>
              <a:t>kepada </a:t>
            </a:r>
            <a:r>
              <a:rPr dirty="0" sz="1400" b="1">
                <a:latin typeface="Carlito"/>
                <a:cs typeface="Carlito"/>
              </a:rPr>
              <a:t>pengguna </a:t>
            </a:r>
            <a:r>
              <a:rPr dirty="0" sz="1400" spc="-5" b="1">
                <a:latin typeface="Carlito"/>
                <a:cs typeface="Carlito"/>
              </a:rPr>
              <a:t>terkait  perencanaan </a:t>
            </a:r>
            <a:r>
              <a:rPr dirty="0" sz="1400" spc="-10" b="1">
                <a:latin typeface="Carlito"/>
                <a:cs typeface="Carlito"/>
              </a:rPr>
              <a:t>kegiatan </a:t>
            </a:r>
            <a:r>
              <a:rPr dirty="0" sz="1400" spc="-5" b="1">
                <a:latin typeface="Carlito"/>
                <a:cs typeface="Carlito"/>
              </a:rPr>
              <a:t>pemerintah </a:t>
            </a:r>
            <a:r>
              <a:rPr dirty="0" sz="1400" b="1">
                <a:latin typeface="Carlito"/>
                <a:cs typeface="Carlito"/>
              </a:rPr>
              <a:t>seperti</a:t>
            </a:r>
            <a:r>
              <a:rPr dirty="0" sz="1400" spc="-150" b="1">
                <a:latin typeface="Carlito"/>
                <a:cs typeface="Carlito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transaksi 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basis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data, validasi data,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mekanisme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persetujuan, 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dan analitik</a:t>
            </a:r>
            <a:r>
              <a:rPr dirty="0" sz="1400" spc="-60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data</a:t>
            </a:r>
            <a:endParaRPr sz="1400">
              <a:latin typeface="Carlito"/>
              <a:cs typeface="Carlito"/>
            </a:endParaRPr>
          </a:p>
          <a:p>
            <a:pPr marL="12700" marR="1211580">
              <a:lnSpc>
                <a:spcPts val="1689"/>
              </a:lnSpc>
              <a:spcBef>
                <a:spcPts val="45"/>
              </a:spcBef>
            </a:pPr>
            <a:r>
              <a:rPr dirty="0" sz="1400" spc="-10" b="1">
                <a:latin typeface="Carlito"/>
                <a:cs typeface="Carlito"/>
              </a:rPr>
              <a:t>Layanan </a:t>
            </a:r>
            <a:r>
              <a:rPr dirty="0" sz="1400" spc="-10" b="1">
                <a:solidFill>
                  <a:srgbClr val="FF0000"/>
                </a:solidFill>
                <a:latin typeface="Carlito"/>
                <a:cs typeface="Carlito"/>
              </a:rPr>
              <a:t>kolaborasi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dengan</a:t>
            </a:r>
            <a:r>
              <a:rPr dirty="0" sz="1400" spc="-90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1400" spc="-10" b="1">
                <a:solidFill>
                  <a:srgbClr val="FF0000"/>
                </a:solidFill>
                <a:latin typeface="Carlito"/>
                <a:cs typeface="Carlito"/>
              </a:rPr>
              <a:t>layanan  </a:t>
            </a:r>
            <a:r>
              <a:rPr dirty="0" sz="1400" spc="-5" b="1">
                <a:solidFill>
                  <a:srgbClr val="FF0000"/>
                </a:solidFill>
                <a:latin typeface="Carlito"/>
                <a:cs typeface="Carlito"/>
              </a:rPr>
              <a:t>elektronik</a:t>
            </a:r>
            <a:r>
              <a:rPr dirty="0" sz="1400" spc="-50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rlito"/>
                <a:cs typeface="Carlito"/>
              </a:rPr>
              <a:t>lain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05357" y="6028131"/>
            <a:ext cx="264160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Dipantau,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dinilai </a:t>
            </a:r>
            <a:r>
              <a:rPr dirty="0" sz="1400" spc="-10" b="1">
                <a:solidFill>
                  <a:srgbClr val="FF0000"/>
                </a:solidFill>
                <a:latin typeface="Arial"/>
                <a:cs typeface="Arial"/>
              </a:rPr>
              <a:t>dan </a:t>
            </a:r>
            <a:r>
              <a:rPr dirty="0" sz="1400" spc="-30" b="1">
                <a:solidFill>
                  <a:srgbClr val="FF0000"/>
                </a:solidFill>
                <a:latin typeface="Arial"/>
                <a:cs typeface="Arial"/>
              </a:rPr>
              <a:t>dievaluasi  </a:t>
            </a:r>
            <a:r>
              <a:rPr dirty="0" sz="1400" spc="-25" b="1">
                <a:solidFill>
                  <a:srgbClr val="FF0000"/>
                </a:solidFill>
                <a:latin typeface="Arial"/>
                <a:cs typeface="Arial"/>
              </a:rPr>
              <a:t>Berkala,</a:t>
            </a:r>
            <a:r>
              <a:rPr dirty="0" sz="1400" spc="-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5" b="1">
                <a:solidFill>
                  <a:srgbClr val="FF0000"/>
                </a:solidFill>
                <a:latin typeface="Arial"/>
                <a:cs typeface="Arial"/>
              </a:rPr>
              <a:t>ditindaklanjuti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78204" y="2790825"/>
            <a:ext cx="208089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15" b="1">
                <a:latin typeface="Arial"/>
                <a:cs typeface="Arial"/>
              </a:rPr>
              <a:t>Memberikan </a:t>
            </a:r>
            <a:r>
              <a:rPr dirty="0" sz="1400" spc="-10" b="1">
                <a:solidFill>
                  <a:srgbClr val="FF0000"/>
                </a:solidFill>
                <a:latin typeface="Arial"/>
                <a:cs typeface="Arial"/>
              </a:rPr>
              <a:t>informasi</a:t>
            </a:r>
            <a:r>
              <a:rPr dirty="0" sz="1400" spc="-9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FF0000"/>
                </a:solidFill>
                <a:latin typeface="Arial"/>
                <a:cs typeface="Arial"/>
              </a:rPr>
              <a:t>1  </a:t>
            </a:r>
            <a:r>
              <a:rPr dirty="0" sz="1400" spc="-15" b="1">
                <a:solidFill>
                  <a:srgbClr val="FF0000"/>
                </a:solidFill>
                <a:latin typeface="Arial"/>
                <a:cs typeface="Arial"/>
              </a:rPr>
              <a:t>arah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265664" y="2842260"/>
            <a:ext cx="452755" cy="337185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335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942641" y="2960877"/>
            <a:ext cx="1323340" cy="974725"/>
            <a:chOff x="8942641" y="2960877"/>
            <a:chExt cx="1323340" cy="974725"/>
          </a:xfrm>
        </p:grpSpPr>
        <p:sp>
          <p:nvSpPr>
            <p:cNvPr id="50" name="object 50"/>
            <p:cNvSpPr/>
            <p:nvPr/>
          </p:nvSpPr>
          <p:spPr>
            <a:xfrm>
              <a:off x="9380220" y="2960877"/>
              <a:ext cx="885825" cy="76200"/>
            </a:xfrm>
            <a:custGeom>
              <a:avLst/>
              <a:gdLst/>
              <a:ahLst/>
              <a:cxnLst/>
              <a:rect l="l" t="t" r="r" b="b"/>
              <a:pathLst>
                <a:path w="885825" h="76200">
                  <a:moveTo>
                    <a:pt x="76834" y="0"/>
                  </a:moveTo>
                  <a:lnTo>
                    <a:pt x="0" y="36830"/>
                  </a:lnTo>
                  <a:lnTo>
                    <a:pt x="75564" y="76200"/>
                  </a:lnTo>
                  <a:lnTo>
                    <a:pt x="76094" y="44402"/>
                  </a:lnTo>
                  <a:lnTo>
                    <a:pt x="63373" y="44196"/>
                  </a:lnTo>
                  <a:lnTo>
                    <a:pt x="63626" y="31496"/>
                  </a:lnTo>
                  <a:lnTo>
                    <a:pt x="76310" y="31496"/>
                  </a:lnTo>
                  <a:lnTo>
                    <a:pt x="76834" y="0"/>
                  </a:lnTo>
                  <a:close/>
                </a:path>
                <a:path w="885825" h="76200">
                  <a:moveTo>
                    <a:pt x="76306" y="31701"/>
                  </a:moveTo>
                  <a:lnTo>
                    <a:pt x="76094" y="44402"/>
                  </a:lnTo>
                  <a:lnTo>
                    <a:pt x="885444" y="57531"/>
                  </a:lnTo>
                  <a:lnTo>
                    <a:pt x="885698" y="44831"/>
                  </a:lnTo>
                  <a:lnTo>
                    <a:pt x="76306" y="31701"/>
                  </a:lnTo>
                  <a:close/>
                </a:path>
                <a:path w="885825" h="76200">
                  <a:moveTo>
                    <a:pt x="63626" y="31496"/>
                  </a:moveTo>
                  <a:lnTo>
                    <a:pt x="63373" y="44196"/>
                  </a:lnTo>
                  <a:lnTo>
                    <a:pt x="76094" y="44402"/>
                  </a:lnTo>
                  <a:lnTo>
                    <a:pt x="76306" y="31701"/>
                  </a:lnTo>
                  <a:lnTo>
                    <a:pt x="63626" y="31496"/>
                  </a:lnTo>
                  <a:close/>
                </a:path>
                <a:path w="885825" h="76200">
                  <a:moveTo>
                    <a:pt x="76310" y="31496"/>
                  </a:moveTo>
                  <a:lnTo>
                    <a:pt x="63626" y="31496"/>
                  </a:lnTo>
                  <a:lnTo>
                    <a:pt x="76306" y="31701"/>
                  </a:lnTo>
                  <a:lnTo>
                    <a:pt x="76310" y="31496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947404" y="3602736"/>
              <a:ext cx="414655" cy="327660"/>
            </a:xfrm>
            <a:custGeom>
              <a:avLst/>
              <a:gdLst/>
              <a:ahLst/>
              <a:cxnLst/>
              <a:rect l="l" t="t" r="r" b="b"/>
              <a:pathLst>
                <a:path w="414654" h="327660">
                  <a:moveTo>
                    <a:pt x="207264" y="0"/>
                  </a:moveTo>
                  <a:lnTo>
                    <a:pt x="152179" y="5856"/>
                  </a:lnTo>
                  <a:lnTo>
                    <a:pt x="102672" y="22380"/>
                  </a:lnTo>
                  <a:lnTo>
                    <a:pt x="60721" y="48006"/>
                  </a:lnTo>
                  <a:lnTo>
                    <a:pt x="28306" y="81167"/>
                  </a:lnTo>
                  <a:lnTo>
                    <a:pt x="7406" y="120297"/>
                  </a:lnTo>
                  <a:lnTo>
                    <a:pt x="0" y="163830"/>
                  </a:lnTo>
                  <a:lnTo>
                    <a:pt x="7406" y="207362"/>
                  </a:lnTo>
                  <a:lnTo>
                    <a:pt x="28306" y="246492"/>
                  </a:lnTo>
                  <a:lnTo>
                    <a:pt x="60721" y="279653"/>
                  </a:lnTo>
                  <a:lnTo>
                    <a:pt x="102672" y="305279"/>
                  </a:lnTo>
                  <a:lnTo>
                    <a:pt x="152179" y="321803"/>
                  </a:lnTo>
                  <a:lnTo>
                    <a:pt x="207264" y="327659"/>
                  </a:lnTo>
                  <a:lnTo>
                    <a:pt x="262348" y="321803"/>
                  </a:lnTo>
                  <a:lnTo>
                    <a:pt x="311855" y="305279"/>
                  </a:lnTo>
                  <a:lnTo>
                    <a:pt x="353806" y="279654"/>
                  </a:lnTo>
                  <a:lnTo>
                    <a:pt x="386221" y="246492"/>
                  </a:lnTo>
                  <a:lnTo>
                    <a:pt x="407121" y="207362"/>
                  </a:lnTo>
                  <a:lnTo>
                    <a:pt x="414527" y="163830"/>
                  </a:lnTo>
                  <a:lnTo>
                    <a:pt x="407121" y="120297"/>
                  </a:lnTo>
                  <a:lnTo>
                    <a:pt x="386221" y="81167"/>
                  </a:lnTo>
                  <a:lnTo>
                    <a:pt x="353806" y="48006"/>
                  </a:lnTo>
                  <a:lnTo>
                    <a:pt x="311855" y="22380"/>
                  </a:lnTo>
                  <a:lnTo>
                    <a:pt x="262348" y="5856"/>
                  </a:lnTo>
                  <a:lnTo>
                    <a:pt x="207264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947404" y="3602736"/>
              <a:ext cx="414655" cy="327660"/>
            </a:xfrm>
            <a:custGeom>
              <a:avLst/>
              <a:gdLst/>
              <a:ahLst/>
              <a:cxnLst/>
              <a:rect l="l" t="t" r="r" b="b"/>
              <a:pathLst>
                <a:path w="414654" h="327660">
                  <a:moveTo>
                    <a:pt x="0" y="163830"/>
                  </a:moveTo>
                  <a:lnTo>
                    <a:pt x="7406" y="120297"/>
                  </a:lnTo>
                  <a:lnTo>
                    <a:pt x="28306" y="81167"/>
                  </a:lnTo>
                  <a:lnTo>
                    <a:pt x="60721" y="48006"/>
                  </a:lnTo>
                  <a:lnTo>
                    <a:pt x="102672" y="22380"/>
                  </a:lnTo>
                  <a:lnTo>
                    <a:pt x="152179" y="5856"/>
                  </a:lnTo>
                  <a:lnTo>
                    <a:pt x="207264" y="0"/>
                  </a:lnTo>
                  <a:lnTo>
                    <a:pt x="262348" y="5856"/>
                  </a:lnTo>
                  <a:lnTo>
                    <a:pt x="311855" y="22380"/>
                  </a:lnTo>
                  <a:lnTo>
                    <a:pt x="353806" y="48006"/>
                  </a:lnTo>
                  <a:lnTo>
                    <a:pt x="386221" y="81167"/>
                  </a:lnTo>
                  <a:lnTo>
                    <a:pt x="407121" y="120297"/>
                  </a:lnTo>
                  <a:lnTo>
                    <a:pt x="414527" y="163830"/>
                  </a:lnTo>
                  <a:lnTo>
                    <a:pt x="407121" y="207362"/>
                  </a:lnTo>
                  <a:lnTo>
                    <a:pt x="386221" y="246492"/>
                  </a:lnTo>
                  <a:lnTo>
                    <a:pt x="353806" y="279654"/>
                  </a:lnTo>
                  <a:lnTo>
                    <a:pt x="311855" y="305279"/>
                  </a:lnTo>
                  <a:lnTo>
                    <a:pt x="262348" y="321803"/>
                  </a:lnTo>
                  <a:lnTo>
                    <a:pt x="207264" y="327659"/>
                  </a:lnTo>
                  <a:lnTo>
                    <a:pt x="152179" y="321803"/>
                  </a:lnTo>
                  <a:lnTo>
                    <a:pt x="102672" y="305279"/>
                  </a:lnTo>
                  <a:lnTo>
                    <a:pt x="60721" y="279653"/>
                  </a:lnTo>
                  <a:lnTo>
                    <a:pt x="28306" y="246492"/>
                  </a:lnTo>
                  <a:lnTo>
                    <a:pt x="7406" y="207362"/>
                  </a:lnTo>
                  <a:lnTo>
                    <a:pt x="0" y="163830"/>
                  </a:lnTo>
                  <a:close/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361805" y="3646042"/>
              <a:ext cx="885825" cy="245110"/>
            </a:xfrm>
            <a:custGeom>
              <a:avLst/>
              <a:gdLst/>
              <a:ahLst/>
              <a:cxnLst/>
              <a:rect l="l" t="t" r="r" b="b"/>
              <a:pathLst>
                <a:path w="885825" h="245110">
                  <a:moveTo>
                    <a:pt x="874039" y="44577"/>
                  </a:moveTo>
                  <a:lnTo>
                    <a:pt x="821944" y="44577"/>
                  </a:lnTo>
                  <a:lnTo>
                    <a:pt x="809282" y="44577"/>
                  </a:lnTo>
                  <a:lnTo>
                    <a:pt x="808863" y="76200"/>
                  </a:lnTo>
                  <a:lnTo>
                    <a:pt x="874039" y="44577"/>
                  </a:lnTo>
                  <a:close/>
                </a:path>
                <a:path w="885825" h="245110">
                  <a:moveTo>
                    <a:pt x="885571" y="200279"/>
                  </a:moveTo>
                  <a:lnTo>
                    <a:pt x="76327" y="200279"/>
                  </a:lnTo>
                  <a:lnTo>
                    <a:pt x="76327" y="168529"/>
                  </a:lnTo>
                  <a:lnTo>
                    <a:pt x="127" y="206629"/>
                  </a:lnTo>
                  <a:lnTo>
                    <a:pt x="76327" y="244729"/>
                  </a:lnTo>
                  <a:lnTo>
                    <a:pt x="76327" y="212979"/>
                  </a:lnTo>
                  <a:lnTo>
                    <a:pt x="885571" y="212979"/>
                  </a:lnTo>
                  <a:lnTo>
                    <a:pt x="885571" y="200279"/>
                  </a:lnTo>
                  <a:close/>
                </a:path>
                <a:path w="885825" h="245110">
                  <a:moveTo>
                    <a:pt x="885571" y="38989"/>
                  </a:moveTo>
                  <a:lnTo>
                    <a:pt x="809879" y="0"/>
                  </a:lnTo>
                  <a:lnTo>
                    <a:pt x="809447" y="31724"/>
                  </a:lnTo>
                  <a:lnTo>
                    <a:pt x="254" y="21971"/>
                  </a:lnTo>
                  <a:lnTo>
                    <a:pt x="0" y="34671"/>
                  </a:lnTo>
                  <a:lnTo>
                    <a:pt x="809282" y="44424"/>
                  </a:lnTo>
                  <a:lnTo>
                    <a:pt x="821944" y="44424"/>
                  </a:lnTo>
                  <a:lnTo>
                    <a:pt x="874356" y="44424"/>
                  </a:lnTo>
                  <a:lnTo>
                    <a:pt x="885571" y="38989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10247376" y="3611879"/>
            <a:ext cx="451484" cy="337185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915209" y="4347781"/>
            <a:ext cx="1303655" cy="337185"/>
            <a:chOff x="8915209" y="4347781"/>
            <a:chExt cx="1303655" cy="337185"/>
          </a:xfrm>
        </p:grpSpPr>
        <p:sp>
          <p:nvSpPr>
            <p:cNvPr id="56" name="object 56"/>
            <p:cNvSpPr/>
            <p:nvPr/>
          </p:nvSpPr>
          <p:spPr>
            <a:xfrm>
              <a:off x="8919971" y="4352544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206501" y="0"/>
                  </a:moveTo>
                  <a:lnTo>
                    <a:pt x="151606" y="5856"/>
                  </a:lnTo>
                  <a:lnTo>
                    <a:pt x="102277" y="22380"/>
                  </a:lnTo>
                  <a:lnTo>
                    <a:pt x="60483" y="48005"/>
                  </a:lnTo>
                  <a:lnTo>
                    <a:pt x="28194" y="81167"/>
                  </a:lnTo>
                  <a:lnTo>
                    <a:pt x="7376" y="120297"/>
                  </a:lnTo>
                  <a:lnTo>
                    <a:pt x="0" y="163829"/>
                  </a:lnTo>
                  <a:lnTo>
                    <a:pt x="7376" y="207362"/>
                  </a:lnTo>
                  <a:lnTo>
                    <a:pt x="28193" y="246492"/>
                  </a:lnTo>
                  <a:lnTo>
                    <a:pt x="60483" y="279653"/>
                  </a:lnTo>
                  <a:lnTo>
                    <a:pt x="102277" y="305279"/>
                  </a:lnTo>
                  <a:lnTo>
                    <a:pt x="151606" y="321803"/>
                  </a:lnTo>
                  <a:lnTo>
                    <a:pt x="206501" y="327659"/>
                  </a:lnTo>
                  <a:lnTo>
                    <a:pt x="261397" y="321803"/>
                  </a:lnTo>
                  <a:lnTo>
                    <a:pt x="310726" y="305279"/>
                  </a:lnTo>
                  <a:lnTo>
                    <a:pt x="352520" y="279653"/>
                  </a:lnTo>
                  <a:lnTo>
                    <a:pt x="384809" y="246492"/>
                  </a:lnTo>
                  <a:lnTo>
                    <a:pt x="405627" y="207362"/>
                  </a:lnTo>
                  <a:lnTo>
                    <a:pt x="413003" y="163829"/>
                  </a:lnTo>
                  <a:lnTo>
                    <a:pt x="405627" y="120297"/>
                  </a:lnTo>
                  <a:lnTo>
                    <a:pt x="384810" y="81167"/>
                  </a:lnTo>
                  <a:lnTo>
                    <a:pt x="352520" y="48005"/>
                  </a:lnTo>
                  <a:lnTo>
                    <a:pt x="310726" y="22380"/>
                  </a:lnTo>
                  <a:lnTo>
                    <a:pt x="261397" y="585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919971" y="4352544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0" y="163829"/>
                  </a:moveTo>
                  <a:lnTo>
                    <a:pt x="7376" y="120297"/>
                  </a:lnTo>
                  <a:lnTo>
                    <a:pt x="28194" y="81167"/>
                  </a:lnTo>
                  <a:lnTo>
                    <a:pt x="60483" y="48005"/>
                  </a:lnTo>
                  <a:lnTo>
                    <a:pt x="102277" y="22380"/>
                  </a:lnTo>
                  <a:lnTo>
                    <a:pt x="151606" y="5856"/>
                  </a:lnTo>
                  <a:lnTo>
                    <a:pt x="206501" y="0"/>
                  </a:lnTo>
                  <a:lnTo>
                    <a:pt x="261397" y="5856"/>
                  </a:lnTo>
                  <a:lnTo>
                    <a:pt x="310726" y="22380"/>
                  </a:lnTo>
                  <a:lnTo>
                    <a:pt x="352520" y="48005"/>
                  </a:lnTo>
                  <a:lnTo>
                    <a:pt x="384810" y="81167"/>
                  </a:lnTo>
                  <a:lnTo>
                    <a:pt x="405627" y="120297"/>
                  </a:lnTo>
                  <a:lnTo>
                    <a:pt x="413003" y="163829"/>
                  </a:lnTo>
                  <a:lnTo>
                    <a:pt x="405627" y="207362"/>
                  </a:lnTo>
                  <a:lnTo>
                    <a:pt x="384809" y="246492"/>
                  </a:lnTo>
                  <a:lnTo>
                    <a:pt x="352520" y="279653"/>
                  </a:lnTo>
                  <a:lnTo>
                    <a:pt x="310726" y="305279"/>
                  </a:lnTo>
                  <a:lnTo>
                    <a:pt x="261397" y="321803"/>
                  </a:lnTo>
                  <a:lnTo>
                    <a:pt x="206501" y="327659"/>
                  </a:lnTo>
                  <a:lnTo>
                    <a:pt x="151606" y="321803"/>
                  </a:lnTo>
                  <a:lnTo>
                    <a:pt x="102277" y="305279"/>
                  </a:lnTo>
                  <a:lnTo>
                    <a:pt x="60483" y="279653"/>
                  </a:lnTo>
                  <a:lnTo>
                    <a:pt x="28193" y="246492"/>
                  </a:lnTo>
                  <a:lnTo>
                    <a:pt x="7376" y="207362"/>
                  </a:lnTo>
                  <a:lnTo>
                    <a:pt x="0" y="163829"/>
                  </a:lnTo>
                  <a:close/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332849" y="4395850"/>
              <a:ext cx="885825" cy="246379"/>
            </a:xfrm>
            <a:custGeom>
              <a:avLst/>
              <a:gdLst/>
              <a:ahLst/>
              <a:cxnLst/>
              <a:rect l="l" t="t" r="r" b="b"/>
              <a:pathLst>
                <a:path w="885825" h="246379">
                  <a:moveTo>
                    <a:pt x="874039" y="44577"/>
                  </a:moveTo>
                  <a:lnTo>
                    <a:pt x="821944" y="44577"/>
                  </a:lnTo>
                  <a:lnTo>
                    <a:pt x="809282" y="44577"/>
                  </a:lnTo>
                  <a:lnTo>
                    <a:pt x="808863" y="76200"/>
                  </a:lnTo>
                  <a:lnTo>
                    <a:pt x="874039" y="44577"/>
                  </a:lnTo>
                  <a:close/>
                </a:path>
                <a:path w="885825" h="246379">
                  <a:moveTo>
                    <a:pt x="885571" y="201803"/>
                  </a:moveTo>
                  <a:lnTo>
                    <a:pt x="76327" y="201803"/>
                  </a:lnTo>
                  <a:lnTo>
                    <a:pt x="76327" y="170053"/>
                  </a:lnTo>
                  <a:lnTo>
                    <a:pt x="127" y="208153"/>
                  </a:lnTo>
                  <a:lnTo>
                    <a:pt x="76327" y="246253"/>
                  </a:lnTo>
                  <a:lnTo>
                    <a:pt x="76327" y="214503"/>
                  </a:lnTo>
                  <a:lnTo>
                    <a:pt x="885571" y="214503"/>
                  </a:lnTo>
                  <a:lnTo>
                    <a:pt x="885571" y="201803"/>
                  </a:lnTo>
                  <a:close/>
                </a:path>
                <a:path w="885825" h="246379">
                  <a:moveTo>
                    <a:pt x="885571" y="38989"/>
                  </a:moveTo>
                  <a:lnTo>
                    <a:pt x="809879" y="0"/>
                  </a:lnTo>
                  <a:lnTo>
                    <a:pt x="809447" y="31724"/>
                  </a:lnTo>
                  <a:lnTo>
                    <a:pt x="254" y="21971"/>
                  </a:lnTo>
                  <a:lnTo>
                    <a:pt x="0" y="34671"/>
                  </a:lnTo>
                  <a:lnTo>
                    <a:pt x="809282" y="44424"/>
                  </a:lnTo>
                  <a:lnTo>
                    <a:pt x="821944" y="44424"/>
                  </a:lnTo>
                  <a:lnTo>
                    <a:pt x="874356" y="44424"/>
                  </a:lnTo>
                  <a:lnTo>
                    <a:pt x="885571" y="38989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10218419" y="4363211"/>
            <a:ext cx="452755" cy="335280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541252" y="4372355"/>
            <a:ext cx="451484" cy="337185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33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670921" y="4409566"/>
            <a:ext cx="884555" cy="246379"/>
          </a:xfrm>
          <a:custGeom>
            <a:avLst/>
            <a:gdLst/>
            <a:ahLst/>
            <a:cxnLst/>
            <a:rect l="l" t="t" r="r" b="b"/>
            <a:pathLst>
              <a:path w="884554" h="246379">
                <a:moveTo>
                  <a:pt x="872515" y="44577"/>
                </a:moveTo>
                <a:lnTo>
                  <a:pt x="820420" y="44577"/>
                </a:lnTo>
                <a:lnTo>
                  <a:pt x="807758" y="44577"/>
                </a:lnTo>
                <a:lnTo>
                  <a:pt x="807339" y="76200"/>
                </a:lnTo>
                <a:lnTo>
                  <a:pt x="872515" y="44577"/>
                </a:lnTo>
                <a:close/>
              </a:path>
              <a:path w="884554" h="246379">
                <a:moveTo>
                  <a:pt x="884047" y="201803"/>
                </a:moveTo>
                <a:lnTo>
                  <a:pt x="76327" y="201803"/>
                </a:lnTo>
                <a:lnTo>
                  <a:pt x="76327" y="170053"/>
                </a:lnTo>
                <a:lnTo>
                  <a:pt x="127" y="208153"/>
                </a:lnTo>
                <a:lnTo>
                  <a:pt x="76327" y="246253"/>
                </a:lnTo>
                <a:lnTo>
                  <a:pt x="76327" y="214503"/>
                </a:lnTo>
                <a:lnTo>
                  <a:pt x="884047" y="214503"/>
                </a:lnTo>
                <a:lnTo>
                  <a:pt x="884047" y="201803"/>
                </a:lnTo>
                <a:close/>
              </a:path>
              <a:path w="884554" h="246379">
                <a:moveTo>
                  <a:pt x="884047" y="38989"/>
                </a:moveTo>
                <a:lnTo>
                  <a:pt x="808355" y="0"/>
                </a:lnTo>
                <a:lnTo>
                  <a:pt x="807923" y="31724"/>
                </a:lnTo>
                <a:lnTo>
                  <a:pt x="254" y="21971"/>
                </a:lnTo>
                <a:lnTo>
                  <a:pt x="0" y="34671"/>
                </a:lnTo>
                <a:lnTo>
                  <a:pt x="807758" y="44424"/>
                </a:lnTo>
                <a:lnTo>
                  <a:pt x="820420" y="44424"/>
                </a:lnTo>
                <a:lnTo>
                  <a:pt x="872832" y="44424"/>
                </a:lnTo>
                <a:lnTo>
                  <a:pt x="884047" y="38989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0131552" y="5343144"/>
            <a:ext cx="452755" cy="337185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454383" y="5353811"/>
            <a:ext cx="452755" cy="335280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0578973" y="5072252"/>
            <a:ext cx="878840" cy="407034"/>
          </a:xfrm>
          <a:custGeom>
            <a:avLst/>
            <a:gdLst/>
            <a:ahLst/>
            <a:cxnLst/>
            <a:rect l="l" t="t" r="r" b="b"/>
            <a:pathLst>
              <a:path w="878840" h="407035">
                <a:moveTo>
                  <a:pt x="239903" y="22479"/>
                </a:moveTo>
                <a:lnTo>
                  <a:pt x="164338" y="61849"/>
                </a:lnTo>
                <a:lnTo>
                  <a:pt x="190080" y="80467"/>
                </a:lnTo>
                <a:lnTo>
                  <a:pt x="0" y="343408"/>
                </a:lnTo>
                <a:lnTo>
                  <a:pt x="10287" y="350774"/>
                </a:lnTo>
                <a:lnTo>
                  <a:pt x="200418" y="87934"/>
                </a:lnTo>
                <a:lnTo>
                  <a:pt x="226187" y="106553"/>
                </a:lnTo>
                <a:lnTo>
                  <a:pt x="232105" y="70231"/>
                </a:lnTo>
                <a:lnTo>
                  <a:pt x="239903" y="22479"/>
                </a:lnTo>
                <a:close/>
              </a:path>
              <a:path w="878840" h="407035">
                <a:moveTo>
                  <a:pt x="878713" y="321437"/>
                </a:moveTo>
                <a:lnTo>
                  <a:pt x="849731" y="334530"/>
                </a:lnTo>
                <a:lnTo>
                  <a:pt x="698373" y="0"/>
                </a:lnTo>
                <a:lnTo>
                  <a:pt x="686689" y="5334"/>
                </a:lnTo>
                <a:lnTo>
                  <a:pt x="838174" y="339750"/>
                </a:lnTo>
                <a:lnTo>
                  <a:pt x="809244" y="352806"/>
                </a:lnTo>
                <a:lnTo>
                  <a:pt x="875411" y="406527"/>
                </a:lnTo>
                <a:lnTo>
                  <a:pt x="877544" y="351282"/>
                </a:lnTo>
                <a:lnTo>
                  <a:pt x="878713" y="321437"/>
                </a:lnTo>
                <a:close/>
              </a:path>
            </a:pathLst>
          </a:custGeom>
          <a:solidFill>
            <a:srgbClr val="3464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10818876" y="4863084"/>
            <a:ext cx="452755" cy="337185"/>
          </a:xfrm>
          <a:prstGeom prst="rect">
            <a:avLst/>
          </a:prstGeom>
          <a:solidFill>
            <a:srgbClr val="719FCF"/>
          </a:solidFill>
          <a:ln w="9525">
            <a:solidFill>
              <a:srgbClr val="3464A3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33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932688" y="1353564"/>
            <a:ext cx="10521950" cy="4331335"/>
            <a:chOff x="932688" y="1353564"/>
            <a:chExt cx="10521950" cy="4331335"/>
          </a:xfrm>
        </p:grpSpPr>
        <p:sp>
          <p:nvSpPr>
            <p:cNvPr id="67" name="object 67"/>
            <p:cNvSpPr/>
            <p:nvPr/>
          </p:nvSpPr>
          <p:spPr>
            <a:xfrm>
              <a:off x="10584053" y="5496941"/>
              <a:ext cx="870585" cy="76200"/>
            </a:xfrm>
            <a:custGeom>
              <a:avLst/>
              <a:gdLst/>
              <a:ahLst/>
              <a:cxnLst/>
              <a:rect l="l" t="t" r="r" b="b"/>
              <a:pathLst>
                <a:path w="870584" h="76200">
                  <a:moveTo>
                    <a:pt x="794893" y="0"/>
                  </a:moveTo>
                  <a:lnTo>
                    <a:pt x="794258" y="31738"/>
                  </a:lnTo>
                  <a:lnTo>
                    <a:pt x="806957" y="32004"/>
                  </a:lnTo>
                  <a:lnTo>
                    <a:pt x="806703" y="44704"/>
                  </a:lnTo>
                  <a:lnTo>
                    <a:pt x="793998" y="44704"/>
                  </a:lnTo>
                  <a:lnTo>
                    <a:pt x="793369" y="76200"/>
                  </a:lnTo>
                  <a:lnTo>
                    <a:pt x="859872" y="44704"/>
                  </a:lnTo>
                  <a:lnTo>
                    <a:pt x="806703" y="44704"/>
                  </a:lnTo>
                  <a:lnTo>
                    <a:pt x="794004" y="44438"/>
                  </a:lnTo>
                  <a:lnTo>
                    <a:pt x="860434" y="44438"/>
                  </a:lnTo>
                  <a:lnTo>
                    <a:pt x="870330" y="39751"/>
                  </a:lnTo>
                  <a:lnTo>
                    <a:pt x="794893" y="0"/>
                  </a:lnTo>
                  <a:close/>
                </a:path>
                <a:path w="870584" h="76200">
                  <a:moveTo>
                    <a:pt x="794258" y="31738"/>
                  </a:moveTo>
                  <a:lnTo>
                    <a:pt x="794004" y="44438"/>
                  </a:lnTo>
                  <a:lnTo>
                    <a:pt x="806703" y="44704"/>
                  </a:lnTo>
                  <a:lnTo>
                    <a:pt x="806957" y="32004"/>
                  </a:lnTo>
                  <a:lnTo>
                    <a:pt x="794258" y="31738"/>
                  </a:lnTo>
                  <a:close/>
                </a:path>
                <a:path w="870584" h="76200">
                  <a:moveTo>
                    <a:pt x="253" y="15113"/>
                  </a:moveTo>
                  <a:lnTo>
                    <a:pt x="0" y="27813"/>
                  </a:lnTo>
                  <a:lnTo>
                    <a:pt x="794004" y="44438"/>
                  </a:lnTo>
                  <a:lnTo>
                    <a:pt x="794258" y="31738"/>
                  </a:lnTo>
                  <a:lnTo>
                    <a:pt x="253" y="15113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8958071" y="5352287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206501" y="0"/>
                  </a:moveTo>
                  <a:lnTo>
                    <a:pt x="151606" y="5856"/>
                  </a:lnTo>
                  <a:lnTo>
                    <a:pt x="102277" y="22380"/>
                  </a:lnTo>
                  <a:lnTo>
                    <a:pt x="60483" y="48006"/>
                  </a:lnTo>
                  <a:lnTo>
                    <a:pt x="28194" y="81167"/>
                  </a:lnTo>
                  <a:lnTo>
                    <a:pt x="7376" y="120297"/>
                  </a:lnTo>
                  <a:lnTo>
                    <a:pt x="0" y="163830"/>
                  </a:lnTo>
                  <a:lnTo>
                    <a:pt x="7376" y="207380"/>
                  </a:lnTo>
                  <a:lnTo>
                    <a:pt x="28193" y="246515"/>
                  </a:lnTo>
                  <a:lnTo>
                    <a:pt x="60483" y="279673"/>
                  </a:lnTo>
                  <a:lnTo>
                    <a:pt x="102277" y="305291"/>
                  </a:lnTo>
                  <a:lnTo>
                    <a:pt x="151606" y="321807"/>
                  </a:lnTo>
                  <a:lnTo>
                    <a:pt x="206501" y="327659"/>
                  </a:lnTo>
                  <a:lnTo>
                    <a:pt x="261397" y="321807"/>
                  </a:lnTo>
                  <a:lnTo>
                    <a:pt x="310726" y="305291"/>
                  </a:lnTo>
                  <a:lnTo>
                    <a:pt x="352520" y="279673"/>
                  </a:lnTo>
                  <a:lnTo>
                    <a:pt x="384809" y="246515"/>
                  </a:lnTo>
                  <a:lnTo>
                    <a:pt x="405627" y="207380"/>
                  </a:lnTo>
                  <a:lnTo>
                    <a:pt x="413003" y="163830"/>
                  </a:lnTo>
                  <a:lnTo>
                    <a:pt x="405627" y="120297"/>
                  </a:lnTo>
                  <a:lnTo>
                    <a:pt x="384810" y="81167"/>
                  </a:lnTo>
                  <a:lnTo>
                    <a:pt x="352520" y="48006"/>
                  </a:lnTo>
                  <a:lnTo>
                    <a:pt x="310726" y="22380"/>
                  </a:lnTo>
                  <a:lnTo>
                    <a:pt x="261397" y="585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8958071" y="5352287"/>
              <a:ext cx="413384" cy="327660"/>
            </a:xfrm>
            <a:custGeom>
              <a:avLst/>
              <a:gdLst/>
              <a:ahLst/>
              <a:cxnLst/>
              <a:rect l="l" t="t" r="r" b="b"/>
              <a:pathLst>
                <a:path w="413384" h="327660">
                  <a:moveTo>
                    <a:pt x="0" y="163830"/>
                  </a:moveTo>
                  <a:lnTo>
                    <a:pt x="7376" y="120297"/>
                  </a:lnTo>
                  <a:lnTo>
                    <a:pt x="28194" y="81167"/>
                  </a:lnTo>
                  <a:lnTo>
                    <a:pt x="60483" y="48006"/>
                  </a:lnTo>
                  <a:lnTo>
                    <a:pt x="102277" y="22380"/>
                  </a:lnTo>
                  <a:lnTo>
                    <a:pt x="151606" y="5856"/>
                  </a:lnTo>
                  <a:lnTo>
                    <a:pt x="206501" y="0"/>
                  </a:lnTo>
                  <a:lnTo>
                    <a:pt x="261397" y="5856"/>
                  </a:lnTo>
                  <a:lnTo>
                    <a:pt x="310726" y="22380"/>
                  </a:lnTo>
                  <a:lnTo>
                    <a:pt x="352520" y="48006"/>
                  </a:lnTo>
                  <a:lnTo>
                    <a:pt x="384810" y="81167"/>
                  </a:lnTo>
                  <a:lnTo>
                    <a:pt x="405627" y="120297"/>
                  </a:lnTo>
                  <a:lnTo>
                    <a:pt x="413003" y="163830"/>
                  </a:lnTo>
                  <a:lnTo>
                    <a:pt x="405627" y="207380"/>
                  </a:lnTo>
                  <a:lnTo>
                    <a:pt x="384809" y="246515"/>
                  </a:lnTo>
                  <a:lnTo>
                    <a:pt x="352520" y="279673"/>
                  </a:lnTo>
                  <a:lnTo>
                    <a:pt x="310726" y="305291"/>
                  </a:lnTo>
                  <a:lnTo>
                    <a:pt x="261397" y="321807"/>
                  </a:lnTo>
                  <a:lnTo>
                    <a:pt x="206501" y="327659"/>
                  </a:lnTo>
                  <a:lnTo>
                    <a:pt x="151606" y="321807"/>
                  </a:lnTo>
                  <a:lnTo>
                    <a:pt x="102277" y="305291"/>
                  </a:lnTo>
                  <a:lnTo>
                    <a:pt x="60483" y="279673"/>
                  </a:lnTo>
                  <a:lnTo>
                    <a:pt x="28193" y="246515"/>
                  </a:lnTo>
                  <a:lnTo>
                    <a:pt x="7376" y="207380"/>
                  </a:lnTo>
                  <a:lnTo>
                    <a:pt x="0" y="163830"/>
                  </a:lnTo>
                  <a:close/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9370949" y="5395594"/>
              <a:ext cx="760730" cy="246379"/>
            </a:xfrm>
            <a:custGeom>
              <a:avLst/>
              <a:gdLst/>
              <a:ahLst/>
              <a:cxnLst/>
              <a:rect l="l" t="t" r="r" b="b"/>
              <a:pathLst>
                <a:path w="760729" h="246379">
                  <a:moveTo>
                    <a:pt x="749071" y="44577"/>
                  </a:moveTo>
                  <a:lnTo>
                    <a:pt x="696976" y="44577"/>
                  </a:lnTo>
                  <a:lnTo>
                    <a:pt x="684314" y="44577"/>
                  </a:lnTo>
                  <a:lnTo>
                    <a:pt x="683895" y="76200"/>
                  </a:lnTo>
                  <a:lnTo>
                    <a:pt x="749071" y="44577"/>
                  </a:lnTo>
                  <a:close/>
                </a:path>
                <a:path w="760729" h="246379">
                  <a:moveTo>
                    <a:pt x="760603" y="201803"/>
                  </a:moveTo>
                  <a:lnTo>
                    <a:pt x="76327" y="201803"/>
                  </a:lnTo>
                  <a:lnTo>
                    <a:pt x="76327" y="170053"/>
                  </a:lnTo>
                  <a:lnTo>
                    <a:pt x="127" y="208153"/>
                  </a:lnTo>
                  <a:lnTo>
                    <a:pt x="76327" y="246253"/>
                  </a:lnTo>
                  <a:lnTo>
                    <a:pt x="76327" y="214503"/>
                  </a:lnTo>
                  <a:lnTo>
                    <a:pt x="760603" y="214503"/>
                  </a:lnTo>
                  <a:lnTo>
                    <a:pt x="760603" y="201803"/>
                  </a:lnTo>
                  <a:close/>
                </a:path>
                <a:path w="760729" h="246379">
                  <a:moveTo>
                    <a:pt x="760603" y="38989"/>
                  </a:moveTo>
                  <a:lnTo>
                    <a:pt x="684911" y="0"/>
                  </a:lnTo>
                  <a:lnTo>
                    <a:pt x="684479" y="31724"/>
                  </a:lnTo>
                  <a:lnTo>
                    <a:pt x="254" y="23495"/>
                  </a:lnTo>
                  <a:lnTo>
                    <a:pt x="0" y="36195"/>
                  </a:lnTo>
                  <a:lnTo>
                    <a:pt x="684314" y="44437"/>
                  </a:lnTo>
                  <a:lnTo>
                    <a:pt x="696976" y="44437"/>
                  </a:lnTo>
                  <a:lnTo>
                    <a:pt x="749388" y="44437"/>
                  </a:lnTo>
                  <a:lnTo>
                    <a:pt x="760603" y="38989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932688" y="1353564"/>
              <a:ext cx="2130552" cy="12677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/>
          <p:cNvSpPr txBox="1"/>
          <p:nvPr/>
        </p:nvSpPr>
        <p:spPr>
          <a:xfrm>
            <a:off x="5947917" y="2747898"/>
            <a:ext cx="1281430" cy="5626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FFFFFF"/>
                </a:solidFill>
                <a:latin typeface="Carlito"/>
                <a:cs typeface="Carlito"/>
              </a:rPr>
              <a:t>1 -</a:t>
            </a:r>
            <a:r>
              <a:rPr dirty="0" sz="1900" spc="-55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1900" spc="-10" b="1">
                <a:solidFill>
                  <a:srgbClr val="FFFFFF"/>
                </a:solidFill>
                <a:latin typeface="Carlito"/>
                <a:cs typeface="Carlito"/>
              </a:rPr>
              <a:t>Informasi</a:t>
            </a:r>
            <a:endParaRPr sz="1900">
              <a:latin typeface="Carlito"/>
              <a:cs typeface="Carlito"/>
            </a:endParaRPr>
          </a:p>
          <a:p>
            <a:pPr marL="100330">
              <a:lnSpc>
                <a:spcPct val="100000"/>
              </a:lnSpc>
              <a:spcBef>
                <a:spcPts val="30"/>
              </a:spcBef>
            </a:pPr>
            <a:r>
              <a:rPr dirty="0" sz="1600" spc="-320">
                <a:latin typeface="Arial Black"/>
                <a:cs typeface="Arial Black"/>
              </a:rPr>
              <a:t>L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5863" y="326136"/>
              <a:ext cx="11320780" cy="6205855"/>
            </a:xfrm>
            <a:custGeom>
              <a:avLst/>
              <a:gdLst/>
              <a:ahLst/>
              <a:cxnLst/>
              <a:rect l="l" t="t" r="r" b="b"/>
              <a:pathLst>
                <a:path w="11320780" h="6205855">
                  <a:moveTo>
                    <a:pt x="11320272" y="0"/>
                  </a:moveTo>
                  <a:lnTo>
                    <a:pt x="0" y="0"/>
                  </a:lnTo>
                  <a:lnTo>
                    <a:pt x="0" y="6205727"/>
                  </a:lnTo>
                  <a:lnTo>
                    <a:pt x="11320272" y="6205727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038343" y="1399032"/>
              <a:ext cx="1802892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55819" y="3776471"/>
              <a:ext cx="2905505" cy="8968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196083" y="4264152"/>
              <a:ext cx="7824978" cy="8968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36367" y="3867403"/>
            <a:ext cx="7318375" cy="10020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00"/>
              </a:spcBef>
            </a:pPr>
            <a:r>
              <a:rPr dirty="0" spc="-40">
                <a:solidFill>
                  <a:srgbClr val="FFFF00"/>
                </a:solidFill>
                <a:latin typeface="Carlito"/>
                <a:cs typeface="Carlito"/>
              </a:rPr>
              <a:t>INDIKATOR</a:t>
            </a:r>
            <a:r>
              <a:rPr dirty="0" spc="-2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FFFF00"/>
                </a:solidFill>
                <a:latin typeface="Carlito"/>
                <a:cs typeface="Carlito"/>
              </a:rPr>
              <a:t>42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FFFF00"/>
                </a:solidFill>
                <a:latin typeface="Carlito"/>
                <a:cs typeface="Carlito"/>
              </a:rPr>
              <a:t>LAYANAN </a:t>
            </a:r>
            <a:r>
              <a:rPr dirty="0" spc="-10">
                <a:solidFill>
                  <a:srgbClr val="FFFF00"/>
                </a:solidFill>
                <a:latin typeface="Carlito"/>
                <a:cs typeface="Carlito"/>
              </a:rPr>
              <a:t>PENGADUAN </a:t>
            </a:r>
            <a:r>
              <a:rPr dirty="0" spc="-60">
                <a:solidFill>
                  <a:srgbClr val="FFFF00"/>
                </a:solidFill>
                <a:latin typeface="Carlito"/>
                <a:cs typeface="Carlito"/>
              </a:rPr>
              <a:t>PELAYANAN</a:t>
            </a:r>
            <a:r>
              <a:rPr dirty="0" spc="-55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dirty="0" spc="-5">
                <a:solidFill>
                  <a:srgbClr val="FFFF00"/>
                </a:solidFill>
                <a:latin typeface="Carlito"/>
                <a:cs typeface="Carlito"/>
              </a:rPr>
              <a:t>PUBLIK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</a:t>
            </a:r>
            <a:r>
              <a:rPr dirty="0" spc="-210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Y</a:t>
            </a:r>
            <a:r>
              <a:rPr dirty="0" spc="-200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N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N</a:t>
            </a: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/>
              <a:t>P</a:t>
            </a:r>
            <a:r>
              <a:rPr dirty="0" spc="-204"/>
              <a:t> </a:t>
            </a:r>
            <a:r>
              <a:rPr dirty="0"/>
              <a:t>E</a:t>
            </a:r>
            <a:r>
              <a:rPr dirty="0" spc="-215"/>
              <a:t> </a:t>
            </a:r>
            <a:r>
              <a:rPr dirty="0"/>
              <a:t>N</a:t>
            </a:r>
            <a:r>
              <a:rPr dirty="0" spc="-210"/>
              <a:t> </a:t>
            </a:r>
            <a:r>
              <a:rPr dirty="0"/>
              <a:t>G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D</a:t>
            </a:r>
            <a:r>
              <a:rPr dirty="0" spc="-204"/>
              <a:t> </a:t>
            </a:r>
            <a:r>
              <a:rPr dirty="0"/>
              <a:t>U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15"/>
              <a:t> </a:t>
            </a:r>
            <a:r>
              <a:rPr dirty="0"/>
              <a:t>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5463" y="1336624"/>
            <a:ext cx="3707129" cy="1022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105"/>
              </a:spcBef>
            </a:pP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P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3200" spc="-2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dirty="0" sz="3200" spc="-2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N 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P</a:t>
            </a:r>
            <a:r>
              <a:rPr dirty="0" sz="3200" spc="-2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dirty="0" sz="3200" spc="-2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B</a:t>
            </a:r>
            <a:r>
              <a:rPr dirty="0" sz="3200" spc="-2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3200" spc="-204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3200" spc="-2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0773" y="2404110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8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2913633"/>
            <a:ext cx="6336665" cy="30778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1593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Pengaduan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Pelayanan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Publik </a:t>
            </a:r>
            <a:r>
              <a:rPr dirty="0" sz="2000" spc="-5" b="1">
                <a:latin typeface="Carlito"/>
                <a:cs typeface="Carlito"/>
              </a:rPr>
              <a:t>adalah </a:t>
            </a:r>
            <a:r>
              <a:rPr dirty="0" sz="2000" spc="-10" b="1">
                <a:latin typeface="Carlito"/>
                <a:cs typeface="Carlito"/>
              </a:rPr>
              <a:t>serangkaian </a:t>
            </a:r>
            <a:r>
              <a:rPr dirty="0" sz="2000" spc="-5" b="1">
                <a:latin typeface="Carlito"/>
                <a:cs typeface="Carlito"/>
              </a:rPr>
              <a:t>proses  untuk menghasilkan pengelolaan pengaduan </a:t>
            </a:r>
            <a:r>
              <a:rPr dirty="0" sz="2000" spc="-10" b="1">
                <a:latin typeface="Carlito"/>
                <a:cs typeface="Carlito"/>
              </a:rPr>
              <a:t>pelayanan  </a:t>
            </a:r>
            <a:r>
              <a:rPr dirty="0" sz="2000" b="1">
                <a:latin typeface="Carlito"/>
                <a:cs typeface="Carlito"/>
              </a:rPr>
              <a:t>publik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20" b="1">
                <a:latin typeface="Carlito"/>
                <a:cs typeface="Carlito"/>
              </a:rPr>
              <a:t>efektif,  </a:t>
            </a:r>
            <a:r>
              <a:rPr dirty="0" sz="2000" spc="-5" b="1">
                <a:latin typeface="Carlito"/>
                <a:cs typeface="Carlito"/>
              </a:rPr>
              <a:t>efisien, </a:t>
            </a:r>
            <a:r>
              <a:rPr dirty="0" sz="2000" b="1">
                <a:latin typeface="Carlito"/>
                <a:cs typeface="Carlito"/>
              </a:rPr>
              <a:t>dan</a:t>
            </a:r>
            <a:r>
              <a:rPr dirty="0" sz="2000" spc="-35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akuntabel.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Arial"/>
              <a:buChar char="•"/>
            </a:pPr>
            <a:endParaRPr sz="1950">
              <a:latin typeface="Carlito"/>
              <a:cs typeface="Carlito"/>
            </a:endParaRPr>
          </a:p>
          <a:p>
            <a:pPr marL="299085" marR="5080" indent="-287020">
              <a:lnSpc>
                <a:spcPct val="100299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Layanan Pengaduan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Pelayanan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Publik Berbasis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Elektronik </a:t>
            </a:r>
            <a:r>
              <a:rPr dirty="0" sz="2000" spc="-5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b="1">
                <a:latin typeface="Carlito"/>
                <a:cs typeface="Carlito"/>
              </a:rPr>
              <a:t>dimaksud </a:t>
            </a:r>
            <a:r>
              <a:rPr dirty="0" sz="2000" spc="-5" b="1">
                <a:latin typeface="Carlito"/>
                <a:cs typeface="Carlito"/>
              </a:rPr>
              <a:t>merupakan </a:t>
            </a:r>
            <a:r>
              <a:rPr dirty="0" sz="2000" spc="-20" b="1">
                <a:latin typeface="Carlito"/>
                <a:cs typeface="Carlito"/>
              </a:rPr>
              <a:t>keluaran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dihasilkan </a:t>
            </a:r>
            <a:r>
              <a:rPr dirty="0" sz="2000" b="1">
                <a:latin typeface="Carlito"/>
                <a:cs typeface="Carlito"/>
              </a:rPr>
              <a:t>1  </a:t>
            </a:r>
            <a:r>
              <a:rPr dirty="0" sz="2000" spc="-5" b="1">
                <a:latin typeface="Carlito"/>
                <a:cs typeface="Carlito"/>
              </a:rPr>
              <a:t>(satu) </a:t>
            </a:r>
            <a:r>
              <a:rPr dirty="0" sz="2000" spc="-15" b="1">
                <a:latin typeface="Carlito"/>
                <a:cs typeface="Carlito"/>
              </a:rPr>
              <a:t>atau </a:t>
            </a:r>
            <a:r>
              <a:rPr dirty="0" sz="2000" b="1">
                <a:latin typeface="Carlito"/>
                <a:cs typeface="Carlito"/>
              </a:rPr>
              <a:t>lebih </a:t>
            </a:r>
            <a:r>
              <a:rPr dirty="0" sz="2000" spc="-5" b="1">
                <a:latin typeface="Carlito"/>
                <a:cs typeface="Carlito"/>
              </a:rPr>
              <a:t>aplikasi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memberikan </a:t>
            </a:r>
            <a:r>
              <a:rPr dirty="0" sz="2000" b="1">
                <a:latin typeface="Carlito"/>
                <a:cs typeface="Carlito"/>
              </a:rPr>
              <a:t>nilai </a:t>
            </a:r>
            <a:r>
              <a:rPr dirty="0" sz="2000" spc="-15" b="1">
                <a:latin typeface="Carlito"/>
                <a:cs typeface="Carlito"/>
              </a:rPr>
              <a:t>manfaat  </a:t>
            </a:r>
            <a:r>
              <a:rPr dirty="0" sz="2000" b="1">
                <a:latin typeface="Carlito"/>
                <a:cs typeface="Carlito"/>
              </a:rPr>
              <a:t>dalam </a:t>
            </a:r>
            <a:r>
              <a:rPr dirty="0" sz="2000" spc="-5" b="1">
                <a:latin typeface="Carlito"/>
                <a:cs typeface="Carlito"/>
              </a:rPr>
              <a:t>pengelolaan pengaduan </a:t>
            </a:r>
            <a:r>
              <a:rPr dirty="0" sz="2000" spc="-10" b="1">
                <a:latin typeface="Carlito"/>
                <a:cs typeface="Carlito"/>
              </a:rPr>
              <a:t>pelayanan </a:t>
            </a:r>
            <a:r>
              <a:rPr dirty="0" sz="2000" b="1">
                <a:latin typeface="Carlito"/>
                <a:cs typeface="Carlito"/>
              </a:rPr>
              <a:t>publik di 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 </a:t>
            </a:r>
            <a:r>
              <a:rPr dirty="0" sz="2000" spc="-15" b="1">
                <a:latin typeface="Carlito"/>
                <a:cs typeface="Carlito"/>
              </a:rPr>
              <a:t>dan/atau </a:t>
            </a:r>
            <a:r>
              <a:rPr dirty="0" sz="2000" spc="-10" b="1">
                <a:latin typeface="Carlito"/>
                <a:cs typeface="Carlito"/>
              </a:rPr>
              <a:t>Pemerintah</a:t>
            </a:r>
            <a:r>
              <a:rPr dirty="0" sz="2000" spc="-15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Daerah.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</a:t>
            </a:r>
            <a:r>
              <a:rPr dirty="0" spc="-210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Y</a:t>
            </a:r>
            <a:r>
              <a:rPr dirty="0" spc="-200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N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N</a:t>
            </a: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/>
              <a:t>P</a:t>
            </a:r>
            <a:r>
              <a:rPr dirty="0" spc="-204"/>
              <a:t> </a:t>
            </a:r>
            <a:r>
              <a:rPr dirty="0"/>
              <a:t>E</a:t>
            </a:r>
            <a:r>
              <a:rPr dirty="0" spc="-215"/>
              <a:t> </a:t>
            </a:r>
            <a:r>
              <a:rPr dirty="0"/>
              <a:t>N</a:t>
            </a:r>
            <a:r>
              <a:rPr dirty="0" spc="-210"/>
              <a:t> </a:t>
            </a:r>
            <a:r>
              <a:rPr dirty="0"/>
              <a:t>G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10"/>
              <a:t> </a:t>
            </a:r>
            <a:r>
              <a:rPr dirty="0"/>
              <a:t>D</a:t>
            </a:r>
            <a:r>
              <a:rPr dirty="0" spc="-204"/>
              <a:t> </a:t>
            </a:r>
            <a:r>
              <a:rPr dirty="0"/>
              <a:t>U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15"/>
              <a:t> </a:t>
            </a:r>
            <a:r>
              <a:rPr dirty="0"/>
              <a:t>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5463" y="1336624"/>
            <a:ext cx="3707129" cy="1022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105"/>
              </a:spcBef>
            </a:pP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P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3200" spc="-2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dirty="0" sz="3200" spc="-2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3200" spc="-21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Verdana"/>
                <a:cs typeface="Verdana"/>
              </a:rPr>
              <a:t>N 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P</a:t>
            </a:r>
            <a:r>
              <a:rPr dirty="0" sz="3200" spc="-2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dirty="0" sz="3200" spc="-2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B</a:t>
            </a:r>
            <a:r>
              <a:rPr dirty="0" sz="3200" spc="-2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3200" spc="-204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3200" spc="-2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0773" y="2404110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8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2538730"/>
            <a:ext cx="6087110" cy="39928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Data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pendukung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berupa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dokumentasi </a:t>
            </a:r>
            <a:r>
              <a:rPr dirty="0" sz="2000" b="1">
                <a:latin typeface="Carlito"/>
                <a:cs typeface="Carlito"/>
              </a:rPr>
              <a:t>penggunaan </a:t>
            </a:r>
            <a:r>
              <a:rPr dirty="0" sz="2000" spc="-15" b="1">
                <a:latin typeface="Carlito"/>
                <a:cs typeface="Carlito"/>
              </a:rPr>
              <a:t>layanan/sistem</a:t>
            </a:r>
            <a:r>
              <a:rPr dirty="0" sz="2000" spc="-7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 i="1">
                <a:latin typeface="Carlito"/>
                <a:cs typeface="Carlito"/>
              </a:rPr>
              <a:t>screenshot </a:t>
            </a:r>
            <a:r>
              <a:rPr dirty="0" sz="2000" spc="-15" b="1">
                <a:latin typeface="Carlito"/>
                <a:cs typeface="Carlito"/>
              </a:rPr>
              <a:t>layanan/sistem</a:t>
            </a:r>
            <a:r>
              <a:rPr dirty="0" sz="2000" spc="-6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marR="105410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URL/alamat jika </a:t>
            </a:r>
            <a:r>
              <a:rPr dirty="0" sz="2000" spc="-5" b="1">
                <a:latin typeface="Carlito"/>
                <a:cs typeface="Carlito"/>
              </a:rPr>
              <a:t>dapat diakses </a:t>
            </a:r>
            <a:r>
              <a:rPr dirty="0" sz="2000" spc="-10" b="1">
                <a:latin typeface="Carlito"/>
                <a:cs typeface="Carlito"/>
              </a:rPr>
              <a:t>secara </a:t>
            </a:r>
            <a:r>
              <a:rPr dirty="0" sz="2000" b="1">
                <a:latin typeface="Carlito"/>
                <a:cs typeface="Carlito"/>
              </a:rPr>
              <a:t>online (user  dan </a:t>
            </a:r>
            <a:r>
              <a:rPr dirty="0" sz="2000" spc="-5" b="1">
                <a:latin typeface="Carlito"/>
                <a:cs typeface="Carlito"/>
              </a:rPr>
              <a:t>password </a:t>
            </a:r>
            <a:r>
              <a:rPr dirty="0" sz="2000" spc="-10" b="1" i="1">
                <a:latin typeface="Carlito"/>
                <a:cs typeface="Carlito"/>
              </a:rPr>
              <a:t>dummy </a:t>
            </a:r>
            <a:r>
              <a:rPr dirty="0" sz="2000" spc="-5" b="1">
                <a:latin typeface="Carlito"/>
                <a:cs typeface="Carlito"/>
              </a:rPr>
              <a:t>disampaikan </a:t>
            </a:r>
            <a:r>
              <a:rPr dirty="0" sz="2000" spc="-10" b="1">
                <a:latin typeface="Carlito"/>
                <a:cs typeface="Carlito"/>
              </a:rPr>
              <a:t>jika</a:t>
            </a:r>
            <a:r>
              <a:rPr dirty="0" sz="2000" spc="-4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ada),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video </a:t>
            </a:r>
            <a:r>
              <a:rPr dirty="0" sz="2000" b="1">
                <a:latin typeface="Carlito"/>
                <a:cs typeface="Carlito"/>
              </a:rPr>
              <a:t>penggunaan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daftar </a:t>
            </a: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fitur </a:t>
            </a:r>
            <a:r>
              <a:rPr dirty="0" sz="2000" spc="-10" b="1">
                <a:latin typeface="Carlito"/>
                <a:cs typeface="Carlito"/>
              </a:rPr>
              <a:t>sistem</a:t>
            </a:r>
            <a:r>
              <a:rPr dirty="0" sz="2000" spc="-20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arsitektur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pengelolaan repositori</a:t>
            </a:r>
            <a:r>
              <a:rPr dirty="0" sz="2000" spc="-25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API,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b="1">
                <a:latin typeface="Carlito"/>
                <a:cs typeface="Carlito"/>
              </a:rPr>
              <a:t>unit </a:t>
            </a:r>
            <a:r>
              <a:rPr dirty="0" sz="2000" spc="-15" b="1">
                <a:latin typeface="Carlito"/>
                <a:cs typeface="Carlito"/>
              </a:rPr>
              <a:t>kerja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menangani </a:t>
            </a:r>
            <a:r>
              <a:rPr dirty="0" sz="2000" b="1">
                <a:latin typeface="Carlito"/>
                <a:cs typeface="Carlito"/>
              </a:rPr>
              <a:t>manajemen</a:t>
            </a:r>
            <a:r>
              <a:rPr dirty="0" sz="2000" spc="-20" b="1">
                <a:latin typeface="Carlito"/>
                <a:cs typeface="Carlito"/>
              </a:rPr>
              <a:t> </a:t>
            </a:r>
            <a:r>
              <a:rPr dirty="0" sz="2000" spc="-15" b="1">
                <a:latin typeface="Carlito"/>
                <a:cs typeface="Carlito"/>
              </a:rPr>
              <a:t>layanan,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b="1">
                <a:latin typeface="Carlito"/>
                <a:cs typeface="Carlito"/>
              </a:rPr>
              <a:t>dan bukti </a:t>
            </a:r>
            <a:r>
              <a:rPr dirty="0" sz="2000" spc="-10" b="1">
                <a:latin typeface="Carlito"/>
                <a:cs typeface="Carlito"/>
              </a:rPr>
              <a:t>terkait</a:t>
            </a:r>
            <a:r>
              <a:rPr dirty="0" sz="2000" spc="-50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lainnya.</a:t>
            </a:r>
            <a:endParaRPr sz="2000">
              <a:latin typeface="Carlito"/>
              <a:cs typeface="Carlito"/>
            </a:endParaRPr>
          </a:p>
          <a:p>
            <a:pPr marL="299085" marR="81280" indent="-287020">
              <a:lnSpc>
                <a:spcPts val="2420"/>
              </a:lnSpc>
              <a:spcBef>
                <a:spcPts val="6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spc="-5" b="1">
                <a:latin typeface="Carlito"/>
                <a:cs typeface="Carlito"/>
              </a:rPr>
              <a:t>Pendukung dapat disampaikan </a:t>
            </a:r>
            <a:r>
              <a:rPr dirty="0" sz="2000" b="1">
                <a:latin typeface="Carlito"/>
                <a:cs typeface="Carlito"/>
              </a:rPr>
              <a:t>lebih dari 1 </a:t>
            </a:r>
            <a:r>
              <a:rPr dirty="0" sz="2000" spc="-5" b="1">
                <a:latin typeface="Carlito"/>
                <a:cs typeface="Carlito"/>
              </a:rPr>
              <a:t>(satu)  </a:t>
            </a:r>
            <a:r>
              <a:rPr dirty="0" sz="2000" b="1">
                <a:latin typeface="Carlito"/>
                <a:cs typeface="Carlito"/>
              </a:rPr>
              <a:t>jenis</a:t>
            </a:r>
            <a:r>
              <a:rPr dirty="0" sz="2000" spc="-20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dokumen.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10771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46480" y="82422"/>
            <a:ext cx="7870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42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10" b="1">
                <a:latin typeface="Carlito"/>
                <a:cs typeface="Carlito"/>
              </a:rPr>
              <a:t>PENGADUAN </a:t>
            </a:r>
            <a:r>
              <a:rPr dirty="0" sz="1800" spc="-35" b="1">
                <a:latin typeface="Carlito"/>
                <a:cs typeface="Carlito"/>
              </a:rPr>
              <a:t>PELAYANAN </a:t>
            </a:r>
            <a:r>
              <a:rPr dirty="0" sz="1800" spc="-5" b="1">
                <a:latin typeface="Carlito"/>
                <a:cs typeface="Carlito"/>
              </a:rPr>
              <a:t>PUBLIK BERBASIS</a:t>
            </a:r>
            <a:r>
              <a:rPr dirty="0" sz="1800" spc="14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8561" y="1405115"/>
            <a:ext cx="11558905" cy="401955"/>
            <a:chOff x="328561" y="1405115"/>
            <a:chExt cx="11558905" cy="401955"/>
          </a:xfrm>
        </p:grpSpPr>
        <p:sp>
          <p:nvSpPr>
            <p:cNvPr id="6" name="object 6"/>
            <p:cNvSpPr/>
            <p:nvPr/>
          </p:nvSpPr>
          <p:spPr>
            <a:xfrm>
              <a:off x="328561" y="1459509"/>
              <a:ext cx="1224280" cy="347980"/>
            </a:xfrm>
            <a:custGeom>
              <a:avLst/>
              <a:gdLst/>
              <a:ahLst/>
              <a:cxnLst/>
              <a:rect l="l" t="t" r="r" b="b"/>
              <a:pathLst>
                <a:path w="1224280" h="347980">
                  <a:moveTo>
                    <a:pt x="1223784" y="0"/>
                  </a:moveTo>
                  <a:lnTo>
                    <a:pt x="0" y="0"/>
                  </a:lnTo>
                  <a:lnTo>
                    <a:pt x="0" y="347446"/>
                  </a:lnTo>
                  <a:lnTo>
                    <a:pt x="1223784" y="347446"/>
                  </a:lnTo>
                  <a:lnTo>
                    <a:pt x="12237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552321" y="1459509"/>
              <a:ext cx="10335260" cy="347980"/>
            </a:xfrm>
            <a:custGeom>
              <a:avLst/>
              <a:gdLst/>
              <a:ahLst/>
              <a:cxnLst/>
              <a:rect l="l" t="t" r="r" b="b"/>
              <a:pathLst>
                <a:path w="10335260" h="347980">
                  <a:moveTo>
                    <a:pt x="8782431" y="0"/>
                  </a:moveTo>
                  <a:lnTo>
                    <a:pt x="0" y="0"/>
                  </a:lnTo>
                  <a:lnTo>
                    <a:pt x="0" y="347446"/>
                  </a:lnTo>
                  <a:lnTo>
                    <a:pt x="8782431" y="347446"/>
                  </a:lnTo>
                  <a:lnTo>
                    <a:pt x="8782431" y="0"/>
                  </a:lnTo>
                  <a:close/>
                </a:path>
                <a:path w="10335260" h="347980">
                  <a:moveTo>
                    <a:pt x="10334879" y="0"/>
                  </a:moveTo>
                  <a:lnTo>
                    <a:pt x="8782558" y="0"/>
                  </a:lnTo>
                  <a:lnTo>
                    <a:pt x="8782558" y="347446"/>
                  </a:lnTo>
                  <a:lnTo>
                    <a:pt x="10334879" y="347446"/>
                  </a:lnTo>
                  <a:lnTo>
                    <a:pt x="10334879" y="0"/>
                  </a:lnTo>
                  <a:close/>
                </a:path>
              </a:pathLst>
            </a:custGeom>
            <a:solidFill>
              <a:srgbClr val="EAEE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8640" y="1405115"/>
              <a:ext cx="797814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54979" y="1405115"/>
              <a:ext cx="790194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693908" y="1405115"/>
              <a:ext cx="848105" cy="398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22211" y="659256"/>
          <a:ext cx="11577955" cy="5571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/>
                <a:gridCol w="6106159"/>
                <a:gridCol w="2675889"/>
                <a:gridCol w="1551940"/>
              </a:tblGrid>
              <a:tr h="446404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625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625"/>
                        </a:lnSpc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Publik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8419">
                        <a:lnSpc>
                          <a:spcPts val="167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10" b="1">
                          <a:latin typeface="Carlito"/>
                          <a:cs typeface="Carlito"/>
                        </a:rPr>
                        <a:t>Tingkat Kematangan Layanan Pengaduan Pelayanan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Publik Berbasis</a:t>
                      </a:r>
                      <a:r>
                        <a:rPr dirty="0" sz="1600" spc="7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7471">
                <a:tc>
                  <a:txBody>
                    <a:bodyPr/>
                    <a:lstStyle/>
                    <a:p>
                      <a:pPr marL="332105">
                        <a:lnSpc>
                          <a:spcPts val="1630"/>
                        </a:lnSpc>
                      </a:pPr>
                      <a:r>
                        <a:rPr dirty="0" sz="14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 spc="-10" b="1" i="1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71805">
                        <a:lnSpc>
                          <a:spcPts val="1630"/>
                        </a:lnSpc>
                      </a:pPr>
                      <a:r>
                        <a:rPr dirty="0" sz="1400" b="1" i="1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71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605"/>
                        </a:lnSpc>
                      </a:pPr>
                      <a:r>
                        <a:rPr dirty="0" sz="1400" spc="-10" b="1">
                          <a:latin typeface="Carlito"/>
                          <a:cs typeface="Carlito"/>
                        </a:rPr>
                        <a:t>Layanan Pengaduan Pelayanan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terkait</a:t>
                      </a:r>
                      <a:r>
                        <a:rPr dirty="0" sz="1400" spc="-1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pengaduan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ts val="1655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pelayanan</a:t>
                      </a:r>
                      <a:r>
                        <a:rPr dirty="0" sz="1400" spc="-5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publik.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437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022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645"/>
                        </a:lnSpc>
                      </a:pP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r>
                        <a:rPr dirty="0" sz="1400" spc="-3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r>
                        <a:rPr dirty="0" sz="1400" spc="-2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1</a:t>
                      </a: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 telah</a:t>
                      </a:r>
                      <a:r>
                        <a:rPr dirty="0" sz="1400" spc="-2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</a:t>
                      </a:r>
                      <a:r>
                        <a:rPr dirty="0" sz="1400" spc="-2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Pengaduan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Pelayanan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Publik</a:t>
                      </a:r>
                      <a:r>
                        <a:rPr dirty="0" sz="1400" spc="1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Elektronik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memberikan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interaksi</a:t>
                      </a:r>
                      <a:r>
                        <a:rPr dirty="0" sz="1400" spc="-2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terkait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pengaduan</a:t>
                      </a:r>
                      <a:r>
                        <a:rPr dirty="0" sz="14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pelayanan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publik</a:t>
                      </a:r>
                      <a:r>
                        <a:rPr dirty="0" sz="1400" spc="-1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seperti</a:t>
                      </a:r>
                      <a:r>
                        <a:rPr dirty="0" sz="1400" spc="-1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pencarian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informasi, pengunggahan</a:t>
                      </a:r>
                      <a:r>
                        <a:rPr dirty="0" sz="1400" spc="-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pengunduhan</a:t>
                      </a:r>
                      <a:r>
                        <a:rPr dirty="0" sz="14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dokumen.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798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0223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Pengaduan Pelayanan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terkait pengaduan pelayanan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publik seperti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data, validasi data, mekanisme  persetujuan,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400" spc="-9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data.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92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833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16839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Pengaduan Pelayanan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kolaborasi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dengan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misalnya Layanan Pengaduan Pelayanan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Instansi  Pusat/Pemerintah</a:t>
                      </a:r>
                      <a:r>
                        <a:rPr dirty="0" sz="14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</a:t>
                      </a:r>
                      <a:r>
                        <a:rPr dirty="0" sz="14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lain,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dan/atau</a:t>
                      </a:r>
                      <a:r>
                        <a:rPr dirty="0" sz="14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Instansi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Pusat/Pemerintah</a:t>
                      </a:r>
                      <a:r>
                        <a:rPr dirty="0" sz="14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</a:t>
                      </a:r>
                      <a:r>
                        <a:rPr dirty="0" sz="14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874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432434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Pengaduan Pelayanan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telah dilakukan 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evaluasi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terhadap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perubahan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lingkungan,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perundang-undangan,  teknologi atau kebutuhan Instansi Pusat/Pemerintah</a:t>
                      </a:r>
                      <a:r>
                        <a:rPr dirty="0" sz="1400" spc="-1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079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352170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Pilih tingkat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347433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7459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10771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31126" y="349008"/>
            <a:ext cx="11558905" cy="668655"/>
            <a:chOff x="431126" y="349008"/>
            <a:chExt cx="11558905" cy="668655"/>
          </a:xfrm>
        </p:grpSpPr>
        <p:sp>
          <p:nvSpPr>
            <p:cNvPr id="5" name="object 5"/>
            <p:cNvSpPr/>
            <p:nvPr/>
          </p:nvSpPr>
          <p:spPr>
            <a:xfrm>
              <a:off x="431126" y="420344"/>
              <a:ext cx="11558905" cy="597535"/>
            </a:xfrm>
            <a:custGeom>
              <a:avLst/>
              <a:gdLst/>
              <a:ahLst/>
              <a:cxnLst/>
              <a:rect l="l" t="t" r="r" b="b"/>
              <a:pathLst>
                <a:path w="11558905" h="597535">
                  <a:moveTo>
                    <a:pt x="1223784" y="0"/>
                  </a:moveTo>
                  <a:lnTo>
                    <a:pt x="0" y="0"/>
                  </a:lnTo>
                  <a:lnTo>
                    <a:pt x="0" y="596925"/>
                  </a:lnTo>
                  <a:lnTo>
                    <a:pt x="1223784" y="596925"/>
                  </a:lnTo>
                  <a:lnTo>
                    <a:pt x="1223784" y="0"/>
                  </a:lnTo>
                  <a:close/>
                </a:path>
                <a:path w="11558905" h="597535">
                  <a:moveTo>
                    <a:pt x="11558676" y="0"/>
                  </a:moveTo>
                  <a:lnTo>
                    <a:pt x="5494185" y="0"/>
                  </a:lnTo>
                  <a:lnTo>
                    <a:pt x="1223810" y="0"/>
                  </a:lnTo>
                  <a:lnTo>
                    <a:pt x="1223810" y="596925"/>
                  </a:lnTo>
                  <a:lnTo>
                    <a:pt x="5494185" y="596925"/>
                  </a:lnTo>
                  <a:lnTo>
                    <a:pt x="11558676" y="596925"/>
                  </a:lnTo>
                  <a:lnTo>
                    <a:pt x="1155867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1019" y="349008"/>
              <a:ext cx="1018794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291840" y="349008"/>
              <a:ext cx="1014222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189975" y="349008"/>
              <a:ext cx="820674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05087" y="349008"/>
              <a:ext cx="1038605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24776" y="349008"/>
          <a:ext cx="11577955" cy="6037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/>
                <a:gridCol w="4270375"/>
                <a:gridCol w="6064250"/>
              </a:tblGrid>
              <a:tr h="7136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96900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2090"/>
                        </a:lnSpc>
                      </a:pP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800" spc="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176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1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5784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Pengaduan Pelayanan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hanya</a:t>
                      </a:r>
                      <a:r>
                        <a:rPr dirty="0" sz="1800" spc="-10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pengaduan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pelayanan</a:t>
                      </a:r>
                      <a:r>
                        <a:rPr dirty="0" sz="18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</a:t>
                      </a:r>
                      <a:r>
                        <a:rPr dirty="0" sz="1800" spc="-6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88595">
                        <a:lnSpc>
                          <a:spcPct val="107200"/>
                        </a:lnSpc>
                      </a:pP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pengaduan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pelayanan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 Daerah yang ditayangkan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</a:t>
                      </a:r>
                      <a:r>
                        <a:rPr dirty="0" sz="1800" spc="-6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1832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2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8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Pengaduan Pelayanan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interaksi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pengaduan pelayanan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seperti pencarian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informasi,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pengunggahan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pengunduhan</a:t>
                      </a:r>
                      <a:r>
                        <a:rPr dirty="0" sz="18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dokumen.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800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446405">
                        <a:lnSpc>
                          <a:spcPct val="1071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berinteraksi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pengguna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, seperti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fitur pencarian,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(unduh)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pelaporan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pengaduan publik.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353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3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224790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Pengaduan Pelayanan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transaksi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pengaduan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pelayanan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publik seperti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data,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persetujuan,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800" spc="-114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2038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35255">
                        <a:lnSpc>
                          <a:spcPct val="1071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transaksi, dimana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selain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fitur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(unduh)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mendukung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input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output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maka  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memiliki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fungsi mekanisme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 data/informasi,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data/informasi,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kemajuan status 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approval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(persetujuan)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data/informasi,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analitik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baik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maupun</a:t>
                      </a:r>
                      <a:r>
                        <a:rPr dirty="0" sz="1800" spc="-6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automasi.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046480" y="82422"/>
            <a:ext cx="7870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42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10" b="1">
                <a:latin typeface="Carlito"/>
                <a:cs typeface="Carlito"/>
              </a:rPr>
              <a:t>PENGADUAN </a:t>
            </a:r>
            <a:r>
              <a:rPr dirty="0" sz="1800" spc="-35" b="1">
                <a:latin typeface="Carlito"/>
                <a:cs typeface="Carlito"/>
              </a:rPr>
              <a:t>PELAYANAN </a:t>
            </a:r>
            <a:r>
              <a:rPr dirty="0" sz="1800" spc="-5" b="1">
                <a:latin typeface="Carlito"/>
                <a:cs typeface="Carlito"/>
              </a:rPr>
              <a:t>PUBLIK BERBASIS</a:t>
            </a:r>
            <a:r>
              <a:rPr dirty="0" sz="1800" spc="14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1631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4">
                <a:solidFill>
                  <a:srgbClr val="FFFFFF"/>
                </a:solidFill>
                <a:latin typeface="Arial Black"/>
                <a:cs typeface="Arial Black"/>
              </a:rPr>
              <a:t>7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41775" y="336930"/>
            <a:ext cx="55238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40" b="0">
                <a:solidFill>
                  <a:srgbClr val="C8201E"/>
                </a:solidFill>
                <a:latin typeface="Arial Black"/>
                <a:cs typeface="Arial Black"/>
              </a:rPr>
              <a:t>Domain </a:t>
            </a:r>
            <a:r>
              <a:rPr dirty="0" sz="4000" spc="-495" b="0">
                <a:solidFill>
                  <a:srgbClr val="C8201E"/>
                </a:solidFill>
                <a:latin typeface="Arial Black"/>
                <a:cs typeface="Arial Black"/>
              </a:rPr>
              <a:t>4: </a:t>
            </a:r>
            <a:r>
              <a:rPr dirty="0" sz="4000" spc="-580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r>
              <a:rPr dirty="0" sz="4000" spc="-53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785" b="0">
                <a:solidFill>
                  <a:srgbClr val="C8201E"/>
                </a:solidFill>
                <a:latin typeface="Arial Black"/>
                <a:cs typeface="Arial Black"/>
              </a:rPr>
              <a:t>SPBE</a:t>
            </a:r>
            <a:endParaRPr sz="4000">
              <a:latin typeface="Arial Black"/>
              <a:cs typeface="Arial 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919798" y="1734541"/>
          <a:ext cx="10358755" cy="3583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5910"/>
                <a:gridCol w="8774430"/>
              </a:tblGrid>
              <a:tr h="444880"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Nama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Kebijakan</a:t>
                      </a:r>
                      <a:r>
                        <a:rPr dirty="0" sz="2000" spc="-3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2000" spc="-3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2000" spc="-1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2000" spc="-3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solidFill>
                            <a:srgbClr val="6F2F9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44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Pengaduan </a:t>
                      </a:r>
                      <a:r>
                        <a:rPr dirty="0" sz="2000" spc="-15">
                          <a:latin typeface="Carlito"/>
                          <a:cs typeface="Carlito"/>
                        </a:rPr>
                        <a:t>Pelayanan</a:t>
                      </a:r>
                      <a:r>
                        <a:rPr dirty="0" sz="2000" spc="-4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450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15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2000" spc="-2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3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Terbuka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44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5">
                          <a:latin typeface="Carlito"/>
                          <a:cs typeface="Carlito"/>
                        </a:rPr>
                        <a:t>Jaringan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Dokumentasi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Informasi Hukum</a:t>
                      </a:r>
                      <a:r>
                        <a:rPr dirty="0" sz="2000" spc="-60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>
                          <a:latin typeface="Carlito"/>
                          <a:cs typeface="Carlito"/>
                        </a:rPr>
                        <a:t>(JDIH)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44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45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2000" spc="-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  <a:tr h="4450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46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2000" spc="-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EF7"/>
                    </a:solidFill>
                  </a:tcPr>
                </a:tc>
              </a:tr>
              <a:tr h="4558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latin typeface="Carlito"/>
                          <a:cs typeface="Carlito"/>
                        </a:rPr>
                        <a:t>47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2000" spc="-10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Publik </a:t>
                      </a:r>
                      <a:r>
                        <a:rPr dirty="0" sz="2000" spc="-10">
                          <a:latin typeface="Carlito"/>
                          <a:cs typeface="Carlito"/>
                        </a:rPr>
                        <a:t>Sektor</a:t>
                      </a:r>
                      <a:r>
                        <a:rPr dirty="0" sz="2000" spc="-25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>
                          <a:latin typeface="Carlito"/>
                          <a:cs typeface="Carlito"/>
                        </a:rPr>
                        <a:t>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10771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31126" y="349008"/>
            <a:ext cx="11558905" cy="569595"/>
            <a:chOff x="431126" y="349008"/>
            <a:chExt cx="11558905" cy="569595"/>
          </a:xfrm>
        </p:grpSpPr>
        <p:sp>
          <p:nvSpPr>
            <p:cNvPr id="5" name="object 5"/>
            <p:cNvSpPr/>
            <p:nvPr/>
          </p:nvSpPr>
          <p:spPr>
            <a:xfrm>
              <a:off x="431126" y="420407"/>
              <a:ext cx="11558905" cy="498475"/>
            </a:xfrm>
            <a:custGeom>
              <a:avLst/>
              <a:gdLst/>
              <a:ahLst/>
              <a:cxnLst/>
              <a:rect l="l" t="t" r="r" b="b"/>
              <a:pathLst>
                <a:path w="11558905" h="498475">
                  <a:moveTo>
                    <a:pt x="1223784" y="0"/>
                  </a:moveTo>
                  <a:lnTo>
                    <a:pt x="0" y="0"/>
                  </a:lnTo>
                  <a:lnTo>
                    <a:pt x="0" y="498182"/>
                  </a:lnTo>
                  <a:lnTo>
                    <a:pt x="1223784" y="498182"/>
                  </a:lnTo>
                  <a:lnTo>
                    <a:pt x="1223784" y="0"/>
                  </a:lnTo>
                  <a:close/>
                </a:path>
                <a:path w="11558905" h="498475">
                  <a:moveTo>
                    <a:pt x="11558676" y="0"/>
                  </a:moveTo>
                  <a:lnTo>
                    <a:pt x="5494185" y="0"/>
                  </a:lnTo>
                  <a:lnTo>
                    <a:pt x="1223810" y="0"/>
                  </a:lnTo>
                  <a:lnTo>
                    <a:pt x="1223810" y="498182"/>
                  </a:lnTo>
                  <a:lnTo>
                    <a:pt x="5494185" y="498182"/>
                  </a:lnTo>
                  <a:lnTo>
                    <a:pt x="11558676" y="498182"/>
                  </a:lnTo>
                  <a:lnTo>
                    <a:pt x="1155867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1019" y="349008"/>
              <a:ext cx="1018794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291840" y="349008"/>
              <a:ext cx="1014222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189975" y="349008"/>
              <a:ext cx="820674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05087" y="349008"/>
              <a:ext cx="1038605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24776" y="349008"/>
          <a:ext cx="11577955" cy="5380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/>
                <a:gridCol w="4270375"/>
                <a:gridCol w="6064250"/>
              </a:tblGrid>
              <a:tr h="7136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98220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2090"/>
                        </a:lnSpc>
                      </a:pP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800" spc="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68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4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55"/>
                        </a:lnSpc>
                      </a:pP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275590">
                        <a:lnSpc>
                          <a:spcPct val="100000"/>
                        </a:lnSpc>
                      </a:pP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Pengaduan Pelayanan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kolaborasi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dengan layanan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</a:t>
                      </a:r>
                      <a:r>
                        <a:rPr dirty="0" sz="1800" spc="-1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lain,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misalnya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Pengaduan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Pelayanan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Instansi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Daerah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dan/atau  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 Daerah</a:t>
                      </a:r>
                      <a:r>
                        <a:rPr dirty="0" sz="18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220345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dapat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berbagai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pakai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sumber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 dengan 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nya, sebagai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hasil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integrasi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layanan/</a:t>
                      </a:r>
                      <a:r>
                        <a:rPr dirty="0" sz="1800" spc="-5" b="1" i="1">
                          <a:latin typeface="Carlito"/>
                          <a:cs typeface="Carlito"/>
                        </a:rPr>
                        <a:t>middleware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/basis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seperti</a:t>
                      </a:r>
                      <a:r>
                        <a:rPr dirty="0" sz="1800" spc="-1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ditunjukkan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Arsitektur aplikasinya, pengelolaan repositori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API, dan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dokumentasi integrasi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800" spc="-4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lainnya.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2334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5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2032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Pengaduan Pelayanan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Publik  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telah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dilakukan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evaluasi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terhadap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perubahan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lingkungan, 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perundang-undangan,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teknologi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atau kebutuhan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 Daerah.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571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210185">
                        <a:lnSpc>
                          <a:spcPct val="1071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aplikasi telah ditingkatkan/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dikembangkan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layanannya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.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Terdapat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notulensi/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catatan/telaah/laporan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reviu/evaluasi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rekomendasi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tindak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lanjut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pengembangan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bukti undangan 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pembahasan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penyempurnaan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 dokumentasi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aktivitas-aktivitas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analisis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komparasi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atau  penyempurnaan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SPBE;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046480" y="82422"/>
            <a:ext cx="7870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42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10" b="1">
                <a:latin typeface="Carlito"/>
                <a:cs typeface="Carlito"/>
              </a:rPr>
              <a:t>PENGADUAN </a:t>
            </a:r>
            <a:r>
              <a:rPr dirty="0" sz="1800" spc="-35" b="1">
                <a:latin typeface="Carlito"/>
                <a:cs typeface="Carlito"/>
              </a:rPr>
              <a:t>PELAYANAN </a:t>
            </a:r>
            <a:r>
              <a:rPr dirty="0" sz="1800" spc="-5" b="1">
                <a:latin typeface="Carlito"/>
                <a:cs typeface="Carlito"/>
              </a:rPr>
              <a:t>PUBLIK BERBASIS</a:t>
            </a:r>
            <a:r>
              <a:rPr dirty="0" sz="1800" spc="14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6115" y="316991"/>
            <a:ext cx="817244" cy="694055"/>
            <a:chOff x="166115" y="316991"/>
            <a:chExt cx="817244" cy="694055"/>
          </a:xfrm>
        </p:grpSpPr>
        <p:sp>
          <p:nvSpPr>
            <p:cNvPr id="3" name="object 3"/>
            <p:cNvSpPr/>
            <p:nvPr/>
          </p:nvSpPr>
          <p:spPr>
            <a:xfrm>
              <a:off x="920496" y="316991"/>
              <a:ext cx="0" cy="694055"/>
            </a:xfrm>
            <a:custGeom>
              <a:avLst/>
              <a:gdLst/>
              <a:ahLst/>
              <a:cxnLst/>
              <a:rect l="l" t="t" r="r" b="b"/>
              <a:pathLst>
                <a:path w="0" h="694055">
                  <a:moveTo>
                    <a:pt x="0" y="0"/>
                  </a:moveTo>
                  <a:lnTo>
                    <a:pt x="0" y="693546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6115" y="364235"/>
              <a:ext cx="816863" cy="6217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062329" y="388365"/>
            <a:ext cx="34556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rlito"/>
                <a:cs typeface="Carlito"/>
              </a:rPr>
              <a:t>KEMENTERIAN </a:t>
            </a:r>
            <a:r>
              <a:rPr dirty="0" sz="1200" spc="-20" b="1">
                <a:latin typeface="Carlito"/>
                <a:cs typeface="Carlito"/>
              </a:rPr>
              <a:t>PENDAYAGUNAAN </a:t>
            </a:r>
            <a:r>
              <a:rPr dirty="0" sz="1200" spc="-25" b="1">
                <a:latin typeface="Carlito"/>
                <a:cs typeface="Carlito"/>
              </a:rPr>
              <a:t>APARATUR </a:t>
            </a:r>
            <a:r>
              <a:rPr dirty="0" sz="1200" spc="-5" b="1">
                <a:latin typeface="Carlito"/>
                <a:cs typeface="Carlito"/>
              </a:rPr>
              <a:t>NEGARA  </a:t>
            </a:r>
            <a:r>
              <a:rPr dirty="0" sz="1200" spc="-10" b="1">
                <a:latin typeface="Carlito"/>
                <a:cs typeface="Carlito"/>
              </a:rPr>
              <a:t>DAN </a:t>
            </a:r>
            <a:r>
              <a:rPr dirty="0" sz="1200" spc="-5" b="1">
                <a:latin typeface="Carlito"/>
                <a:cs typeface="Carlito"/>
              </a:rPr>
              <a:t>REFORMASI BIROKRASI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200" spc="-5" b="1">
                <a:latin typeface="Carlito"/>
                <a:cs typeface="Carlito"/>
              </a:rPr>
              <a:t>REPUBLIK</a:t>
            </a:r>
            <a:r>
              <a:rPr dirty="0" sz="1200" spc="25" b="1">
                <a:latin typeface="Carlito"/>
                <a:cs typeface="Carlito"/>
              </a:rPr>
              <a:t> </a:t>
            </a:r>
            <a:r>
              <a:rPr dirty="0" sz="1200" spc="-5" b="1">
                <a:latin typeface="Carlito"/>
                <a:cs typeface="Carlito"/>
              </a:rPr>
              <a:t>INDONESIA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3598" y="2035301"/>
            <a:ext cx="11082655" cy="4203700"/>
          </a:xfrm>
          <a:custGeom>
            <a:avLst/>
            <a:gdLst/>
            <a:ahLst/>
            <a:cxnLst/>
            <a:rect l="l" t="t" r="r" b="b"/>
            <a:pathLst>
              <a:path w="11082655" h="4203700">
                <a:moveTo>
                  <a:pt x="0" y="4203192"/>
                </a:moveTo>
                <a:lnTo>
                  <a:pt x="11082528" y="4203192"/>
                </a:lnTo>
                <a:lnTo>
                  <a:pt x="11082528" y="0"/>
                </a:lnTo>
                <a:lnTo>
                  <a:pt x="0" y="0"/>
                </a:lnTo>
                <a:lnTo>
                  <a:pt x="0" y="4203192"/>
                </a:lnTo>
                <a:close/>
              </a:path>
            </a:pathLst>
          </a:custGeom>
          <a:ln w="25400">
            <a:solidFill>
              <a:srgbClr val="395E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72185" y="1405204"/>
            <a:ext cx="10923905" cy="407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dirty="0" sz="2400" spc="-15" b="1">
                <a:latin typeface="Carlito"/>
                <a:cs typeface="Carlito"/>
              </a:rPr>
              <a:t>Contoh Layanan Pengaduan Pelayanan</a:t>
            </a:r>
            <a:r>
              <a:rPr dirty="0" sz="2400" spc="30" b="1">
                <a:latin typeface="Carlito"/>
                <a:cs typeface="Carlito"/>
              </a:rPr>
              <a:t> </a:t>
            </a:r>
            <a:r>
              <a:rPr dirty="0" sz="2400" spc="-5" b="1">
                <a:latin typeface="Carlito"/>
                <a:cs typeface="Carlito"/>
              </a:rPr>
              <a:t>Publik</a:t>
            </a:r>
            <a:endParaRPr sz="24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2150"/>
              </a:spcBef>
              <a:buSzPct val="8571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latin typeface="Carlito"/>
                <a:cs typeface="Carlito"/>
              </a:rPr>
              <a:t>SP4N </a:t>
            </a:r>
            <a:r>
              <a:rPr dirty="0" sz="2800" spc="-5">
                <a:latin typeface="Carlito"/>
                <a:cs typeface="Carlito"/>
              </a:rPr>
              <a:t>Lapor - </a:t>
            </a:r>
            <a:r>
              <a:rPr dirty="0" sz="2800" spc="-20">
                <a:latin typeface="Carlito"/>
                <a:cs typeface="Carlito"/>
              </a:rPr>
              <a:t>Layanan </a:t>
            </a:r>
            <a:r>
              <a:rPr dirty="0" sz="2800" spc="-15">
                <a:latin typeface="Carlito"/>
                <a:cs typeface="Carlito"/>
              </a:rPr>
              <a:t>Aspirasi </a:t>
            </a:r>
            <a:r>
              <a:rPr dirty="0" sz="2800" spc="-5">
                <a:latin typeface="Carlito"/>
                <a:cs typeface="Carlito"/>
              </a:rPr>
              <a:t>dan </a:t>
            </a:r>
            <a:r>
              <a:rPr dirty="0" sz="2800" spc="-15">
                <a:latin typeface="Carlito"/>
                <a:cs typeface="Carlito"/>
              </a:rPr>
              <a:t>Pengaduan </a:t>
            </a:r>
            <a:r>
              <a:rPr dirty="0" sz="2800" spc="-10">
                <a:latin typeface="Carlito"/>
                <a:cs typeface="Carlito"/>
              </a:rPr>
              <a:t>Online</a:t>
            </a:r>
            <a:r>
              <a:rPr dirty="0" sz="2800" spc="204">
                <a:latin typeface="Carlito"/>
                <a:cs typeface="Carlito"/>
              </a:rPr>
              <a:t> </a:t>
            </a:r>
            <a:r>
              <a:rPr dirty="0" sz="2800" spc="-15">
                <a:latin typeface="Carlito"/>
                <a:cs typeface="Carlito"/>
              </a:rPr>
              <a:t>Rakyat</a:t>
            </a:r>
            <a:endParaRPr sz="2800">
              <a:latin typeface="Carlito"/>
              <a:cs typeface="Carlito"/>
            </a:endParaRPr>
          </a:p>
          <a:p>
            <a:pPr lvl="1" marL="736600" marR="5080" indent="-343535">
              <a:lnSpc>
                <a:spcPct val="100000"/>
              </a:lnSpc>
              <a:buSzPct val="85714"/>
              <a:buFont typeface="Arial"/>
              <a:buChar char="•"/>
              <a:tabLst>
                <a:tab pos="735965" algn="l"/>
                <a:tab pos="737235" algn="l"/>
              </a:tabLst>
            </a:pPr>
            <a:r>
              <a:rPr dirty="0" sz="2800" spc="-15">
                <a:latin typeface="Carlito"/>
                <a:cs typeface="Carlito"/>
              </a:rPr>
              <a:t>Dikembangkan </a:t>
            </a:r>
            <a:r>
              <a:rPr dirty="0" sz="2800" spc="-10">
                <a:latin typeface="Carlito"/>
                <a:cs typeface="Carlito"/>
              </a:rPr>
              <a:t>bersama-sama oleh </a:t>
            </a:r>
            <a:r>
              <a:rPr dirty="0" sz="2800" spc="-5">
                <a:latin typeface="Carlito"/>
                <a:cs typeface="Carlito"/>
              </a:rPr>
              <a:t>Ombudsman </a:t>
            </a:r>
            <a:r>
              <a:rPr dirty="0" sz="2800">
                <a:latin typeface="Carlito"/>
                <a:cs typeface="Carlito"/>
              </a:rPr>
              <a:t>RI, </a:t>
            </a:r>
            <a:r>
              <a:rPr dirty="0" sz="2800" spc="-100">
                <a:latin typeface="Carlito"/>
                <a:cs typeface="Carlito"/>
              </a:rPr>
              <a:t>KSP, </a:t>
            </a:r>
            <a:r>
              <a:rPr dirty="0" sz="2800" spc="-15">
                <a:latin typeface="Carlito"/>
                <a:cs typeface="Carlito"/>
              </a:rPr>
              <a:t>Kementerian  </a:t>
            </a:r>
            <a:r>
              <a:rPr dirty="0" sz="2800" spc="-45">
                <a:latin typeface="Carlito"/>
                <a:cs typeface="Carlito"/>
              </a:rPr>
              <a:t>PANRB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SzPct val="8571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latin typeface="Carlito"/>
                <a:cs typeface="Carlito"/>
              </a:rPr>
              <a:t>WiSE </a:t>
            </a:r>
            <a:r>
              <a:rPr dirty="0" sz="2800" spc="-5">
                <a:latin typeface="Carlito"/>
                <a:cs typeface="Carlito"/>
              </a:rPr>
              <a:t>– </a:t>
            </a:r>
            <a:r>
              <a:rPr dirty="0" sz="2800" spc="-50">
                <a:latin typeface="Carlito"/>
                <a:cs typeface="Carlito"/>
              </a:rPr>
              <a:t>Tempat </a:t>
            </a:r>
            <a:r>
              <a:rPr dirty="0" sz="2800" spc="-15">
                <a:latin typeface="Carlito"/>
                <a:cs typeface="Carlito"/>
              </a:rPr>
              <a:t>pelaporan terintegrasi </a:t>
            </a:r>
            <a:r>
              <a:rPr dirty="0" sz="2800" spc="-5">
                <a:latin typeface="Carlito"/>
                <a:cs typeface="Carlito"/>
              </a:rPr>
              <a:t>oleh</a:t>
            </a:r>
            <a:r>
              <a:rPr dirty="0" sz="2800" spc="125">
                <a:latin typeface="Carlito"/>
                <a:cs typeface="Carlito"/>
              </a:rPr>
              <a:t> </a:t>
            </a:r>
            <a:r>
              <a:rPr dirty="0" sz="2800" spc="-20">
                <a:latin typeface="Carlito"/>
                <a:cs typeface="Carlito"/>
              </a:rPr>
              <a:t>Kemenkeu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8571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latin typeface="Carlito"/>
                <a:cs typeface="Carlito"/>
              </a:rPr>
              <a:t>E</a:t>
            </a:r>
            <a:r>
              <a:rPr dirty="0" sz="2800">
                <a:latin typeface="Carlito"/>
                <a:cs typeface="Carlito"/>
              </a:rPr>
              <a:t> </a:t>
            </a:r>
            <a:r>
              <a:rPr dirty="0" sz="2800" spc="-25">
                <a:latin typeface="Carlito"/>
                <a:cs typeface="Carlito"/>
              </a:rPr>
              <a:t>Wadul</a:t>
            </a:r>
            <a:endParaRPr sz="2800">
              <a:latin typeface="Carlito"/>
              <a:cs typeface="Carlito"/>
            </a:endParaRPr>
          </a:p>
          <a:p>
            <a:pPr lvl="1" marL="736600" indent="-343535">
              <a:lnSpc>
                <a:spcPct val="100000"/>
              </a:lnSpc>
              <a:buSzPct val="85714"/>
              <a:buFont typeface="Arial"/>
              <a:buChar char="•"/>
              <a:tabLst>
                <a:tab pos="735965" algn="l"/>
                <a:tab pos="737235" algn="l"/>
              </a:tabLst>
            </a:pPr>
            <a:r>
              <a:rPr dirty="0" sz="2800" spc="-10">
                <a:latin typeface="Carlito"/>
                <a:cs typeface="Carlito"/>
              </a:rPr>
              <a:t>Aplikasi </a:t>
            </a:r>
            <a:r>
              <a:rPr dirty="0" sz="2800" spc="-15">
                <a:latin typeface="Carlito"/>
                <a:cs typeface="Carlito"/>
              </a:rPr>
              <a:t>pelaporan </a:t>
            </a:r>
            <a:r>
              <a:rPr dirty="0" sz="2800" spc="-10">
                <a:latin typeface="Carlito"/>
                <a:cs typeface="Carlito"/>
              </a:rPr>
              <a:t>online oleh</a:t>
            </a:r>
            <a:r>
              <a:rPr dirty="0" sz="2800" spc="105">
                <a:latin typeface="Carlito"/>
                <a:cs typeface="Carlito"/>
              </a:rPr>
              <a:t> </a:t>
            </a:r>
            <a:r>
              <a:rPr dirty="0" sz="2800" spc="-25">
                <a:latin typeface="Carlito"/>
                <a:cs typeface="Carlito"/>
              </a:rPr>
              <a:t>Surabaya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buSzPct val="85714"/>
              <a:buFont typeface="Arial"/>
              <a:buChar char="•"/>
              <a:tabLst>
                <a:tab pos="354965" algn="l"/>
                <a:tab pos="355600" algn="l"/>
                <a:tab pos="2127885" algn="l"/>
                <a:tab pos="3182620" algn="l"/>
                <a:tab pos="4446270" algn="l"/>
                <a:tab pos="4795520" algn="l"/>
                <a:tab pos="7069455" algn="l"/>
                <a:tab pos="7874000" algn="l"/>
                <a:tab pos="8619490" algn="l"/>
              </a:tabLst>
            </a:pPr>
            <a:r>
              <a:rPr dirty="0" sz="2800" spc="-75">
                <a:latin typeface="Carlito"/>
                <a:cs typeface="Carlito"/>
              </a:rPr>
              <a:t>P</a:t>
            </a:r>
            <a:r>
              <a:rPr dirty="0" sz="2800">
                <a:latin typeface="Carlito"/>
                <a:cs typeface="Carlito"/>
              </a:rPr>
              <a:t>e</a:t>
            </a:r>
            <a:r>
              <a:rPr dirty="0" sz="2800" spc="-10">
                <a:latin typeface="Carlito"/>
                <a:cs typeface="Carlito"/>
              </a:rPr>
              <a:t>n</a:t>
            </a:r>
            <a:r>
              <a:rPr dirty="0" sz="2800" spc="-60">
                <a:latin typeface="Carlito"/>
                <a:cs typeface="Carlito"/>
              </a:rPr>
              <a:t>g</a:t>
            </a:r>
            <a:r>
              <a:rPr dirty="0" sz="2800" spc="-5">
                <a:latin typeface="Carlito"/>
                <a:cs typeface="Carlito"/>
              </a:rPr>
              <a:t>aduan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5">
                <a:latin typeface="Carlito"/>
                <a:cs typeface="Carlito"/>
              </a:rPr>
              <a:t>P</a:t>
            </a:r>
            <a:r>
              <a:rPr dirty="0" sz="2800">
                <a:latin typeface="Carlito"/>
                <a:cs typeface="Carlito"/>
              </a:rPr>
              <a:t>u</a:t>
            </a:r>
            <a:r>
              <a:rPr dirty="0" sz="2800" spc="-10">
                <a:latin typeface="Carlito"/>
                <a:cs typeface="Carlito"/>
              </a:rPr>
              <a:t>b</a:t>
            </a:r>
            <a:r>
              <a:rPr dirty="0" sz="2800" spc="-25">
                <a:latin typeface="Carlito"/>
                <a:cs typeface="Carlito"/>
              </a:rPr>
              <a:t>l</a:t>
            </a:r>
            <a:r>
              <a:rPr dirty="0" sz="2800" spc="-5">
                <a:latin typeface="Carlito"/>
                <a:cs typeface="Carlito"/>
              </a:rPr>
              <a:t>ik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10">
                <a:latin typeface="Carlito"/>
                <a:cs typeface="Carlito"/>
              </a:rPr>
              <a:t>Lai</a:t>
            </a:r>
            <a:r>
              <a:rPr dirty="0" sz="2800" spc="-15">
                <a:latin typeface="Carlito"/>
                <a:cs typeface="Carlito"/>
              </a:rPr>
              <a:t>n</a:t>
            </a:r>
            <a:r>
              <a:rPr dirty="0" sz="2800" spc="-50">
                <a:latin typeface="Carlito"/>
                <a:cs typeface="Carlito"/>
              </a:rPr>
              <a:t>n</a:t>
            </a:r>
            <a:r>
              <a:rPr dirty="0" sz="2800" spc="-60">
                <a:latin typeface="Carlito"/>
                <a:cs typeface="Carlito"/>
              </a:rPr>
              <a:t>y</a:t>
            </a:r>
            <a:r>
              <a:rPr dirty="0" sz="2800" spc="-5">
                <a:latin typeface="Carlito"/>
                <a:cs typeface="Carlito"/>
              </a:rPr>
              <a:t>a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5">
                <a:latin typeface="Carlito"/>
                <a:cs typeface="Carlito"/>
              </a:rPr>
              <a:t>–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10">
                <a:latin typeface="Carlito"/>
                <a:cs typeface="Carlito"/>
              </a:rPr>
              <a:t>di</a:t>
            </a:r>
            <a:r>
              <a:rPr dirty="0" sz="2800" spc="-95">
                <a:latin typeface="Carlito"/>
                <a:cs typeface="Carlito"/>
              </a:rPr>
              <a:t>k</a:t>
            </a:r>
            <a:r>
              <a:rPr dirty="0" sz="2800" spc="-5">
                <a:latin typeface="Carlito"/>
                <a:cs typeface="Carlito"/>
              </a:rPr>
              <a:t>em</a:t>
            </a:r>
            <a:r>
              <a:rPr dirty="0" sz="2800" spc="-15">
                <a:latin typeface="Carlito"/>
                <a:cs typeface="Carlito"/>
              </a:rPr>
              <a:t>b</a:t>
            </a:r>
            <a:r>
              <a:rPr dirty="0" sz="2800" spc="5">
                <a:latin typeface="Carlito"/>
                <a:cs typeface="Carlito"/>
              </a:rPr>
              <a:t>a</a:t>
            </a:r>
            <a:r>
              <a:rPr dirty="0" sz="2800" spc="-10">
                <a:latin typeface="Carlito"/>
                <a:cs typeface="Carlito"/>
              </a:rPr>
              <a:t>ng</a:t>
            </a:r>
            <a:r>
              <a:rPr dirty="0" sz="2800" spc="-60">
                <a:latin typeface="Carlito"/>
                <a:cs typeface="Carlito"/>
              </a:rPr>
              <a:t>k</a:t>
            </a:r>
            <a:r>
              <a:rPr dirty="0" sz="2800" spc="-5">
                <a:latin typeface="Carlito"/>
                <a:cs typeface="Carlito"/>
              </a:rPr>
              <a:t>an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10">
                <a:latin typeface="Carlito"/>
                <a:cs typeface="Carlito"/>
              </a:rPr>
              <a:t>ole</a:t>
            </a:r>
            <a:r>
              <a:rPr dirty="0" sz="2800" spc="-5">
                <a:latin typeface="Carlito"/>
                <a:cs typeface="Carlito"/>
              </a:rPr>
              <a:t>h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10">
                <a:latin typeface="Carlito"/>
                <a:cs typeface="Carlito"/>
              </a:rPr>
              <a:t>uni</a:t>
            </a:r>
            <a:r>
              <a:rPr dirty="0" sz="2800" spc="-5">
                <a:latin typeface="Carlito"/>
                <a:cs typeface="Carlito"/>
              </a:rPr>
              <a:t>t</a:t>
            </a:r>
            <a:r>
              <a:rPr dirty="0" sz="2800">
                <a:latin typeface="Carlito"/>
                <a:cs typeface="Carlito"/>
              </a:rPr>
              <a:t>	</a:t>
            </a:r>
            <a:r>
              <a:rPr dirty="0" sz="2800" spc="-90">
                <a:latin typeface="Carlito"/>
                <a:cs typeface="Carlito"/>
              </a:rPr>
              <a:t>k</a:t>
            </a:r>
            <a:r>
              <a:rPr dirty="0" sz="2800" spc="-5">
                <a:latin typeface="Carlito"/>
                <a:cs typeface="Carlito"/>
              </a:rPr>
              <a:t>e</a:t>
            </a:r>
            <a:r>
              <a:rPr dirty="0" sz="2800">
                <a:latin typeface="Carlito"/>
                <a:cs typeface="Carlito"/>
              </a:rPr>
              <a:t>r</a:t>
            </a:r>
            <a:r>
              <a:rPr dirty="0" sz="2800" spc="-10">
                <a:latin typeface="Carlito"/>
                <a:cs typeface="Carlito"/>
              </a:rPr>
              <a:t>j</a:t>
            </a:r>
            <a:r>
              <a:rPr dirty="0" sz="2800" spc="-5">
                <a:latin typeface="Carlito"/>
                <a:cs typeface="Carlito"/>
              </a:rPr>
              <a:t>a</a:t>
            </a:r>
            <a:r>
              <a:rPr dirty="0" sz="2800" spc="-10">
                <a:latin typeface="Carlito"/>
                <a:cs typeface="Carlito"/>
              </a:rPr>
              <a:t>/pe</a:t>
            </a:r>
            <a:r>
              <a:rPr dirty="0" sz="2800" spc="-80">
                <a:latin typeface="Carlito"/>
                <a:cs typeface="Carlito"/>
              </a:rPr>
              <a:t>r</a:t>
            </a:r>
            <a:r>
              <a:rPr dirty="0" sz="2800" spc="5">
                <a:latin typeface="Carlito"/>
                <a:cs typeface="Carlito"/>
              </a:rPr>
              <a:t>a</a:t>
            </a:r>
            <a:r>
              <a:rPr dirty="0" sz="2800" spc="-10">
                <a:latin typeface="Carlito"/>
                <a:cs typeface="Carlito"/>
              </a:rPr>
              <a:t>ng</a:t>
            </a:r>
            <a:r>
              <a:rPr dirty="0" sz="2800" spc="-60">
                <a:latin typeface="Carlito"/>
                <a:cs typeface="Carlito"/>
              </a:rPr>
              <a:t>k</a:t>
            </a:r>
            <a:r>
              <a:rPr dirty="0" sz="2800" spc="-25">
                <a:latin typeface="Carlito"/>
                <a:cs typeface="Carlito"/>
              </a:rPr>
              <a:t>a</a:t>
            </a:r>
            <a:r>
              <a:rPr dirty="0" sz="2800" spc="-5">
                <a:latin typeface="Carlito"/>
                <a:cs typeface="Carlito"/>
              </a:rPr>
              <a:t>t  </a:t>
            </a:r>
            <a:r>
              <a:rPr dirty="0" sz="2800" spc="-20">
                <a:latin typeface="Carlito"/>
                <a:cs typeface="Carlito"/>
              </a:rPr>
              <a:t>daerah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2026" y="1354836"/>
            <a:ext cx="623729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2367" y="147066"/>
            <a:ext cx="10233660" cy="695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>
                <a:solidFill>
                  <a:srgbClr val="000000"/>
                </a:solidFill>
                <a:latin typeface="Carlito"/>
                <a:cs typeface="Carlito"/>
              </a:rPr>
              <a:t>LAPOR </a:t>
            </a:r>
            <a:r>
              <a:rPr dirty="0" sz="2200" spc="-5">
                <a:solidFill>
                  <a:srgbClr val="000000"/>
                </a:solidFill>
                <a:latin typeface="Carlito"/>
                <a:cs typeface="Carlito"/>
              </a:rPr>
              <a:t>– </a:t>
            </a:r>
            <a:r>
              <a:rPr dirty="0" sz="2200" spc="-20">
                <a:solidFill>
                  <a:srgbClr val="000000"/>
                </a:solidFill>
                <a:latin typeface="Carlito"/>
                <a:cs typeface="Carlito"/>
              </a:rPr>
              <a:t>Layanan </a:t>
            </a:r>
            <a:r>
              <a:rPr dirty="0" sz="2200" spc="-15">
                <a:solidFill>
                  <a:srgbClr val="000000"/>
                </a:solidFill>
                <a:latin typeface="Carlito"/>
                <a:cs typeface="Carlito"/>
              </a:rPr>
              <a:t>Pengaduan </a:t>
            </a:r>
            <a:r>
              <a:rPr dirty="0" sz="2200" spc="-5">
                <a:solidFill>
                  <a:srgbClr val="000000"/>
                </a:solidFill>
                <a:latin typeface="Carlito"/>
                <a:cs typeface="Carlito"/>
              </a:rPr>
              <a:t>Publik</a:t>
            </a:r>
            <a:r>
              <a:rPr dirty="0" sz="2200" spc="10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200" spc="-10">
                <a:solidFill>
                  <a:srgbClr val="000000"/>
                </a:solidFill>
                <a:latin typeface="Carlito"/>
                <a:cs typeface="Carlito"/>
              </a:rPr>
              <a:t>KemenpanRB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2200" spc="-30">
                <a:solidFill>
                  <a:srgbClr val="000000"/>
                </a:solidFill>
                <a:latin typeface="Carlito"/>
                <a:cs typeface="Carlito"/>
              </a:rPr>
              <a:t>PermenPAN </a:t>
            </a:r>
            <a:r>
              <a:rPr dirty="0" sz="2200" spc="-5">
                <a:solidFill>
                  <a:srgbClr val="000000"/>
                </a:solidFill>
                <a:latin typeface="Carlito"/>
                <a:cs typeface="Carlito"/>
              </a:rPr>
              <a:t>RB 62/2018 </a:t>
            </a:r>
            <a:r>
              <a:rPr dirty="0" sz="2200" spc="-20">
                <a:solidFill>
                  <a:srgbClr val="000000"/>
                </a:solidFill>
                <a:latin typeface="Carlito"/>
                <a:cs typeface="Carlito"/>
              </a:rPr>
              <a:t>tentang </a:t>
            </a:r>
            <a:r>
              <a:rPr dirty="0" sz="2200" spc="-15">
                <a:solidFill>
                  <a:srgbClr val="000000"/>
                </a:solidFill>
                <a:latin typeface="Carlito"/>
                <a:cs typeface="Carlito"/>
              </a:rPr>
              <a:t>Pedoman Sistem Pengaduan </a:t>
            </a:r>
            <a:r>
              <a:rPr dirty="0" sz="2200" spc="-20">
                <a:solidFill>
                  <a:srgbClr val="000000"/>
                </a:solidFill>
                <a:latin typeface="Carlito"/>
                <a:cs typeface="Carlito"/>
              </a:rPr>
              <a:t>Pelayanan </a:t>
            </a:r>
            <a:r>
              <a:rPr dirty="0" sz="2200" spc="-5">
                <a:solidFill>
                  <a:srgbClr val="000000"/>
                </a:solidFill>
                <a:latin typeface="Carlito"/>
                <a:cs typeface="Carlito"/>
              </a:rPr>
              <a:t>Publik</a:t>
            </a:r>
            <a:r>
              <a:rPr dirty="0" sz="2200" spc="385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200" spc="-5">
                <a:solidFill>
                  <a:srgbClr val="000000"/>
                </a:solidFill>
                <a:latin typeface="Carlito"/>
                <a:cs typeface="Carlito"/>
              </a:rPr>
              <a:t>Nasional</a:t>
            </a:r>
            <a:endParaRPr sz="2200">
              <a:latin typeface="Carlito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2023" y="1629155"/>
            <a:ext cx="11584305" cy="4980940"/>
            <a:chOff x="192023" y="1629155"/>
            <a:chExt cx="11584305" cy="4980940"/>
          </a:xfrm>
        </p:grpSpPr>
        <p:sp>
          <p:nvSpPr>
            <p:cNvPr id="4" name="object 4"/>
            <p:cNvSpPr/>
            <p:nvPr/>
          </p:nvSpPr>
          <p:spPr>
            <a:xfrm>
              <a:off x="192023" y="1793747"/>
              <a:ext cx="6516624" cy="38526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134100" y="1629155"/>
              <a:ext cx="5641848" cy="49804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52" y="288493"/>
            <a:ext cx="10249535" cy="9105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14420" marR="5080" indent="-3602354">
              <a:lnSpc>
                <a:spcPct val="100000"/>
              </a:lnSpc>
              <a:spcBef>
                <a:spcPts val="105"/>
              </a:spcBef>
            </a:pPr>
            <a:r>
              <a:rPr dirty="0" sz="2900">
                <a:solidFill>
                  <a:srgbClr val="000000"/>
                </a:solidFill>
                <a:latin typeface="Carlito"/>
                <a:cs typeface="Carlito"/>
              </a:rPr>
              <a:t>Studi </a:t>
            </a:r>
            <a:r>
              <a:rPr dirty="0" sz="2900" spc="-10">
                <a:solidFill>
                  <a:srgbClr val="000000"/>
                </a:solidFill>
                <a:latin typeface="Carlito"/>
                <a:cs typeface="Carlito"/>
              </a:rPr>
              <a:t>Kasus </a:t>
            </a:r>
            <a:r>
              <a:rPr dirty="0" sz="2900">
                <a:solidFill>
                  <a:srgbClr val="000000"/>
                </a:solidFill>
                <a:latin typeface="Carlito"/>
                <a:cs typeface="Carlito"/>
              </a:rPr>
              <a:t>: </a:t>
            </a:r>
            <a:r>
              <a:rPr dirty="0" sz="2900" spc="-15">
                <a:solidFill>
                  <a:srgbClr val="000000"/>
                </a:solidFill>
                <a:latin typeface="Carlito"/>
                <a:cs typeface="Carlito"/>
              </a:rPr>
              <a:t>Integrasi </a:t>
            </a:r>
            <a:r>
              <a:rPr dirty="0" sz="2900" spc="-5">
                <a:solidFill>
                  <a:srgbClr val="000000"/>
                </a:solidFill>
                <a:latin typeface="Carlito"/>
                <a:cs typeface="Carlito"/>
              </a:rPr>
              <a:t>berbagai media pengaduan </a:t>
            </a:r>
            <a:r>
              <a:rPr dirty="0" sz="2900">
                <a:solidFill>
                  <a:srgbClr val="000000"/>
                </a:solidFill>
                <a:latin typeface="Carlito"/>
                <a:cs typeface="Carlito"/>
              </a:rPr>
              <a:t>dan SP4N</a:t>
            </a:r>
            <a:r>
              <a:rPr dirty="0" sz="2900" spc="-165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900">
                <a:solidFill>
                  <a:srgbClr val="000000"/>
                </a:solidFill>
                <a:latin typeface="Carlito"/>
                <a:cs typeface="Carlito"/>
              </a:rPr>
              <a:t>LAPOR  di </a:t>
            </a:r>
            <a:r>
              <a:rPr dirty="0" sz="2900" spc="-25">
                <a:solidFill>
                  <a:srgbClr val="000000"/>
                </a:solidFill>
                <a:latin typeface="Carlito"/>
                <a:cs typeface="Carlito"/>
              </a:rPr>
              <a:t>Pemkot</a:t>
            </a:r>
            <a:r>
              <a:rPr dirty="0" sz="2900" spc="-55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900" spc="-20">
                <a:solidFill>
                  <a:srgbClr val="000000"/>
                </a:solidFill>
                <a:latin typeface="Carlito"/>
                <a:cs typeface="Carlito"/>
              </a:rPr>
              <a:t>Surabaya</a:t>
            </a:r>
            <a:endParaRPr sz="29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0936" y="1476755"/>
            <a:ext cx="10661904" cy="4943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57556"/>
            <a:ext cx="370331" cy="48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978" y="224739"/>
            <a:ext cx="9029700" cy="1372870"/>
          </a:xfrm>
          <a:prstGeom prst="rect"/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0"/>
              </a:spcBef>
              <a:tabLst>
                <a:tab pos="8755380" algn="l"/>
              </a:tabLst>
            </a:pPr>
            <a:r>
              <a:rPr dirty="0" sz="2200" spc="-15" b="0">
                <a:solidFill>
                  <a:srgbClr val="000000"/>
                </a:solidFill>
                <a:latin typeface="Carlito"/>
                <a:cs typeface="Carlito"/>
              </a:rPr>
              <a:t>Contoh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kasus </a:t>
            </a:r>
            <a:r>
              <a:rPr dirty="0" sz="2200" spc="-5" b="0">
                <a:solidFill>
                  <a:srgbClr val="000000"/>
                </a:solidFill>
                <a:latin typeface="Carlito"/>
                <a:cs typeface="Carlito"/>
              </a:rPr>
              <a:t>–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Level </a:t>
            </a:r>
            <a:r>
              <a:rPr dirty="0" sz="2200" spc="-20" b="0">
                <a:solidFill>
                  <a:srgbClr val="000000"/>
                </a:solidFill>
                <a:latin typeface="Carlito"/>
                <a:cs typeface="Carlito"/>
              </a:rPr>
              <a:t>kematangan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teknis </a:t>
            </a:r>
            <a:r>
              <a:rPr dirty="0" sz="2200" spc="-15" b="0">
                <a:solidFill>
                  <a:srgbClr val="000000"/>
                </a:solidFill>
                <a:latin typeface="Carlito"/>
                <a:cs typeface="Carlito"/>
              </a:rPr>
              <a:t>layanan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pengaduan</a:t>
            </a:r>
            <a:r>
              <a:rPr dirty="0" sz="2200" spc="19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200" spc="-5" b="0">
                <a:solidFill>
                  <a:srgbClr val="000000"/>
                </a:solidFill>
                <a:latin typeface="Carlito"/>
                <a:cs typeface="Carlito"/>
              </a:rPr>
              <a:t>publik</a:t>
            </a:r>
            <a:r>
              <a:rPr dirty="0" sz="2200" spc="5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200" spc="-35" b="0">
                <a:solidFill>
                  <a:srgbClr val="000000"/>
                </a:solidFill>
                <a:latin typeface="Carlito"/>
                <a:cs typeface="Carlito"/>
              </a:rPr>
              <a:t>TINGKAT	</a:t>
            </a:r>
            <a:r>
              <a:rPr dirty="0" sz="2200" spc="-5" b="0">
                <a:solidFill>
                  <a:srgbClr val="000000"/>
                </a:solidFill>
                <a:latin typeface="Carlito"/>
                <a:cs typeface="Carlito"/>
              </a:rPr>
              <a:t>5  </a:t>
            </a:r>
            <a:r>
              <a:rPr dirty="0" sz="2200" spc="-10" b="0">
                <a:solidFill>
                  <a:srgbClr val="000000"/>
                </a:solidFill>
                <a:latin typeface="Bookman Uralic"/>
                <a:cs typeface="Bookman Uralic"/>
              </a:rPr>
              <a:t>Sistem pengaduan publik </a:t>
            </a:r>
            <a:r>
              <a:rPr dirty="0" sz="2200" spc="-10">
                <a:solidFill>
                  <a:srgbClr val="000000"/>
                </a:solidFill>
                <a:latin typeface="Bookman Uralic"/>
                <a:cs typeface="Bookman Uralic"/>
              </a:rPr>
              <a:t>dapat </a:t>
            </a:r>
            <a:r>
              <a:rPr dirty="0" sz="2200" spc="-5">
                <a:solidFill>
                  <a:srgbClr val="000000"/>
                </a:solidFill>
                <a:latin typeface="Bookman Uralic"/>
                <a:cs typeface="Bookman Uralic"/>
              </a:rPr>
              <a:t>terus </a:t>
            </a:r>
            <a:r>
              <a:rPr dirty="0" sz="2200" spc="-10">
                <a:solidFill>
                  <a:srgbClr val="000000"/>
                </a:solidFill>
                <a:latin typeface="Bookman Uralic"/>
                <a:cs typeface="Bookman Uralic"/>
              </a:rPr>
              <a:t>ditingkatkan dengan  menyesuaikan terhadap perubahan lingkungan, teknologi dan  kebutuhan</a:t>
            </a:r>
            <a:r>
              <a:rPr dirty="0" sz="2200" spc="15">
                <a:solidFill>
                  <a:srgbClr val="000000"/>
                </a:solidFill>
                <a:latin typeface="Bookman Uralic"/>
                <a:cs typeface="Bookman Uralic"/>
              </a:rPr>
              <a:t> </a:t>
            </a:r>
            <a:r>
              <a:rPr dirty="0" sz="2200" spc="-5">
                <a:solidFill>
                  <a:srgbClr val="000000"/>
                </a:solidFill>
                <a:latin typeface="Bookman Uralic"/>
                <a:cs typeface="Bookman Uralic"/>
              </a:rPr>
              <a:t>instansi</a:t>
            </a:r>
            <a:r>
              <a:rPr dirty="0" sz="2200" spc="-5" b="0">
                <a:solidFill>
                  <a:srgbClr val="000000"/>
                </a:solidFill>
                <a:latin typeface="Bookman Uralic"/>
                <a:cs typeface="Bookman Uralic"/>
              </a:rPr>
              <a:t>.</a:t>
            </a:r>
            <a:endParaRPr sz="2200">
              <a:latin typeface="Bookman Uralic"/>
              <a:cs typeface="Bookman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90775" y="1709927"/>
            <a:ext cx="8985885" cy="4352925"/>
            <a:chOff x="2390775" y="1709927"/>
            <a:chExt cx="8985885" cy="4352925"/>
          </a:xfrm>
        </p:grpSpPr>
        <p:sp>
          <p:nvSpPr>
            <p:cNvPr id="4" name="object 4"/>
            <p:cNvSpPr/>
            <p:nvPr/>
          </p:nvSpPr>
          <p:spPr>
            <a:xfrm>
              <a:off x="2851404" y="1709927"/>
              <a:ext cx="8525256" cy="4352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390775" y="4790058"/>
              <a:ext cx="2324100" cy="690245"/>
            </a:xfrm>
            <a:custGeom>
              <a:avLst/>
              <a:gdLst/>
              <a:ahLst/>
              <a:cxnLst/>
              <a:rect l="l" t="t" r="r" b="b"/>
              <a:pathLst>
                <a:path w="2324100" h="690245">
                  <a:moveTo>
                    <a:pt x="2093247" y="73708"/>
                  </a:moveTo>
                  <a:lnTo>
                    <a:pt x="0" y="616458"/>
                  </a:lnTo>
                  <a:lnTo>
                    <a:pt x="19050" y="690118"/>
                  </a:lnTo>
                  <a:lnTo>
                    <a:pt x="2112346" y="147480"/>
                  </a:lnTo>
                  <a:lnTo>
                    <a:pt x="2093247" y="73708"/>
                  </a:lnTo>
                  <a:close/>
                </a:path>
                <a:path w="2324100" h="690245">
                  <a:moveTo>
                    <a:pt x="2311576" y="64135"/>
                  </a:moveTo>
                  <a:lnTo>
                    <a:pt x="2130171" y="64135"/>
                  </a:lnTo>
                  <a:lnTo>
                    <a:pt x="2149221" y="137922"/>
                  </a:lnTo>
                  <a:lnTo>
                    <a:pt x="2112346" y="147480"/>
                  </a:lnTo>
                  <a:lnTo>
                    <a:pt x="2131441" y="221234"/>
                  </a:lnTo>
                  <a:lnTo>
                    <a:pt x="2311576" y="64135"/>
                  </a:lnTo>
                  <a:close/>
                </a:path>
                <a:path w="2324100" h="690245">
                  <a:moveTo>
                    <a:pt x="2130171" y="64135"/>
                  </a:moveTo>
                  <a:lnTo>
                    <a:pt x="2093247" y="73708"/>
                  </a:lnTo>
                  <a:lnTo>
                    <a:pt x="2112346" y="147480"/>
                  </a:lnTo>
                  <a:lnTo>
                    <a:pt x="2149221" y="137922"/>
                  </a:lnTo>
                  <a:lnTo>
                    <a:pt x="2130171" y="64135"/>
                  </a:lnTo>
                  <a:close/>
                </a:path>
                <a:path w="2324100" h="690245">
                  <a:moveTo>
                    <a:pt x="2074164" y="0"/>
                  </a:moveTo>
                  <a:lnTo>
                    <a:pt x="2093247" y="73708"/>
                  </a:lnTo>
                  <a:lnTo>
                    <a:pt x="2130171" y="64135"/>
                  </a:lnTo>
                  <a:lnTo>
                    <a:pt x="2311576" y="64135"/>
                  </a:lnTo>
                  <a:lnTo>
                    <a:pt x="2324100" y="53213"/>
                  </a:lnTo>
                  <a:lnTo>
                    <a:pt x="20741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38759" y="4862576"/>
            <a:ext cx="23380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rlito"/>
                <a:cs typeface="Carlito"/>
              </a:rPr>
              <a:t>Memenuhi </a:t>
            </a:r>
            <a:r>
              <a:rPr dirty="0" sz="1800" spc="-10">
                <a:latin typeface="Carlito"/>
                <a:cs typeface="Carlito"/>
              </a:rPr>
              <a:t>tingkat </a:t>
            </a:r>
            <a:r>
              <a:rPr dirty="0" sz="1800">
                <a:latin typeface="Carlito"/>
                <a:cs typeface="Carlito"/>
              </a:rPr>
              <a:t>4,  </a:t>
            </a:r>
            <a:r>
              <a:rPr dirty="0" sz="1800" spc="-10">
                <a:latin typeface="Carlito"/>
                <a:cs typeface="Carlito"/>
              </a:rPr>
              <a:t>adanya </a:t>
            </a:r>
            <a:r>
              <a:rPr dirty="0" sz="1800" spc="-15">
                <a:latin typeface="Carlito"/>
                <a:cs typeface="Carlito"/>
              </a:rPr>
              <a:t>kolaborasi</a:t>
            </a:r>
            <a:r>
              <a:rPr dirty="0" sz="1800" spc="-35">
                <a:latin typeface="Carlito"/>
                <a:cs typeface="Carlito"/>
              </a:rPr>
              <a:t> </a:t>
            </a:r>
            <a:r>
              <a:rPr dirty="0" sz="1800" spc="-15">
                <a:latin typeface="Carlito"/>
                <a:cs typeface="Carlito"/>
              </a:rPr>
              <a:t>sistem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031" y="285115"/>
            <a:ext cx="10367010" cy="695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5" b="0">
                <a:solidFill>
                  <a:srgbClr val="000000"/>
                </a:solidFill>
                <a:latin typeface="Carlito"/>
                <a:cs typeface="Carlito"/>
              </a:rPr>
              <a:t>Data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Dukung </a:t>
            </a:r>
            <a:r>
              <a:rPr dirty="0" sz="2200" spc="-15" b="0">
                <a:solidFill>
                  <a:srgbClr val="000000"/>
                </a:solidFill>
                <a:latin typeface="Carlito"/>
                <a:cs typeface="Carlito"/>
              </a:rPr>
              <a:t>lainnya </a:t>
            </a:r>
            <a:r>
              <a:rPr dirty="0" sz="2200" spc="-5" b="0">
                <a:solidFill>
                  <a:srgbClr val="000000"/>
                </a:solidFill>
                <a:latin typeface="Carlito"/>
                <a:cs typeface="Carlito"/>
              </a:rPr>
              <a:t>–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berupa </a:t>
            </a:r>
            <a:r>
              <a:rPr dirty="0" sz="2200" spc="-15" b="0">
                <a:solidFill>
                  <a:srgbClr val="000000"/>
                </a:solidFill>
                <a:latin typeface="Carlito"/>
                <a:cs typeface="Carlito"/>
              </a:rPr>
              <a:t>rekapan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dan evaluasi </a:t>
            </a:r>
            <a:r>
              <a:rPr dirty="0" sz="2200" spc="-5" b="0">
                <a:solidFill>
                  <a:srgbClr val="000000"/>
                </a:solidFill>
                <a:latin typeface="Carlito"/>
                <a:cs typeface="Carlito"/>
              </a:rPr>
              <a:t>tindak lanjut </a:t>
            </a:r>
            <a:r>
              <a:rPr dirty="0" sz="2200" spc="-15" b="0">
                <a:solidFill>
                  <a:srgbClr val="000000"/>
                </a:solidFill>
                <a:latin typeface="Carlito"/>
                <a:cs typeface="Carlito"/>
              </a:rPr>
              <a:t>layanan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pengaduan</a:t>
            </a:r>
            <a:r>
              <a:rPr dirty="0" sz="2200" spc="85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publik</a:t>
            </a:r>
            <a:endParaRPr sz="2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2200" spc="-5" b="0">
                <a:solidFill>
                  <a:srgbClr val="000000"/>
                </a:solidFill>
                <a:latin typeface="Carlito"/>
                <a:cs typeface="Carlito"/>
              </a:rPr>
              <a:t>berbasis</a:t>
            </a:r>
            <a:r>
              <a:rPr dirty="0" sz="2200" spc="-25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200" spc="-10" b="0">
                <a:solidFill>
                  <a:srgbClr val="000000"/>
                </a:solidFill>
                <a:latin typeface="Carlito"/>
                <a:cs typeface="Carlito"/>
              </a:rPr>
              <a:t>elektronik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39339" y="1184147"/>
            <a:ext cx="228600" cy="1079500"/>
          </a:xfrm>
          <a:custGeom>
            <a:avLst/>
            <a:gdLst/>
            <a:ahLst/>
            <a:cxnLst/>
            <a:rect l="l" t="t" r="r" b="b"/>
            <a:pathLst>
              <a:path w="228600" h="1079500">
                <a:moveTo>
                  <a:pt x="76200" y="850518"/>
                </a:moveTo>
                <a:lnTo>
                  <a:pt x="0" y="850518"/>
                </a:lnTo>
                <a:lnTo>
                  <a:pt x="114300" y="1079118"/>
                </a:lnTo>
                <a:lnTo>
                  <a:pt x="209550" y="888618"/>
                </a:lnTo>
                <a:lnTo>
                  <a:pt x="76200" y="888618"/>
                </a:lnTo>
                <a:lnTo>
                  <a:pt x="76200" y="850518"/>
                </a:lnTo>
                <a:close/>
              </a:path>
              <a:path w="228600" h="1079500">
                <a:moveTo>
                  <a:pt x="152400" y="0"/>
                </a:moveTo>
                <a:lnTo>
                  <a:pt x="76200" y="0"/>
                </a:lnTo>
                <a:lnTo>
                  <a:pt x="76200" y="888618"/>
                </a:lnTo>
                <a:lnTo>
                  <a:pt x="152400" y="888618"/>
                </a:lnTo>
                <a:lnTo>
                  <a:pt x="152400" y="0"/>
                </a:lnTo>
                <a:close/>
              </a:path>
              <a:path w="228600" h="1079500">
                <a:moveTo>
                  <a:pt x="228600" y="850518"/>
                </a:moveTo>
                <a:lnTo>
                  <a:pt x="152400" y="850518"/>
                </a:lnTo>
                <a:lnTo>
                  <a:pt x="152400" y="888618"/>
                </a:lnTo>
                <a:lnTo>
                  <a:pt x="209550" y="888618"/>
                </a:lnTo>
                <a:lnTo>
                  <a:pt x="228600" y="85051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504737" y="890016"/>
            <a:ext cx="11402695" cy="5454650"/>
            <a:chOff x="504737" y="890016"/>
            <a:chExt cx="11402695" cy="5454650"/>
          </a:xfrm>
        </p:grpSpPr>
        <p:sp>
          <p:nvSpPr>
            <p:cNvPr id="5" name="object 5"/>
            <p:cNvSpPr/>
            <p:nvPr/>
          </p:nvSpPr>
          <p:spPr>
            <a:xfrm>
              <a:off x="504737" y="2437604"/>
              <a:ext cx="6432592" cy="2928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193791" y="1039465"/>
              <a:ext cx="6713285" cy="53048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029200" y="890016"/>
              <a:ext cx="1271270" cy="970915"/>
            </a:xfrm>
            <a:custGeom>
              <a:avLst/>
              <a:gdLst/>
              <a:ahLst/>
              <a:cxnLst/>
              <a:rect l="l" t="t" r="r" b="b"/>
              <a:pathLst>
                <a:path w="1271270" h="970914">
                  <a:moveTo>
                    <a:pt x="1065552" y="863273"/>
                  </a:moveTo>
                  <a:lnTo>
                    <a:pt x="1019683" y="924179"/>
                  </a:lnTo>
                  <a:lnTo>
                    <a:pt x="1271015" y="970407"/>
                  </a:lnTo>
                  <a:lnTo>
                    <a:pt x="1229149" y="886206"/>
                  </a:lnTo>
                  <a:lnTo>
                    <a:pt x="1096010" y="886206"/>
                  </a:lnTo>
                  <a:lnTo>
                    <a:pt x="1065552" y="863273"/>
                  </a:lnTo>
                  <a:close/>
                </a:path>
                <a:path w="1271270" h="970914">
                  <a:moveTo>
                    <a:pt x="1111335" y="802483"/>
                  </a:moveTo>
                  <a:lnTo>
                    <a:pt x="1065552" y="863273"/>
                  </a:lnTo>
                  <a:lnTo>
                    <a:pt x="1096010" y="886206"/>
                  </a:lnTo>
                  <a:lnTo>
                    <a:pt x="1141729" y="825373"/>
                  </a:lnTo>
                  <a:lnTo>
                    <a:pt x="1111335" y="802483"/>
                  </a:lnTo>
                  <a:close/>
                </a:path>
                <a:path w="1271270" h="970914">
                  <a:moveTo>
                    <a:pt x="1157224" y="741553"/>
                  </a:moveTo>
                  <a:lnTo>
                    <a:pt x="1111335" y="802483"/>
                  </a:lnTo>
                  <a:lnTo>
                    <a:pt x="1141729" y="825373"/>
                  </a:lnTo>
                  <a:lnTo>
                    <a:pt x="1096010" y="886206"/>
                  </a:lnTo>
                  <a:lnTo>
                    <a:pt x="1229149" y="886206"/>
                  </a:lnTo>
                  <a:lnTo>
                    <a:pt x="1157224" y="741553"/>
                  </a:lnTo>
                  <a:close/>
                </a:path>
                <a:path w="1271270" h="970914">
                  <a:moveTo>
                    <a:pt x="45720" y="0"/>
                  </a:moveTo>
                  <a:lnTo>
                    <a:pt x="0" y="60960"/>
                  </a:lnTo>
                  <a:lnTo>
                    <a:pt x="1065552" y="863273"/>
                  </a:lnTo>
                  <a:lnTo>
                    <a:pt x="1111335" y="802483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08204" y="260604"/>
            <a:ext cx="370332" cy="486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143" y="1040891"/>
            <a:ext cx="11370564" cy="5114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6226" y="341757"/>
            <a:ext cx="47967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 b="0">
                <a:solidFill>
                  <a:srgbClr val="000000"/>
                </a:solidFill>
                <a:latin typeface="Carlito"/>
                <a:cs typeface="Carlito"/>
              </a:rPr>
              <a:t>Data </a:t>
            </a:r>
            <a:r>
              <a:rPr dirty="0" sz="2400" b="0">
                <a:solidFill>
                  <a:srgbClr val="000000"/>
                </a:solidFill>
                <a:latin typeface="Carlito"/>
                <a:cs typeface="Carlito"/>
              </a:rPr>
              <a:t>Analisis </a:t>
            </a:r>
            <a:r>
              <a:rPr dirty="0" sz="2400" spc="-15" b="0">
                <a:solidFill>
                  <a:srgbClr val="000000"/>
                </a:solidFill>
                <a:latin typeface="Carlito"/>
                <a:cs typeface="Carlito"/>
              </a:rPr>
              <a:t>Pengaduan </a:t>
            </a:r>
            <a:r>
              <a:rPr dirty="0" sz="2400" spc="-5" b="0">
                <a:solidFill>
                  <a:srgbClr val="000000"/>
                </a:solidFill>
                <a:latin typeface="Carlito"/>
                <a:cs typeface="Carlito"/>
              </a:rPr>
              <a:t>dan</a:t>
            </a:r>
            <a:r>
              <a:rPr dirty="0" sz="2400" spc="-45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400" spc="-15" b="0">
                <a:solidFill>
                  <a:srgbClr val="000000"/>
                </a:solidFill>
                <a:latin typeface="Carlito"/>
                <a:cs typeface="Carlito"/>
              </a:rPr>
              <a:t>Solusinya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291" y="894588"/>
            <a:ext cx="10971276" cy="5260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3808" y="177165"/>
            <a:ext cx="77235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85" b="0">
                <a:solidFill>
                  <a:srgbClr val="000000"/>
                </a:solidFill>
                <a:latin typeface="Arial"/>
                <a:cs typeface="Arial"/>
              </a:rPr>
              <a:t>Data </a:t>
            </a:r>
            <a:r>
              <a:rPr dirty="0" sz="4000" spc="-254" b="0">
                <a:solidFill>
                  <a:srgbClr val="000000"/>
                </a:solidFill>
                <a:latin typeface="Arial"/>
                <a:cs typeface="Arial"/>
              </a:rPr>
              <a:t>Analisis </a:t>
            </a:r>
            <a:r>
              <a:rPr dirty="0" sz="4000" spc="-330" b="0">
                <a:solidFill>
                  <a:srgbClr val="000000"/>
                </a:solidFill>
                <a:latin typeface="Arial"/>
                <a:cs typeface="Arial"/>
              </a:rPr>
              <a:t>Pengaduan </a:t>
            </a:r>
            <a:r>
              <a:rPr dirty="0" sz="4000" spc="-235" b="0">
                <a:solidFill>
                  <a:srgbClr val="000000"/>
                </a:solidFill>
                <a:latin typeface="Arial"/>
                <a:cs typeface="Arial"/>
              </a:rPr>
              <a:t>dan</a:t>
            </a:r>
            <a:r>
              <a:rPr dirty="0" sz="4000" spc="-25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4000" spc="-305" b="0">
                <a:solidFill>
                  <a:srgbClr val="000000"/>
                </a:solidFill>
                <a:latin typeface="Arial"/>
                <a:cs typeface="Arial"/>
              </a:rPr>
              <a:t>Solusinya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5863" y="326136"/>
              <a:ext cx="11320780" cy="6205855"/>
            </a:xfrm>
            <a:custGeom>
              <a:avLst/>
              <a:gdLst/>
              <a:ahLst/>
              <a:cxnLst/>
              <a:rect l="l" t="t" r="r" b="b"/>
              <a:pathLst>
                <a:path w="11320780" h="6205855">
                  <a:moveTo>
                    <a:pt x="11320272" y="0"/>
                  </a:moveTo>
                  <a:lnTo>
                    <a:pt x="0" y="0"/>
                  </a:lnTo>
                  <a:lnTo>
                    <a:pt x="0" y="6205727"/>
                  </a:lnTo>
                  <a:lnTo>
                    <a:pt x="11320272" y="6205727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038343" y="1399032"/>
              <a:ext cx="1802892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55819" y="3776471"/>
              <a:ext cx="2905505" cy="8968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21607" y="4264152"/>
              <a:ext cx="4772405" cy="8968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61891" y="3867403"/>
            <a:ext cx="4266565" cy="10020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934085">
              <a:lnSpc>
                <a:spcPct val="100000"/>
              </a:lnSpc>
              <a:spcBef>
                <a:spcPts val="100"/>
              </a:spcBef>
            </a:pPr>
            <a:r>
              <a:rPr dirty="0" spc="-40">
                <a:solidFill>
                  <a:srgbClr val="FFFF00"/>
                </a:solidFill>
                <a:latin typeface="Carlito"/>
                <a:cs typeface="Carlito"/>
              </a:rPr>
              <a:t>INDIKATOR </a:t>
            </a:r>
            <a:r>
              <a:rPr dirty="0">
                <a:solidFill>
                  <a:srgbClr val="FFFF00"/>
                </a:solidFill>
                <a:latin typeface="Carlito"/>
                <a:cs typeface="Carlito"/>
              </a:rPr>
              <a:t>43  </a:t>
            </a:r>
            <a:r>
              <a:rPr dirty="0" spc="-75">
                <a:solidFill>
                  <a:srgbClr val="FFFF00"/>
                </a:solidFill>
                <a:latin typeface="Carlito"/>
                <a:cs typeface="Carlito"/>
              </a:rPr>
              <a:t>LAYANAN </a:t>
            </a:r>
            <a:r>
              <a:rPr dirty="0" spc="-145">
                <a:solidFill>
                  <a:srgbClr val="FFFF00"/>
                </a:solidFill>
                <a:latin typeface="Carlito"/>
                <a:cs typeface="Carlito"/>
              </a:rPr>
              <a:t>DATA</a:t>
            </a:r>
            <a:r>
              <a:rPr dirty="0" spc="-1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dirty="0" spc="-5">
                <a:solidFill>
                  <a:srgbClr val="FFFF00"/>
                </a:solidFill>
                <a:latin typeface="Carlito"/>
                <a:cs typeface="Carlito"/>
              </a:rPr>
              <a:t>TERBUKA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5463" y="320420"/>
            <a:ext cx="2903855" cy="1021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100"/>
              </a:spcBef>
            </a:pPr>
            <a:r>
              <a:rPr dirty="0"/>
              <a:t>L</a:t>
            </a:r>
            <a:r>
              <a:rPr dirty="0" spc="-215"/>
              <a:t> </a:t>
            </a:r>
            <a:r>
              <a:rPr dirty="0"/>
              <a:t>A</a:t>
            </a:r>
            <a:r>
              <a:rPr dirty="0" spc="-220"/>
              <a:t> </a:t>
            </a:r>
            <a:r>
              <a:rPr dirty="0"/>
              <a:t>Y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20"/>
              <a:t> </a:t>
            </a:r>
            <a:r>
              <a:rPr dirty="0"/>
              <a:t>N</a:t>
            </a:r>
            <a:r>
              <a:rPr dirty="0" spc="-210"/>
              <a:t> </a:t>
            </a:r>
            <a:r>
              <a:rPr dirty="0"/>
              <a:t>A</a:t>
            </a:r>
            <a:r>
              <a:rPr dirty="0" spc="-220"/>
              <a:t> </a:t>
            </a:r>
            <a:r>
              <a:rPr dirty="0"/>
              <a:t>N  T</a:t>
            </a:r>
            <a:r>
              <a:rPr dirty="0" spc="-215"/>
              <a:t> </a:t>
            </a:r>
            <a:r>
              <a:rPr dirty="0"/>
              <a:t>E</a:t>
            </a:r>
            <a:r>
              <a:rPr dirty="0" spc="-215"/>
              <a:t> </a:t>
            </a:r>
            <a:r>
              <a:rPr dirty="0"/>
              <a:t>R</a:t>
            </a:r>
            <a:r>
              <a:rPr dirty="0" spc="-210"/>
              <a:t> </a:t>
            </a:r>
            <a:r>
              <a:rPr dirty="0"/>
              <a:t>B</a:t>
            </a:r>
            <a:r>
              <a:rPr dirty="0" spc="-215"/>
              <a:t> </a:t>
            </a:r>
            <a:r>
              <a:rPr dirty="0"/>
              <a:t>U</a:t>
            </a:r>
            <a:r>
              <a:rPr dirty="0" spc="-210"/>
              <a:t> </a:t>
            </a:r>
            <a:r>
              <a:rPr dirty="0"/>
              <a:t>K</a:t>
            </a:r>
            <a:r>
              <a:rPr dirty="0" spc="-210"/>
              <a:t> </a:t>
            </a:r>
            <a:r>
              <a:rPr dirty="0"/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00961" y="320420"/>
            <a:ext cx="161417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D A T</a:t>
            </a:r>
            <a:r>
              <a:rPr dirty="0" sz="3200" spc="-6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21629" y="1471422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9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1760931"/>
            <a:ext cx="6423660" cy="36880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3498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Data Terbuka</a:t>
            </a:r>
            <a:r>
              <a:rPr dirty="0" sz="2000" spc="-15" b="1" i="1">
                <a:solidFill>
                  <a:srgbClr val="FF0000"/>
                </a:solidFill>
                <a:latin typeface="Carlito"/>
                <a:cs typeface="Carlito"/>
              </a:rPr>
              <a:t>(Open </a:t>
            </a:r>
            <a:r>
              <a:rPr dirty="0" sz="2000" spc="-5" b="1" i="1">
                <a:solidFill>
                  <a:srgbClr val="FF0000"/>
                </a:solidFill>
                <a:latin typeface="Carlito"/>
                <a:cs typeface="Carlito"/>
              </a:rPr>
              <a:t>Data) </a:t>
            </a:r>
            <a:r>
              <a:rPr dirty="0" sz="2000" spc="-5" b="1">
                <a:latin typeface="Carlito"/>
                <a:cs typeface="Carlito"/>
              </a:rPr>
              <a:t>adalah </a:t>
            </a:r>
            <a:r>
              <a:rPr dirty="0" sz="2000" spc="-10" b="1">
                <a:latin typeface="Carlito"/>
                <a:cs typeface="Carlito"/>
              </a:rPr>
              <a:t>serangkaian </a:t>
            </a:r>
            <a:r>
              <a:rPr dirty="0" sz="2000" spc="-5" b="1">
                <a:latin typeface="Carlito"/>
                <a:cs typeface="Carlito"/>
              </a:rPr>
              <a:t>proses  untuk menghasilkan pengelolaan </a:t>
            </a: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spc="-10" b="1">
                <a:latin typeface="Carlito"/>
                <a:cs typeface="Carlito"/>
              </a:rPr>
              <a:t>terbuka </a:t>
            </a:r>
            <a:r>
              <a:rPr dirty="0" sz="2000" spc="-5" b="1">
                <a:latin typeface="Carlito"/>
                <a:cs typeface="Carlito"/>
              </a:rPr>
              <a:t>Instansi 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20" b="1">
                <a:latin typeface="Carlito"/>
                <a:cs typeface="Carlito"/>
              </a:rPr>
              <a:t>efektif, </a:t>
            </a:r>
            <a:r>
              <a:rPr dirty="0" sz="2000" spc="-5" b="1">
                <a:latin typeface="Carlito"/>
                <a:cs typeface="Carlito"/>
              </a:rPr>
              <a:t>efisien, </a:t>
            </a:r>
            <a:r>
              <a:rPr dirty="0" sz="2000" b="1">
                <a:latin typeface="Carlito"/>
                <a:cs typeface="Carlito"/>
              </a:rPr>
              <a:t>dan  </a:t>
            </a:r>
            <a:r>
              <a:rPr dirty="0" sz="2000" spc="-10" b="1">
                <a:latin typeface="Carlito"/>
                <a:cs typeface="Carlito"/>
              </a:rPr>
              <a:t>akuntabel.</a:t>
            </a:r>
            <a:endParaRPr sz="2000">
              <a:latin typeface="Carlito"/>
              <a:cs typeface="Carlito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spc="-30" b="1">
                <a:latin typeface="Carlito"/>
                <a:cs typeface="Carlito"/>
              </a:rPr>
              <a:t>Terbuka </a:t>
            </a:r>
            <a:r>
              <a:rPr dirty="0" sz="2000" spc="-5" b="1">
                <a:latin typeface="Carlito"/>
                <a:cs typeface="Carlito"/>
              </a:rPr>
              <a:t>merupakan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sekumpulan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data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yang dikelola 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oleh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Instansi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Pusat/Pemerintah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Daerah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yang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dapat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di bagi 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pakai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oleh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Instansi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Pusat/Pemerintah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Daerah</a:t>
            </a:r>
            <a:r>
              <a:rPr dirty="0" sz="2000" spc="-40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lain</a:t>
            </a:r>
            <a:r>
              <a:rPr dirty="0" sz="2000" spc="-5" b="1"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  <a:p>
            <a:pPr marL="299085" marR="8572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latin typeface="Carlito"/>
                <a:cs typeface="Carlito"/>
              </a:rPr>
              <a:t>Layanan Data </a:t>
            </a:r>
            <a:r>
              <a:rPr dirty="0" sz="2000" spc="-30" b="1">
                <a:latin typeface="Carlito"/>
                <a:cs typeface="Carlito"/>
              </a:rPr>
              <a:t>Terbuka </a:t>
            </a:r>
            <a:r>
              <a:rPr dirty="0" sz="2000" b="1">
                <a:latin typeface="Carlito"/>
                <a:cs typeface="Carlito"/>
              </a:rPr>
              <a:t>Berbasis </a:t>
            </a:r>
            <a:r>
              <a:rPr dirty="0" sz="2000" spc="-5" b="1">
                <a:latin typeface="Carlito"/>
                <a:cs typeface="Carlito"/>
              </a:rPr>
              <a:t>Elektronik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b="1">
                <a:latin typeface="Carlito"/>
                <a:cs typeface="Carlito"/>
              </a:rPr>
              <a:t>dimaksud  </a:t>
            </a:r>
            <a:r>
              <a:rPr dirty="0" sz="2000" spc="-5" b="1">
                <a:latin typeface="Carlito"/>
                <a:cs typeface="Carlito"/>
              </a:rPr>
              <a:t>merupakan </a:t>
            </a:r>
            <a:r>
              <a:rPr dirty="0" sz="2000" spc="-20" b="1">
                <a:latin typeface="Carlito"/>
                <a:cs typeface="Carlito"/>
              </a:rPr>
              <a:t>keluaran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dihasilkan </a:t>
            </a:r>
            <a:r>
              <a:rPr dirty="0" sz="2000" b="1">
                <a:latin typeface="Carlito"/>
                <a:cs typeface="Carlito"/>
              </a:rPr>
              <a:t>1 </a:t>
            </a:r>
            <a:r>
              <a:rPr dirty="0" sz="2000" spc="-5" b="1">
                <a:latin typeface="Carlito"/>
                <a:cs typeface="Carlito"/>
              </a:rPr>
              <a:t>(satu) </a:t>
            </a:r>
            <a:r>
              <a:rPr dirty="0" sz="2000" spc="-15" b="1">
                <a:latin typeface="Carlito"/>
                <a:cs typeface="Carlito"/>
              </a:rPr>
              <a:t>atau </a:t>
            </a:r>
            <a:r>
              <a:rPr dirty="0" sz="2000" b="1">
                <a:latin typeface="Carlito"/>
                <a:cs typeface="Carlito"/>
              </a:rPr>
              <a:t>lebih  </a:t>
            </a:r>
            <a:r>
              <a:rPr dirty="0" sz="2000" spc="-5" b="1">
                <a:latin typeface="Carlito"/>
                <a:cs typeface="Carlito"/>
              </a:rPr>
              <a:t>aplikasi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memberikan </a:t>
            </a:r>
            <a:r>
              <a:rPr dirty="0" sz="2000" b="1">
                <a:latin typeface="Carlito"/>
                <a:cs typeface="Carlito"/>
              </a:rPr>
              <a:t>nilai </a:t>
            </a:r>
            <a:r>
              <a:rPr dirty="0" sz="2000" spc="-15" b="1">
                <a:latin typeface="Carlito"/>
                <a:cs typeface="Carlito"/>
              </a:rPr>
              <a:t>manfaat </a:t>
            </a:r>
            <a:r>
              <a:rPr dirty="0" sz="2000" b="1">
                <a:latin typeface="Carlito"/>
                <a:cs typeface="Carlito"/>
              </a:rPr>
              <a:t>dalam  </a:t>
            </a:r>
            <a:r>
              <a:rPr dirty="0" sz="2000" spc="-5" b="1">
                <a:latin typeface="Carlito"/>
                <a:cs typeface="Carlito"/>
              </a:rPr>
              <a:t>pengelolaan </a:t>
            </a: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spc="-10" b="1">
                <a:latin typeface="Carlito"/>
                <a:cs typeface="Carlito"/>
              </a:rPr>
              <a:t>terbuka </a:t>
            </a:r>
            <a:r>
              <a:rPr dirty="0" sz="2000" spc="-5" b="1">
                <a:latin typeface="Carlito"/>
                <a:cs typeface="Carlito"/>
              </a:rPr>
              <a:t>Instansi</a:t>
            </a:r>
            <a:r>
              <a:rPr dirty="0" sz="2000" spc="-25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Pusat/Pemerintah</a:t>
            </a:r>
            <a:endParaRPr sz="20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25"/>
              </a:spcBef>
            </a:pP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 </a:t>
            </a:r>
            <a:r>
              <a:rPr dirty="0" sz="2000" spc="-15" b="1">
                <a:latin typeface="Carlito"/>
                <a:cs typeface="Carlito"/>
              </a:rPr>
              <a:t>dan/atau </a:t>
            </a:r>
            <a:r>
              <a:rPr dirty="0" sz="2000" spc="-10" b="1">
                <a:latin typeface="Carlito"/>
                <a:cs typeface="Carlito"/>
              </a:rPr>
              <a:t>Pemerintah Daerah.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1631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4">
                <a:solidFill>
                  <a:srgbClr val="FFFFFF"/>
                </a:solidFill>
                <a:latin typeface="Arial Black"/>
                <a:cs typeface="Arial Black"/>
              </a:rPr>
              <a:t>8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975157" y="1155953"/>
            <a:ext cx="4662170" cy="3675379"/>
            <a:chOff x="6975157" y="1155953"/>
            <a:chExt cx="4662170" cy="3675379"/>
          </a:xfrm>
        </p:grpSpPr>
        <p:sp>
          <p:nvSpPr>
            <p:cNvPr id="11" name="object 11"/>
            <p:cNvSpPr/>
            <p:nvPr/>
          </p:nvSpPr>
          <p:spPr>
            <a:xfrm>
              <a:off x="7714487" y="2895599"/>
              <a:ext cx="3922776" cy="19354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480553" y="1381505"/>
              <a:ext cx="443865" cy="361315"/>
            </a:xfrm>
            <a:custGeom>
              <a:avLst/>
              <a:gdLst/>
              <a:ahLst/>
              <a:cxnLst/>
              <a:rect l="l" t="t" r="r" b="b"/>
              <a:pathLst>
                <a:path w="443865" h="361314">
                  <a:moveTo>
                    <a:pt x="221742" y="0"/>
                  </a:moveTo>
                  <a:lnTo>
                    <a:pt x="170910" y="4771"/>
                  </a:lnTo>
                  <a:lnTo>
                    <a:pt x="124241" y="18363"/>
                  </a:lnTo>
                  <a:lnTo>
                    <a:pt x="83069" y="39688"/>
                  </a:lnTo>
                  <a:lnTo>
                    <a:pt x="48725" y="67660"/>
                  </a:lnTo>
                  <a:lnTo>
                    <a:pt x="22544" y="101192"/>
                  </a:lnTo>
                  <a:lnTo>
                    <a:pt x="5858" y="139199"/>
                  </a:lnTo>
                  <a:lnTo>
                    <a:pt x="0" y="180594"/>
                  </a:lnTo>
                  <a:lnTo>
                    <a:pt x="5858" y="221988"/>
                  </a:lnTo>
                  <a:lnTo>
                    <a:pt x="22544" y="259995"/>
                  </a:lnTo>
                  <a:lnTo>
                    <a:pt x="48725" y="293527"/>
                  </a:lnTo>
                  <a:lnTo>
                    <a:pt x="83069" y="321499"/>
                  </a:lnTo>
                  <a:lnTo>
                    <a:pt x="124241" y="342824"/>
                  </a:lnTo>
                  <a:lnTo>
                    <a:pt x="170910" y="356416"/>
                  </a:lnTo>
                  <a:lnTo>
                    <a:pt x="221742" y="361188"/>
                  </a:lnTo>
                  <a:lnTo>
                    <a:pt x="272573" y="356416"/>
                  </a:lnTo>
                  <a:lnTo>
                    <a:pt x="319242" y="342824"/>
                  </a:lnTo>
                  <a:lnTo>
                    <a:pt x="360414" y="321499"/>
                  </a:lnTo>
                  <a:lnTo>
                    <a:pt x="394758" y="293527"/>
                  </a:lnTo>
                  <a:lnTo>
                    <a:pt x="420939" y="259995"/>
                  </a:lnTo>
                  <a:lnTo>
                    <a:pt x="437625" y="221988"/>
                  </a:lnTo>
                  <a:lnTo>
                    <a:pt x="443484" y="180594"/>
                  </a:lnTo>
                  <a:lnTo>
                    <a:pt x="437625" y="139199"/>
                  </a:lnTo>
                  <a:lnTo>
                    <a:pt x="420939" y="101192"/>
                  </a:lnTo>
                  <a:lnTo>
                    <a:pt x="394758" y="67660"/>
                  </a:lnTo>
                  <a:lnTo>
                    <a:pt x="360414" y="39688"/>
                  </a:lnTo>
                  <a:lnTo>
                    <a:pt x="319242" y="18363"/>
                  </a:lnTo>
                  <a:lnTo>
                    <a:pt x="272573" y="4771"/>
                  </a:lnTo>
                  <a:lnTo>
                    <a:pt x="22174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480553" y="1381505"/>
              <a:ext cx="443865" cy="361315"/>
            </a:xfrm>
            <a:custGeom>
              <a:avLst/>
              <a:gdLst/>
              <a:ahLst/>
              <a:cxnLst/>
              <a:rect l="l" t="t" r="r" b="b"/>
              <a:pathLst>
                <a:path w="443865" h="361314">
                  <a:moveTo>
                    <a:pt x="0" y="180594"/>
                  </a:moveTo>
                  <a:lnTo>
                    <a:pt x="5858" y="139199"/>
                  </a:lnTo>
                  <a:lnTo>
                    <a:pt x="22544" y="101192"/>
                  </a:lnTo>
                  <a:lnTo>
                    <a:pt x="48725" y="67660"/>
                  </a:lnTo>
                  <a:lnTo>
                    <a:pt x="83069" y="39688"/>
                  </a:lnTo>
                  <a:lnTo>
                    <a:pt x="124241" y="18363"/>
                  </a:lnTo>
                  <a:lnTo>
                    <a:pt x="170910" y="4771"/>
                  </a:lnTo>
                  <a:lnTo>
                    <a:pt x="221742" y="0"/>
                  </a:lnTo>
                  <a:lnTo>
                    <a:pt x="272573" y="4771"/>
                  </a:lnTo>
                  <a:lnTo>
                    <a:pt x="319242" y="18363"/>
                  </a:lnTo>
                  <a:lnTo>
                    <a:pt x="360414" y="39688"/>
                  </a:lnTo>
                  <a:lnTo>
                    <a:pt x="394758" y="67660"/>
                  </a:lnTo>
                  <a:lnTo>
                    <a:pt x="420939" y="101192"/>
                  </a:lnTo>
                  <a:lnTo>
                    <a:pt x="437625" y="139199"/>
                  </a:lnTo>
                  <a:lnTo>
                    <a:pt x="443484" y="180594"/>
                  </a:lnTo>
                  <a:lnTo>
                    <a:pt x="437625" y="221988"/>
                  </a:lnTo>
                  <a:lnTo>
                    <a:pt x="420939" y="259995"/>
                  </a:lnTo>
                  <a:lnTo>
                    <a:pt x="394758" y="293527"/>
                  </a:lnTo>
                  <a:lnTo>
                    <a:pt x="360414" y="321499"/>
                  </a:lnTo>
                  <a:lnTo>
                    <a:pt x="319242" y="342824"/>
                  </a:lnTo>
                  <a:lnTo>
                    <a:pt x="272573" y="356416"/>
                  </a:lnTo>
                  <a:lnTo>
                    <a:pt x="221742" y="361188"/>
                  </a:lnTo>
                  <a:lnTo>
                    <a:pt x="170910" y="356416"/>
                  </a:lnTo>
                  <a:lnTo>
                    <a:pt x="124241" y="342824"/>
                  </a:lnTo>
                  <a:lnTo>
                    <a:pt x="83069" y="321499"/>
                  </a:lnTo>
                  <a:lnTo>
                    <a:pt x="48725" y="293527"/>
                  </a:lnTo>
                  <a:lnTo>
                    <a:pt x="22544" y="259995"/>
                  </a:lnTo>
                  <a:lnTo>
                    <a:pt x="5858" y="221988"/>
                  </a:lnTo>
                  <a:lnTo>
                    <a:pt x="0" y="1805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269985" y="1381505"/>
              <a:ext cx="441959" cy="361315"/>
            </a:xfrm>
            <a:custGeom>
              <a:avLst/>
              <a:gdLst/>
              <a:ahLst/>
              <a:cxnLst/>
              <a:rect l="l" t="t" r="r" b="b"/>
              <a:pathLst>
                <a:path w="441959" h="361314">
                  <a:moveTo>
                    <a:pt x="220980" y="0"/>
                  </a:moveTo>
                  <a:lnTo>
                    <a:pt x="170310" y="4771"/>
                  </a:lnTo>
                  <a:lnTo>
                    <a:pt x="123797" y="18363"/>
                  </a:lnTo>
                  <a:lnTo>
                    <a:pt x="82766" y="39688"/>
                  </a:lnTo>
                  <a:lnTo>
                    <a:pt x="48545" y="67660"/>
                  </a:lnTo>
                  <a:lnTo>
                    <a:pt x="22460" y="101192"/>
                  </a:lnTo>
                  <a:lnTo>
                    <a:pt x="5836" y="139199"/>
                  </a:lnTo>
                  <a:lnTo>
                    <a:pt x="0" y="180594"/>
                  </a:lnTo>
                  <a:lnTo>
                    <a:pt x="5836" y="221988"/>
                  </a:lnTo>
                  <a:lnTo>
                    <a:pt x="22460" y="259995"/>
                  </a:lnTo>
                  <a:lnTo>
                    <a:pt x="48545" y="293527"/>
                  </a:lnTo>
                  <a:lnTo>
                    <a:pt x="82766" y="321499"/>
                  </a:lnTo>
                  <a:lnTo>
                    <a:pt x="123797" y="342824"/>
                  </a:lnTo>
                  <a:lnTo>
                    <a:pt x="170310" y="356416"/>
                  </a:lnTo>
                  <a:lnTo>
                    <a:pt x="220980" y="361188"/>
                  </a:lnTo>
                  <a:lnTo>
                    <a:pt x="271649" y="356416"/>
                  </a:lnTo>
                  <a:lnTo>
                    <a:pt x="318162" y="342824"/>
                  </a:lnTo>
                  <a:lnTo>
                    <a:pt x="359193" y="321499"/>
                  </a:lnTo>
                  <a:lnTo>
                    <a:pt x="393414" y="293527"/>
                  </a:lnTo>
                  <a:lnTo>
                    <a:pt x="419499" y="259995"/>
                  </a:lnTo>
                  <a:lnTo>
                    <a:pt x="436123" y="221988"/>
                  </a:lnTo>
                  <a:lnTo>
                    <a:pt x="441960" y="180594"/>
                  </a:lnTo>
                  <a:lnTo>
                    <a:pt x="436123" y="139199"/>
                  </a:lnTo>
                  <a:lnTo>
                    <a:pt x="419499" y="101192"/>
                  </a:lnTo>
                  <a:lnTo>
                    <a:pt x="393414" y="67660"/>
                  </a:lnTo>
                  <a:lnTo>
                    <a:pt x="359193" y="39688"/>
                  </a:lnTo>
                  <a:lnTo>
                    <a:pt x="318162" y="18363"/>
                  </a:lnTo>
                  <a:lnTo>
                    <a:pt x="271649" y="4771"/>
                  </a:lnTo>
                  <a:lnTo>
                    <a:pt x="22098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269985" y="1381505"/>
              <a:ext cx="441959" cy="361315"/>
            </a:xfrm>
            <a:custGeom>
              <a:avLst/>
              <a:gdLst/>
              <a:ahLst/>
              <a:cxnLst/>
              <a:rect l="l" t="t" r="r" b="b"/>
              <a:pathLst>
                <a:path w="441959" h="361314">
                  <a:moveTo>
                    <a:pt x="0" y="180594"/>
                  </a:moveTo>
                  <a:lnTo>
                    <a:pt x="5836" y="139199"/>
                  </a:lnTo>
                  <a:lnTo>
                    <a:pt x="22460" y="101192"/>
                  </a:lnTo>
                  <a:lnTo>
                    <a:pt x="48545" y="67660"/>
                  </a:lnTo>
                  <a:lnTo>
                    <a:pt x="82766" y="39688"/>
                  </a:lnTo>
                  <a:lnTo>
                    <a:pt x="123797" y="18363"/>
                  </a:lnTo>
                  <a:lnTo>
                    <a:pt x="170310" y="4771"/>
                  </a:lnTo>
                  <a:lnTo>
                    <a:pt x="220980" y="0"/>
                  </a:lnTo>
                  <a:lnTo>
                    <a:pt x="271649" y="4771"/>
                  </a:lnTo>
                  <a:lnTo>
                    <a:pt x="318162" y="18363"/>
                  </a:lnTo>
                  <a:lnTo>
                    <a:pt x="359193" y="39688"/>
                  </a:lnTo>
                  <a:lnTo>
                    <a:pt x="393414" y="67660"/>
                  </a:lnTo>
                  <a:lnTo>
                    <a:pt x="419499" y="101192"/>
                  </a:lnTo>
                  <a:lnTo>
                    <a:pt x="436123" y="139199"/>
                  </a:lnTo>
                  <a:lnTo>
                    <a:pt x="441960" y="180594"/>
                  </a:lnTo>
                  <a:lnTo>
                    <a:pt x="436123" y="221988"/>
                  </a:lnTo>
                  <a:lnTo>
                    <a:pt x="419499" y="259995"/>
                  </a:lnTo>
                  <a:lnTo>
                    <a:pt x="393414" y="293527"/>
                  </a:lnTo>
                  <a:lnTo>
                    <a:pt x="359193" y="321499"/>
                  </a:lnTo>
                  <a:lnTo>
                    <a:pt x="318162" y="342824"/>
                  </a:lnTo>
                  <a:lnTo>
                    <a:pt x="271649" y="356416"/>
                  </a:lnTo>
                  <a:lnTo>
                    <a:pt x="220980" y="361188"/>
                  </a:lnTo>
                  <a:lnTo>
                    <a:pt x="170310" y="356416"/>
                  </a:lnTo>
                  <a:lnTo>
                    <a:pt x="123797" y="342824"/>
                  </a:lnTo>
                  <a:lnTo>
                    <a:pt x="82766" y="321499"/>
                  </a:lnTo>
                  <a:lnTo>
                    <a:pt x="48545" y="293527"/>
                  </a:lnTo>
                  <a:lnTo>
                    <a:pt x="22460" y="259995"/>
                  </a:lnTo>
                  <a:lnTo>
                    <a:pt x="5836" y="221988"/>
                  </a:lnTo>
                  <a:lnTo>
                    <a:pt x="0" y="1805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106661" y="1381505"/>
              <a:ext cx="443865" cy="361315"/>
            </a:xfrm>
            <a:custGeom>
              <a:avLst/>
              <a:gdLst/>
              <a:ahLst/>
              <a:cxnLst/>
              <a:rect l="l" t="t" r="r" b="b"/>
              <a:pathLst>
                <a:path w="443865" h="361314">
                  <a:moveTo>
                    <a:pt x="221742" y="0"/>
                  </a:moveTo>
                  <a:lnTo>
                    <a:pt x="170910" y="4771"/>
                  </a:lnTo>
                  <a:lnTo>
                    <a:pt x="124241" y="18363"/>
                  </a:lnTo>
                  <a:lnTo>
                    <a:pt x="83069" y="39688"/>
                  </a:lnTo>
                  <a:lnTo>
                    <a:pt x="48725" y="67660"/>
                  </a:lnTo>
                  <a:lnTo>
                    <a:pt x="22544" y="101192"/>
                  </a:lnTo>
                  <a:lnTo>
                    <a:pt x="5858" y="139199"/>
                  </a:lnTo>
                  <a:lnTo>
                    <a:pt x="0" y="180594"/>
                  </a:lnTo>
                  <a:lnTo>
                    <a:pt x="5858" y="221988"/>
                  </a:lnTo>
                  <a:lnTo>
                    <a:pt x="22544" y="259995"/>
                  </a:lnTo>
                  <a:lnTo>
                    <a:pt x="48725" y="293527"/>
                  </a:lnTo>
                  <a:lnTo>
                    <a:pt x="83069" y="321499"/>
                  </a:lnTo>
                  <a:lnTo>
                    <a:pt x="124241" y="342824"/>
                  </a:lnTo>
                  <a:lnTo>
                    <a:pt x="170910" y="356416"/>
                  </a:lnTo>
                  <a:lnTo>
                    <a:pt x="221742" y="361188"/>
                  </a:lnTo>
                  <a:lnTo>
                    <a:pt x="272573" y="356416"/>
                  </a:lnTo>
                  <a:lnTo>
                    <a:pt x="319242" y="342824"/>
                  </a:lnTo>
                  <a:lnTo>
                    <a:pt x="360414" y="321499"/>
                  </a:lnTo>
                  <a:lnTo>
                    <a:pt x="394758" y="293527"/>
                  </a:lnTo>
                  <a:lnTo>
                    <a:pt x="420939" y="259995"/>
                  </a:lnTo>
                  <a:lnTo>
                    <a:pt x="437625" y="221988"/>
                  </a:lnTo>
                  <a:lnTo>
                    <a:pt x="443484" y="180594"/>
                  </a:lnTo>
                  <a:lnTo>
                    <a:pt x="437625" y="139199"/>
                  </a:lnTo>
                  <a:lnTo>
                    <a:pt x="420939" y="101192"/>
                  </a:lnTo>
                  <a:lnTo>
                    <a:pt x="394758" y="67660"/>
                  </a:lnTo>
                  <a:lnTo>
                    <a:pt x="360414" y="39688"/>
                  </a:lnTo>
                  <a:lnTo>
                    <a:pt x="319242" y="18363"/>
                  </a:lnTo>
                  <a:lnTo>
                    <a:pt x="272573" y="4771"/>
                  </a:lnTo>
                  <a:lnTo>
                    <a:pt x="22174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106661" y="1381505"/>
              <a:ext cx="443865" cy="361315"/>
            </a:xfrm>
            <a:custGeom>
              <a:avLst/>
              <a:gdLst/>
              <a:ahLst/>
              <a:cxnLst/>
              <a:rect l="l" t="t" r="r" b="b"/>
              <a:pathLst>
                <a:path w="443865" h="361314">
                  <a:moveTo>
                    <a:pt x="0" y="180594"/>
                  </a:moveTo>
                  <a:lnTo>
                    <a:pt x="5858" y="139199"/>
                  </a:lnTo>
                  <a:lnTo>
                    <a:pt x="22544" y="101192"/>
                  </a:lnTo>
                  <a:lnTo>
                    <a:pt x="48725" y="67660"/>
                  </a:lnTo>
                  <a:lnTo>
                    <a:pt x="83069" y="39688"/>
                  </a:lnTo>
                  <a:lnTo>
                    <a:pt x="124241" y="18363"/>
                  </a:lnTo>
                  <a:lnTo>
                    <a:pt x="170910" y="4771"/>
                  </a:lnTo>
                  <a:lnTo>
                    <a:pt x="221742" y="0"/>
                  </a:lnTo>
                  <a:lnTo>
                    <a:pt x="272573" y="4771"/>
                  </a:lnTo>
                  <a:lnTo>
                    <a:pt x="319242" y="18363"/>
                  </a:lnTo>
                  <a:lnTo>
                    <a:pt x="360414" y="39688"/>
                  </a:lnTo>
                  <a:lnTo>
                    <a:pt x="394758" y="67660"/>
                  </a:lnTo>
                  <a:lnTo>
                    <a:pt x="420939" y="101192"/>
                  </a:lnTo>
                  <a:lnTo>
                    <a:pt x="437625" y="139199"/>
                  </a:lnTo>
                  <a:lnTo>
                    <a:pt x="443484" y="180594"/>
                  </a:lnTo>
                  <a:lnTo>
                    <a:pt x="437625" y="221988"/>
                  </a:lnTo>
                  <a:lnTo>
                    <a:pt x="420939" y="259995"/>
                  </a:lnTo>
                  <a:lnTo>
                    <a:pt x="394758" y="293527"/>
                  </a:lnTo>
                  <a:lnTo>
                    <a:pt x="360414" y="321499"/>
                  </a:lnTo>
                  <a:lnTo>
                    <a:pt x="319242" y="342824"/>
                  </a:lnTo>
                  <a:lnTo>
                    <a:pt x="272573" y="356416"/>
                  </a:lnTo>
                  <a:lnTo>
                    <a:pt x="221742" y="361188"/>
                  </a:lnTo>
                  <a:lnTo>
                    <a:pt x="170910" y="356416"/>
                  </a:lnTo>
                  <a:lnTo>
                    <a:pt x="124241" y="342824"/>
                  </a:lnTo>
                  <a:lnTo>
                    <a:pt x="83069" y="321499"/>
                  </a:lnTo>
                  <a:lnTo>
                    <a:pt x="48725" y="293527"/>
                  </a:lnTo>
                  <a:lnTo>
                    <a:pt x="22544" y="259995"/>
                  </a:lnTo>
                  <a:lnTo>
                    <a:pt x="5858" y="221988"/>
                  </a:lnTo>
                  <a:lnTo>
                    <a:pt x="0" y="1805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894569" y="1381505"/>
              <a:ext cx="443865" cy="361315"/>
            </a:xfrm>
            <a:custGeom>
              <a:avLst/>
              <a:gdLst/>
              <a:ahLst/>
              <a:cxnLst/>
              <a:rect l="l" t="t" r="r" b="b"/>
              <a:pathLst>
                <a:path w="443865" h="361314">
                  <a:moveTo>
                    <a:pt x="221741" y="0"/>
                  </a:moveTo>
                  <a:lnTo>
                    <a:pt x="170910" y="4771"/>
                  </a:lnTo>
                  <a:lnTo>
                    <a:pt x="124241" y="18363"/>
                  </a:lnTo>
                  <a:lnTo>
                    <a:pt x="83069" y="39688"/>
                  </a:lnTo>
                  <a:lnTo>
                    <a:pt x="48725" y="67660"/>
                  </a:lnTo>
                  <a:lnTo>
                    <a:pt x="22544" y="101192"/>
                  </a:lnTo>
                  <a:lnTo>
                    <a:pt x="5858" y="139199"/>
                  </a:lnTo>
                  <a:lnTo>
                    <a:pt x="0" y="180594"/>
                  </a:lnTo>
                  <a:lnTo>
                    <a:pt x="5858" y="221988"/>
                  </a:lnTo>
                  <a:lnTo>
                    <a:pt x="22544" y="259995"/>
                  </a:lnTo>
                  <a:lnTo>
                    <a:pt x="48725" y="293527"/>
                  </a:lnTo>
                  <a:lnTo>
                    <a:pt x="83069" y="321499"/>
                  </a:lnTo>
                  <a:lnTo>
                    <a:pt x="124241" y="342824"/>
                  </a:lnTo>
                  <a:lnTo>
                    <a:pt x="170910" y="356416"/>
                  </a:lnTo>
                  <a:lnTo>
                    <a:pt x="221741" y="361188"/>
                  </a:lnTo>
                  <a:lnTo>
                    <a:pt x="272573" y="356416"/>
                  </a:lnTo>
                  <a:lnTo>
                    <a:pt x="319242" y="342824"/>
                  </a:lnTo>
                  <a:lnTo>
                    <a:pt x="360414" y="321499"/>
                  </a:lnTo>
                  <a:lnTo>
                    <a:pt x="394758" y="293527"/>
                  </a:lnTo>
                  <a:lnTo>
                    <a:pt x="420939" y="259995"/>
                  </a:lnTo>
                  <a:lnTo>
                    <a:pt x="437625" y="221988"/>
                  </a:lnTo>
                  <a:lnTo>
                    <a:pt x="443483" y="180594"/>
                  </a:lnTo>
                  <a:lnTo>
                    <a:pt x="437625" y="139199"/>
                  </a:lnTo>
                  <a:lnTo>
                    <a:pt x="420939" y="101192"/>
                  </a:lnTo>
                  <a:lnTo>
                    <a:pt x="394758" y="67660"/>
                  </a:lnTo>
                  <a:lnTo>
                    <a:pt x="360414" y="39688"/>
                  </a:lnTo>
                  <a:lnTo>
                    <a:pt x="319242" y="18363"/>
                  </a:lnTo>
                  <a:lnTo>
                    <a:pt x="272573" y="4771"/>
                  </a:lnTo>
                  <a:lnTo>
                    <a:pt x="2217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894569" y="1381505"/>
              <a:ext cx="443865" cy="361315"/>
            </a:xfrm>
            <a:custGeom>
              <a:avLst/>
              <a:gdLst/>
              <a:ahLst/>
              <a:cxnLst/>
              <a:rect l="l" t="t" r="r" b="b"/>
              <a:pathLst>
                <a:path w="443865" h="361314">
                  <a:moveTo>
                    <a:pt x="0" y="180594"/>
                  </a:moveTo>
                  <a:lnTo>
                    <a:pt x="5858" y="139199"/>
                  </a:lnTo>
                  <a:lnTo>
                    <a:pt x="22544" y="101192"/>
                  </a:lnTo>
                  <a:lnTo>
                    <a:pt x="48725" y="67660"/>
                  </a:lnTo>
                  <a:lnTo>
                    <a:pt x="83069" y="39688"/>
                  </a:lnTo>
                  <a:lnTo>
                    <a:pt x="124241" y="18363"/>
                  </a:lnTo>
                  <a:lnTo>
                    <a:pt x="170910" y="4771"/>
                  </a:lnTo>
                  <a:lnTo>
                    <a:pt x="221741" y="0"/>
                  </a:lnTo>
                  <a:lnTo>
                    <a:pt x="272573" y="4771"/>
                  </a:lnTo>
                  <a:lnTo>
                    <a:pt x="319242" y="18363"/>
                  </a:lnTo>
                  <a:lnTo>
                    <a:pt x="360414" y="39688"/>
                  </a:lnTo>
                  <a:lnTo>
                    <a:pt x="394758" y="67660"/>
                  </a:lnTo>
                  <a:lnTo>
                    <a:pt x="420939" y="101192"/>
                  </a:lnTo>
                  <a:lnTo>
                    <a:pt x="437625" y="139199"/>
                  </a:lnTo>
                  <a:lnTo>
                    <a:pt x="443483" y="180594"/>
                  </a:lnTo>
                  <a:lnTo>
                    <a:pt x="437625" y="221988"/>
                  </a:lnTo>
                  <a:lnTo>
                    <a:pt x="420939" y="259995"/>
                  </a:lnTo>
                  <a:lnTo>
                    <a:pt x="394758" y="293527"/>
                  </a:lnTo>
                  <a:lnTo>
                    <a:pt x="360414" y="321499"/>
                  </a:lnTo>
                  <a:lnTo>
                    <a:pt x="319242" y="342824"/>
                  </a:lnTo>
                  <a:lnTo>
                    <a:pt x="272573" y="356416"/>
                  </a:lnTo>
                  <a:lnTo>
                    <a:pt x="221741" y="361188"/>
                  </a:lnTo>
                  <a:lnTo>
                    <a:pt x="170910" y="356416"/>
                  </a:lnTo>
                  <a:lnTo>
                    <a:pt x="124241" y="342824"/>
                  </a:lnTo>
                  <a:lnTo>
                    <a:pt x="83069" y="321499"/>
                  </a:lnTo>
                  <a:lnTo>
                    <a:pt x="48725" y="293527"/>
                  </a:lnTo>
                  <a:lnTo>
                    <a:pt x="22544" y="259995"/>
                  </a:lnTo>
                  <a:lnTo>
                    <a:pt x="5858" y="221988"/>
                  </a:lnTo>
                  <a:lnTo>
                    <a:pt x="0" y="1805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684001" y="1381505"/>
              <a:ext cx="441959" cy="361315"/>
            </a:xfrm>
            <a:custGeom>
              <a:avLst/>
              <a:gdLst/>
              <a:ahLst/>
              <a:cxnLst/>
              <a:rect l="l" t="t" r="r" b="b"/>
              <a:pathLst>
                <a:path w="441959" h="361314">
                  <a:moveTo>
                    <a:pt x="220979" y="0"/>
                  </a:moveTo>
                  <a:lnTo>
                    <a:pt x="170310" y="4771"/>
                  </a:lnTo>
                  <a:lnTo>
                    <a:pt x="123797" y="18363"/>
                  </a:lnTo>
                  <a:lnTo>
                    <a:pt x="82766" y="39688"/>
                  </a:lnTo>
                  <a:lnTo>
                    <a:pt x="48545" y="67660"/>
                  </a:lnTo>
                  <a:lnTo>
                    <a:pt x="22460" y="101192"/>
                  </a:lnTo>
                  <a:lnTo>
                    <a:pt x="5836" y="139199"/>
                  </a:lnTo>
                  <a:lnTo>
                    <a:pt x="0" y="180594"/>
                  </a:lnTo>
                  <a:lnTo>
                    <a:pt x="5836" y="221988"/>
                  </a:lnTo>
                  <a:lnTo>
                    <a:pt x="22460" y="259995"/>
                  </a:lnTo>
                  <a:lnTo>
                    <a:pt x="48545" y="293527"/>
                  </a:lnTo>
                  <a:lnTo>
                    <a:pt x="82766" y="321499"/>
                  </a:lnTo>
                  <a:lnTo>
                    <a:pt x="123797" y="342824"/>
                  </a:lnTo>
                  <a:lnTo>
                    <a:pt x="170310" y="356416"/>
                  </a:lnTo>
                  <a:lnTo>
                    <a:pt x="220979" y="361188"/>
                  </a:lnTo>
                  <a:lnTo>
                    <a:pt x="271649" y="356416"/>
                  </a:lnTo>
                  <a:lnTo>
                    <a:pt x="318162" y="342824"/>
                  </a:lnTo>
                  <a:lnTo>
                    <a:pt x="359193" y="321499"/>
                  </a:lnTo>
                  <a:lnTo>
                    <a:pt x="393414" y="293527"/>
                  </a:lnTo>
                  <a:lnTo>
                    <a:pt x="419499" y="259995"/>
                  </a:lnTo>
                  <a:lnTo>
                    <a:pt x="436123" y="221988"/>
                  </a:lnTo>
                  <a:lnTo>
                    <a:pt x="441959" y="180594"/>
                  </a:lnTo>
                  <a:lnTo>
                    <a:pt x="436123" y="139199"/>
                  </a:lnTo>
                  <a:lnTo>
                    <a:pt x="419499" y="101192"/>
                  </a:lnTo>
                  <a:lnTo>
                    <a:pt x="393414" y="67660"/>
                  </a:lnTo>
                  <a:lnTo>
                    <a:pt x="359193" y="39688"/>
                  </a:lnTo>
                  <a:lnTo>
                    <a:pt x="318162" y="18363"/>
                  </a:lnTo>
                  <a:lnTo>
                    <a:pt x="271649" y="4771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684001" y="1381505"/>
              <a:ext cx="441959" cy="361315"/>
            </a:xfrm>
            <a:custGeom>
              <a:avLst/>
              <a:gdLst/>
              <a:ahLst/>
              <a:cxnLst/>
              <a:rect l="l" t="t" r="r" b="b"/>
              <a:pathLst>
                <a:path w="441959" h="361314">
                  <a:moveTo>
                    <a:pt x="0" y="180594"/>
                  </a:moveTo>
                  <a:lnTo>
                    <a:pt x="5836" y="139199"/>
                  </a:lnTo>
                  <a:lnTo>
                    <a:pt x="22460" y="101192"/>
                  </a:lnTo>
                  <a:lnTo>
                    <a:pt x="48545" y="67660"/>
                  </a:lnTo>
                  <a:lnTo>
                    <a:pt x="82766" y="39688"/>
                  </a:lnTo>
                  <a:lnTo>
                    <a:pt x="123797" y="18363"/>
                  </a:lnTo>
                  <a:lnTo>
                    <a:pt x="170310" y="4771"/>
                  </a:lnTo>
                  <a:lnTo>
                    <a:pt x="220979" y="0"/>
                  </a:lnTo>
                  <a:lnTo>
                    <a:pt x="271649" y="4771"/>
                  </a:lnTo>
                  <a:lnTo>
                    <a:pt x="318162" y="18363"/>
                  </a:lnTo>
                  <a:lnTo>
                    <a:pt x="359193" y="39688"/>
                  </a:lnTo>
                  <a:lnTo>
                    <a:pt x="393414" y="67660"/>
                  </a:lnTo>
                  <a:lnTo>
                    <a:pt x="419499" y="101192"/>
                  </a:lnTo>
                  <a:lnTo>
                    <a:pt x="436123" y="139199"/>
                  </a:lnTo>
                  <a:lnTo>
                    <a:pt x="441959" y="180594"/>
                  </a:lnTo>
                  <a:lnTo>
                    <a:pt x="436123" y="221988"/>
                  </a:lnTo>
                  <a:lnTo>
                    <a:pt x="419499" y="259995"/>
                  </a:lnTo>
                  <a:lnTo>
                    <a:pt x="393414" y="293527"/>
                  </a:lnTo>
                  <a:lnTo>
                    <a:pt x="359193" y="321499"/>
                  </a:lnTo>
                  <a:lnTo>
                    <a:pt x="318162" y="342824"/>
                  </a:lnTo>
                  <a:lnTo>
                    <a:pt x="271649" y="356416"/>
                  </a:lnTo>
                  <a:lnTo>
                    <a:pt x="220979" y="361188"/>
                  </a:lnTo>
                  <a:lnTo>
                    <a:pt x="170310" y="356416"/>
                  </a:lnTo>
                  <a:lnTo>
                    <a:pt x="123797" y="342824"/>
                  </a:lnTo>
                  <a:lnTo>
                    <a:pt x="82766" y="321499"/>
                  </a:lnTo>
                  <a:lnTo>
                    <a:pt x="48545" y="293527"/>
                  </a:lnTo>
                  <a:lnTo>
                    <a:pt x="22460" y="259995"/>
                  </a:lnTo>
                  <a:lnTo>
                    <a:pt x="5836" y="221988"/>
                  </a:lnTo>
                  <a:lnTo>
                    <a:pt x="0" y="1805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973440" y="1470532"/>
              <a:ext cx="246761" cy="2269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761348" y="1470532"/>
              <a:ext cx="246761" cy="2269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598024" y="1470532"/>
              <a:ext cx="246761" cy="2269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387456" y="1470532"/>
              <a:ext cx="246761" cy="2269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175364" y="1470532"/>
              <a:ext cx="246761" cy="2269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184008" y="1470532"/>
              <a:ext cx="246761" cy="2269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442454" y="1638680"/>
              <a:ext cx="2502535" cy="518795"/>
            </a:xfrm>
            <a:custGeom>
              <a:avLst/>
              <a:gdLst/>
              <a:ahLst/>
              <a:cxnLst/>
              <a:rect l="l" t="t" r="r" b="b"/>
              <a:pathLst>
                <a:path w="2502534" h="518794">
                  <a:moveTo>
                    <a:pt x="2502408" y="58293"/>
                  </a:moveTo>
                  <a:lnTo>
                    <a:pt x="2420620" y="34544"/>
                  </a:lnTo>
                  <a:lnTo>
                    <a:pt x="2426335" y="65786"/>
                  </a:lnTo>
                  <a:lnTo>
                    <a:pt x="157276" y="482600"/>
                  </a:lnTo>
                  <a:lnTo>
                    <a:pt x="1593151" y="42494"/>
                  </a:lnTo>
                  <a:lnTo>
                    <a:pt x="1602486" y="72898"/>
                  </a:lnTo>
                  <a:lnTo>
                    <a:pt x="1651000" y="26670"/>
                  </a:lnTo>
                  <a:lnTo>
                    <a:pt x="1664208" y="14097"/>
                  </a:lnTo>
                  <a:lnTo>
                    <a:pt x="1580134" y="0"/>
                  </a:lnTo>
                  <a:lnTo>
                    <a:pt x="1589443" y="30403"/>
                  </a:lnTo>
                  <a:lnTo>
                    <a:pt x="87033" y="490778"/>
                  </a:lnTo>
                  <a:lnTo>
                    <a:pt x="814057" y="58445"/>
                  </a:lnTo>
                  <a:lnTo>
                    <a:pt x="830326" y="85725"/>
                  </a:lnTo>
                  <a:lnTo>
                    <a:pt x="858926" y="41148"/>
                  </a:lnTo>
                  <a:lnTo>
                    <a:pt x="876300" y="14097"/>
                  </a:lnTo>
                  <a:lnTo>
                    <a:pt x="791337" y="20320"/>
                  </a:lnTo>
                  <a:lnTo>
                    <a:pt x="807605" y="47637"/>
                  </a:lnTo>
                  <a:lnTo>
                    <a:pt x="44450" y="501256"/>
                  </a:lnTo>
                  <a:lnTo>
                    <a:pt x="44450" y="90297"/>
                  </a:lnTo>
                  <a:lnTo>
                    <a:pt x="76200" y="90297"/>
                  </a:lnTo>
                  <a:lnTo>
                    <a:pt x="69850" y="77597"/>
                  </a:lnTo>
                  <a:lnTo>
                    <a:pt x="38100" y="14097"/>
                  </a:lnTo>
                  <a:lnTo>
                    <a:pt x="0" y="90297"/>
                  </a:lnTo>
                  <a:lnTo>
                    <a:pt x="31750" y="90297"/>
                  </a:lnTo>
                  <a:lnTo>
                    <a:pt x="31750" y="512445"/>
                  </a:lnTo>
                  <a:lnTo>
                    <a:pt x="38100" y="512445"/>
                  </a:lnTo>
                  <a:lnTo>
                    <a:pt x="38773" y="514629"/>
                  </a:lnTo>
                  <a:lnTo>
                    <a:pt x="39243" y="517144"/>
                  </a:lnTo>
                  <a:lnTo>
                    <a:pt x="39547" y="517093"/>
                  </a:lnTo>
                  <a:lnTo>
                    <a:pt x="40005" y="518541"/>
                  </a:lnTo>
                  <a:lnTo>
                    <a:pt x="52514" y="514705"/>
                  </a:lnTo>
                  <a:lnTo>
                    <a:pt x="2428608" y="78244"/>
                  </a:lnTo>
                  <a:lnTo>
                    <a:pt x="2434336" y="109474"/>
                  </a:lnTo>
                  <a:lnTo>
                    <a:pt x="2495473" y="63500"/>
                  </a:lnTo>
                  <a:lnTo>
                    <a:pt x="2502408" y="58293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639049" y="1155953"/>
              <a:ext cx="76200" cy="225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9315449" y="1155953"/>
              <a:ext cx="76200" cy="225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477249" y="1155953"/>
              <a:ext cx="76200" cy="225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0103357" y="1155953"/>
              <a:ext cx="76200" cy="225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0842497" y="1155953"/>
              <a:ext cx="76200" cy="2255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479664" y="1669414"/>
              <a:ext cx="3303904" cy="480695"/>
            </a:xfrm>
            <a:custGeom>
              <a:avLst/>
              <a:gdLst/>
              <a:ahLst/>
              <a:cxnLst/>
              <a:rect l="l" t="t" r="r" b="b"/>
              <a:pathLst>
                <a:path w="3303904" h="480694">
                  <a:moveTo>
                    <a:pt x="3227029" y="31423"/>
                  </a:moveTo>
                  <a:lnTo>
                    <a:pt x="0" y="467740"/>
                  </a:lnTo>
                  <a:lnTo>
                    <a:pt x="1777" y="480440"/>
                  </a:lnTo>
                  <a:lnTo>
                    <a:pt x="3228757" y="44113"/>
                  </a:lnTo>
                  <a:lnTo>
                    <a:pt x="3227029" y="31423"/>
                  </a:lnTo>
                  <a:close/>
                </a:path>
                <a:path w="3303904" h="480694">
                  <a:moveTo>
                    <a:pt x="3300232" y="29718"/>
                  </a:moveTo>
                  <a:lnTo>
                    <a:pt x="3239642" y="29718"/>
                  </a:lnTo>
                  <a:lnTo>
                    <a:pt x="3241293" y="42418"/>
                  </a:lnTo>
                  <a:lnTo>
                    <a:pt x="3228757" y="44113"/>
                  </a:lnTo>
                  <a:lnTo>
                    <a:pt x="3233038" y="75564"/>
                  </a:lnTo>
                  <a:lnTo>
                    <a:pt x="3300232" y="29718"/>
                  </a:lnTo>
                  <a:close/>
                </a:path>
                <a:path w="3303904" h="480694">
                  <a:moveTo>
                    <a:pt x="3239642" y="29718"/>
                  </a:moveTo>
                  <a:lnTo>
                    <a:pt x="3227029" y="31423"/>
                  </a:lnTo>
                  <a:lnTo>
                    <a:pt x="3228757" y="44113"/>
                  </a:lnTo>
                  <a:lnTo>
                    <a:pt x="3241293" y="42418"/>
                  </a:lnTo>
                  <a:lnTo>
                    <a:pt x="3239642" y="29718"/>
                  </a:lnTo>
                  <a:close/>
                </a:path>
                <a:path w="3303904" h="480694">
                  <a:moveTo>
                    <a:pt x="3222752" y="0"/>
                  </a:moveTo>
                  <a:lnTo>
                    <a:pt x="3227029" y="31423"/>
                  </a:lnTo>
                  <a:lnTo>
                    <a:pt x="3239642" y="29718"/>
                  </a:lnTo>
                  <a:lnTo>
                    <a:pt x="3300232" y="29718"/>
                  </a:lnTo>
                  <a:lnTo>
                    <a:pt x="3303396" y="27559"/>
                  </a:lnTo>
                  <a:lnTo>
                    <a:pt x="3222752" y="0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976109" y="2149601"/>
              <a:ext cx="1760220" cy="457200"/>
            </a:xfrm>
            <a:custGeom>
              <a:avLst/>
              <a:gdLst/>
              <a:ahLst/>
              <a:cxnLst/>
              <a:rect l="l" t="t" r="r" b="b"/>
              <a:pathLst>
                <a:path w="1760220" h="457200">
                  <a:moveTo>
                    <a:pt x="176022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760220" y="457200"/>
                  </a:lnTo>
                  <a:lnTo>
                    <a:pt x="176022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976109" y="2149601"/>
              <a:ext cx="1760220" cy="457200"/>
            </a:xfrm>
            <a:custGeom>
              <a:avLst/>
              <a:gdLst/>
              <a:ahLst/>
              <a:cxnLst/>
              <a:rect l="l" t="t" r="r" b="b"/>
              <a:pathLst>
                <a:path w="1760220" h="457200">
                  <a:moveTo>
                    <a:pt x="0" y="457200"/>
                  </a:moveTo>
                  <a:lnTo>
                    <a:pt x="1760220" y="457200"/>
                  </a:lnTo>
                  <a:lnTo>
                    <a:pt x="176022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124580" y="407923"/>
            <a:ext cx="63226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20" b="0">
                <a:solidFill>
                  <a:srgbClr val="C8201E"/>
                </a:solidFill>
                <a:latin typeface="Arial Black"/>
                <a:cs typeface="Arial Black"/>
              </a:rPr>
              <a:t>Perubahan </a:t>
            </a:r>
            <a:r>
              <a:rPr dirty="0" sz="4000" spc="-610" b="0">
                <a:solidFill>
                  <a:srgbClr val="C8201E"/>
                </a:solidFill>
                <a:latin typeface="Arial Black"/>
                <a:cs typeface="Arial Black"/>
              </a:rPr>
              <a:t>Kerja </a:t>
            </a:r>
            <a:r>
              <a:rPr dirty="0" sz="4000" spc="-445" b="0">
                <a:solidFill>
                  <a:srgbClr val="C8201E"/>
                </a:solidFill>
                <a:latin typeface="Arial Black"/>
                <a:cs typeface="Arial Black"/>
              </a:rPr>
              <a:t>dengan</a:t>
            </a:r>
            <a:r>
              <a:rPr dirty="0" sz="4000" spc="-330" b="0">
                <a:solidFill>
                  <a:srgbClr val="C8201E"/>
                </a:solidFill>
                <a:latin typeface="Arial Black"/>
                <a:cs typeface="Arial Black"/>
              </a:rPr>
              <a:t> </a:t>
            </a:r>
            <a:r>
              <a:rPr dirty="0" sz="4000" spc="-770" b="0">
                <a:solidFill>
                  <a:srgbClr val="C8201E"/>
                </a:solidFill>
                <a:latin typeface="Arial Black"/>
                <a:cs typeface="Arial Black"/>
              </a:rPr>
              <a:t>TIK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76109" y="2149601"/>
            <a:ext cx="1760220" cy="45720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65405">
              <a:lnSpc>
                <a:spcPct val="100000"/>
              </a:lnSpc>
              <a:spcBef>
                <a:spcPts val="800"/>
              </a:spcBef>
            </a:pPr>
            <a:r>
              <a:rPr dirty="0" sz="1600" spc="-215">
                <a:latin typeface="Arial Black"/>
                <a:cs typeface="Arial Black"/>
              </a:rPr>
              <a:t>PenggunaLayanan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083167" y="2085848"/>
            <a:ext cx="25787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0" b="1">
                <a:latin typeface="Arial"/>
                <a:cs typeface="Arial"/>
              </a:rPr>
              <a:t>Digitalisasi </a:t>
            </a:r>
            <a:r>
              <a:rPr dirty="0" sz="1600" spc="20" b="1">
                <a:latin typeface="Arial"/>
                <a:cs typeface="Arial"/>
              </a:rPr>
              <a:t>(Manual </a:t>
            </a:r>
            <a:r>
              <a:rPr dirty="0" sz="1600" spc="-225" b="1">
                <a:latin typeface="Arial"/>
                <a:cs typeface="Arial"/>
              </a:rPr>
              <a:t>→</a:t>
            </a:r>
            <a:r>
              <a:rPr dirty="0" sz="1600" spc="-95" b="1">
                <a:latin typeface="Arial"/>
                <a:cs typeface="Arial"/>
              </a:rPr>
              <a:t> </a:t>
            </a:r>
            <a:r>
              <a:rPr dirty="0" sz="1600" spc="-15" b="1">
                <a:latin typeface="Arial"/>
                <a:cs typeface="Arial"/>
              </a:rPr>
              <a:t>TIK)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970585" y="5879401"/>
            <a:ext cx="2019935" cy="404495"/>
            <a:chOff x="6970585" y="5879401"/>
            <a:chExt cx="2019935" cy="404495"/>
          </a:xfrm>
        </p:grpSpPr>
        <p:sp>
          <p:nvSpPr>
            <p:cNvPr id="41" name="object 41"/>
            <p:cNvSpPr/>
            <p:nvPr/>
          </p:nvSpPr>
          <p:spPr>
            <a:xfrm>
              <a:off x="6971537" y="5880354"/>
              <a:ext cx="2018030" cy="402590"/>
            </a:xfrm>
            <a:custGeom>
              <a:avLst/>
              <a:gdLst/>
              <a:ahLst/>
              <a:cxnLst/>
              <a:rect l="l" t="t" r="r" b="b"/>
              <a:pathLst>
                <a:path w="2018029" h="402589">
                  <a:moveTo>
                    <a:pt x="2017776" y="0"/>
                  </a:moveTo>
                  <a:lnTo>
                    <a:pt x="0" y="0"/>
                  </a:lnTo>
                  <a:lnTo>
                    <a:pt x="0" y="402336"/>
                  </a:lnTo>
                  <a:lnTo>
                    <a:pt x="2017776" y="402336"/>
                  </a:lnTo>
                  <a:lnTo>
                    <a:pt x="2017776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971537" y="5880354"/>
              <a:ext cx="2018030" cy="402590"/>
            </a:xfrm>
            <a:custGeom>
              <a:avLst/>
              <a:gdLst/>
              <a:ahLst/>
              <a:cxnLst/>
              <a:rect l="l" t="t" r="r" b="b"/>
              <a:pathLst>
                <a:path w="2018029" h="402589">
                  <a:moveTo>
                    <a:pt x="0" y="402336"/>
                  </a:moveTo>
                  <a:lnTo>
                    <a:pt x="2017776" y="402336"/>
                  </a:lnTo>
                  <a:lnTo>
                    <a:pt x="2017776" y="0"/>
                  </a:lnTo>
                  <a:lnTo>
                    <a:pt x="0" y="0"/>
                  </a:lnTo>
                  <a:lnTo>
                    <a:pt x="0" y="40233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7125461" y="5942482"/>
            <a:ext cx="17100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0">
                <a:latin typeface="Arial Black"/>
                <a:cs typeface="Arial Black"/>
              </a:rPr>
              <a:t>Pengguna</a:t>
            </a:r>
            <a:r>
              <a:rPr dirty="0" sz="1600" spc="-140">
                <a:latin typeface="Arial Black"/>
                <a:cs typeface="Arial Black"/>
              </a:rPr>
              <a:t> </a:t>
            </a:r>
            <a:r>
              <a:rPr dirty="0" sz="1600" spc="-235">
                <a:latin typeface="Arial Black"/>
                <a:cs typeface="Arial Black"/>
              </a:rPr>
              <a:t>Layanan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693025" y="5025390"/>
            <a:ext cx="2354580" cy="988060"/>
            <a:chOff x="7693025" y="5025390"/>
            <a:chExt cx="2354580" cy="988060"/>
          </a:xfrm>
        </p:grpSpPr>
        <p:sp>
          <p:nvSpPr>
            <p:cNvPr id="45" name="object 45"/>
            <p:cNvSpPr/>
            <p:nvPr/>
          </p:nvSpPr>
          <p:spPr>
            <a:xfrm>
              <a:off x="7965186" y="5240274"/>
              <a:ext cx="407034" cy="340360"/>
            </a:xfrm>
            <a:custGeom>
              <a:avLst/>
              <a:gdLst/>
              <a:ahLst/>
              <a:cxnLst/>
              <a:rect l="l" t="t" r="r" b="b"/>
              <a:pathLst>
                <a:path w="407034" h="340360">
                  <a:moveTo>
                    <a:pt x="203454" y="0"/>
                  </a:moveTo>
                  <a:lnTo>
                    <a:pt x="149357" y="6069"/>
                  </a:lnTo>
                  <a:lnTo>
                    <a:pt x="100753" y="23198"/>
                  </a:lnTo>
                  <a:lnTo>
                    <a:pt x="59578" y="49768"/>
                  </a:lnTo>
                  <a:lnTo>
                    <a:pt x="27770" y="84158"/>
                  </a:lnTo>
                  <a:lnTo>
                    <a:pt x="7265" y="124751"/>
                  </a:lnTo>
                  <a:lnTo>
                    <a:pt x="0" y="169925"/>
                  </a:lnTo>
                  <a:lnTo>
                    <a:pt x="7265" y="215100"/>
                  </a:lnTo>
                  <a:lnTo>
                    <a:pt x="27770" y="255693"/>
                  </a:lnTo>
                  <a:lnTo>
                    <a:pt x="59578" y="290083"/>
                  </a:lnTo>
                  <a:lnTo>
                    <a:pt x="100753" y="316653"/>
                  </a:lnTo>
                  <a:lnTo>
                    <a:pt x="149357" y="333782"/>
                  </a:lnTo>
                  <a:lnTo>
                    <a:pt x="203454" y="339851"/>
                  </a:lnTo>
                  <a:lnTo>
                    <a:pt x="257550" y="333782"/>
                  </a:lnTo>
                  <a:lnTo>
                    <a:pt x="306154" y="316653"/>
                  </a:lnTo>
                  <a:lnTo>
                    <a:pt x="347329" y="290083"/>
                  </a:lnTo>
                  <a:lnTo>
                    <a:pt x="379137" y="255693"/>
                  </a:lnTo>
                  <a:lnTo>
                    <a:pt x="399642" y="215100"/>
                  </a:lnTo>
                  <a:lnTo>
                    <a:pt x="406908" y="169925"/>
                  </a:lnTo>
                  <a:lnTo>
                    <a:pt x="399642" y="124751"/>
                  </a:lnTo>
                  <a:lnTo>
                    <a:pt x="379137" y="84158"/>
                  </a:lnTo>
                  <a:lnTo>
                    <a:pt x="347329" y="49768"/>
                  </a:lnTo>
                  <a:lnTo>
                    <a:pt x="306154" y="23198"/>
                  </a:lnTo>
                  <a:lnTo>
                    <a:pt x="257550" y="6069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7965186" y="5240274"/>
              <a:ext cx="407034" cy="340360"/>
            </a:xfrm>
            <a:custGeom>
              <a:avLst/>
              <a:gdLst/>
              <a:ahLst/>
              <a:cxnLst/>
              <a:rect l="l" t="t" r="r" b="b"/>
              <a:pathLst>
                <a:path w="407034" h="340360">
                  <a:moveTo>
                    <a:pt x="0" y="169925"/>
                  </a:moveTo>
                  <a:lnTo>
                    <a:pt x="7265" y="124751"/>
                  </a:lnTo>
                  <a:lnTo>
                    <a:pt x="27770" y="84158"/>
                  </a:lnTo>
                  <a:lnTo>
                    <a:pt x="59578" y="49768"/>
                  </a:lnTo>
                  <a:lnTo>
                    <a:pt x="100753" y="23198"/>
                  </a:lnTo>
                  <a:lnTo>
                    <a:pt x="149357" y="6069"/>
                  </a:lnTo>
                  <a:lnTo>
                    <a:pt x="203454" y="0"/>
                  </a:lnTo>
                  <a:lnTo>
                    <a:pt x="257550" y="6069"/>
                  </a:lnTo>
                  <a:lnTo>
                    <a:pt x="306154" y="23198"/>
                  </a:lnTo>
                  <a:lnTo>
                    <a:pt x="347329" y="49768"/>
                  </a:lnTo>
                  <a:lnTo>
                    <a:pt x="379137" y="84158"/>
                  </a:lnTo>
                  <a:lnTo>
                    <a:pt x="399642" y="124751"/>
                  </a:lnTo>
                  <a:lnTo>
                    <a:pt x="406908" y="169925"/>
                  </a:lnTo>
                  <a:lnTo>
                    <a:pt x="399642" y="215100"/>
                  </a:lnTo>
                  <a:lnTo>
                    <a:pt x="379137" y="255693"/>
                  </a:lnTo>
                  <a:lnTo>
                    <a:pt x="347329" y="290083"/>
                  </a:lnTo>
                  <a:lnTo>
                    <a:pt x="306154" y="316653"/>
                  </a:lnTo>
                  <a:lnTo>
                    <a:pt x="257550" y="333782"/>
                  </a:lnTo>
                  <a:lnTo>
                    <a:pt x="203454" y="339851"/>
                  </a:lnTo>
                  <a:lnTo>
                    <a:pt x="149357" y="333782"/>
                  </a:lnTo>
                  <a:lnTo>
                    <a:pt x="100753" y="316653"/>
                  </a:lnTo>
                  <a:lnTo>
                    <a:pt x="59578" y="290083"/>
                  </a:lnTo>
                  <a:lnTo>
                    <a:pt x="27770" y="255693"/>
                  </a:lnTo>
                  <a:lnTo>
                    <a:pt x="7265" y="215100"/>
                  </a:lnTo>
                  <a:lnTo>
                    <a:pt x="0" y="16992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8690610" y="5240274"/>
              <a:ext cx="407034" cy="340360"/>
            </a:xfrm>
            <a:custGeom>
              <a:avLst/>
              <a:gdLst/>
              <a:ahLst/>
              <a:cxnLst/>
              <a:rect l="l" t="t" r="r" b="b"/>
              <a:pathLst>
                <a:path w="407034" h="340360">
                  <a:moveTo>
                    <a:pt x="203454" y="0"/>
                  </a:moveTo>
                  <a:lnTo>
                    <a:pt x="149357" y="6069"/>
                  </a:lnTo>
                  <a:lnTo>
                    <a:pt x="100753" y="23198"/>
                  </a:lnTo>
                  <a:lnTo>
                    <a:pt x="59578" y="49768"/>
                  </a:lnTo>
                  <a:lnTo>
                    <a:pt x="27770" y="84158"/>
                  </a:lnTo>
                  <a:lnTo>
                    <a:pt x="7265" y="124751"/>
                  </a:lnTo>
                  <a:lnTo>
                    <a:pt x="0" y="169925"/>
                  </a:lnTo>
                  <a:lnTo>
                    <a:pt x="7265" y="215100"/>
                  </a:lnTo>
                  <a:lnTo>
                    <a:pt x="27770" y="255693"/>
                  </a:lnTo>
                  <a:lnTo>
                    <a:pt x="59578" y="290083"/>
                  </a:lnTo>
                  <a:lnTo>
                    <a:pt x="100753" y="316653"/>
                  </a:lnTo>
                  <a:lnTo>
                    <a:pt x="149357" y="333782"/>
                  </a:lnTo>
                  <a:lnTo>
                    <a:pt x="203454" y="339851"/>
                  </a:lnTo>
                  <a:lnTo>
                    <a:pt x="257550" y="333782"/>
                  </a:lnTo>
                  <a:lnTo>
                    <a:pt x="306154" y="316653"/>
                  </a:lnTo>
                  <a:lnTo>
                    <a:pt x="347329" y="290083"/>
                  </a:lnTo>
                  <a:lnTo>
                    <a:pt x="379137" y="255693"/>
                  </a:lnTo>
                  <a:lnTo>
                    <a:pt x="399642" y="215100"/>
                  </a:lnTo>
                  <a:lnTo>
                    <a:pt x="406908" y="169925"/>
                  </a:lnTo>
                  <a:lnTo>
                    <a:pt x="399642" y="124751"/>
                  </a:lnTo>
                  <a:lnTo>
                    <a:pt x="379137" y="84158"/>
                  </a:lnTo>
                  <a:lnTo>
                    <a:pt x="347329" y="49768"/>
                  </a:lnTo>
                  <a:lnTo>
                    <a:pt x="306154" y="23198"/>
                  </a:lnTo>
                  <a:lnTo>
                    <a:pt x="257550" y="6069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690610" y="5240274"/>
              <a:ext cx="407034" cy="340360"/>
            </a:xfrm>
            <a:custGeom>
              <a:avLst/>
              <a:gdLst/>
              <a:ahLst/>
              <a:cxnLst/>
              <a:rect l="l" t="t" r="r" b="b"/>
              <a:pathLst>
                <a:path w="407034" h="340360">
                  <a:moveTo>
                    <a:pt x="0" y="169925"/>
                  </a:moveTo>
                  <a:lnTo>
                    <a:pt x="7265" y="124751"/>
                  </a:lnTo>
                  <a:lnTo>
                    <a:pt x="27770" y="84158"/>
                  </a:lnTo>
                  <a:lnTo>
                    <a:pt x="59578" y="49768"/>
                  </a:lnTo>
                  <a:lnTo>
                    <a:pt x="100753" y="23198"/>
                  </a:lnTo>
                  <a:lnTo>
                    <a:pt x="149357" y="6069"/>
                  </a:lnTo>
                  <a:lnTo>
                    <a:pt x="203454" y="0"/>
                  </a:lnTo>
                  <a:lnTo>
                    <a:pt x="257550" y="6069"/>
                  </a:lnTo>
                  <a:lnTo>
                    <a:pt x="306154" y="23198"/>
                  </a:lnTo>
                  <a:lnTo>
                    <a:pt x="347329" y="49768"/>
                  </a:lnTo>
                  <a:lnTo>
                    <a:pt x="379137" y="84158"/>
                  </a:lnTo>
                  <a:lnTo>
                    <a:pt x="399642" y="124751"/>
                  </a:lnTo>
                  <a:lnTo>
                    <a:pt x="406908" y="169925"/>
                  </a:lnTo>
                  <a:lnTo>
                    <a:pt x="399642" y="215100"/>
                  </a:lnTo>
                  <a:lnTo>
                    <a:pt x="379137" y="255693"/>
                  </a:lnTo>
                  <a:lnTo>
                    <a:pt x="347329" y="290083"/>
                  </a:lnTo>
                  <a:lnTo>
                    <a:pt x="306154" y="316653"/>
                  </a:lnTo>
                  <a:lnTo>
                    <a:pt x="257550" y="333782"/>
                  </a:lnTo>
                  <a:lnTo>
                    <a:pt x="203454" y="339851"/>
                  </a:lnTo>
                  <a:lnTo>
                    <a:pt x="149357" y="333782"/>
                  </a:lnTo>
                  <a:lnTo>
                    <a:pt x="100753" y="316653"/>
                  </a:lnTo>
                  <a:lnTo>
                    <a:pt x="59578" y="290083"/>
                  </a:lnTo>
                  <a:lnTo>
                    <a:pt x="27770" y="255693"/>
                  </a:lnTo>
                  <a:lnTo>
                    <a:pt x="7265" y="215100"/>
                  </a:lnTo>
                  <a:lnTo>
                    <a:pt x="0" y="16992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9368789" y="5240274"/>
              <a:ext cx="407034" cy="340360"/>
            </a:xfrm>
            <a:custGeom>
              <a:avLst/>
              <a:gdLst/>
              <a:ahLst/>
              <a:cxnLst/>
              <a:rect l="l" t="t" r="r" b="b"/>
              <a:pathLst>
                <a:path w="407034" h="340360">
                  <a:moveTo>
                    <a:pt x="203453" y="0"/>
                  </a:moveTo>
                  <a:lnTo>
                    <a:pt x="149357" y="6069"/>
                  </a:lnTo>
                  <a:lnTo>
                    <a:pt x="100753" y="23198"/>
                  </a:lnTo>
                  <a:lnTo>
                    <a:pt x="59578" y="49768"/>
                  </a:lnTo>
                  <a:lnTo>
                    <a:pt x="27770" y="84158"/>
                  </a:lnTo>
                  <a:lnTo>
                    <a:pt x="7265" y="124751"/>
                  </a:lnTo>
                  <a:lnTo>
                    <a:pt x="0" y="169925"/>
                  </a:lnTo>
                  <a:lnTo>
                    <a:pt x="7265" y="215100"/>
                  </a:lnTo>
                  <a:lnTo>
                    <a:pt x="27770" y="255693"/>
                  </a:lnTo>
                  <a:lnTo>
                    <a:pt x="59578" y="290083"/>
                  </a:lnTo>
                  <a:lnTo>
                    <a:pt x="100753" y="316653"/>
                  </a:lnTo>
                  <a:lnTo>
                    <a:pt x="149357" y="333782"/>
                  </a:lnTo>
                  <a:lnTo>
                    <a:pt x="203453" y="339851"/>
                  </a:lnTo>
                  <a:lnTo>
                    <a:pt x="257550" y="333782"/>
                  </a:lnTo>
                  <a:lnTo>
                    <a:pt x="306154" y="316653"/>
                  </a:lnTo>
                  <a:lnTo>
                    <a:pt x="347329" y="290083"/>
                  </a:lnTo>
                  <a:lnTo>
                    <a:pt x="379137" y="255693"/>
                  </a:lnTo>
                  <a:lnTo>
                    <a:pt x="399642" y="215100"/>
                  </a:lnTo>
                  <a:lnTo>
                    <a:pt x="406907" y="169925"/>
                  </a:lnTo>
                  <a:lnTo>
                    <a:pt x="399642" y="124751"/>
                  </a:lnTo>
                  <a:lnTo>
                    <a:pt x="379137" y="84158"/>
                  </a:lnTo>
                  <a:lnTo>
                    <a:pt x="347329" y="49768"/>
                  </a:lnTo>
                  <a:lnTo>
                    <a:pt x="306154" y="23198"/>
                  </a:lnTo>
                  <a:lnTo>
                    <a:pt x="257550" y="6069"/>
                  </a:lnTo>
                  <a:lnTo>
                    <a:pt x="20345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9368789" y="5240274"/>
              <a:ext cx="407034" cy="340360"/>
            </a:xfrm>
            <a:custGeom>
              <a:avLst/>
              <a:gdLst/>
              <a:ahLst/>
              <a:cxnLst/>
              <a:rect l="l" t="t" r="r" b="b"/>
              <a:pathLst>
                <a:path w="407034" h="340360">
                  <a:moveTo>
                    <a:pt x="0" y="169925"/>
                  </a:moveTo>
                  <a:lnTo>
                    <a:pt x="7265" y="124751"/>
                  </a:lnTo>
                  <a:lnTo>
                    <a:pt x="27770" y="84158"/>
                  </a:lnTo>
                  <a:lnTo>
                    <a:pt x="59578" y="49768"/>
                  </a:lnTo>
                  <a:lnTo>
                    <a:pt x="100753" y="23198"/>
                  </a:lnTo>
                  <a:lnTo>
                    <a:pt x="149357" y="6069"/>
                  </a:lnTo>
                  <a:lnTo>
                    <a:pt x="203453" y="0"/>
                  </a:lnTo>
                  <a:lnTo>
                    <a:pt x="257550" y="6069"/>
                  </a:lnTo>
                  <a:lnTo>
                    <a:pt x="306154" y="23198"/>
                  </a:lnTo>
                  <a:lnTo>
                    <a:pt x="347329" y="49768"/>
                  </a:lnTo>
                  <a:lnTo>
                    <a:pt x="379137" y="84158"/>
                  </a:lnTo>
                  <a:lnTo>
                    <a:pt x="399642" y="124751"/>
                  </a:lnTo>
                  <a:lnTo>
                    <a:pt x="406907" y="169925"/>
                  </a:lnTo>
                  <a:lnTo>
                    <a:pt x="399642" y="215100"/>
                  </a:lnTo>
                  <a:lnTo>
                    <a:pt x="379137" y="255693"/>
                  </a:lnTo>
                  <a:lnTo>
                    <a:pt x="347329" y="290083"/>
                  </a:lnTo>
                  <a:lnTo>
                    <a:pt x="306154" y="316653"/>
                  </a:lnTo>
                  <a:lnTo>
                    <a:pt x="257550" y="333782"/>
                  </a:lnTo>
                  <a:lnTo>
                    <a:pt x="203453" y="339851"/>
                  </a:lnTo>
                  <a:lnTo>
                    <a:pt x="149357" y="333782"/>
                  </a:lnTo>
                  <a:lnTo>
                    <a:pt x="100753" y="316653"/>
                  </a:lnTo>
                  <a:lnTo>
                    <a:pt x="59578" y="290083"/>
                  </a:lnTo>
                  <a:lnTo>
                    <a:pt x="27770" y="255693"/>
                  </a:lnTo>
                  <a:lnTo>
                    <a:pt x="7265" y="215100"/>
                  </a:lnTo>
                  <a:lnTo>
                    <a:pt x="0" y="16992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418448" y="5323205"/>
              <a:ext cx="226949" cy="2147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9142349" y="5323205"/>
              <a:ext cx="226949" cy="2147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822052" y="5323205"/>
              <a:ext cx="225552" cy="21475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693025" y="5323205"/>
              <a:ext cx="226949" cy="2147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108441" y="5025390"/>
              <a:ext cx="76200" cy="2133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9557766" y="5025390"/>
              <a:ext cx="76200" cy="2133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878061" y="5025390"/>
              <a:ext cx="76200" cy="2133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880731" y="5452110"/>
              <a:ext cx="2123440" cy="561340"/>
            </a:xfrm>
            <a:custGeom>
              <a:avLst/>
              <a:gdLst/>
              <a:ahLst/>
              <a:cxnLst/>
              <a:rect l="l" t="t" r="r" b="b"/>
              <a:pathLst>
                <a:path w="2123440" h="561339">
                  <a:moveTo>
                    <a:pt x="76073" y="77216"/>
                  </a:moveTo>
                  <a:lnTo>
                    <a:pt x="69583" y="63246"/>
                  </a:lnTo>
                  <a:lnTo>
                    <a:pt x="40259" y="0"/>
                  </a:lnTo>
                  <a:lnTo>
                    <a:pt x="0" y="75057"/>
                  </a:lnTo>
                  <a:lnTo>
                    <a:pt x="31623" y="75958"/>
                  </a:lnTo>
                  <a:lnTo>
                    <a:pt x="18669" y="522541"/>
                  </a:lnTo>
                  <a:lnTo>
                    <a:pt x="31369" y="522922"/>
                  </a:lnTo>
                  <a:lnTo>
                    <a:pt x="44323" y="76327"/>
                  </a:lnTo>
                  <a:lnTo>
                    <a:pt x="76073" y="77216"/>
                  </a:lnTo>
                  <a:close/>
                </a:path>
                <a:path w="2123440" h="561339">
                  <a:moveTo>
                    <a:pt x="2123440" y="176872"/>
                  </a:moveTo>
                  <a:lnTo>
                    <a:pt x="2120646" y="164503"/>
                  </a:lnTo>
                  <a:lnTo>
                    <a:pt x="593115" y="517677"/>
                  </a:lnTo>
                  <a:lnTo>
                    <a:pt x="585978" y="486727"/>
                  </a:lnTo>
                  <a:lnTo>
                    <a:pt x="520319" y="541020"/>
                  </a:lnTo>
                  <a:lnTo>
                    <a:pt x="603123" y="560971"/>
                  </a:lnTo>
                  <a:lnTo>
                    <a:pt x="596633" y="532904"/>
                  </a:lnTo>
                  <a:lnTo>
                    <a:pt x="595972" y="530047"/>
                  </a:lnTo>
                  <a:lnTo>
                    <a:pt x="2123440" y="176872"/>
                  </a:lnTo>
                  <a:close/>
                </a:path>
              </a:pathLst>
            </a:custGeom>
            <a:solidFill>
              <a:srgbClr val="3464A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9266301" y="5916269"/>
            <a:ext cx="194563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40" b="1">
                <a:latin typeface="Arial"/>
                <a:cs typeface="Arial"/>
              </a:rPr>
              <a:t>Transformasi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spc="10" b="1">
                <a:latin typeface="Arial"/>
                <a:cs typeface="Arial"/>
              </a:rPr>
              <a:t>Digital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740473" y="1236725"/>
            <a:ext cx="7170420" cy="4495165"/>
            <a:chOff x="740473" y="1236725"/>
            <a:chExt cx="7170420" cy="4495165"/>
          </a:xfrm>
        </p:grpSpPr>
        <p:sp>
          <p:nvSpPr>
            <p:cNvPr id="61" name="object 61"/>
            <p:cNvSpPr/>
            <p:nvPr/>
          </p:nvSpPr>
          <p:spPr>
            <a:xfrm>
              <a:off x="7027926" y="3478530"/>
              <a:ext cx="882015" cy="7722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027926" y="3478530"/>
              <a:ext cx="882015" cy="772795"/>
            </a:xfrm>
            <a:custGeom>
              <a:avLst/>
              <a:gdLst/>
              <a:ahLst/>
              <a:cxnLst/>
              <a:rect l="l" t="t" r="r" b="b"/>
              <a:pathLst>
                <a:path w="882015" h="772795">
                  <a:moveTo>
                    <a:pt x="538988" y="0"/>
                  </a:moveTo>
                  <a:lnTo>
                    <a:pt x="882015" y="382651"/>
                  </a:lnTo>
                  <a:lnTo>
                    <a:pt x="538988" y="772287"/>
                  </a:lnTo>
                  <a:lnTo>
                    <a:pt x="538988" y="538226"/>
                  </a:lnTo>
                  <a:lnTo>
                    <a:pt x="163322" y="538226"/>
                  </a:lnTo>
                  <a:lnTo>
                    <a:pt x="163322" y="226568"/>
                  </a:lnTo>
                  <a:lnTo>
                    <a:pt x="538988" y="226568"/>
                  </a:lnTo>
                  <a:lnTo>
                    <a:pt x="538988" y="0"/>
                  </a:lnTo>
                </a:path>
                <a:path w="882015" h="772795">
                  <a:moveTo>
                    <a:pt x="0" y="226568"/>
                  </a:moveTo>
                  <a:lnTo>
                    <a:pt x="0" y="538226"/>
                  </a:lnTo>
                  <a:lnTo>
                    <a:pt x="40767" y="538226"/>
                  </a:lnTo>
                  <a:lnTo>
                    <a:pt x="40767" y="226568"/>
                  </a:lnTo>
                  <a:lnTo>
                    <a:pt x="0" y="226568"/>
                  </a:lnTo>
                </a:path>
                <a:path w="882015" h="772795">
                  <a:moveTo>
                    <a:pt x="81660" y="226568"/>
                  </a:moveTo>
                  <a:lnTo>
                    <a:pt x="81660" y="538226"/>
                  </a:lnTo>
                  <a:lnTo>
                    <a:pt x="122427" y="538226"/>
                  </a:lnTo>
                  <a:lnTo>
                    <a:pt x="122427" y="226568"/>
                  </a:lnTo>
                  <a:lnTo>
                    <a:pt x="81660" y="226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792986" y="5031485"/>
              <a:ext cx="1702435" cy="699770"/>
            </a:xfrm>
            <a:custGeom>
              <a:avLst/>
              <a:gdLst/>
              <a:ahLst/>
              <a:cxnLst/>
              <a:rect l="l" t="t" r="r" b="b"/>
              <a:pathLst>
                <a:path w="1702435" h="699770">
                  <a:moveTo>
                    <a:pt x="1601724" y="0"/>
                  </a:moveTo>
                  <a:lnTo>
                    <a:pt x="100330" y="0"/>
                  </a:lnTo>
                  <a:lnTo>
                    <a:pt x="87258" y="1029"/>
                  </a:lnTo>
                  <a:lnTo>
                    <a:pt x="50164" y="15620"/>
                  </a:lnTo>
                  <a:lnTo>
                    <a:pt x="20786" y="45517"/>
                  </a:lnTo>
                  <a:lnTo>
                    <a:pt x="3492" y="86375"/>
                  </a:lnTo>
                  <a:lnTo>
                    <a:pt x="0" y="116458"/>
                  </a:lnTo>
                  <a:lnTo>
                    <a:pt x="0" y="582676"/>
                  </a:lnTo>
                  <a:lnTo>
                    <a:pt x="7715" y="627176"/>
                  </a:lnTo>
                  <a:lnTo>
                    <a:pt x="29384" y="665018"/>
                  </a:lnTo>
                  <a:lnTo>
                    <a:pt x="62021" y="690226"/>
                  </a:lnTo>
                  <a:lnTo>
                    <a:pt x="100330" y="699147"/>
                  </a:lnTo>
                  <a:lnTo>
                    <a:pt x="1601724" y="699147"/>
                  </a:lnTo>
                  <a:lnTo>
                    <a:pt x="1640032" y="690226"/>
                  </a:lnTo>
                  <a:lnTo>
                    <a:pt x="1672574" y="665018"/>
                  </a:lnTo>
                  <a:lnTo>
                    <a:pt x="1694318" y="627176"/>
                  </a:lnTo>
                  <a:lnTo>
                    <a:pt x="1701927" y="582676"/>
                  </a:lnTo>
                  <a:lnTo>
                    <a:pt x="1701927" y="116458"/>
                  </a:lnTo>
                  <a:lnTo>
                    <a:pt x="1694318" y="72007"/>
                  </a:lnTo>
                  <a:lnTo>
                    <a:pt x="1672574" y="34099"/>
                  </a:lnTo>
                  <a:lnTo>
                    <a:pt x="1640032" y="8947"/>
                  </a:lnTo>
                  <a:lnTo>
                    <a:pt x="1601724" y="0"/>
                  </a:lnTo>
                  <a:close/>
                </a:path>
              </a:pathLst>
            </a:custGeom>
            <a:solidFill>
              <a:srgbClr val="FF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792986" y="5031485"/>
              <a:ext cx="1702435" cy="699770"/>
            </a:xfrm>
            <a:custGeom>
              <a:avLst/>
              <a:gdLst/>
              <a:ahLst/>
              <a:cxnLst/>
              <a:rect l="l" t="t" r="r" b="b"/>
              <a:pathLst>
                <a:path w="1702435" h="699770">
                  <a:moveTo>
                    <a:pt x="100330" y="0"/>
                  </a:moveTo>
                  <a:lnTo>
                    <a:pt x="87258" y="1029"/>
                  </a:lnTo>
                  <a:lnTo>
                    <a:pt x="74437" y="4048"/>
                  </a:lnTo>
                  <a:lnTo>
                    <a:pt x="39197" y="24110"/>
                  </a:lnTo>
                  <a:lnTo>
                    <a:pt x="13462" y="58293"/>
                  </a:lnTo>
                  <a:lnTo>
                    <a:pt x="888" y="101244"/>
                  </a:lnTo>
                  <a:lnTo>
                    <a:pt x="0" y="116458"/>
                  </a:lnTo>
                  <a:lnTo>
                    <a:pt x="0" y="582307"/>
                  </a:lnTo>
                  <a:lnTo>
                    <a:pt x="0" y="582676"/>
                  </a:lnTo>
                  <a:lnTo>
                    <a:pt x="7715" y="627176"/>
                  </a:lnTo>
                  <a:lnTo>
                    <a:pt x="29384" y="665018"/>
                  </a:lnTo>
                  <a:lnTo>
                    <a:pt x="62021" y="690226"/>
                  </a:lnTo>
                  <a:lnTo>
                    <a:pt x="100330" y="699147"/>
                  </a:lnTo>
                  <a:lnTo>
                    <a:pt x="1601342" y="699147"/>
                  </a:lnTo>
                  <a:lnTo>
                    <a:pt x="1601724" y="699147"/>
                  </a:lnTo>
                  <a:lnTo>
                    <a:pt x="1640032" y="690226"/>
                  </a:lnTo>
                  <a:lnTo>
                    <a:pt x="1672574" y="665018"/>
                  </a:lnTo>
                  <a:lnTo>
                    <a:pt x="1694318" y="627176"/>
                  </a:lnTo>
                  <a:lnTo>
                    <a:pt x="1701927" y="582676"/>
                  </a:lnTo>
                  <a:lnTo>
                    <a:pt x="1701927" y="116458"/>
                  </a:lnTo>
                  <a:lnTo>
                    <a:pt x="1701057" y="101244"/>
                  </a:lnTo>
                  <a:lnTo>
                    <a:pt x="1698497" y="86375"/>
                  </a:lnTo>
                  <a:lnTo>
                    <a:pt x="1681196" y="45517"/>
                  </a:lnTo>
                  <a:lnTo>
                    <a:pt x="1651889" y="15620"/>
                  </a:lnTo>
                  <a:lnTo>
                    <a:pt x="1614795" y="1029"/>
                  </a:lnTo>
                  <a:lnTo>
                    <a:pt x="1601724" y="0"/>
                  </a:lnTo>
                  <a:lnTo>
                    <a:pt x="100330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079754" y="1501901"/>
              <a:ext cx="509270" cy="421005"/>
            </a:xfrm>
            <a:custGeom>
              <a:avLst/>
              <a:gdLst/>
              <a:ahLst/>
              <a:cxnLst/>
              <a:rect l="l" t="t" r="r" b="b"/>
              <a:pathLst>
                <a:path w="509269" h="421005">
                  <a:moveTo>
                    <a:pt x="254508" y="0"/>
                  </a:moveTo>
                  <a:lnTo>
                    <a:pt x="203214" y="4270"/>
                  </a:lnTo>
                  <a:lnTo>
                    <a:pt x="155440" y="16519"/>
                  </a:lnTo>
                  <a:lnTo>
                    <a:pt x="112208" y="35904"/>
                  </a:lnTo>
                  <a:lnTo>
                    <a:pt x="74542" y="61579"/>
                  </a:lnTo>
                  <a:lnTo>
                    <a:pt x="43465" y="92701"/>
                  </a:lnTo>
                  <a:lnTo>
                    <a:pt x="20000" y="128426"/>
                  </a:lnTo>
                  <a:lnTo>
                    <a:pt x="5170" y="167911"/>
                  </a:lnTo>
                  <a:lnTo>
                    <a:pt x="0" y="210312"/>
                  </a:lnTo>
                  <a:lnTo>
                    <a:pt x="5170" y="252712"/>
                  </a:lnTo>
                  <a:lnTo>
                    <a:pt x="20000" y="292197"/>
                  </a:lnTo>
                  <a:lnTo>
                    <a:pt x="43465" y="327922"/>
                  </a:lnTo>
                  <a:lnTo>
                    <a:pt x="74542" y="359044"/>
                  </a:lnTo>
                  <a:lnTo>
                    <a:pt x="112208" y="384719"/>
                  </a:lnTo>
                  <a:lnTo>
                    <a:pt x="155440" y="404104"/>
                  </a:lnTo>
                  <a:lnTo>
                    <a:pt x="203214" y="416353"/>
                  </a:lnTo>
                  <a:lnTo>
                    <a:pt x="254508" y="420624"/>
                  </a:lnTo>
                  <a:lnTo>
                    <a:pt x="305808" y="416353"/>
                  </a:lnTo>
                  <a:lnTo>
                    <a:pt x="353585" y="404104"/>
                  </a:lnTo>
                  <a:lnTo>
                    <a:pt x="396818" y="384719"/>
                  </a:lnTo>
                  <a:lnTo>
                    <a:pt x="434482" y="359044"/>
                  </a:lnTo>
                  <a:lnTo>
                    <a:pt x="465557" y="327922"/>
                  </a:lnTo>
                  <a:lnTo>
                    <a:pt x="489019" y="292197"/>
                  </a:lnTo>
                  <a:lnTo>
                    <a:pt x="503846" y="252712"/>
                  </a:lnTo>
                  <a:lnTo>
                    <a:pt x="509016" y="210312"/>
                  </a:lnTo>
                  <a:lnTo>
                    <a:pt x="503846" y="167911"/>
                  </a:lnTo>
                  <a:lnTo>
                    <a:pt x="489019" y="128426"/>
                  </a:lnTo>
                  <a:lnTo>
                    <a:pt x="465557" y="92701"/>
                  </a:lnTo>
                  <a:lnTo>
                    <a:pt x="434482" y="61579"/>
                  </a:lnTo>
                  <a:lnTo>
                    <a:pt x="396818" y="35904"/>
                  </a:lnTo>
                  <a:lnTo>
                    <a:pt x="353585" y="16519"/>
                  </a:lnTo>
                  <a:lnTo>
                    <a:pt x="305808" y="4270"/>
                  </a:lnTo>
                  <a:lnTo>
                    <a:pt x="25450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079754" y="1501901"/>
              <a:ext cx="509270" cy="421005"/>
            </a:xfrm>
            <a:custGeom>
              <a:avLst/>
              <a:gdLst/>
              <a:ahLst/>
              <a:cxnLst/>
              <a:rect l="l" t="t" r="r" b="b"/>
              <a:pathLst>
                <a:path w="509269" h="421005">
                  <a:moveTo>
                    <a:pt x="0" y="210312"/>
                  </a:moveTo>
                  <a:lnTo>
                    <a:pt x="5170" y="167911"/>
                  </a:lnTo>
                  <a:lnTo>
                    <a:pt x="20000" y="128426"/>
                  </a:lnTo>
                  <a:lnTo>
                    <a:pt x="43465" y="92701"/>
                  </a:lnTo>
                  <a:lnTo>
                    <a:pt x="74542" y="61579"/>
                  </a:lnTo>
                  <a:lnTo>
                    <a:pt x="112208" y="35904"/>
                  </a:lnTo>
                  <a:lnTo>
                    <a:pt x="155440" y="16519"/>
                  </a:lnTo>
                  <a:lnTo>
                    <a:pt x="203214" y="4270"/>
                  </a:lnTo>
                  <a:lnTo>
                    <a:pt x="254508" y="0"/>
                  </a:lnTo>
                  <a:lnTo>
                    <a:pt x="305808" y="4270"/>
                  </a:lnTo>
                  <a:lnTo>
                    <a:pt x="353585" y="16519"/>
                  </a:lnTo>
                  <a:lnTo>
                    <a:pt x="396818" y="35904"/>
                  </a:lnTo>
                  <a:lnTo>
                    <a:pt x="434482" y="61579"/>
                  </a:lnTo>
                  <a:lnTo>
                    <a:pt x="465557" y="92701"/>
                  </a:lnTo>
                  <a:lnTo>
                    <a:pt x="489019" y="128426"/>
                  </a:lnTo>
                  <a:lnTo>
                    <a:pt x="503846" y="167911"/>
                  </a:lnTo>
                  <a:lnTo>
                    <a:pt x="509016" y="210312"/>
                  </a:lnTo>
                  <a:lnTo>
                    <a:pt x="503846" y="252712"/>
                  </a:lnTo>
                  <a:lnTo>
                    <a:pt x="489019" y="292197"/>
                  </a:lnTo>
                  <a:lnTo>
                    <a:pt x="465557" y="327922"/>
                  </a:lnTo>
                  <a:lnTo>
                    <a:pt x="434482" y="359044"/>
                  </a:lnTo>
                  <a:lnTo>
                    <a:pt x="396818" y="384719"/>
                  </a:lnTo>
                  <a:lnTo>
                    <a:pt x="353585" y="404104"/>
                  </a:lnTo>
                  <a:lnTo>
                    <a:pt x="305808" y="416353"/>
                  </a:lnTo>
                  <a:lnTo>
                    <a:pt x="254508" y="420624"/>
                  </a:lnTo>
                  <a:lnTo>
                    <a:pt x="203214" y="416353"/>
                  </a:lnTo>
                  <a:lnTo>
                    <a:pt x="155440" y="404104"/>
                  </a:lnTo>
                  <a:lnTo>
                    <a:pt x="112208" y="384719"/>
                  </a:lnTo>
                  <a:lnTo>
                    <a:pt x="74542" y="359044"/>
                  </a:lnTo>
                  <a:lnTo>
                    <a:pt x="43465" y="327922"/>
                  </a:lnTo>
                  <a:lnTo>
                    <a:pt x="20000" y="292197"/>
                  </a:lnTo>
                  <a:lnTo>
                    <a:pt x="5170" y="252712"/>
                  </a:lnTo>
                  <a:lnTo>
                    <a:pt x="0" y="21031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985010" y="1501901"/>
              <a:ext cx="508000" cy="421005"/>
            </a:xfrm>
            <a:custGeom>
              <a:avLst/>
              <a:gdLst/>
              <a:ahLst/>
              <a:cxnLst/>
              <a:rect l="l" t="t" r="r" b="b"/>
              <a:pathLst>
                <a:path w="508000" h="421005">
                  <a:moveTo>
                    <a:pt x="253745" y="0"/>
                  </a:moveTo>
                  <a:lnTo>
                    <a:pt x="202624" y="4270"/>
                  </a:lnTo>
                  <a:lnTo>
                    <a:pt x="155001" y="16519"/>
                  </a:lnTo>
                  <a:lnTo>
                    <a:pt x="111900" y="35904"/>
                  </a:lnTo>
                  <a:lnTo>
                    <a:pt x="74342" y="61579"/>
                  </a:lnTo>
                  <a:lnTo>
                    <a:pt x="43351" y="92701"/>
                  </a:lnTo>
                  <a:lnTo>
                    <a:pt x="19948" y="128426"/>
                  </a:lnTo>
                  <a:lnTo>
                    <a:pt x="5157" y="167911"/>
                  </a:lnTo>
                  <a:lnTo>
                    <a:pt x="0" y="210312"/>
                  </a:lnTo>
                  <a:lnTo>
                    <a:pt x="5157" y="252712"/>
                  </a:lnTo>
                  <a:lnTo>
                    <a:pt x="19948" y="292197"/>
                  </a:lnTo>
                  <a:lnTo>
                    <a:pt x="43351" y="327922"/>
                  </a:lnTo>
                  <a:lnTo>
                    <a:pt x="74342" y="359044"/>
                  </a:lnTo>
                  <a:lnTo>
                    <a:pt x="111900" y="384719"/>
                  </a:lnTo>
                  <a:lnTo>
                    <a:pt x="155001" y="404104"/>
                  </a:lnTo>
                  <a:lnTo>
                    <a:pt x="202624" y="416353"/>
                  </a:lnTo>
                  <a:lnTo>
                    <a:pt x="253745" y="420624"/>
                  </a:lnTo>
                  <a:lnTo>
                    <a:pt x="304867" y="416353"/>
                  </a:lnTo>
                  <a:lnTo>
                    <a:pt x="352490" y="404104"/>
                  </a:lnTo>
                  <a:lnTo>
                    <a:pt x="395591" y="384719"/>
                  </a:lnTo>
                  <a:lnTo>
                    <a:pt x="433149" y="359044"/>
                  </a:lnTo>
                  <a:lnTo>
                    <a:pt x="464140" y="327922"/>
                  </a:lnTo>
                  <a:lnTo>
                    <a:pt x="487543" y="292197"/>
                  </a:lnTo>
                  <a:lnTo>
                    <a:pt x="502334" y="252712"/>
                  </a:lnTo>
                  <a:lnTo>
                    <a:pt x="507491" y="210312"/>
                  </a:lnTo>
                  <a:lnTo>
                    <a:pt x="502334" y="167911"/>
                  </a:lnTo>
                  <a:lnTo>
                    <a:pt x="487543" y="128426"/>
                  </a:lnTo>
                  <a:lnTo>
                    <a:pt x="464140" y="92701"/>
                  </a:lnTo>
                  <a:lnTo>
                    <a:pt x="433149" y="61579"/>
                  </a:lnTo>
                  <a:lnTo>
                    <a:pt x="395591" y="35904"/>
                  </a:lnTo>
                  <a:lnTo>
                    <a:pt x="352490" y="16519"/>
                  </a:lnTo>
                  <a:lnTo>
                    <a:pt x="304867" y="4270"/>
                  </a:lnTo>
                  <a:lnTo>
                    <a:pt x="253745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985010" y="1501901"/>
              <a:ext cx="508000" cy="421005"/>
            </a:xfrm>
            <a:custGeom>
              <a:avLst/>
              <a:gdLst/>
              <a:ahLst/>
              <a:cxnLst/>
              <a:rect l="l" t="t" r="r" b="b"/>
              <a:pathLst>
                <a:path w="508000" h="421005">
                  <a:moveTo>
                    <a:pt x="0" y="210312"/>
                  </a:moveTo>
                  <a:lnTo>
                    <a:pt x="5157" y="167911"/>
                  </a:lnTo>
                  <a:lnTo>
                    <a:pt x="19948" y="128426"/>
                  </a:lnTo>
                  <a:lnTo>
                    <a:pt x="43351" y="92701"/>
                  </a:lnTo>
                  <a:lnTo>
                    <a:pt x="74342" y="61579"/>
                  </a:lnTo>
                  <a:lnTo>
                    <a:pt x="111900" y="35904"/>
                  </a:lnTo>
                  <a:lnTo>
                    <a:pt x="155001" y="16519"/>
                  </a:lnTo>
                  <a:lnTo>
                    <a:pt x="202624" y="4270"/>
                  </a:lnTo>
                  <a:lnTo>
                    <a:pt x="253745" y="0"/>
                  </a:lnTo>
                  <a:lnTo>
                    <a:pt x="304867" y="4270"/>
                  </a:lnTo>
                  <a:lnTo>
                    <a:pt x="352490" y="16519"/>
                  </a:lnTo>
                  <a:lnTo>
                    <a:pt x="395591" y="35904"/>
                  </a:lnTo>
                  <a:lnTo>
                    <a:pt x="433149" y="61579"/>
                  </a:lnTo>
                  <a:lnTo>
                    <a:pt x="464140" y="92701"/>
                  </a:lnTo>
                  <a:lnTo>
                    <a:pt x="487543" y="128426"/>
                  </a:lnTo>
                  <a:lnTo>
                    <a:pt x="502334" y="167911"/>
                  </a:lnTo>
                  <a:lnTo>
                    <a:pt x="507491" y="210312"/>
                  </a:lnTo>
                  <a:lnTo>
                    <a:pt x="502334" y="252712"/>
                  </a:lnTo>
                  <a:lnTo>
                    <a:pt x="487543" y="292197"/>
                  </a:lnTo>
                  <a:lnTo>
                    <a:pt x="464140" y="327922"/>
                  </a:lnTo>
                  <a:lnTo>
                    <a:pt x="433149" y="359044"/>
                  </a:lnTo>
                  <a:lnTo>
                    <a:pt x="395591" y="384719"/>
                  </a:lnTo>
                  <a:lnTo>
                    <a:pt x="352490" y="404104"/>
                  </a:lnTo>
                  <a:lnTo>
                    <a:pt x="304867" y="416353"/>
                  </a:lnTo>
                  <a:lnTo>
                    <a:pt x="253745" y="420624"/>
                  </a:lnTo>
                  <a:lnTo>
                    <a:pt x="202624" y="416353"/>
                  </a:lnTo>
                  <a:lnTo>
                    <a:pt x="155001" y="404104"/>
                  </a:lnTo>
                  <a:lnTo>
                    <a:pt x="111900" y="384719"/>
                  </a:lnTo>
                  <a:lnTo>
                    <a:pt x="74342" y="359044"/>
                  </a:lnTo>
                  <a:lnTo>
                    <a:pt x="43351" y="327922"/>
                  </a:lnTo>
                  <a:lnTo>
                    <a:pt x="19948" y="292197"/>
                  </a:lnTo>
                  <a:lnTo>
                    <a:pt x="5157" y="252712"/>
                  </a:lnTo>
                  <a:lnTo>
                    <a:pt x="0" y="21031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832353" y="1501901"/>
              <a:ext cx="508000" cy="421005"/>
            </a:xfrm>
            <a:custGeom>
              <a:avLst/>
              <a:gdLst/>
              <a:ahLst/>
              <a:cxnLst/>
              <a:rect l="l" t="t" r="r" b="b"/>
              <a:pathLst>
                <a:path w="508000" h="421005">
                  <a:moveTo>
                    <a:pt x="253745" y="0"/>
                  </a:moveTo>
                  <a:lnTo>
                    <a:pt x="202624" y="4270"/>
                  </a:lnTo>
                  <a:lnTo>
                    <a:pt x="155001" y="16519"/>
                  </a:lnTo>
                  <a:lnTo>
                    <a:pt x="111900" y="35904"/>
                  </a:lnTo>
                  <a:lnTo>
                    <a:pt x="74342" y="61579"/>
                  </a:lnTo>
                  <a:lnTo>
                    <a:pt x="43351" y="92701"/>
                  </a:lnTo>
                  <a:lnTo>
                    <a:pt x="19948" y="128426"/>
                  </a:lnTo>
                  <a:lnTo>
                    <a:pt x="5157" y="167911"/>
                  </a:lnTo>
                  <a:lnTo>
                    <a:pt x="0" y="210312"/>
                  </a:lnTo>
                  <a:lnTo>
                    <a:pt x="5157" y="252712"/>
                  </a:lnTo>
                  <a:lnTo>
                    <a:pt x="19948" y="292197"/>
                  </a:lnTo>
                  <a:lnTo>
                    <a:pt x="43351" y="327922"/>
                  </a:lnTo>
                  <a:lnTo>
                    <a:pt x="74342" y="359044"/>
                  </a:lnTo>
                  <a:lnTo>
                    <a:pt x="111900" y="384719"/>
                  </a:lnTo>
                  <a:lnTo>
                    <a:pt x="155001" y="404104"/>
                  </a:lnTo>
                  <a:lnTo>
                    <a:pt x="202624" y="416353"/>
                  </a:lnTo>
                  <a:lnTo>
                    <a:pt x="253745" y="420624"/>
                  </a:lnTo>
                  <a:lnTo>
                    <a:pt x="304867" y="416353"/>
                  </a:lnTo>
                  <a:lnTo>
                    <a:pt x="352490" y="404104"/>
                  </a:lnTo>
                  <a:lnTo>
                    <a:pt x="395591" y="384719"/>
                  </a:lnTo>
                  <a:lnTo>
                    <a:pt x="433149" y="359044"/>
                  </a:lnTo>
                  <a:lnTo>
                    <a:pt x="464140" y="327922"/>
                  </a:lnTo>
                  <a:lnTo>
                    <a:pt x="487543" y="292197"/>
                  </a:lnTo>
                  <a:lnTo>
                    <a:pt x="502334" y="252712"/>
                  </a:lnTo>
                  <a:lnTo>
                    <a:pt x="507492" y="210312"/>
                  </a:lnTo>
                  <a:lnTo>
                    <a:pt x="502334" y="167911"/>
                  </a:lnTo>
                  <a:lnTo>
                    <a:pt x="487543" y="128426"/>
                  </a:lnTo>
                  <a:lnTo>
                    <a:pt x="464140" y="92701"/>
                  </a:lnTo>
                  <a:lnTo>
                    <a:pt x="433149" y="61579"/>
                  </a:lnTo>
                  <a:lnTo>
                    <a:pt x="395591" y="35904"/>
                  </a:lnTo>
                  <a:lnTo>
                    <a:pt x="352490" y="16519"/>
                  </a:lnTo>
                  <a:lnTo>
                    <a:pt x="304867" y="4270"/>
                  </a:lnTo>
                  <a:lnTo>
                    <a:pt x="253745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832353" y="1501901"/>
              <a:ext cx="508000" cy="421005"/>
            </a:xfrm>
            <a:custGeom>
              <a:avLst/>
              <a:gdLst/>
              <a:ahLst/>
              <a:cxnLst/>
              <a:rect l="l" t="t" r="r" b="b"/>
              <a:pathLst>
                <a:path w="508000" h="421005">
                  <a:moveTo>
                    <a:pt x="0" y="210312"/>
                  </a:moveTo>
                  <a:lnTo>
                    <a:pt x="5157" y="167911"/>
                  </a:lnTo>
                  <a:lnTo>
                    <a:pt x="19948" y="128426"/>
                  </a:lnTo>
                  <a:lnTo>
                    <a:pt x="43351" y="92701"/>
                  </a:lnTo>
                  <a:lnTo>
                    <a:pt x="74342" y="61579"/>
                  </a:lnTo>
                  <a:lnTo>
                    <a:pt x="111900" y="35904"/>
                  </a:lnTo>
                  <a:lnTo>
                    <a:pt x="155001" y="16519"/>
                  </a:lnTo>
                  <a:lnTo>
                    <a:pt x="202624" y="4270"/>
                  </a:lnTo>
                  <a:lnTo>
                    <a:pt x="253745" y="0"/>
                  </a:lnTo>
                  <a:lnTo>
                    <a:pt x="304867" y="4270"/>
                  </a:lnTo>
                  <a:lnTo>
                    <a:pt x="352490" y="16519"/>
                  </a:lnTo>
                  <a:lnTo>
                    <a:pt x="395591" y="35904"/>
                  </a:lnTo>
                  <a:lnTo>
                    <a:pt x="433149" y="61579"/>
                  </a:lnTo>
                  <a:lnTo>
                    <a:pt x="464140" y="92701"/>
                  </a:lnTo>
                  <a:lnTo>
                    <a:pt x="487543" y="128426"/>
                  </a:lnTo>
                  <a:lnTo>
                    <a:pt x="502334" y="167911"/>
                  </a:lnTo>
                  <a:lnTo>
                    <a:pt x="507492" y="210312"/>
                  </a:lnTo>
                  <a:lnTo>
                    <a:pt x="502334" y="252712"/>
                  </a:lnTo>
                  <a:lnTo>
                    <a:pt x="487543" y="292197"/>
                  </a:lnTo>
                  <a:lnTo>
                    <a:pt x="464140" y="327922"/>
                  </a:lnTo>
                  <a:lnTo>
                    <a:pt x="433149" y="359044"/>
                  </a:lnTo>
                  <a:lnTo>
                    <a:pt x="395591" y="384719"/>
                  </a:lnTo>
                  <a:lnTo>
                    <a:pt x="352490" y="404104"/>
                  </a:lnTo>
                  <a:lnTo>
                    <a:pt x="304867" y="416353"/>
                  </a:lnTo>
                  <a:lnTo>
                    <a:pt x="253745" y="420624"/>
                  </a:lnTo>
                  <a:lnTo>
                    <a:pt x="202624" y="416353"/>
                  </a:lnTo>
                  <a:lnTo>
                    <a:pt x="155001" y="404104"/>
                  </a:lnTo>
                  <a:lnTo>
                    <a:pt x="111900" y="384719"/>
                  </a:lnTo>
                  <a:lnTo>
                    <a:pt x="74342" y="359044"/>
                  </a:lnTo>
                  <a:lnTo>
                    <a:pt x="43351" y="327922"/>
                  </a:lnTo>
                  <a:lnTo>
                    <a:pt x="19948" y="292197"/>
                  </a:lnTo>
                  <a:lnTo>
                    <a:pt x="5157" y="252712"/>
                  </a:lnTo>
                  <a:lnTo>
                    <a:pt x="0" y="21031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645158" y="1607057"/>
              <a:ext cx="281940" cy="262255"/>
            </a:xfrm>
            <a:custGeom>
              <a:avLst/>
              <a:gdLst/>
              <a:ahLst/>
              <a:cxnLst/>
              <a:rect l="l" t="t" r="r" b="b"/>
              <a:pathLst>
                <a:path w="281939" h="262255">
                  <a:moveTo>
                    <a:pt x="210947" y="0"/>
                  </a:moveTo>
                  <a:lnTo>
                    <a:pt x="210947" y="65277"/>
                  </a:lnTo>
                  <a:lnTo>
                    <a:pt x="0" y="65277"/>
                  </a:lnTo>
                  <a:lnTo>
                    <a:pt x="0" y="196087"/>
                  </a:lnTo>
                  <a:lnTo>
                    <a:pt x="210947" y="196087"/>
                  </a:lnTo>
                  <a:lnTo>
                    <a:pt x="210947" y="261746"/>
                  </a:lnTo>
                  <a:lnTo>
                    <a:pt x="281559" y="130937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645158" y="1607057"/>
              <a:ext cx="281940" cy="262255"/>
            </a:xfrm>
            <a:custGeom>
              <a:avLst/>
              <a:gdLst/>
              <a:ahLst/>
              <a:cxnLst/>
              <a:rect l="l" t="t" r="r" b="b"/>
              <a:pathLst>
                <a:path w="281939" h="262255">
                  <a:moveTo>
                    <a:pt x="0" y="65277"/>
                  </a:moveTo>
                  <a:lnTo>
                    <a:pt x="210947" y="65277"/>
                  </a:lnTo>
                  <a:lnTo>
                    <a:pt x="210947" y="0"/>
                  </a:lnTo>
                  <a:lnTo>
                    <a:pt x="281559" y="130937"/>
                  </a:lnTo>
                  <a:lnTo>
                    <a:pt x="210947" y="261746"/>
                  </a:lnTo>
                  <a:lnTo>
                    <a:pt x="210947" y="196087"/>
                  </a:lnTo>
                  <a:lnTo>
                    <a:pt x="0" y="196087"/>
                  </a:lnTo>
                  <a:lnTo>
                    <a:pt x="0" y="6527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548890" y="1607057"/>
              <a:ext cx="283210" cy="262255"/>
            </a:xfrm>
            <a:custGeom>
              <a:avLst/>
              <a:gdLst/>
              <a:ahLst/>
              <a:cxnLst/>
              <a:rect l="l" t="t" r="r" b="b"/>
              <a:pathLst>
                <a:path w="283210" h="262255">
                  <a:moveTo>
                    <a:pt x="212217" y="0"/>
                  </a:moveTo>
                  <a:lnTo>
                    <a:pt x="212217" y="65277"/>
                  </a:lnTo>
                  <a:lnTo>
                    <a:pt x="0" y="65277"/>
                  </a:lnTo>
                  <a:lnTo>
                    <a:pt x="0" y="196087"/>
                  </a:lnTo>
                  <a:lnTo>
                    <a:pt x="212217" y="196087"/>
                  </a:lnTo>
                  <a:lnTo>
                    <a:pt x="212217" y="261746"/>
                  </a:lnTo>
                  <a:lnTo>
                    <a:pt x="283083" y="130937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548890" y="1607057"/>
              <a:ext cx="283210" cy="262255"/>
            </a:xfrm>
            <a:custGeom>
              <a:avLst/>
              <a:gdLst/>
              <a:ahLst/>
              <a:cxnLst/>
              <a:rect l="l" t="t" r="r" b="b"/>
              <a:pathLst>
                <a:path w="283210" h="262255">
                  <a:moveTo>
                    <a:pt x="0" y="65277"/>
                  </a:moveTo>
                  <a:lnTo>
                    <a:pt x="212217" y="65277"/>
                  </a:lnTo>
                  <a:lnTo>
                    <a:pt x="212217" y="0"/>
                  </a:lnTo>
                  <a:lnTo>
                    <a:pt x="283083" y="130937"/>
                  </a:lnTo>
                  <a:lnTo>
                    <a:pt x="212217" y="261746"/>
                  </a:lnTo>
                  <a:lnTo>
                    <a:pt x="212217" y="196087"/>
                  </a:lnTo>
                  <a:lnTo>
                    <a:pt x="0" y="196087"/>
                  </a:lnTo>
                  <a:lnTo>
                    <a:pt x="0" y="6527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397758" y="1607057"/>
              <a:ext cx="280035" cy="262255"/>
            </a:xfrm>
            <a:custGeom>
              <a:avLst/>
              <a:gdLst/>
              <a:ahLst/>
              <a:cxnLst/>
              <a:rect l="l" t="t" r="r" b="b"/>
              <a:pathLst>
                <a:path w="280035" h="262255">
                  <a:moveTo>
                    <a:pt x="209930" y="0"/>
                  </a:moveTo>
                  <a:lnTo>
                    <a:pt x="209930" y="65277"/>
                  </a:lnTo>
                  <a:lnTo>
                    <a:pt x="0" y="65277"/>
                  </a:lnTo>
                  <a:lnTo>
                    <a:pt x="0" y="196087"/>
                  </a:lnTo>
                  <a:lnTo>
                    <a:pt x="209930" y="196087"/>
                  </a:lnTo>
                  <a:lnTo>
                    <a:pt x="209930" y="261746"/>
                  </a:lnTo>
                  <a:lnTo>
                    <a:pt x="280034" y="130937"/>
                  </a:lnTo>
                  <a:lnTo>
                    <a:pt x="20993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397758" y="1607057"/>
              <a:ext cx="280035" cy="262255"/>
            </a:xfrm>
            <a:custGeom>
              <a:avLst/>
              <a:gdLst/>
              <a:ahLst/>
              <a:cxnLst/>
              <a:rect l="l" t="t" r="r" b="b"/>
              <a:pathLst>
                <a:path w="280035" h="262255">
                  <a:moveTo>
                    <a:pt x="0" y="65277"/>
                  </a:moveTo>
                  <a:lnTo>
                    <a:pt x="209930" y="65277"/>
                  </a:lnTo>
                  <a:lnTo>
                    <a:pt x="209930" y="0"/>
                  </a:lnTo>
                  <a:lnTo>
                    <a:pt x="280034" y="130937"/>
                  </a:lnTo>
                  <a:lnTo>
                    <a:pt x="209930" y="261746"/>
                  </a:lnTo>
                  <a:lnTo>
                    <a:pt x="209930" y="196087"/>
                  </a:lnTo>
                  <a:lnTo>
                    <a:pt x="0" y="196087"/>
                  </a:lnTo>
                  <a:lnTo>
                    <a:pt x="0" y="6527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741426" y="1607057"/>
              <a:ext cx="281940" cy="262255"/>
            </a:xfrm>
            <a:custGeom>
              <a:avLst/>
              <a:gdLst/>
              <a:ahLst/>
              <a:cxnLst/>
              <a:rect l="l" t="t" r="r" b="b"/>
              <a:pathLst>
                <a:path w="281940" h="262255">
                  <a:moveTo>
                    <a:pt x="211213" y="0"/>
                  </a:moveTo>
                  <a:lnTo>
                    <a:pt x="211213" y="65277"/>
                  </a:lnTo>
                  <a:lnTo>
                    <a:pt x="0" y="65277"/>
                  </a:lnTo>
                  <a:lnTo>
                    <a:pt x="0" y="196087"/>
                  </a:lnTo>
                  <a:lnTo>
                    <a:pt x="211213" y="196087"/>
                  </a:lnTo>
                  <a:lnTo>
                    <a:pt x="211213" y="261746"/>
                  </a:lnTo>
                  <a:lnTo>
                    <a:pt x="281622" y="130937"/>
                  </a:lnTo>
                  <a:lnTo>
                    <a:pt x="211213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741426" y="1607057"/>
              <a:ext cx="281940" cy="262255"/>
            </a:xfrm>
            <a:custGeom>
              <a:avLst/>
              <a:gdLst/>
              <a:ahLst/>
              <a:cxnLst/>
              <a:rect l="l" t="t" r="r" b="b"/>
              <a:pathLst>
                <a:path w="281940" h="262255">
                  <a:moveTo>
                    <a:pt x="0" y="65277"/>
                  </a:moveTo>
                  <a:lnTo>
                    <a:pt x="211213" y="65277"/>
                  </a:lnTo>
                  <a:lnTo>
                    <a:pt x="211213" y="0"/>
                  </a:lnTo>
                  <a:lnTo>
                    <a:pt x="281622" y="130937"/>
                  </a:lnTo>
                  <a:lnTo>
                    <a:pt x="211213" y="261746"/>
                  </a:lnTo>
                  <a:lnTo>
                    <a:pt x="211213" y="196087"/>
                  </a:lnTo>
                  <a:lnTo>
                    <a:pt x="0" y="196087"/>
                  </a:lnTo>
                  <a:lnTo>
                    <a:pt x="0" y="65277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268730" y="1236725"/>
              <a:ext cx="1884045" cy="265430"/>
            </a:xfrm>
            <a:custGeom>
              <a:avLst/>
              <a:gdLst/>
              <a:ahLst/>
              <a:cxnLst/>
              <a:rect l="l" t="t" r="r" b="b"/>
              <a:pathLst>
                <a:path w="1884045" h="265430">
                  <a:moveTo>
                    <a:pt x="76200" y="188976"/>
                  </a:moveTo>
                  <a:lnTo>
                    <a:pt x="44450" y="188976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188976"/>
                  </a:lnTo>
                  <a:lnTo>
                    <a:pt x="0" y="188976"/>
                  </a:lnTo>
                  <a:lnTo>
                    <a:pt x="38100" y="265176"/>
                  </a:lnTo>
                  <a:lnTo>
                    <a:pt x="69850" y="201676"/>
                  </a:lnTo>
                  <a:lnTo>
                    <a:pt x="76200" y="188976"/>
                  </a:lnTo>
                  <a:close/>
                </a:path>
                <a:path w="1884045" h="265430">
                  <a:moveTo>
                    <a:pt x="1036320" y="188976"/>
                  </a:moveTo>
                  <a:lnTo>
                    <a:pt x="1004570" y="188976"/>
                  </a:lnTo>
                  <a:lnTo>
                    <a:pt x="1004570" y="0"/>
                  </a:lnTo>
                  <a:lnTo>
                    <a:pt x="991870" y="0"/>
                  </a:lnTo>
                  <a:lnTo>
                    <a:pt x="991870" y="188976"/>
                  </a:lnTo>
                  <a:lnTo>
                    <a:pt x="960120" y="188976"/>
                  </a:lnTo>
                  <a:lnTo>
                    <a:pt x="998220" y="265176"/>
                  </a:lnTo>
                  <a:lnTo>
                    <a:pt x="1029970" y="201676"/>
                  </a:lnTo>
                  <a:lnTo>
                    <a:pt x="1036320" y="188976"/>
                  </a:lnTo>
                  <a:close/>
                </a:path>
                <a:path w="1884045" h="265430">
                  <a:moveTo>
                    <a:pt x="1883664" y="188976"/>
                  </a:moveTo>
                  <a:lnTo>
                    <a:pt x="1851914" y="188976"/>
                  </a:lnTo>
                  <a:lnTo>
                    <a:pt x="1851914" y="0"/>
                  </a:lnTo>
                  <a:lnTo>
                    <a:pt x="1839214" y="0"/>
                  </a:lnTo>
                  <a:lnTo>
                    <a:pt x="1839214" y="188976"/>
                  </a:lnTo>
                  <a:lnTo>
                    <a:pt x="1807464" y="188976"/>
                  </a:lnTo>
                  <a:lnTo>
                    <a:pt x="1845564" y="265176"/>
                  </a:lnTo>
                  <a:lnTo>
                    <a:pt x="1877314" y="201676"/>
                  </a:lnTo>
                  <a:lnTo>
                    <a:pt x="1883664" y="1889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230630" y="2913125"/>
              <a:ext cx="494030" cy="428625"/>
            </a:xfrm>
            <a:custGeom>
              <a:avLst/>
              <a:gdLst/>
              <a:ahLst/>
              <a:cxnLst/>
              <a:rect l="l" t="t" r="r" b="b"/>
              <a:pathLst>
                <a:path w="494030" h="428625">
                  <a:moveTo>
                    <a:pt x="246887" y="0"/>
                  </a:moveTo>
                  <a:lnTo>
                    <a:pt x="197118" y="4350"/>
                  </a:lnTo>
                  <a:lnTo>
                    <a:pt x="150768" y="16829"/>
                  </a:lnTo>
                  <a:lnTo>
                    <a:pt x="108830" y="36573"/>
                  </a:lnTo>
                  <a:lnTo>
                    <a:pt x="72294" y="62722"/>
                  </a:lnTo>
                  <a:lnTo>
                    <a:pt x="42152" y="94412"/>
                  </a:lnTo>
                  <a:lnTo>
                    <a:pt x="19395" y="130784"/>
                  </a:lnTo>
                  <a:lnTo>
                    <a:pt x="5014" y="170974"/>
                  </a:lnTo>
                  <a:lnTo>
                    <a:pt x="0" y="214122"/>
                  </a:lnTo>
                  <a:lnTo>
                    <a:pt x="5014" y="257269"/>
                  </a:lnTo>
                  <a:lnTo>
                    <a:pt x="19395" y="297459"/>
                  </a:lnTo>
                  <a:lnTo>
                    <a:pt x="42152" y="333831"/>
                  </a:lnTo>
                  <a:lnTo>
                    <a:pt x="72294" y="365521"/>
                  </a:lnTo>
                  <a:lnTo>
                    <a:pt x="108830" y="391670"/>
                  </a:lnTo>
                  <a:lnTo>
                    <a:pt x="150768" y="411414"/>
                  </a:lnTo>
                  <a:lnTo>
                    <a:pt x="197118" y="423893"/>
                  </a:lnTo>
                  <a:lnTo>
                    <a:pt x="246887" y="428244"/>
                  </a:lnTo>
                  <a:lnTo>
                    <a:pt x="296657" y="423893"/>
                  </a:lnTo>
                  <a:lnTo>
                    <a:pt x="343007" y="411414"/>
                  </a:lnTo>
                  <a:lnTo>
                    <a:pt x="384945" y="391670"/>
                  </a:lnTo>
                  <a:lnTo>
                    <a:pt x="421481" y="365521"/>
                  </a:lnTo>
                  <a:lnTo>
                    <a:pt x="451623" y="333831"/>
                  </a:lnTo>
                  <a:lnTo>
                    <a:pt x="474380" y="297459"/>
                  </a:lnTo>
                  <a:lnTo>
                    <a:pt x="488761" y="257269"/>
                  </a:lnTo>
                  <a:lnTo>
                    <a:pt x="493775" y="214122"/>
                  </a:lnTo>
                  <a:lnTo>
                    <a:pt x="488761" y="170974"/>
                  </a:lnTo>
                  <a:lnTo>
                    <a:pt x="474380" y="130784"/>
                  </a:lnTo>
                  <a:lnTo>
                    <a:pt x="451623" y="94412"/>
                  </a:lnTo>
                  <a:lnTo>
                    <a:pt x="421481" y="62722"/>
                  </a:lnTo>
                  <a:lnTo>
                    <a:pt x="384945" y="36573"/>
                  </a:lnTo>
                  <a:lnTo>
                    <a:pt x="343007" y="16829"/>
                  </a:lnTo>
                  <a:lnTo>
                    <a:pt x="296657" y="4350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230630" y="2913125"/>
              <a:ext cx="494030" cy="428625"/>
            </a:xfrm>
            <a:custGeom>
              <a:avLst/>
              <a:gdLst/>
              <a:ahLst/>
              <a:cxnLst/>
              <a:rect l="l" t="t" r="r" b="b"/>
              <a:pathLst>
                <a:path w="494030" h="428625">
                  <a:moveTo>
                    <a:pt x="0" y="214122"/>
                  </a:moveTo>
                  <a:lnTo>
                    <a:pt x="5014" y="170974"/>
                  </a:lnTo>
                  <a:lnTo>
                    <a:pt x="19395" y="130784"/>
                  </a:lnTo>
                  <a:lnTo>
                    <a:pt x="42152" y="94412"/>
                  </a:lnTo>
                  <a:lnTo>
                    <a:pt x="72294" y="62722"/>
                  </a:lnTo>
                  <a:lnTo>
                    <a:pt x="108830" y="36573"/>
                  </a:lnTo>
                  <a:lnTo>
                    <a:pt x="150768" y="16829"/>
                  </a:lnTo>
                  <a:lnTo>
                    <a:pt x="197118" y="4350"/>
                  </a:lnTo>
                  <a:lnTo>
                    <a:pt x="246887" y="0"/>
                  </a:lnTo>
                  <a:lnTo>
                    <a:pt x="296657" y="4350"/>
                  </a:lnTo>
                  <a:lnTo>
                    <a:pt x="343007" y="16829"/>
                  </a:lnTo>
                  <a:lnTo>
                    <a:pt x="384945" y="36573"/>
                  </a:lnTo>
                  <a:lnTo>
                    <a:pt x="421481" y="62722"/>
                  </a:lnTo>
                  <a:lnTo>
                    <a:pt x="451623" y="94412"/>
                  </a:lnTo>
                  <a:lnTo>
                    <a:pt x="474380" y="130784"/>
                  </a:lnTo>
                  <a:lnTo>
                    <a:pt x="488761" y="170974"/>
                  </a:lnTo>
                  <a:lnTo>
                    <a:pt x="493775" y="214122"/>
                  </a:lnTo>
                  <a:lnTo>
                    <a:pt x="488761" y="257269"/>
                  </a:lnTo>
                  <a:lnTo>
                    <a:pt x="474380" y="297459"/>
                  </a:lnTo>
                  <a:lnTo>
                    <a:pt x="451623" y="333831"/>
                  </a:lnTo>
                  <a:lnTo>
                    <a:pt x="421481" y="365521"/>
                  </a:lnTo>
                  <a:lnTo>
                    <a:pt x="384945" y="391670"/>
                  </a:lnTo>
                  <a:lnTo>
                    <a:pt x="343007" y="411414"/>
                  </a:lnTo>
                  <a:lnTo>
                    <a:pt x="296657" y="423893"/>
                  </a:lnTo>
                  <a:lnTo>
                    <a:pt x="246887" y="428244"/>
                  </a:lnTo>
                  <a:lnTo>
                    <a:pt x="197118" y="423893"/>
                  </a:lnTo>
                  <a:lnTo>
                    <a:pt x="150768" y="411414"/>
                  </a:lnTo>
                  <a:lnTo>
                    <a:pt x="108830" y="391670"/>
                  </a:lnTo>
                  <a:lnTo>
                    <a:pt x="72294" y="365521"/>
                  </a:lnTo>
                  <a:lnTo>
                    <a:pt x="42152" y="333831"/>
                  </a:lnTo>
                  <a:lnTo>
                    <a:pt x="19395" y="297459"/>
                  </a:lnTo>
                  <a:lnTo>
                    <a:pt x="5014" y="257269"/>
                  </a:lnTo>
                  <a:lnTo>
                    <a:pt x="0" y="21412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109977" y="2913125"/>
              <a:ext cx="494030" cy="428625"/>
            </a:xfrm>
            <a:custGeom>
              <a:avLst/>
              <a:gdLst/>
              <a:ahLst/>
              <a:cxnLst/>
              <a:rect l="l" t="t" r="r" b="b"/>
              <a:pathLst>
                <a:path w="494030" h="428625">
                  <a:moveTo>
                    <a:pt x="246888" y="0"/>
                  </a:moveTo>
                  <a:lnTo>
                    <a:pt x="197118" y="4350"/>
                  </a:lnTo>
                  <a:lnTo>
                    <a:pt x="150768" y="16829"/>
                  </a:lnTo>
                  <a:lnTo>
                    <a:pt x="108830" y="36573"/>
                  </a:lnTo>
                  <a:lnTo>
                    <a:pt x="72294" y="62722"/>
                  </a:lnTo>
                  <a:lnTo>
                    <a:pt x="42152" y="94412"/>
                  </a:lnTo>
                  <a:lnTo>
                    <a:pt x="19395" y="130784"/>
                  </a:lnTo>
                  <a:lnTo>
                    <a:pt x="5014" y="170974"/>
                  </a:lnTo>
                  <a:lnTo>
                    <a:pt x="0" y="214122"/>
                  </a:lnTo>
                  <a:lnTo>
                    <a:pt x="5014" y="257269"/>
                  </a:lnTo>
                  <a:lnTo>
                    <a:pt x="19395" y="297459"/>
                  </a:lnTo>
                  <a:lnTo>
                    <a:pt x="42152" y="333831"/>
                  </a:lnTo>
                  <a:lnTo>
                    <a:pt x="72294" y="365521"/>
                  </a:lnTo>
                  <a:lnTo>
                    <a:pt x="108830" y="391670"/>
                  </a:lnTo>
                  <a:lnTo>
                    <a:pt x="150768" y="411414"/>
                  </a:lnTo>
                  <a:lnTo>
                    <a:pt x="197118" y="423893"/>
                  </a:lnTo>
                  <a:lnTo>
                    <a:pt x="246888" y="428244"/>
                  </a:lnTo>
                  <a:lnTo>
                    <a:pt x="296657" y="423893"/>
                  </a:lnTo>
                  <a:lnTo>
                    <a:pt x="343007" y="411414"/>
                  </a:lnTo>
                  <a:lnTo>
                    <a:pt x="384945" y="391670"/>
                  </a:lnTo>
                  <a:lnTo>
                    <a:pt x="421481" y="365521"/>
                  </a:lnTo>
                  <a:lnTo>
                    <a:pt x="451623" y="333831"/>
                  </a:lnTo>
                  <a:lnTo>
                    <a:pt x="474380" y="297459"/>
                  </a:lnTo>
                  <a:lnTo>
                    <a:pt x="488761" y="257269"/>
                  </a:lnTo>
                  <a:lnTo>
                    <a:pt x="493776" y="214122"/>
                  </a:lnTo>
                  <a:lnTo>
                    <a:pt x="488761" y="170974"/>
                  </a:lnTo>
                  <a:lnTo>
                    <a:pt x="474380" y="130784"/>
                  </a:lnTo>
                  <a:lnTo>
                    <a:pt x="451623" y="94412"/>
                  </a:lnTo>
                  <a:lnTo>
                    <a:pt x="421481" y="62722"/>
                  </a:lnTo>
                  <a:lnTo>
                    <a:pt x="384945" y="36573"/>
                  </a:lnTo>
                  <a:lnTo>
                    <a:pt x="343007" y="16829"/>
                  </a:lnTo>
                  <a:lnTo>
                    <a:pt x="296657" y="4350"/>
                  </a:lnTo>
                  <a:lnTo>
                    <a:pt x="2468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109977" y="2913125"/>
              <a:ext cx="494030" cy="428625"/>
            </a:xfrm>
            <a:custGeom>
              <a:avLst/>
              <a:gdLst/>
              <a:ahLst/>
              <a:cxnLst/>
              <a:rect l="l" t="t" r="r" b="b"/>
              <a:pathLst>
                <a:path w="494030" h="428625">
                  <a:moveTo>
                    <a:pt x="0" y="214122"/>
                  </a:moveTo>
                  <a:lnTo>
                    <a:pt x="5014" y="170974"/>
                  </a:lnTo>
                  <a:lnTo>
                    <a:pt x="19395" y="130784"/>
                  </a:lnTo>
                  <a:lnTo>
                    <a:pt x="42152" y="94412"/>
                  </a:lnTo>
                  <a:lnTo>
                    <a:pt x="72294" y="62722"/>
                  </a:lnTo>
                  <a:lnTo>
                    <a:pt x="108830" y="36573"/>
                  </a:lnTo>
                  <a:lnTo>
                    <a:pt x="150768" y="16829"/>
                  </a:lnTo>
                  <a:lnTo>
                    <a:pt x="197118" y="4350"/>
                  </a:lnTo>
                  <a:lnTo>
                    <a:pt x="246888" y="0"/>
                  </a:lnTo>
                  <a:lnTo>
                    <a:pt x="296657" y="4350"/>
                  </a:lnTo>
                  <a:lnTo>
                    <a:pt x="343007" y="16829"/>
                  </a:lnTo>
                  <a:lnTo>
                    <a:pt x="384945" y="36573"/>
                  </a:lnTo>
                  <a:lnTo>
                    <a:pt x="421481" y="62722"/>
                  </a:lnTo>
                  <a:lnTo>
                    <a:pt x="451623" y="94412"/>
                  </a:lnTo>
                  <a:lnTo>
                    <a:pt x="474380" y="130784"/>
                  </a:lnTo>
                  <a:lnTo>
                    <a:pt x="488761" y="170974"/>
                  </a:lnTo>
                  <a:lnTo>
                    <a:pt x="493776" y="214122"/>
                  </a:lnTo>
                  <a:lnTo>
                    <a:pt x="488761" y="257269"/>
                  </a:lnTo>
                  <a:lnTo>
                    <a:pt x="474380" y="297459"/>
                  </a:lnTo>
                  <a:lnTo>
                    <a:pt x="451623" y="333831"/>
                  </a:lnTo>
                  <a:lnTo>
                    <a:pt x="421481" y="365521"/>
                  </a:lnTo>
                  <a:lnTo>
                    <a:pt x="384945" y="391670"/>
                  </a:lnTo>
                  <a:lnTo>
                    <a:pt x="343007" y="411414"/>
                  </a:lnTo>
                  <a:lnTo>
                    <a:pt x="296657" y="423893"/>
                  </a:lnTo>
                  <a:lnTo>
                    <a:pt x="246888" y="428244"/>
                  </a:lnTo>
                  <a:lnTo>
                    <a:pt x="197118" y="423893"/>
                  </a:lnTo>
                  <a:lnTo>
                    <a:pt x="150768" y="411414"/>
                  </a:lnTo>
                  <a:lnTo>
                    <a:pt x="108830" y="391670"/>
                  </a:lnTo>
                  <a:lnTo>
                    <a:pt x="72294" y="365521"/>
                  </a:lnTo>
                  <a:lnTo>
                    <a:pt x="42152" y="333831"/>
                  </a:lnTo>
                  <a:lnTo>
                    <a:pt x="19395" y="297459"/>
                  </a:lnTo>
                  <a:lnTo>
                    <a:pt x="5014" y="257269"/>
                  </a:lnTo>
                  <a:lnTo>
                    <a:pt x="0" y="21412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934462" y="2913125"/>
              <a:ext cx="494030" cy="428625"/>
            </a:xfrm>
            <a:custGeom>
              <a:avLst/>
              <a:gdLst/>
              <a:ahLst/>
              <a:cxnLst/>
              <a:rect l="l" t="t" r="r" b="b"/>
              <a:pathLst>
                <a:path w="494029" h="428625">
                  <a:moveTo>
                    <a:pt x="246887" y="0"/>
                  </a:moveTo>
                  <a:lnTo>
                    <a:pt x="197118" y="4350"/>
                  </a:lnTo>
                  <a:lnTo>
                    <a:pt x="150768" y="16829"/>
                  </a:lnTo>
                  <a:lnTo>
                    <a:pt x="108830" y="36573"/>
                  </a:lnTo>
                  <a:lnTo>
                    <a:pt x="72294" y="62722"/>
                  </a:lnTo>
                  <a:lnTo>
                    <a:pt x="42152" y="94412"/>
                  </a:lnTo>
                  <a:lnTo>
                    <a:pt x="19395" y="130784"/>
                  </a:lnTo>
                  <a:lnTo>
                    <a:pt x="5014" y="170974"/>
                  </a:lnTo>
                  <a:lnTo>
                    <a:pt x="0" y="214122"/>
                  </a:lnTo>
                  <a:lnTo>
                    <a:pt x="5014" y="257269"/>
                  </a:lnTo>
                  <a:lnTo>
                    <a:pt x="19395" y="297459"/>
                  </a:lnTo>
                  <a:lnTo>
                    <a:pt x="42152" y="333831"/>
                  </a:lnTo>
                  <a:lnTo>
                    <a:pt x="72294" y="365521"/>
                  </a:lnTo>
                  <a:lnTo>
                    <a:pt x="108830" y="391670"/>
                  </a:lnTo>
                  <a:lnTo>
                    <a:pt x="150768" y="411414"/>
                  </a:lnTo>
                  <a:lnTo>
                    <a:pt x="197118" y="423893"/>
                  </a:lnTo>
                  <a:lnTo>
                    <a:pt x="246887" y="428244"/>
                  </a:lnTo>
                  <a:lnTo>
                    <a:pt x="296657" y="423893"/>
                  </a:lnTo>
                  <a:lnTo>
                    <a:pt x="343007" y="411414"/>
                  </a:lnTo>
                  <a:lnTo>
                    <a:pt x="384945" y="391670"/>
                  </a:lnTo>
                  <a:lnTo>
                    <a:pt x="421481" y="365521"/>
                  </a:lnTo>
                  <a:lnTo>
                    <a:pt x="451623" y="333831"/>
                  </a:lnTo>
                  <a:lnTo>
                    <a:pt x="474380" y="297459"/>
                  </a:lnTo>
                  <a:lnTo>
                    <a:pt x="488761" y="257269"/>
                  </a:lnTo>
                  <a:lnTo>
                    <a:pt x="493775" y="214122"/>
                  </a:lnTo>
                  <a:lnTo>
                    <a:pt x="488761" y="170974"/>
                  </a:lnTo>
                  <a:lnTo>
                    <a:pt x="474380" y="130784"/>
                  </a:lnTo>
                  <a:lnTo>
                    <a:pt x="451623" y="94412"/>
                  </a:lnTo>
                  <a:lnTo>
                    <a:pt x="421481" y="62722"/>
                  </a:lnTo>
                  <a:lnTo>
                    <a:pt x="384945" y="36573"/>
                  </a:lnTo>
                  <a:lnTo>
                    <a:pt x="343007" y="16829"/>
                  </a:lnTo>
                  <a:lnTo>
                    <a:pt x="296657" y="4350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934462" y="2913125"/>
              <a:ext cx="494030" cy="428625"/>
            </a:xfrm>
            <a:custGeom>
              <a:avLst/>
              <a:gdLst/>
              <a:ahLst/>
              <a:cxnLst/>
              <a:rect l="l" t="t" r="r" b="b"/>
              <a:pathLst>
                <a:path w="494029" h="428625">
                  <a:moveTo>
                    <a:pt x="0" y="214122"/>
                  </a:moveTo>
                  <a:lnTo>
                    <a:pt x="5014" y="170974"/>
                  </a:lnTo>
                  <a:lnTo>
                    <a:pt x="19395" y="130784"/>
                  </a:lnTo>
                  <a:lnTo>
                    <a:pt x="42152" y="94412"/>
                  </a:lnTo>
                  <a:lnTo>
                    <a:pt x="72294" y="62722"/>
                  </a:lnTo>
                  <a:lnTo>
                    <a:pt x="108830" y="36573"/>
                  </a:lnTo>
                  <a:lnTo>
                    <a:pt x="150768" y="16829"/>
                  </a:lnTo>
                  <a:lnTo>
                    <a:pt x="197118" y="4350"/>
                  </a:lnTo>
                  <a:lnTo>
                    <a:pt x="246887" y="0"/>
                  </a:lnTo>
                  <a:lnTo>
                    <a:pt x="296657" y="4350"/>
                  </a:lnTo>
                  <a:lnTo>
                    <a:pt x="343007" y="16829"/>
                  </a:lnTo>
                  <a:lnTo>
                    <a:pt x="384945" y="36573"/>
                  </a:lnTo>
                  <a:lnTo>
                    <a:pt x="421481" y="62722"/>
                  </a:lnTo>
                  <a:lnTo>
                    <a:pt x="451623" y="94412"/>
                  </a:lnTo>
                  <a:lnTo>
                    <a:pt x="474380" y="130784"/>
                  </a:lnTo>
                  <a:lnTo>
                    <a:pt x="488761" y="170974"/>
                  </a:lnTo>
                  <a:lnTo>
                    <a:pt x="493775" y="214122"/>
                  </a:lnTo>
                  <a:lnTo>
                    <a:pt x="488761" y="257269"/>
                  </a:lnTo>
                  <a:lnTo>
                    <a:pt x="474380" y="297459"/>
                  </a:lnTo>
                  <a:lnTo>
                    <a:pt x="451623" y="333831"/>
                  </a:lnTo>
                  <a:lnTo>
                    <a:pt x="421481" y="365521"/>
                  </a:lnTo>
                  <a:lnTo>
                    <a:pt x="384945" y="391670"/>
                  </a:lnTo>
                  <a:lnTo>
                    <a:pt x="343007" y="411414"/>
                  </a:lnTo>
                  <a:lnTo>
                    <a:pt x="296657" y="423893"/>
                  </a:lnTo>
                  <a:lnTo>
                    <a:pt x="246887" y="428244"/>
                  </a:lnTo>
                  <a:lnTo>
                    <a:pt x="197118" y="423893"/>
                  </a:lnTo>
                  <a:lnTo>
                    <a:pt x="150768" y="411414"/>
                  </a:lnTo>
                  <a:lnTo>
                    <a:pt x="108830" y="391670"/>
                  </a:lnTo>
                  <a:lnTo>
                    <a:pt x="72294" y="365521"/>
                  </a:lnTo>
                  <a:lnTo>
                    <a:pt x="42152" y="333831"/>
                  </a:lnTo>
                  <a:lnTo>
                    <a:pt x="19395" y="297459"/>
                  </a:lnTo>
                  <a:lnTo>
                    <a:pt x="5014" y="257269"/>
                  </a:lnTo>
                  <a:lnTo>
                    <a:pt x="0" y="21412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780794" y="3021330"/>
              <a:ext cx="272415" cy="266700"/>
            </a:xfrm>
            <a:custGeom>
              <a:avLst/>
              <a:gdLst/>
              <a:ahLst/>
              <a:cxnLst/>
              <a:rect l="l" t="t" r="r" b="b"/>
              <a:pathLst>
                <a:path w="272414" h="266700">
                  <a:moveTo>
                    <a:pt x="204469" y="0"/>
                  </a:moveTo>
                  <a:lnTo>
                    <a:pt x="204469" y="66548"/>
                  </a:lnTo>
                  <a:lnTo>
                    <a:pt x="0" y="66548"/>
                  </a:lnTo>
                  <a:lnTo>
                    <a:pt x="0" y="199771"/>
                  </a:lnTo>
                  <a:lnTo>
                    <a:pt x="204469" y="199771"/>
                  </a:lnTo>
                  <a:lnTo>
                    <a:pt x="204469" y="266319"/>
                  </a:lnTo>
                  <a:lnTo>
                    <a:pt x="272414" y="133223"/>
                  </a:lnTo>
                  <a:lnTo>
                    <a:pt x="204469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780794" y="3021330"/>
              <a:ext cx="272415" cy="266700"/>
            </a:xfrm>
            <a:custGeom>
              <a:avLst/>
              <a:gdLst/>
              <a:ahLst/>
              <a:cxnLst/>
              <a:rect l="l" t="t" r="r" b="b"/>
              <a:pathLst>
                <a:path w="272414" h="266700">
                  <a:moveTo>
                    <a:pt x="0" y="66548"/>
                  </a:moveTo>
                  <a:lnTo>
                    <a:pt x="204469" y="66548"/>
                  </a:lnTo>
                  <a:lnTo>
                    <a:pt x="204469" y="0"/>
                  </a:lnTo>
                  <a:lnTo>
                    <a:pt x="272414" y="133223"/>
                  </a:lnTo>
                  <a:lnTo>
                    <a:pt x="204469" y="266319"/>
                  </a:lnTo>
                  <a:lnTo>
                    <a:pt x="204469" y="199771"/>
                  </a:lnTo>
                  <a:lnTo>
                    <a:pt x="0" y="199771"/>
                  </a:lnTo>
                  <a:lnTo>
                    <a:pt x="0" y="66548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658618" y="3021330"/>
              <a:ext cx="274320" cy="266700"/>
            </a:xfrm>
            <a:custGeom>
              <a:avLst/>
              <a:gdLst/>
              <a:ahLst/>
              <a:cxnLst/>
              <a:rect l="l" t="t" r="r" b="b"/>
              <a:pathLst>
                <a:path w="274319" h="266700">
                  <a:moveTo>
                    <a:pt x="205231" y="0"/>
                  </a:moveTo>
                  <a:lnTo>
                    <a:pt x="205231" y="66548"/>
                  </a:lnTo>
                  <a:lnTo>
                    <a:pt x="0" y="66548"/>
                  </a:lnTo>
                  <a:lnTo>
                    <a:pt x="0" y="199771"/>
                  </a:lnTo>
                  <a:lnTo>
                    <a:pt x="205231" y="199771"/>
                  </a:lnTo>
                  <a:lnTo>
                    <a:pt x="205231" y="266319"/>
                  </a:lnTo>
                  <a:lnTo>
                    <a:pt x="273938" y="133223"/>
                  </a:lnTo>
                  <a:lnTo>
                    <a:pt x="20523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658618" y="3021330"/>
              <a:ext cx="274320" cy="266700"/>
            </a:xfrm>
            <a:custGeom>
              <a:avLst/>
              <a:gdLst/>
              <a:ahLst/>
              <a:cxnLst/>
              <a:rect l="l" t="t" r="r" b="b"/>
              <a:pathLst>
                <a:path w="274319" h="266700">
                  <a:moveTo>
                    <a:pt x="0" y="66548"/>
                  </a:moveTo>
                  <a:lnTo>
                    <a:pt x="205231" y="66548"/>
                  </a:lnTo>
                  <a:lnTo>
                    <a:pt x="205231" y="0"/>
                  </a:lnTo>
                  <a:lnTo>
                    <a:pt x="273938" y="133223"/>
                  </a:lnTo>
                  <a:lnTo>
                    <a:pt x="205231" y="266319"/>
                  </a:lnTo>
                  <a:lnTo>
                    <a:pt x="205231" y="199771"/>
                  </a:lnTo>
                  <a:lnTo>
                    <a:pt x="0" y="199771"/>
                  </a:lnTo>
                  <a:lnTo>
                    <a:pt x="0" y="66548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484625" y="3021330"/>
              <a:ext cx="273050" cy="266700"/>
            </a:xfrm>
            <a:custGeom>
              <a:avLst/>
              <a:gdLst/>
              <a:ahLst/>
              <a:cxnLst/>
              <a:rect l="l" t="t" r="r" b="b"/>
              <a:pathLst>
                <a:path w="273050" h="266700">
                  <a:moveTo>
                    <a:pt x="204343" y="0"/>
                  </a:moveTo>
                  <a:lnTo>
                    <a:pt x="204343" y="66548"/>
                  </a:lnTo>
                  <a:lnTo>
                    <a:pt x="0" y="66548"/>
                  </a:lnTo>
                  <a:lnTo>
                    <a:pt x="0" y="199771"/>
                  </a:lnTo>
                  <a:lnTo>
                    <a:pt x="204343" y="199771"/>
                  </a:lnTo>
                  <a:lnTo>
                    <a:pt x="204343" y="266319"/>
                  </a:lnTo>
                  <a:lnTo>
                    <a:pt x="272541" y="133223"/>
                  </a:lnTo>
                  <a:lnTo>
                    <a:pt x="204343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484625" y="3021330"/>
              <a:ext cx="273050" cy="266700"/>
            </a:xfrm>
            <a:custGeom>
              <a:avLst/>
              <a:gdLst/>
              <a:ahLst/>
              <a:cxnLst/>
              <a:rect l="l" t="t" r="r" b="b"/>
              <a:pathLst>
                <a:path w="273050" h="266700">
                  <a:moveTo>
                    <a:pt x="0" y="66548"/>
                  </a:moveTo>
                  <a:lnTo>
                    <a:pt x="204343" y="66548"/>
                  </a:lnTo>
                  <a:lnTo>
                    <a:pt x="204343" y="0"/>
                  </a:lnTo>
                  <a:lnTo>
                    <a:pt x="272541" y="133223"/>
                  </a:lnTo>
                  <a:lnTo>
                    <a:pt x="204343" y="266319"/>
                  </a:lnTo>
                  <a:lnTo>
                    <a:pt x="204343" y="199771"/>
                  </a:lnTo>
                  <a:lnTo>
                    <a:pt x="0" y="199771"/>
                  </a:lnTo>
                  <a:lnTo>
                    <a:pt x="0" y="66548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899922" y="3021330"/>
              <a:ext cx="274320" cy="266700"/>
            </a:xfrm>
            <a:custGeom>
              <a:avLst/>
              <a:gdLst/>
              <a:ahLst/>
              <a:cxnLst/>
              <a:rect l="l" t="t" r="r" b="b"/>
              <a:pathLst>
                <a:path w="274319" h="266700">
                  <a:moveTo>
                    <a:pt x="205498" y="0"/>
                  </a:moveTo>
                  <a:lnTo>
                    <a:pt x="205498" y="66548"/>
                  </a:lnTo>
                  <a:lnTo>
                    <a:pt x="0" y="66548"/>
                  </a:lnTo>
                  <a:lnTo>
                    <a:pt x="0" y="199771"/>
                  </a:lnTo>
                  <a:lnTo>
                    <a:pt x="205498" y="199771"/>
                  </a:lnTo>
                  <a:lnTo>
                    <a:pt x="205498" y="266319"/>
                  </a:lnTo>
                  <a:lnTo>
                    <a:pt x="274002" y="133223"/>
                  </a:lnTo>
                  <a:lnTo>
                    <a:pt x="20549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899922" y="3021330"/>
              <a:ext cx="274320" cy="266700"/>
            </a:xfrm>
            <a:custGeom>
              <a:avLst/>
              <a:gdLst/>
              <a:ahLst/>
              <a:cxnLst/>
              <a:rect l="l" t="t" r="r" b="b"/>
              <a:pathLst>
                <a:path w="274319" h="266700">
                  <a:moveTo>
                    <a:pt x="0" y="66548"/>
                  </a:moveTo>
                  <a:lnTo>
                    <a:pt x="205498" y="66548"/>
                  </a:lnTo>
                  <a:lnTo>
                    <a:pt x="205498" y="0"/>
                  </a:lnTo>
                  <a:lnTo>
                    <a:pt x="274002" y="133223"/>
                  </a:lnTo>
                  <a:lnTo>
                    <a:pt x="205498" y="266319"/>
                  </a:lnTo>
                  <a:lnTo>
                    <a:pt x="205498" y="199771"/>
                  </a:lnTo>
                  <a:lnTo>
                    <a:pt x="0" y="199771"/>
                  </a:lnTo>
                  <a:lnTo>
                    <a:pt x="0" y="66548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1411986" y="2646425"/>
              <a:ext cx="1835150" cy="266700"/>
            </a:xfrm>
            <a:custGeom>
              <a:avLst/>
              <a:gdLst/>
              <a:ahLst/>
              <a:cxnLst/>
              <a:rect l="l" t="t" r="r" b="b"/>
              <a:pathLst>
                <a:path w="1835150" h="266700">
                  <a:moveTo>
                    <a:pt x="76200" y="190500"/>
                  </a:moveTo>
                  <a:lnTo>
                    <a:pt x="44450" y="19050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190500"/>
                  </a:lnTo>
                  <a:lnTo>
                    <a:pt x="0" y="190500"/>
                  </a:lnTo>
                  <a:lnTo>
                    <a:pt x="38100" y="266700"/>
                  </a:lnTo>
                  <a:lnTo>
                    <a:pt x="69850" y="203200"/>
                  </a:lnTo>
                  <a:lnTo>
                    <a:pt x="76200" y="190500"/>
                  </a:lnTo>
                  <a:close/>
                </a:path>
                <a:path w="1835150" h="266700">
                  <a:moveTo>
                    <a:pt x="1010412" y="190500"/>
                  </a:moveTo>
                  <a:lnTo>
                    <a:pt x="978662" y="190500"/>
                  </a:lnTo>
                  <a:lnTo>
                    <a:pt x="978662" y="0"/>
                  </a:lnTo>
                  <a:lnTo>
                    <a:pt x="965962" y="0"/>
                  </a:lnTo>
                  <a:lnTo>
                    <a:pt x="965962" y="190500"/>
                  </a:lnTo>
                  <a:lnTo>
                    <a:pt x="934212" y="190500"/>
                  </a:lnTo>
                  <a:lnTo>
                    <a:pt x="972312" y="266700"/>
                  </a:lnTo>
                  <a:lnTo>
                    <a:pt x="1004062" y="203200"/>
                  </a:lnTo>
                  <a:lnTo>
                    <a:pt x="1010412" y="190500"/>
                  </a:lnTo>
                  <a:close/>
                </a:path>
                <a:path w="1835150" h="266700">
                  <a:moveTo>
                    <a:pt x="1834896" y="190500"/>
                  </a:moveTo>
                  <a:lnTo>
                    <a:pt x="1803146" y="190500"/>
                  </a:lnTo>
                  <a:lnTo>
                    <a:pt x="1803146" y="0"/>
                  </a:lnTo>
                  <a:lnTo>
                    <a:pt x="1790446" y="0"/>
                  </a:lnTo>
                  <a:lnTo>
                    <a:pt x="1790446" y="190500"/>
                  </a:lnTo>
                  <a:lnTo>
                    <a:pt x="1758696" y="190500"/>
                  </a:lnTo>
                  <a:lnTo>
                    <a:pt x="1796796" y="266700"/>
                  </a:lnTo>
                  <a:lnTo>
                    <a:pt x="1828546" y="203200"/>
                  </a:lnTo>
                  <a:lnTo>
                    <a:pt x="1834896" y="190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5" name="object 95"/>
          <p:cNvSpPr txBox="1"/>
          <p:nvPr/>
        </p:nvSpPr>
        <p:spPr>
          <a:xfrm>
            <a:off x="4917185" y="3224022"/>
            <a:ext cx="187706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85">
                <a:latin typeface="Arial Black"/>
                <a:cs typeface="Arial Black"/>
              </a:rPr>
              <a:t>berubah </a:t>
            </a:r>
            <a:r>
              <a:rPr dirty="0" sz="1600" spc="-229">
                <a:latin typeface="Arial Black"/>
                <a:cs typeface="Arial Black"/>
              </a:rPr>
              <a:t>karena  </a:t>
            </a:r>
            <a:r>
              <a:rPr dirty="0" sz="1600" spc="-215">
                <a:latin typeface="Arial Black"/>
                <a:cs typeface="Arial Black"/>
              </a:rPr>
              <a:t>adanya </a:t>
            </a:r>
            <a:r>
              <a:rPr dirty="0" sz="1600" spc="-240">
                <a:latin typeface="Arial Black"/>
                <a:cs typeface="Arial Black"/>
              </a:rPr>
              <a:t>sistem  </a:t>
            </a:r>
            <a:r>
              <a:rPr dirty="0" sz="1600" spc="-200">
                <a:latin typeface="Arial Black"/>
                <a:cs typeface="Arial Black"/>
              </a:rPr>
              <a:t>elektronik </a:t>
            </a:r>
            <a:r>
              <a:rPr dirty="0" sz="1600" spc="-204">
                <a:latin typeface="Arial Black"/>
                <a:cs typeface="Arial Black"/>
              </a:rPr>
              <a:t>(dilakukan  </a:t>
            </a:r>
            <a:r>
              <a:rPr dirty="0" sz="1600" spc="-25" i="1">
                <a:latin typeface="Trebuchet MS"/>
                <a:cs typeface="Trebuchet MS"/>
              </a:rPr>
              <a:t>Business </a:t>
            </a:r>
            <a:r>
              <a:rPr dirty="0" sz="1600" spc="-35" i="1">
                <a:latin typeface="Trebuchet MS"/>
                <a:cs typeface="Trebuchet MS"/>
              </a:rPr>
              <a:t>Process  </a:t>
            </a:r>
            <a:r>
              <a:rPr dirty="0" sz="1600" spc="-45" i="1">
                <a:latin typeface="Trebuchet MS"/>
                <a:cs typeface="Trebuchet MS"/>
              </a:rPr>
              <a:t>Reengineering</a:t>
            </a:r>
            <a:r>
              <a:rPr dirty="0" sz="1600" spc="-45">
                <a:latin typeface="Arial Black"/>
                <a:cs typeface="Arial Black"/>
              </a:rPr>
              <a:t>)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417066" y="2122754"/>
            <a:ext cx="165036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35">
                <a:latin typeface="Arial Black"/>
                <a:cs typeface="Arial Black"/>
              </a:rPr>
              <a:t>Layanan </a:t>
            </a:r>
            <a:r>
              <a:rPr dirty="0" sz="1600" spc="-204">
                <a:latin typeface="Arial Black"/>
                <a:cs typeface="Arial Black"/>
              </a:rPr>
              <a:t>tanpa</a:t>
            </a:r>
            <a:r>
              <a:rPr dirty="0" sz="1600" spc="-10">
                <a:latin typeface="Arial Black"/>
                <a:cs typeface="Arial Black"/>
              </a:rPr>
              <a:t> </a:t>
            </a:r>
            <a:r>
              <a:rPr dirty="0" sz="1600" spc="-315">
                <a:latin typeface="Arial Black"/>
                <a:cs typeface="Arial Black"/>
              </a:rPr>
              <a:t>TIK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36091" y="3959174"/>
            <a:ext cx="183324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35">
                <a:latin typeface="Arial Black"/>
                <a:cs typeface="Arial Black"/>
              </a:rPr>
              <a:t>Layanan</a:t>
            </a:r>
            <a:r>
              <a:rPr dirty="0" sz="1600" spc="-170">
                <a:latin typeface="Arial Black"/>
                <a:cs typeface="Arial Black"/>
              </a:rPr>
              <a:t> </a:t>
            </a:r>
            <a:r>
              <a:rPr dirty="0" sz="1600" spc="-220">
                <a:latin typeface="Arial Black"/>
                <a:cs typeface="Arial Black"/>
              </a:rPr>
              <a:t>DIDUKUNG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240">
                <a:latin typeface="Arial Black"/>
                <a:cs typeface="Arial Black"/>
              </a:rPr>
              <a:t>Sistem</a:t>
            </a:r>
            <a:r>
              <a:rPr dirty="0" sz="1600" spc="-114">
                <a:latin typeface="Arial Black"/>
                <a:cs typeface="Arial Black"/>
              </a:rPr>
              <a:t> </a:t>
            </a:r>
            <a:r>
              <a:rPr dirty="0" sz="1600" spc="-215">
                <a:latin typeface="Arial Black"/>
                <a:cs typeface="Arial Black"/>
              </a:rPr>
              <a:t>Elektronik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1503997" y="3448621"/>
            <a:ext cx="1815464" cy="483234"/>
            <a:chOff x="1503997" y="3448621"/>
            <a:chExt cx="1815464" cy="483234"/>
          </a:xfrm>
        </p:grpSpPr>
        <p:sp>
          <p:nvSpPr>
            <p:cNvPr id="99" name="object 99"/>
            <p:cNvSpPr/>
            <p:nvPr/>
          </p:nvSpPr>
          <p:spPr>
            <a:xfrm>
              <a:off x="1504950" y="3449574"/>
              <a:ext cx="1813560" cy="481330"/>
            </a:xfrm>
            <a:custGeom>
              <a:avLst/>
              <a:gdLst/>
              <a:ahLst/>
              <a:cxnLst/>
              <a:rect l="l" t="t" r="r" b="b"/>
              <a:pathLst>
                <a:path w="1813560" h="481329">
                  <a:moveTo>
                    <a:pt x="1744218" y="0"/>
                  </a:moveTo>
                  <a:lnTo>
                    <a:pt x="69087" y="0"/>
                  </a:lnTo>
                  <a:lnTo>
                    <a:pt x="60029" y="686"/>
                  </a:lnTo>
                  <a:lnTo>
                    <a:pt x="20240" y="23463"/>
                  </a:lnTo>
                  <a:lnTo>
                    <a:pt x="2349" y="59436"/>
                  </a:lnTo>
                  <a:lnTo>
                    <a:pt x="0" y="80263"/>
                  </a:lnTo>
                  <a:lnTo>
                    <a:pt x="0" y="401065"/>
                  </a:lnTo>
                  <a:lnTo>
                    <a:pt x="9271" y="441070"/>
                  </a:lnTo>
                  <a:lnTo>
                    <a:pt x="34543" y="470407"/>
                  </a:lnTo>
                  <a:lnTo>
                    <a:pt x="69087" y="481202"/>
                  </a:lnTo>
                  <a:lnTo>
                    <a:pt x="1744218" y="481202"/>
                  </a:lnTo>
                  <a:lnTo>
                    <a:pt x="1786298" y="464609"/>
                  </a:lnTo>
                  <a:lnTo>
                    <a:pt x="1807928" y="431659"/>
                  </a:lnTo>
                  <a:lnTo>
                    <a:pt x="1813178" y="401065"/>
                  </a:lnTo>
                  <a:lnTo>
                    <a:pt x="1813178" y="80263"/>
                  </a:lnTo>
                  <a:lnTo>
                    <a:pt x="1803908" y="40131"/>
                  </a:lnTo>
                  <a:lnTo>
                    <a:pt x="1778762" y="10795"/>
                  </a:lnTo>
                  <a:lnTo>
                    <a:pt x="174421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504950" y="3449574"/>
              <a:ext cx="1813560" cy="481330"/>
            </a:xfrm>
            <a:custGeom>
              <a:avLst/>
              <a:gdLst/>
              <a:ahLst/>
              <a:cxnLst/>
              <a:rect l="l" t="t" r="r" b="b"/>
              <a:pathLst>
                <a:path w="1813560" h="481329">
                  <a:moveTo>
                    <a:pt x="69087" y="0"/>
                  </a:moveTo>
                  <a:lnTo>
                    <a:pt x="60029" y="686"/>
                  </a:lnTo>
                  <a:lnTo>
                    <a:pt x="51196" y="2730"/>
                  </a:lnTo>
                  <a:lnTo>
                    <a:pt x="14309" y="31333"/>
                  </a:lnTo>
                  <a:lnTo>
                    <a:pt x="591" y="69707"/>
                  </a:lnTo>
                  <a:lnTo>
                    <a:pt x="0" y="80263"/>
                  </a:lnTo>
                  <a:lnTo>
                    <a:pt x="0" y="401065"/>
                  </a:lnTo>
                  <a:lnTo>
                    <a:pt x="9271" y="441070"/>
                  </a:lnTo>
                  <a:lnTo>
                    <a:pt x="34543" y="470407"/>
                  </a:lnTo>
                  <a:lnTo>
                    <a:pt x="69087" y="481202"/>
                  </a:lnTo>
                  <a:lnTo>
                    <a:pt x="1744218" y="481202"/>
                  </a:lnTo>
                  <a:lnTo>
                    <a:pt x="1786298" y="464609"/>
                  </a:lnTo>
                  <a:lnTo>
                    <a:pt x="1807928" y="431659"/>
                  </a:lnTo>
                  <a:lnTo>
                    <a:pt x="1813178" y="401065"/>
                  </a:lnTo>
                  <a:lnTo>
                    <a:pt x="1813178" y="80263"/>
                  </a:lnTo>
                  <a:lnTo>
                    <a:pt x="1812587" y="69707"/>
                  </a:lnTo>
                  <a:lnTo>
                    <a:pt x="1810829" y="59436"/>
                  </a:lnTo>
                  <a:lnTo>
                    <a:pt x="1793049" y="23463"/>
                  </a:lnTo>
                  <a:lnTo>
                    <a:pt x="1753205" y="686"/>
                  </a:lnTo>
                  <a:lnTo>
                    <a:pt x="1744218" y="0"/>
                  </a:lnTo>
                  <a:lnTo>
                    <a:pt x="69087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" name="object 101"/>
          <p:cNvSpPr txBox="1"/>
          <p:nvPr/>
        </p:nvSpPr>
        <p:spPr>
          <a:xfrm>
            <a:off x="1638426" y="3551301"/>
            <a:ext cx="1544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40">
                <a:latin typeface="Arial Black"/>
                <a:cs typeface="Arial Black"/>
              </a:rPr>
              <a:t>Sistem</a:t>
            </a:r>
            <a:r>
              <a:rPr dirty="0" sz="1600" spc="-135">
                <a:latin typeface="Arial Black"/>
                <a:cs typeface="Arial Black"/>
              </a:rPr>
              <a:t> </a:t>
            </a:r>
            <a:r>
              <a:rPr dirty="0" sz="1600" spc="-215">
                <a:latin typeface="Arial Black"/>
                <a:cs typeface="Arial Black"/>
              </a:rPr>
              <a:t>Elektronik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807593" y="4789170"/>
            <a:ext cx="2859405" cy="807085"/>
            <a:chOff x="807593" y="4789170"/>
            <a:chExt cx="2859405" cy="807085"/>
          </a:xfrm>
        </p:grpSpPr>
        <p:sp>
          <p:nvSpPr>
            <p:cNvPr id="103" name="object 103"/>
            <p:cNvSpPr/>
            <p:nvPr/>
          </p:nvSpPr>
          <p:spPr>
            <a:xfrm>
              <a:off x="1139190" y="5185410"/>
              <a:ext cx="494030" cy="410209"/>
            </a:xfrm>
            <a:custGeom>
              <a:avLst/>
              <a:gdLst/>
              <a:ahLst/>
              <a:cxnLst/>
              <a:rect l="l" t="t" r="r" b="b"/>
              <a:pathLst>
                <a:path w="494030" h="410210">
                  <a:moveTo>
                    <a:pt x="246887" y="0"/>
                  </a:moveTo>
                  <a:lnTo>
                    <a:pt x="197132" y="4166"/>
                  </a:lnTo>
                  <a:lnTo>
                    <a:pt x="150790" y="16115"/>
                  </a:lnTo>
                  <a:lnTo>
                    <a:pt x="108852" y="35020"/>
                  </a:lnTo>
                  <a:lnTo>
                    <a:pt x="72313" y="60055"/>
                  </a:lnTo>
                  <a:lnTo>
                    <a:pt x="42165" y="90394"/>
                  </a:lnTo>
                  <a:lnTo>
                    <a:pt x="19402" y="125212"/>
                  </a:lnTo>
                  <a:lnTo>
                    <a:pt x="5016" y="163681"/>
                  </a:lnTo>
                  <a:lnTo>
                    <a:pt x="0" y="204977"/>
                  </a:lnTo>
                  <a:lnTo>
                    <a:pt x="5016" y="246274"/>
                  </a:lnTo>
                  <a:lnTo>
                    <a:pt x="19402" y="284743"/>
                  </a:lnTo>
                  <a:lnTo>
                    <a:pt x="42165" y="319561"/>
                  </a:lnTo>
                  <a:lnTo>
                    <a:pt x="72313" y="349900"/>
                  </a:lnTo>
                  <a:lnTo>
                    <a:pt x="108852" y="374935"/>
                  </a:lnTo>
                  <a:lnTo>
                    <a:pt x="150790" y="393840"/>
                  </a:lnTo>
                  <a:lnTo>
                    <a:pt x="197132" y="405789"/>
                  </a:lnTo>
                  <a:lnTo>
                    <a:pt x="246887" y="409955"/>
                  </a:lnTo>
                  <a:lnTo>
                    <a:pt x="296657" y="405789"/>
                  </a:lnTo>
                  <a:lnTo>
                    <a:pt x="343007" y="393840"/>
                  </a:lnTo>
                  <a:lnTo>
                    <a:pt x="384945" y="374935"/>
                  </a:lnTo>
                  <a:lnTo>
                    <a:pt x="421481" y="349900"/>
                  </a:lnTo>
                  <a:lnTo>
                    <a:pt x="451623" y="319561"/>
                  </a:lnTo>
                  <a:lnTo>
                    <a:pt x="474380" y="284743"/>
                  </a:lnTo>
                  <a:lnTo>
                    <a:pt x="488761" y="246274"/>
                  </a:lnTo>
                  <a:lnTo>
                    <a:pt x="493776" y="204977"/>
                  </a:lnTo>
                  <a:lnTo>
                    <a:pt x="488761" y="163681"/>
                  </a:lnTo>
                  <a:lnTo>
                    <a:pt x="474380" y="125212"/>
                  </a:lnTo>
                  <a:lnTo>
                    <a:pt x="451623" y="90394"/>
                  </a:lnTo>
                  <a:lnTo>
                    <a:pt x="421481" y="60055"/>
                  </a:lnTo>
                  <a:lnTo>
                    <a:pt x="384945" y="35020"/>
                  </a:lnTo>
                  <a:lnTo>
                    <a:pt x="343007" y="16115"/>
                  </a:lnTo>
                  <a:lnTo>
                    <a:pt x="296657" y="4166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1139190" y="5185410"/>
              <a:ext cx="494030" cy="410209"/>
            </a:xfrm>
            <a:custGeom>
              <a:avLst/>
              <a:gdLst/>
              <a:ahLst/>
              <a:cxnLst/>
              <a:rect l="l" t="t" r="r" b="b"/>
              <a:pathLst>
                <a:path w="494030" h="410210">
                  <a:moveTo>
                    <a:pt x="0" y="204977"/>
                  </a:moveTo>
                  <a:lnTo>
                    <a:pt x="5016" y="163681"/>
                  </a:lnTo>
                  <a:lnTo>
                    <a:pt x="19402" y="125212"/>
                  </a:lnTo>
                  <a:lnTo>
                    <a:pt x="42165" y="90394"/>
                  </a:lnTo>
                  <a:lnTo>
                    <a:pt x="72313" y="60055"/>
                  </a:lnTo>
                  <a:lnTo>
                    <a:pt x="108852" y="35020"/>
                  </a:lnTo>
                  <a:lnTo>
                    <a:pt x="150790" y="16115"/>
                  </a:lnTo>
                  <a:lnTo>
                    <a:pt x="197132" y="4166"/>
                  </a:lnTo>
                  <a:lnTo>
                    <a:pt x="246887" y="0"/>
                  </a:lnTo>
                  <a:lnTo>
                    <a:pt x="296657" y="4166"/>
                  </a:lnTo>
                  <a:lnTo>
                    <a:pt x="343007" y="16115"/>
                  </a:lnTo>
                  <a:lnTo>
                    <a:pt x="384945" y="35020"/>
                  </a:lnTo>
                  <a:lnTo>
                    <a:pt x="421481" y="60055"/>
                  </a:lnTo>
                  <a:lnTo>
                    <a:pt x="451623" y="90394"/>
                  </a:lnTo>
                  <a:lnTo>
                    <a:pt x="474380" y="125212"/>
                  </a:lnTo>
                  <a:lnTo>
                    <a:pt x="488761" y="163681"/>
                  </a:lnTo>
                  <a:lnTo>
                    <a:pt x="493776" y="204977"/>
                  </a:lnTo>
                  <a:lnTo>
                    <a:pt x="488761" y="246274"/>
                  </a:lnTo>
                  <a:lnTo>
                    <a:pt x="474380" y="284743"/>
                  </a:lnTo>
                  <a:lnTo>
                    <a:pt x="451623" y="319561"/>
                  </a:lnTo>
                  <a:lnTo>
                    <a:pt x="421481" y="349900"/>
                  </a:lnTo>
                  <a:lnTo>
                    <a:pt x="384945" y="374935"/>
                  </a:lnTo>
                  <a:lnTo>
                    <a:pt x="343007" y="393840"/>
                  </a:lnTo>
                  <a:lnTo>
                    <a:pt x="296657" y="405789"/>
                  </a:lnTo>
                  <a:lnTo>
                    <a:pt x="246887" y="409955"/>
                  </a:lnTo>
                  <a:lnTo>
                    <a:pt x="197132" y="405789"/>
                  </a:lnTo>
                  <a:lnTo>
                    <a:pt x="150790" y="393840"/>
                  </a:lnTo>
                  <a:lnTo>
                    <a:pt x="108852" y="374935"/>
                  </a:lnTo>
                  <a:lnTo>
                    <a:pt x="72313" y="349900"/>
                  </a:lnTo>
                  <a:lnTo>
                    <a:pt x="42165" y="319561"/>
                  </a:lnTo>
                  <a:lnTo>
                    <a:pt x="19402" y="284743"/>
                  </a:lnTo>
                  <a:lnTo>
                    <a:pt x="5016" y="246274"/>
                  </a:lnTo>
                  <a:lnTo>
                    <a:pt x="0" y="204977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018537" y="5185410"/>
              <a:ext cx="494030" cy="410209"/>
            </a:xfrm>
            <a:custGeom>
              <a:avLst/>
              <a:gdLst/>
              <a:ahLst/>
              <a:cxnLst/>
              <a:rect l="l" t="t" r="r" b="b"/>
              <a:pathLst>
                <a:path w="494030" h="410210">
                  <a:moveTo>
                    <a:pt x="246887" y="0"/>
                  </a:moveTo>
                  <a:lnTo>
                    <a:pt x="197118" y="4166"/>
                  </a:lnTo>
                  <a:lnTo>
                    <a:pt x="150768" y="16115"/>
                  </a:lnTo>
                  <a:lnTo>
                    <a:pt x="108830" y="35020"/>
                  </a:lnTo>
                  <a:lnTo>
                    <a:pt x="72294" y="60055"/>
                  </a:lnTo>
                  <a:lnTo>
                    <a:pt x="42152" y="90394"/>
                  </a:lnTo>
                  <a:lnTo>
                    <a:pt x="19395" y="125212"/>
                  </a:lnTo>
                  <a:lnTo>
                    <a:pt x="5014" y="163681"/>
                  </a:lnTo>
                  <a:lnTo>
                    <a:pt x="0" y="204977"/>
                  </a:lnTo>
                  <a:lnTo>
                    <a:pt x="5014" y="246274"/>
                  </a:lnTo>
                  <a:lnTo>
                    <a:pt x="19395" y="284743"/>
                  </a:lnTo>
                  <a:lnTo>
                    <a:pt x="42152" y="319561"/>
                  </a:lnTo>
                  <a:lnTo>
                    <a:pt x="72294" y="349900"/>
                  </a:lnTo>
                  <a:lnTo>
                    <a:pt x="108830" y="374935"/>
                  </a:lnTo>
                  <a:lnTo>
                    <a:pt x="150768" y="393840"/>
                  </a:lnTo>
                  <a:lnTo>
                    <a:pt x="197118" y="405789"/>
                  </a:lnTo>
                  <a:lnTo>
                    <a:pt x="246887" y="409955"/>
                  </a:lnTo>
                  <a:lnTo>
                    <a:pt x="296657" y="405789"/>
                  </a:lnTo>
                  <a:lnTo>
                    <a:pt x="343007" y="393840"/>
                  </a:lnTo>
                  <a:lnTo>
                    <a:pt x="384945" y="374935"/>
                  </a:lnTo>
                  <a:lnTo>
                    <a:pt x="421481" y="349900"/>
                  </a:lnTo>
                  <a:lnTo>
                    <a:pt x="451623" y="319561"/>
                  </a:lnTo>
                  <a:lnTo>
                    <a:pt x="474380" y="284743"/>
                  </a:lnTo>
                  <a:lnTo>
                    <a:pt x="488761" y="246274"/>
                  </a:lnTo>
                  <a:lnTo>
                    <a:pt x="493775" y="204977"/>
                  </a:lnTo>
                  <a:lnTo>
                    <a:pt x="488761" y="163681"/>
                  </a:lnTo>
                  <a:lnTo>
                    <a:pt x="474380" y="125212"/>
                  </a:lnTo>
                  <a:lnTo>
                    <a:pt x="451623" y="90394"/>
                  </a:lnTo>
                  <a:lnTo>
                    <a:pt x="421481" y="60055"/>
                  </a:lnTo>
                  <a:lnTo>
                    <a:pt x="384945" y="35020"/>
                  </a:lnTo>
                  <a:lnTo>
                    <a:pt x="343007" y="16115"/>
                  </a:lnTo>
                  <a:lnTo>
                    <a:pt x="296657" y="4166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018537" y="5185410"/>
              <a:ext cx="494030" cy="410209"/>
            </a:xfrm>
            <a:custGeom>
              <a:avLst/>
              <a:gdLst/>
              <a:ahLst/>
              <a:cxnLst/>
              <a:rect l="l" t="t" r="r" b="b"/>
              <a:pathLst>
                <a:path w="494030" h="410210">
                  <a:moveTo>
                    <a:pt x="0" y="204977"/>
                  </a:moveTo>
                  <a:lnTo>
                    <a:pt x="5014" y="163681"/>
                  </a:lnTo>
                  <a:lnTo>
                    <a:pt x="19395" y="125212"/>
                  </a:lnTo>
                  <a:lnTo>
                    <a:pt x="42152" y="90394"/>
                  </a:lnTo>
                  <a:lnTo>
                    <a:pt x="72294" y="60055"/>
                  </a:lnTo>
                  <a:lnTo>
                    <a:pt x="108830" y="35020"/>
                  </a:lnTo>
                  <a:lnTo>
                    <a:pt x="150768" y="16115"/>
                  </a:lnTo>
                  <a:lnTo>
                    <a:pt x="197118" y="4166"/>
                  </a:lnTo>
                  <a:lnTo>
                    <a:pt x="246887" y="0"/>
                  </a:lnTo>
                  <a:lnTo>
                    <a:pt x="296657" y="4166"/>
                  </a:lnTo>
                  <a:lnTo>
                    <a:pt x="343007" y="16115"/>
                  </a:lnTo>
                  <a:lnTo>
                    <a:pt x="384945" y="35020"/>
                  </a:lnTo>
                  <a:lnTo>
                    <a:pt x="421481" y="60055"/>
                  </a:lnTo>
                  <a:lnTo>
                    <a:pt x="451623" y="90394"/>
                  </a:lnTo>
                  <a:lnTo>
                    <a:pt x="474380" y="125212"/>
                  </a:lnTo>
                  <a:lnTo>
                    <a:pt x="488761" y="163681"/>
                  </a:lnTo>
                  <a:lnTo>
                    <a:pt x="493775" y="204977"/>
                  </a:lnTo>
                  <a:lnTo>
                    <a:pt x="488761" y="246274"/>
                  </a:lnTo>
                  <a:lnTo>
                    <a:pt x="474380" y="284743"/>
                  </a:lnTo>
                  <a:lnTo>
                    <a:pt x="451623" y="319561"/>
                  </a:lnTo>
                  <a:lnTo>
                    <a:pt x="421481" y="349900"/>
                  </a:lnTo>
                  <a:lnTo>
                    <a:pt x="384945" y="374935"/>
                  </a:lnTo>
                  <a:lnTo>
                    <a:pt x="343007" y="393840"/>
                  </a:lnTo>
                  <a:lnTo>
                    <a:pt x="296657" y="405789"/>
                  </a:lnTo>
                  <a:lnTo>
                    <a:pt x="246887" y="409955"/>
                  </a:lnTo>
                  <a:lnTo>
                    <a:pt x="197118" y="405789"/>
                  </a:lnTo>
                  <a:lnTo>
                    <a:pt x="150768" y="393840"/>
                  </a:lnTo>
                  <a:lnTo>
                    <a:pt x="108830" y="374935"/>
                  </a:lnTo>
                  <a:lnTo>
                    <a:pt x="72294" y="349900"/>
                  </a:lnTo>
                  <a:lnTo>
                    <a:pt x="42152" y="319561"/>
                  </a:lnTo>
                  <a:lnTo>
                    <a:pt x="19395" y="284743"/>
                  </a:lnTo>
                  <a:lnTo>
                    <a:pt x="5014" y="246274"/>
                  </a:lnTo>
                  <a:lnTo>
                    <a:pt x="0" y="204977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2843022" y="5185410"/>
              <a:ext cx="494030" cy="410209"/>
            </a:xfrm>
            <a:custGeom>
              <a:avLst/>
              <a:gdLst/>
              <a:ahLst/>
              <a:cxnLst/>
              <a:rect l="l" t="t" r="r" b="b"/>
              <a:pathLst>
                <a:path w="494029" h="410210">
                  <a:moveTo>
                    <a:pt x="246887" y="0"/>
                  </a:moveTo>
                  <a:lnTo>
                    <a:pt x="197118" y="4166"/>
                  </a:lnTo>
                  <a:lnTo>
                    <a:pt x="150768" y="16115"/>
                  </a:lnTo>
                  <a:lnTo>
                    <a:pt x="108830" y="35020"/>
                  </a:lnTo>
                  <a:lnTo>
                    <a:pt x="72294" y="60055"/>
                  </a:lnTo>
                  <a:lnTo>
                    <a:pt x="42152" y="90394"/>
                  </a:lnTo>
                  <a:lnTo>
                    <a:pt x="19395" y="125212"/>
                  </a:lnTo>
                  <a:lnTo>
                    <a:pt x="5014" y="163681"/>
                  </a:lnTo>
                  <a:lnTo>
                    <a:pt x="0" y="204977"/>
                  </a:lnTo>
                  <a:lnTo>
                    <a:pt x="5014" y="246274"/>
                  </a:lnTo>
                  <a:lnTo>
                    <a:pt x="19395" y="284743"/>
                  </a:lnTo>
                  <a:lnTo>
                    <a:pt x="42152" y="319561"/>
                  </a:lnTo>
                  <a:lnTo>
                    <a:pt x="72294" y="349900"/>
                  </a:lnTo>
                  <a:lnTo>
                    <a:pt x="108830" y="374935"/>
                  </a:lnTo>
                  <a:lnTo>
                    <a:pt x="150768" y="393840"/>
                  </a:lnTo>
                  <a:lnTo>
                    <a:pt x="197118" y="405789"/>
                  </a:lnTo>
                  <a:lnTo>
                    <a:pt x="246887" y="409955"/>
                  </a:lnTo>
                  <a:lnTo>
                    <a:pt x="296657" y="405789"/>
                  </a:lnTo>
                  <a:lnTo>
                    <a:pt x="343007" y="393840"/>
                  </a:lnTo>
                  <a:lnTo>
                    <a:pt x="384945" y="374935"/>
                  </a:lnTo>
                  <a:lnTo>
                    <a:pt x="421481" y="349900"/>
                  </a:lnTo>
                  <a:lnTo>
                    <a:pt x="451623" y="319561"/>
                  </a:lnTo>
                  <a:lnTo>
                    <a:pt x="474380" y="284743"/>
                  </a:lnTo>
                  <a:lnTo>
                    <a:pt x="488761" y="246274"/>
                  </a:lnTo>
                  <a:lnTo>
                    <a:pt x="493775" y="204977"/>
                  </a:lnTo>
                  <a:lnTo>
                    <a:pt x="488761" y="163681"/>
                  </a:lnTo>
                  <a:lnTo>
                    <a:pt x="474380" y="125212"/>
                  </a:lnTo>
                  <a:lnTo>
                    <a:pt x="451623" y="90394"/>
                  </a:lnTo>
                  <a:lnTo>
                    <a:pt x="421481" y="60055"/>
                  </a:lnTo>
                  <a:lnTo>
                    <a:pt x="384945" y="35020"/>
                  </a:lnTo>
                  <a:lnTo>
                    <a:pt x="343007" y="16115"/>
                  </a:lnTo>
                  <a:lnTo>
                    <a:pt x="296657" y="4166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2843022" y="5185410"/>
              <a:ext cx="494030" cy="410209"/>
            </a:xfrm>
            <a:custGeom>
              <a:avLst/>
              <a:gdLst/>
              <a:ahLst/>
              <a:cxnLst/>
              <a:rect l="l" t="t" r="r" b="b"/>
              <a:pathLst>
                <a:path w="494029" h="410210">
                  <a:moveTo>
                    <a:pt x="0" y="204977"/>
                  </a:moveTo>
                  <a:lnTo>
                    <a:pt x="5014" y="163681"/>
                  </a:lnTo>
                  <a:lnTo>
                    <a:pt x="19395" y="125212"/>
                  </a:lnTo>
                  <a:lnTo>
                    <a:pt x="42152" y="90394"/>
                  </a:lnTo>
                  <a:lnTo>
                    <a:pt x="72294" y="60055"/>
                  </a:lnTo>
                  <a:lnTo>
                    <a:pt x="108830" y="35020"/>
                  </a:lnTo>
                  <a:lnTo>
                    <a:pt x="150768" y="16115"/>
                  </a:lnTo>
                  <a:lnTo>
                    <a:pt x="197118" y="4166"/>
                  </a:lnTo>
                  <a:lnTo>
                    <a:pt x="246887" y="0"/>
                  </a:lnTo>
                  <a:lnTo>
                    <a:pt x="296657" y="4166"/>
                  </a:lnTo>
                  <a:lnTo>
                    <a:pt x="343007" y="16115"/>
                  </a:lnTo>
                  <a:lnTo>
                    <a:pt x="384945" y="35020"/>
                  </a:lnTo>
                  <a:lnTo>
                    <a:pt x="421481" y="60055"/>
                  </a:lnTo>
                  <a:lnTo>
                    <a:pt x="451623" y="90394"/>
                  </a:lnTo>
                  <a:lnTo>
                    <a:pt x="474380" y="125212"/>
                  </a:lnTo>
                  <a:lnTo>
                    <a:pt x="488761" y="163681"/>
                  </a:lnTo>
                  <a:lnTo>
                    <a:pt x="493775" y="204977"/>
                  </a:lnTo>
                  <a:lnTo>
                    <a:pt x="488761" y="246274"/>
                  </a:lnTo>
                  <a:lnTo>
                    <a:pt x="474380" y="284743"/>
                  </a:lnTo>
                  <a:lnTo>
                    <a:pt x="451623" y="319561"/>
                  </a:lnTo>
                  <a:lnTo>
                    <a:pt x="421481" y="349900"/>
                  </a:lnTo>
                  <a:lnTo>
                    <a:pt x="384945" y="374935"/>
                  </a:lnTo>
                  <a:lnTo>
                    <a:pt x="343007" y="393840"/>
                  </a:lnTo>
                  <a:lnTo>
                    <a:pt x="296657" y="405789"/>
                  </a:lnTo>
                  <a:lnTo>
                    <a:pt x="246887" y="409955"/>
                  </a:lnTo>
                  <a:lnTo>
                    <a:pt x="197118" y="405789"/>
                  </a:lnTo>
                  <a:lnTo>
                    <a:pt x="150768" y="393840"/>
                  </a:lnTo>
                  <a:lnTo>
                    <a:pt x="108830" y="374935"/>
                  </a:lnTo>
                  <a:lnTo>
                    <a:pt x="72294" y="349900"/>
                  </a:lnTo>
                  <a:lnTo>
                    <a:pt x="42152" y="319561"/>
                  </a:lnTo>
                  <a:lnTo>
                    <a:pt x="19395" y="284743"/>
                  </a:lnTo>
                  <a:lnTo>
                    <a:pt x="5014" y="246274"/>
                  </a:lnTo>
                  <a:lnTo>
                    <a:pt x="0" y="204977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1689354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19" h="255904">
                  <a:moveTo>
                    <a:pt x="205231" y="0"/>
                  </a:moveTo>
                  <a:lnTo>
                    <a:pt x="205231" y="63626"/>
                  </a:lnTo>
                  <a:lnTo>
                    <a:pt x="0" y="63626"/>
                  </a:lnTo>
                  <a:lnTo>
                    <a:pt x="0" y="191642"/>
                  </a:lnTo>
                  <a:lnTo>
                    <a:pt x="205231" y="191642"/>
                  </a:lnTo>
                  <a:lnTo>
                    <a:pt x="205231" y="255650"/>
                  </a:lnTo>
                  <a:lnTo>
                    <a:pt x="273938" y="127634"/>
                  </a:lnTo>
                  <a:lnTo>
                    <a:pt x="205231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689354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19" h="255904">
                  <a:moveTo>
                    <a:pt x="0" y="63626"/>
                  </a:moveTo>
                  <a:lnTo>
                    <a:pt x="205231" y="63626"/>
                  </a:lnTo>
                  <a:lnTo>
                    <a:pt x="205231" y="0"/>
                  </a:lnTo>
                  <a:lnTo>
                    <a:pt x="273938" y="127634"/>
                  </a:lnTo>
                  <a:lnTo>
                    <a:pt x="205231" y="255650"/>
                  </a:lnTo>
                  <a:lnTo>
                    <a:pt x="205231" y="191642"/>
                  </a:lnTo>
                  <a:lnTo>
                    <a:pt x="0" y="191642"/>
                  </a:lnTo>
                  <a:lnTo>
                    <a:pt x="0" y="63626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2567178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19" h="255904">
                  <a:moveTo>
                    <a:pt x="205232" y="0"/>
                  </a:moveTo>
                  <a:lnTo>
                    <a:pt x="205232" y="63626"/>
                  </a:lnTo>
                  <a:lnTo>
                    <a:pt x="0" y="63626"/>
                  </a:lnTo>
                  <a:lnTo>
                    <a:pt x="0" y="191642"/>
                  </a:lnTo>
                  <a:lnTo>
                    <a:pt x="205232" y="191642"/>
                  </a:lnTo>
                  <a:lnTo>
                    <a:pt x="205232" y="255650"/>
                  </a:lnTo>
                  <a:lnTo>
                    <a:pt x="273939" y="127634"/>
                  </a:lnTo>
                  <a:lnTo>
                    <a:pt x="205232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567178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19" h="255904">
                  <a:moveTo>
                    <a:pt x="0" y="63626"/>
                  </a:moveTo>
                  <a:lnTo>
                    <a:pt x="205232" y="63626"/>
                  </a:lnTo>
                  <a:lnTo>
                    <a:pt x="205232" y="0"/>
                  </a:lnTo>
                  <a:lnTo>
                    <a:pt x="273939" y="127634"/>
                  </a:lnTo>
                  <a:lnTo>
                    <a:pt x="205232" y="255650"/>
                  </a:lnTo>
                  <a:lnTo>
                    <a:pt x="205232" y="191642"/>
                  </a:lnTo>
                  <a:lnTo>
                    <a:pt x="0" y="191642"/>
                  </a:lnTo>
                  <a:lnTo>
                    <a:pt x="0" y="63626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391662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20" h="255904">
                  <a:moveTo>
                    <a:pt x="205486" y="0"/>
                  </a:moveTo>
                  <a:lnTo>
                    <a:pt x="205486" y="63626"/>
                  </a:lnTo>
                  <a:lnTo>
                    <a:pt x="0" y="63626"/>
                  </a:lnTo>
                  <a:lnTo>
                    <a:pt x="0" y="191642"/>
                  </a:lnTo>
                  <a:lnTo>
                    <a:pt x="205486" y="191642"/>
                  </a:lnTo>
                  <a:lnTo>
                    <a:pt x="205486" y="255650"/>
                  </a:lnTo>
                  <a:lnTo>
                    <a:pt x="273938" y="127634"/>
                  </a:lnTo>
                  <a:lnTo>
                    <a:pt x="205486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391662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20" h="255904">
                  <a:moveTo>
                    <a:pt x="0" y="63626"/>
                  </a:moveTo>
                  <a:lnTo>
                    <a:pt x="205486" y="63626"/>
                  </a:lnTo>
                  <a:lnTo>
                    <a:pt x="205486" y="0"/>
                  </a:lnTo>
                  <a:lnTo>
                    <a:pt x="273938" y="127634"/>
                  </a:lnTo>
                  <a:lnTo>
                    <a:pt x="205486" y="255650"/>
                  </a:lnTo>
                  <a:lnTo>
                    <a:pt x="205486" y="191642"/>
                  </a:lnTo>
                  <a:lnTo>
                    <a:pt x="0" y="191642"/>
                  </a:lnTo>
                  <a:lnTo>
                    <a:pt x="0" y="63626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808482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19" h="255904">
                  <a:moveTo>
                    <a:pt x="205498" y="0"/>
                  </a:moveTo>
                  <a:lnTo>
                    <a:pt x="205498" y="63626"/>
                  </a:lnTo>
                  <a:lnTo>
                    <a:pt x="0" y="63626"/>
                  </a:lnTo>
                  <a:lnTo>
                    <a:pt x="0" y="191642"/>
                  </a:lnTo>
                  <a:lnTo>
                    <a:pt x="205498" y="191642"/>
                  </a:lnTo>
                  <a:lnTo>
                    <a:pt x="205498" y="255650"/>
                  </a:lnTo>
                  <a:lnTo>
                    <a:pt x="274002" y="127634"/>
                  </a:lnTo>
                  <a:lnTo>
                    <a:pt x="20549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808482" y="5287518"/>
              <a:ext cx="274320" cy="255904"/>
            </a:xfrm>
            <a:custGeom>
              <a:avLst/>
              <a:gdLst/>
              <a:ahLst/>
              <a:cxnLst/>
              <a:rect l="l" t="t" r="r" b="b"/>
              <a:pathLst>
                <a:path w="274319" h="255904">
                  <a:moveTo>
                    <a:pt x="0" y="63626"/>
                  </a:moveTo>
                  <a:lnTo>
                    <a:pt x="205498" y="63626"/>
                  </a:lnTo>
                  <a:lnTo>
                    <a:pt x="205498" y="0"/>
                  </a:lnTo>
                  <a:lnTo>
                    <a:pt x="274002" y="127634"/>
                  </a:lnTo>
                  <a:lnTo>
                    <a:pt x="205498" y="255650"/>
                  </a:lnTo>
                  <a:lnTo>
                    <a:pt x="205498" y="191642"/>
                  </a:lnTo>
                  <a:lnTo>
                    <a:pt x="0" y="191642"/>
                  </a:lnTo>
                  <a:lnTo>
                    <a:pt x="0" y="63626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320546" y="4789169"/>
              <a:ext cx="1835150" cy="396240"/>
            </a:xfrm>
            <a:custGeom>
              <a:avLst/>
              <a:gdLst/>
              <a:ahLst/>
              <a:cxnLst/>
              <a:rect l="l" t="t" r="r" b="b"/>
              <a:pathLst>
                <a:path w="1835150" h="396239">
                  <a:moveTo>
                    <a:pt x="76200" y="320040"/>
                  </a:moveTo>
                  <a:lnTo>
                    <a:pt x="44450" y="320040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320040"/>
                  </a:lnTo>
                  <a:lnTo>
                    <a:pt x="0" y="320040"/>
                  </a:lnTo>
                  <a:lnTo>
                    <a:pt x="38100" y="396240"/>
                  </a:lnTo>
                  <a:lnTo>
                    <a:pt x="69850" y="332740"/>
                  </a:lnTo>
                  <a:lnTo>
                    <a:pt x="76200" y="320040"/>
                  </a:lnTo>
                  <a:close/>
                </a:path>
                <a:path w="1835150" h="396239">
                  <a:moveTo>
                    <a:pt x="1010412" y="320040"/>
                  </a:moveTo>
                  <a:lnTo>
                    <a:pt x="978662" y="320040"/>
                  </a:lnTo>
                  <a:lnTo>
                    <a:pt x="978662" y="0"/>
                  </a:lnTo>
                  <a:lnTo>
                    <a:pt x="965962" y="0"/>
                  </a:lnTo>
                  <a:lnTo>
                    <a:pt x="965962" y="320040"/>
                  </a:lnTo>
                  <a:lnTo>
                    <a:pt x="934212" y="320040"/>
                  </a:lnTo>
                  <a:lnTo>
                    <a:pt x="972312" y="396240"/>
                  </a:lnTo>
                  <a:lnTo>
                    <a:pt x="1004062" y="332740"/>
                  </a:lnTo>
                  <a:lnTo>
                    <a:pt x="1010412" y="320040"/>
                  </a:lnTo>
                  <a:close/>
                </a:path>
                <a:path w="1835150" h="396239">
                  <a:moveTo>
                    <a:pt x="1834896" y="320040"/>
                  </a:moveTo>
                  <a:lnTo>
                    <a:pt x="1803146" y="320040"/>
                  </a:lnTo>
                  <a:lnTo>
                    <a:pt x="1803146" y="0"/>
                  </a:lnTo>
                  <a:lnTo>
                    <a:pt x="1790446" y="0"/>
                  </a:lnTo>
                  <a:lnTo>
                    <a:pt x="1790446" y="320040"/>
                  </a:lnTo>
                  <a:lnTo>
                    <a:pt x="1758696" y="320040"/>
                  </a:lnTo>
                  <a:lnTo>
                    <a:pt x="1796796" y="396240"/>
                  </a:lnTo>
                  <a:lnTo>
                    <a:pt x="1828546" y="332740"/>
                  </a:lnTo>
                  <a:lnTo>
                    <a:pt x="1834896" y="320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8" name="object 118"/>
          <p:cNvSpPr txBox="1"/>
          <p:nvPr/>
        </p:nvSpPr>
        <p:spPr>
          <a:xfrm>
            <a:off x="1136091" y="5534050"/>
            <a:ext cx="2280285" cy="996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35330">
              <a:lnSpc>
                <a:spcPct val="149000"/>
              </a:lnSpc>
              <a:spcBef>
                <a:spcPts val="100"/>
              </a:spcBef>
            </a:pPr>
            <a:r>
              <a:rPr dirty="0" sz="1600" spc="-240">
                <a:latin typeface="Arial Black"/>
                <a:cs typeface="Arial Black"/>
              </a:rPr>
              <a:t>Sistem </a:t>
            </a:r>
            <a:r>
              <a:rPr dirty="0" sz="1600" spc="-215">
                <a:latin typeface="Arial Black"/>
                <a:cs typeface="Arial Black"/>
              </a:rPr>
              <a:t>Elektronik  </a:t>
            </a:r>
            <a:r>
              <a:rPr dirty="0" sz="1600" spc="-229">
                <a:latin typeface="Arial Black"/>
                <a:cs typeface="Arial Black"/>
              </a:rPr>
              <a:t>Layanan</a:t>
            </a:r>
            <a:r>
              <a:rPr dirty="0" sz="1600" spc="-30">
                <a:latin typeface="Arial Black"/>
                <a:cs typeface="Arial Black"/>
              </a:rPr>
              <a:t> </a:t>
            </a:r>
            <a:r>
              <a:rPr dirty="0" sz="1600" spc="-285">
                <a:latin typeface="Arial Black"/>
                <a:cs typeface="Arial Black"/>
              </a:rPr>
              <a:t>BERBASISKAN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600" spc="-235">
                <a:latin typeface="Arial Black"/>
                <a:cs typeface="Arial Black"/>
              </a:rPr>
              <a:t>Sistem</a:t>
            </a:r>
            <a:r>
              <a:rPr dirty="0" sz="1600" spc="-114">
                <a:latin typeface="Arial Black"/>
                <a:cs typeface="Arial Black"/>
              </a:rPr>
              <a:t> </a:t>
            </a:r>
            <a:r>
              <a:rPr dirty="0" sz="1600" spc="-215">
                <a:latin typeface="Arial Black"/>
                <a:cs typeface="Arial Black"/>
              </a:rPr>
              <a:t>Elektronik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5463" y="320420"/>
            <a:ext cx="2903855" cy="1021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100"/>
              </a:spcBef>
            </a:pPr>
            <a:r>
              <a:rPr dirty="0"/>
              <a:t>L</a:t>
            </a:r>
            <a:r>
              <a:rPr dirty="0" spc="-215"/>
              <a:t> </a:t>
            </a:r>
            <a:r>
              <a:rPr dirty="0"/>
              <a:t>A</a:t>
            </a:r>
            <a:r>
              <a:rPr dirty="0" spc="-220"/>
              <a:t> </a:t>
            </a:r>
            <a:r>
              <a:rPr dirty="0"/>
              <a:t>Y</a:t>
            </a:r>
            <a:r>
              <a:rPr dirty="0" spc="-204"/>
              <a:t> </a:t>
            </a:r>
            <a:r>
              <a:rPr dirty="0"/>
              <a:t>A</a:t>
            </a:r>
            <a:r>
              <a:rPr dirty="0" spc="-220"/>
              <a:t> </a:t>
            </a:r>
            <a:r>
              <a:rPr dirty="0"/>
              <a:t>N</a:t>
            </a:r>
            <a:r>
              <a:rPr dirty="0" spc="-210"/>
              <a:t> </a:t>
            </a:r>
            <a:r>
              <a:rPr dirty="0"/>
              <a:t>A</a:t>
            </a:r>
            <a:r>
              <a:rPr dirty="0" spc="-220"/>
              <a:t> </a:t>
            </a:r>
            <a:r>
              <a:rPr dirty="0"/>
              <a:t>N  T</a:t>
            </a:r>
            <a:r>
              <a:rPr dirty="0" spc="-215"/>
              <a:t> </a:t>
            </a:r>
            <a:r>
              <a:rPr dirty="0"/>
              <a:t>E</a:t>
            </a:r>
            <a:r>
              <a:rPr dirty="0" spc="-215"/>
              <a:t> </a:t>
            </a:r>
            <a:r>
              <a:rPr dirty="0"/>
              <a:t>R</a:t>
            </a:r>
            <a:r>
              <a:rPr dirty="0" spc="-210"/>
              <a:t> </a:t>
            </a:r>
            <a:r>
              <a:rPr dirty="0"/>
              <a:t>B</a:t>
            </a:r>
            <a:r>
              <a:rPr dirty="0" spc="-215"/>
              <a:t> </a:t>
            </a:r>
            <a:r>
              <a:rPr dirty="0"/>
              <a:t>U</a:t>
            </a:r>
            <a:r>
              <a:rPr dirty="0" spc="-210"/>
              <a:t> </a:t>
            </a:r>
            <a:r>
              <a:rPr dirty="0"/>
              <a:t>K</a:t>
            </a:r>
            <a:r>
              <a:rPr dirty="0" spc="-210"/>
              <a:t> </a:t>
            </a:r>
            <a:r>
              <a:rPr dirty="0"/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00961" y="320420"/>
            <a:ext cx="161417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D A T</a:t>
            </a:r>
            <a:r>
              <a:rPr dirty="0" sz="3200" spc="-6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21629" y="1471422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9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1760931"/>
            <a:ext cx="6278880" cy="39928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Data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pendukung </a:t>
            </a:r>
            <a:r>
              <a:rPr dirty="0" sz="2000" b="1">
                <a:latin typeface="Carlito"/>
                <a:cs typeface="Carlito"/>
              </a:rPr>
              <a:t>berupa</a:t>
            </a:r>
            <a:r>
              <a:rPr dirty="0" sz="2000" spc="-35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: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dokumentasi </a:t>
            </a:r>
            <a:r>
              <a:rPr dirty="0" sz="2000" b="1">
                <a:latin typeface="Carlito"/>
                <a:cs typeface="Carlito"/>
              </a:rPr>
              <a:t>penggunaan </a:t>
            </a:r>
            <a:r>
              <a:rPr dirty="0" sz="2000" spc="-15" b="1">
                <a:latin typeface="Carlito"/>
                <a:cs typeface="Carlito"/>
              </a:rPr>
              <a:t>layanan/sistem</a:t>
            </a:r>
            <a:r>
              <a:rPr dirty="0" sz="2000" spc="-6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 i="1">
                <a:latin typeface="Carlito"/>
                <a:cs typeface="Carlito"/>
              </a:rPr>
              <a:t>screenshot </a:t>
            </a:r>
            <a:r>
              <a:rPr dirty="0" sz="2000" spc="-15" b="1">
                <a:latin typeface="Carlito"/>
                <a:cs typeface="Carlito"/>
              </a:rPr>
              <a:t>layanan/sistem</a:t>
            </a:r>
            <a:r>
              <a:rPr dirty="0" sz="2000" spc="-60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URL/alamat jika </a:t>
            </a:r>
            <a:r>
              <a:rPr dirty="0" sz="2000" spc="-5" b="1">
                <a:latin typeface="Carlito"/>
                <a:cs typeface="Carlito"/>
              </a:rPr>
              <a:t>dapat diakses </a:t>
            </a:r>
            <a:r>
              <a:rPr dirty="0" sz="2000" spc="-10" b="1">
                <a:latin typeface="Carlito"/>
                <a:cs typeface="Carlito"/>
              </a:rPr>
              <a:t>secara </a:t>
            </a:r>
            <a:r>
              <a:rPr dirty="0" sz="2000" b="1">
                <a:latin typeface="Carlito"/>
                <a:cs typeface="Carlito"/>
              </a:rPr>
              <a:t>online</a:t>
            </a:r>
            <a:r>
              <a:rPr dirty="0" sz="2000" spc="-45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(user</a:t>
            </a:r>
            <a:endParaRPr sz="2000">
              <a:latin typeface="Carlito"/>
              <a:cs typeface="Carlito"/>
            </a:endParaRPr>
          </a:p>
          <a:p>
            <a:pPr marL="756285">
              <a:lnSpc>
                <a:spcPct val="100000"/>
              </a:lnSpc>
            </a:pP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password </a:t>
            </a:r>
            <a:r>
              <a:rPr dirty="0" sz="2000" spc="-10" b="1" i="1">
                <a:latin typeface="Carlito"/>
                <a:cs typeface="Carlito"/>
              </a:rPr>
              <a:t>dummy </a:t>
            </a:r>
            <a:r>
              <a:rPr dirty="0" sz="2000" spc="-5" b="1">
                <a:latin typeface="Carlito"/>
                <a:cs typeface="Carlito"/>
              </a:rPr>
              <a:t>disampaikan </a:t>
            </a:r>
            <a:r>
              <a:rPr dirty="0" sz="2000" spc="-10" b="1">
                <a:latin typeface="Carlito"/>
                <a:cs typeface="Carlito"/>
              </a:rPr>
              <a:t>jika</a:t>
            </a:r>
            <a:r>
              <a:rPr dirty="0" sz="2000" spc="-5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ada),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video </a:t>
            </a:r>
            <a:r>
              <a:rPr dirty="0" sz="2000" b="1">
                <a:latin typeface="Carlito"/>
                <a:cs typeface="Carlito"/>
              </a:rPr>
              <a:t>penggunaan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daftar </a:t>
            </a: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fitur </a:t>
            </a:r>
            <a:r>
              <a:rPr dirty="0" sz="2000" spc="-10" b="1">
                <a:latin typeface="Carlito"/>
                <a:cs typeface="Carlito"/>
              </a:rPr>
              <a:t>sistem</a:t>
            </a:r>
            <a:r>
              <a:rPr dirty="0" sz="2000" spc="-1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arsitektur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pengelolaan repositori</a:t>
            </a:r>
            <a:r>
              <a:rPr dirty="0" sz="2000" spc="-25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API,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b="1">
                <a:latin typeface="Carlito"/>
                <a:cs typeface="Carlito"/>
              </a:rPr>
              <a:t>unit </a:t>
            </a:r>
            <a:r>
              <a:rPr dirty="0" sz="2000" spc="-15" b="1">
                <a:latin typeface="Carlito"/>
                <a:cs typeface="Carlito"/>
              </a:rPr>
              <a:t>kerja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menangani </a:t>
            </a:r>
            <a:r>
              <a:rPr dirty="0" sz="2000" b="1">
                <a:latin typeface="Carlito"/>
                <a:cs typeface="Carlito"/>
              </a:rPr>
              <a:t>manajemen </a:t>
            </a:r>
            <a:r>
              <a:rPr dirty="0" sz="2000" spc="-15" b="1">
                <a:latin typeface="Carlito"/>
                <a:cs typeface="Carlito"/>
              </a:rPr>
              <a:t>layanan,</a:t>
            </a:r>
            <a:r>
              <a:rPr dirty="0" sz="2000" spc="-30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dan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bukti </a:t>
            </a:r>
            <a:r>
              <a:rPr dirty="0" sz="2000" spc="-10" b="1">
                <a:latin typeface="Carlito"/>
                <a:cs typeface="Carlito"/>
              </a:rPr>
              <a:t>terkait</a:t>
            </a:r>
            <a:r>
              <a:rPr dirty="0" sz="2000" spc="-30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lainnya.</a:t>
            </a:r>
            <a:endParaRPr sz="2000">
              <a:latin typeface="Carlito"/>
              <a:cs typeface="Carlito"/>
            </a:endParaRPr>
          </a:p>
          <a:p>
            <a:pPr marL="299085" marR="273050" indent="-287020">
              <a:lnSpc>
                <a:spcPts val="2420"/>
              </a:lnSpc>
              <a:spcBef>
                <a:spcPts val="6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spc="-5" b="1">
                <a:latin typeface="Carlito"/>
                <a:cs typeface="Carlito"/>
              </a:rPr>
              <a:t>Pendukung dapat disampaikan </a:t>
            </a:r>
            <a:r>
              <a:rPr dirty="0" sz="2000" b="1">
                <a:latin typeface="Carlito"/>
                <a:cs typeface="Carlito"/>
              </a:rPr>
              <a:t>lebih dari 1 </a:t>
            </a:r>
            <a:r>
              <a:rPr dirty="0" sz="2000" spc="-5" b="1">
                <a:latin typeface="Carlito"/>
                <a:cs typeface="Carlito"/>
              </a:rPr>
              <a:t>(satu)  </a:t>
            </a:r>
            <a:r>
              <a:rPr dirty="0" sz="2000" b="1">
                <a:latin typeface="Carlito"/>
                <a:cs typeface="Carlito"/>
              </a:rPr>
              <a:t>jenis</a:t>
            </a:r>
            <a:r>
              <a:rPr dirty="0" sz="2000" spc="-20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dokumen.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36095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46480" y="82422"/>
            <a:ext cx="6151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43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85" b="1">
                <a:latin typeface="Carlito"/>
                <a:cs typeface="Carlito"/>
              </a:rPr>
              <a:t>DATA </a:t>
            </a:r>
            <a:r>
              <a:rPr dirty="0" sz="1800" spc="-5" b="1">
                <a:latin typeface="Carlito"/>
                <a:cs typeface="Carlito"/>
              </a:rPr>
              <a:t>TERBUKA BERBASIS</a:t>
            </a:r>
            <a:r>
              <a:rPr dirty="0" sz="1800" spc="15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3898" y="999350"/>
            <a:ext cx="11484610" cy="739140"/>
            <a:chOff x="353898" y="999350"/>
            <a:chExt cx="11484610" cy="739140"/>
          </a:xfrm>
        </p:grpSpPr>
        <p:sp>
          <p:nvSpPr>
            <p:cNvPr id="6" name="object 6"/>
            <p:cNvSpPr/>
            <p:nvPr/>
          </p:nvSpPr>
          <p:spPr>
            <a:xfrm>
              <a:off x="353898" y="999350"/>
              <a:ext cx="1142365" cy="346710"/>
            </a:xfrm>
            <a:custGeom>
              <a:avLst/>
              <a:gdLst/>
              <a:ahLst/>
              <a:cxnLst/>
              <a:rect l="l" t="t" r="r" b="b"/>
              <a:pathLst>
                <a:path w="1142365" h="346709">
                  <a:moveTo>
                    <a:pt x="1141984" y="0"/>
                  </a:moveTo>
                  <a:lnTo>
                    <a:pt x="0" y="0"/>
                  </a:lnTo>
                  <a:lnTo>
                    <a:pt x="0" y="346341"/>
                  </a:lnTo>
                  <a:lnTo>
                    <a:pt x="1141984" y="346341"/>
                  </a:lnTo>
                  <a:lnTo>
                    <a:pt x="11419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95933" y="999350"/>
              <a:ext cx="10342245" cy="346710"/>
            </a:xfrm>
            <a:custGeom>
              <a:avLst/>
              <a:gdLst/>
              <a:ahLst/>
              <a:cxnLst/>
              <a:rect l="l" t="t" r="r" b="b"/>
              <a:pathLst>
                <a:path w="10342245" h="346709">
                  <a:moveTo>
                    <a:pt x="10342245" y="0"/>
                  </a:moveTo>
                  <a:lnTo>
                    <a:pt x="0" y="0"/>
                  </a:lnTo>
                  <a:lnTo>
                    <a:pt x="0" y="346341"/>
                  </a:lnTo>
                  <a:lnTo>
                    <a:pt x="10342245" y="346341"/>
                  </a:lnTo>
                  <a:lnTo>
                    <a:pt x="10342245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3898" y="1345679"/>
              <a:ext cx="1142365" cy="346710"/>
            </a:xfrm>
            <a:custGeom>
              <a:avLst/>
              <a:gdLst/>
              <a:ahLst/>
              <a:cxnLst/>
              <a:rect l="l" t="t" r="r" b="b"/>
              <a:pathLst>
                <a:path w="1142365" h="346710">
                  <a:moveTo>
                    <a:pt x="1141984" y="0"/>
                  </a:moveTo>
                  <a:lnTo>
                    <a:pt x="0" y="0"/>
                  </a:lnTo>
                  <a:lnTo>
                    <a:pt x="0" y="346341"/>
                  </a:lnTo>
                  <a:lnTo>
                    <a:pt x="1141984" y="346341"/>
                  </a:lnTo>
                  <a:lnTo>
                    <a:pt x="11419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95933" y="1345679"/>
              <a:ext cx="10342245" cy="346710"/>
            </a:xfrm>
            <a:custGeom>
              <a:avLst/>
              <a:gdLst/>
              <a:ahLst/>
              <a:cxnLst/>
              <a:rect l="l" t="t" r="r" b="b"/>
              <a:pathLst>
                <a:path w="10342245" h="346710">
                  <a:moveTo>
                    <a:pt x="10342118" y="0"/>
                  </a:moveTo>
                  <a:lnTo>
                    <a:pt x="8524113" y="0"/>
                  </a:lnTo>
                  <a:lnTo>
                    <a:pt x="8523986" y="0"/>
                  </a:lnTo>
                  <a:lnTo>
                    <a:pt x="0" y="0"/>
                  </a:lnTo>
                  <a:lnTo>
                    <a:pt x="0" y="346341"/>
                  </a:lnTo>
                  <a:lnTo>
                    <a:pt x="8523986" y="346341"/>
                  </a:lnTo>
                  <a:lnTo>
                    <a:pt x="8524113" y="346341"/>
                  </a:lnTo>
                  <a:lnTo>
                    <a:pt x="10342118" y="346341"/>
                  </a:lnTo>
                  <a:lnTo>
                    <a:pt x="10342118" y="0"/>
                  </a:lnTo>
                  <a:close/>
                </a:path>
              </a:pathLst>
            </a:custGeom>
            <a:solidFill>
              <a:srgbClr val="EAEE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0059" y="1283208"/>
              <a:ext cx="906018" cy="454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315711" y="1283208"/>
              <a:ext cx="899922" cy="454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456163" y="1283208"/>
              <a:ext cx="960881" cy="4549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47548" y="482726"/>
          <a:ext cx="11503660" cy="6261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730"/>
                <a:gridCol w="5812790"/>
                <a:gridCol w="2710814"/>
                <a:gridCol w="1818004"/>
              </a:tblGrid>
              <a:tr h="510159">
                <a:tc>
                  <a:txBody>
                    <a:bodyPr/>
                    <a:lstStyle/>
                    <a:p>
                      <a:pPr marL="57150">
                        <a:lnSpc>
                          <a:spcPts val="1855"/>
                        </a:lnSpc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855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SPBE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55"/>
                        </a:lnSpc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600" spc="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55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Publik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L="58419">
                        <a:lnSpc>
                          <a:spcPts val="1914"/>
                        </a:lnSpc>
                        <a:spcBef>
                          <a:spcPts val="140"/>
                        </a:spcBef>
                      </a:pP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46455"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6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43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Kematangan 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6329">
                <a:tc>
                  <a:txBody>
                    <a:bodyPr/>
                    <a:lstStyle/>
                    <a:p>
                      <a:pPr marL="252729">
                        <a:lnSpc>
                          <a:spcPts val="1860"/>
                        </a:lnSpc>
                      </a:pPr>
                      <a:r>
                        <a:rPr dirty="0" sz="16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10" b="1" i="1">
                          <a:latin typeface="Carlito"/>
                          <a:cs typeface="Carlito"/>
                        </a:rPr>
                        <a:t>Kriteria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0">
                        <a:lnSpc>
                          <a:spcPts val="1860"/>
                        </a:lnSpc>
                      </a:pPr>
                      <a:r>
                        <a:rPr dirty="0" sz="1600" spc="-5" b="1" i="1">
                          <a:latin typeface="Carlito"/>
                          <a:cs typeface="Carlito"/>
                        </a:rPr>
                        <a:t>Capaian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46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1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600" spc="-10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16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informasi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terkait data</a:t>
                      </a:r>
                      <a:r>
                        <a:rPr dirty="0" sz="1600" spc="2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terbuka.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2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825"/>
                        </a:lnSpc>
                      </a:pP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16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memberikan</a:t>
                      </a:r>
                      <a:r>
                        <a:rPr dirty="0" sz="1600" spc="29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6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interaksi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pencarian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informasi, pengunggahan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600" spc="23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pengunduhan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ts val="1914"/>
                        </a:lnSpc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9697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3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22860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16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transaksi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pengguna terkait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data 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  mekanisme persetujuan,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600" spc="5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1073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975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4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825"/>
                        </a:lnSpc>
                      </a:pP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16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memberikan</a:t>
                      </a:r>
                      <a:r>
                        <a:rPr dirty="0" sz="1600" spc="28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R="307975">
                        <a:lnSpc>
                          <a:spcPct val="100000"/>
                        </a:lnSpc>
                      </a:pP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kolaborasi dengan layanan elektronik </a:t>
                      </a:r>
                      <a:r>
                        <a:rPr dirty="0" sz="16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,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misalnya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1600" spc="-35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Elektronik 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Daerah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Instansi Pusat/Pemerintah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Daerah 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lain.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8312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b="1">
                          <a:latin typeface="Carlito"/>
                          <a:cs typeface="Carlito"/>
                        </a:rPr>
                        <a:t>5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4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508634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6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6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600" spc="-1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16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6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dilakukan  perbaikan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evaluasi terhadap perubahan lingkungan,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peraturan 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perundang-undangan,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teknologi atau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kebutuhan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Instansi Pusat/Pemerintah</a:t>
                      </a:r>
                      <a:r>
                        <a:rPr dirty="0" sz="1600" spc="1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Daerah.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334441">
                <a:tc>
                  <a:txBody>
                    <a:bodyPr/>
                    <a:lstStyle/>
                    <a:p>
                      <a:pPr marL="57150">
                        <a:lnSpc>
                          <a:spcPts val="1864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864"/>
                        </a:lnSpc>
                      </a:pPr>
                      <a:r>
                        <a:rPr dirty="0" sz="1600" spc="-5" b="1">
                          <a:latin typeface="Carlito"/>
                          <a:cs typeface="Carlito"/>
                        </a:rPr>
                        <a:t>Pilih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600" spc="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5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346341">
                <a:tc>
                  <a:txBody>
                    <a:bodyPr/>
                    <a:lstStyle/>
                    <a:p>
                      <a:pPr marL="57150">
                        <a:lnSpc>
                          <a:spcPts val="1864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6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0223">
                <a:tc>
                  <a:txBody>
                    <a:bodyPr/>
                    <a:lstStyle/>
                    <a:p>
                      <a:pPr marL="57150">
                        <a:lnSpc>
                          <a:spcPts val="1870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endParaRPr sz="1600">
                        <a:latin typeface="Carlito"/>
                        <a:cs typeface="Carlito"/>
                      </a:endParaRPr>
                    </a:p>
                    <a:p>
                      <a:pPr marL="57150">
                        <a:lnSpc>
                          <a:spcPts val="1905"/>
                        </a:lnSpc>
                        <a:spcBef>
                          <a:spcPts val="145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36095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53568" y="414527"/>
            <a:ext cx="11484610" cy="565150"/>
            <a:chOff x="353568" y="414527"/>
            <a:chExt cx="11484610" cy="565150"/>
          </a:xfrm>
        </p:grpSpPr>
        <p:sp>
          <p:nvSpPr>
            <p:cNvPr id="5" name="object 5"/>
            <p:cNvSpPr/>
            <p:nvPr/>
          </p:nvSpPr>
          <p:spPr>
            <a:xfrm>
              <a:off x="353898" y="489063"/>
              <a:ext cx="11484610" cy="487680"/>
            </a:xfrm>
            <a:custGeom>
              <a:avLst/>
              <a:gdLst/>
              <a:ahLst/>
              <a:cxnLst/>
              <a:rect l="l" t="t" r="r" b="b"/>
              <a:pathLst>
                <a:path w="11484610" h="487680">
                  <a:moveTo>
                    <a:pt x="1001941" y="0"/>
                  </a:moveTo>
                  <a:lnTo>
                    <a:pt x="0" y="0"/>
                  </a:lnTo>
                  <a:lnTo>
                    <a:pt x="0" y="487311"/>
                  </a:lnTo>
                  <a:lnTo>
                    <a:pt x="1001941" y="487311"/>
                  </a:lnTo>
                  <a:lnTo>
                    <a:pt x="1001941" y="0"/>
                  </a:lnTo>
                  <a:close/>
                </a:path>
                <a:path w="11484610" h="487680">
                  <a:moveTo>
                    <a:pt x="5510822" y="0"/>
                  </a:moveTo>
                  <a:lnTo>
                    <a:pt x="1001953" y="0"/>
                  </a:lnTo>
                  <a:lnTo>
                    <a:pt x="1001953" y="487311"/>
                  </a:lnTo>
                  <a:lnTo>
                    <a:pt x="5510822" y="487311"/>
                  </a:lnTo>
                  <a:lnTo>
                    <a:pt x="5510822" y="0"/>
                  </a:lnTo>
                  <a:close/>
                </a:path>
                <a:path w="11484610" h="487680">
                  <a:moveTo>
                    <a:pt x="11484153" y="0"/>
                  </a:moveTo>
                  <a:lnTo>
                    <a:pt x="5510835" y="0"/>
                  </a:lnTo>
                  <a:lnTo>
                    <a:pt x="5510835" y="487311"/>
                  </a:lnTo>
                  <a:lnTo>
                    <a:pt x="11484153" y="487311"/>
                  </a:lnTo>
                  <a:lnTo>
                    <a:pt x="114841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3568" y="414527"/>
              <a:ext cx="1002791" cy="5646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57144" y="414527"/>
              <a:ext cx="1123950" cy="5646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984236" y="414527"/>
              <a:ext cx="884681" cy="5646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587739" y="414527"/>
              <a:ext cx="1149857" cy="5646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47548" y="414527"/>
          <a:ext cx="11503660" cy="6282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030"/>
                <a:gridCol w="4509135"/>
                <a:gridCol w="5973445"/>
              </a:tblGrid>
              <a:tr h="7454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87299">
                <a:tc>
                  <a:txBody>
                    <a:bodyPr/>
                    <a:lstStyle/>
                    <a:p>
                      <a:pPr algn="ctr">
                        <a:lnSpc>
                          <a:spcPts val="2335"/>
                        </a:lnSpc>
                      </a:pPr>
                      <a:r>
                        <a:rPr dirty="0" sz="20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35"/>
                        </a:lnSpc>
                      </a:pPr>
                      <a:r>
                        <a:rPr dirty="0" sz="20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2335"/>
                        </a:lnSpc>
                      </a:pPr>
                      <a:r>
                        <a:rPr dirty="0" sz="20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Bukti</a:t>
                      </a:r>
                      <a:r>
                        <a:rPr dirty="0" sz="2000" spc="-3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9639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 b="1">
                          <a:latin typeface="Carlito"/>
                          <a:cs typeface="Carlito"/>
                        </a:rPr>
                        <a:t>1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1111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 spc="-15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20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Elektronik 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terbuka.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2335"/>
                        </a:lnSpc>
                      </a:pPr>
                      <a:r>
                        <a:rPr dirty="0" sz="2000" spc="-10" b="1">
                          <a:latin typeface="Carlito"/>
                          <a:cs typeface="Carlito"/>
                        </a:rPr>
                        <a:t>Dokumentasi yang menggambarkan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adanya</a:t>
                      </a:r>
                      <a:r>
                        <a:rPr dirty="0" sz="2000" spc="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2000">
                        <a:latin typeface="Carlito"/>
                        <a:cs typeface="Carlito"/>
                      </a:endParaRPr>
                    </a:p>
                    <a:p>
                      <a:pPr marL="57785" marR="311785">
                        <a:lnSpc>
                          <a:spcPct val="107000"/>
                        </a:lnSpc>
                      </a:pP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Pusat/Pemerintah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Daerah 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ditayangkan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sistem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aplikasi.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dirty="0" sz="2000" b="1">
                          <a:latin typeface="Carlito"/>
                          <a:cs typeface="Carlito"/>
                        </a:rPr>
                        <a:t>2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90"/>
                        </a:lnSpc>
                      </a:pPr>
                      <a:r>
                        <a:rPr dirty="0" sz="20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20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20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20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</a:t>
                      </a:r>
                      <a:r>
                        <a:rPr dirty="0" sz="2000" spc="-3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dan</a:t>
                      </a:r>
                      <a:endParaRPr sz="2000">
                        <a:latin typeface="Carlito"/>
                        <a:cs typeface="Carlito"/>
                      </a:endParaRPr>
                    </a:p>
                    <a:p>
                      <a:pPr marR="39370">
                        <a:lnSpc>
                          <a:spcPct val="100000"/>
                        </a:lnSpc>
                      </a:pPr>
                      <a:r>
                        <a:rPr dirty="0" sz="2000" spc="-15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20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Elektronik  memberikan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interaksi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seperti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pencarian informasi,  pengunggahan dan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pengunduhan 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.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2335"/>
                        </a:lnSpc>
                      </a:pPr>
                      <a:r>
                        <a:rPr dirty="0" sz="20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adanya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 fungsi</a:t>
                      </a:r>
                      <a:endParaRPr sz="2000">
                        <a:latin typeface="Carlito"/>
                        <a:cs typeface="Carlito"/>
                      </a:endParaRPr>
                    </a:p>
                    <a:p>
                      <a:pPr marL="57785" marR="316865">
                        <a:lnSpc>
                          <a:spcPct val="107000"/>
                        </a:lnSpc>
                      </a:pPr>
                      <a:r>
                        <a:rPr dirty="0" sz="2000" spc="-10" b="1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aplikasi untuk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berinteraksi 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pengguna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, seperti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fitur pencarian,  </a:t>
                      </a:r>
                      <a:r>
                        <a:rPr dirty="0" sz="20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(unduh)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terbuka.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920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rlito"/>
                          <a:cs typeface="Carlito"/>
                        </a:rPr>
                        <a:t>3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R="1905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20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20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20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Layanan Data </a:t>
                      </a:r>
                      <a:r>
                        <a:rPr dirty="0" sz="20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Elektronik  memberikan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kepada 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terkait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seperti 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 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mekanisme persetujuan,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2000" spc="-7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data.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2340"/>
                        </a:lnSpc>
                      </a:pPr>
                      <a:r>
                        <a:rPr dirty="0" sz="20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adanya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 fungsi</a:t>
                      </a:r>
                      <a:endParaRPr sz="2000">
                        <a:latin typeface="Carlito"/>
                        <a:cs typeface="Carlito"/>
                      </a:endParaRPr>
                    </a:p>
                    <a:p>
                      <a:pPr marL="57785" marR="108585">
                        <a:lnSpc>
                          <a:spcPct val="107000"/>
                        </a:lnSpc>
                      </a:pPr>
                      <a:r>
                        <a:rPr dirty="0" sz="2000" spc="-10" b="1">
                          <a:latin typeface="Carlito"/>
                          <a:cs typeface="Carlito"/>
                        </a:rPr>
                        <a:t>yang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aplikasi untuk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transaksi, 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dimana selain </a:t>
                      </a:r>
                      <a:r>
                        <a:rPr dirty="0" sz="2000" spc="-15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fitur </a:t>
                      </a:r>
                      <a:r>
                        <a:rPr dirty="0" sz="20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(unduh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) untuk mendukung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input dan output 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data/informasi, maka sistem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aplikasi memiliki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fungsi 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mekanisme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data/informasi,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data/informasi, kemajuan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status </a:t>
                      </a:r>
                      <a:r>
                        <a:rPr dirty="0" sz="20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approval  </a:t>
                      </a:r>
                      <a:r>
                        <a:rPr dirty="0" sz="20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(persetujuan) </a:t>
                      </a:r>
                      <a:r>
                        <a:rPr dirty="0" sz="20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data/informasi,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20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analitik </a:t>
                      </a:r>
                      <a:r>
                        <a:rPr dirty="0" sz="20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baik </a:t>
                      </a:r>
                      <a:r>
                        <a:rPr dirty="0" sz="2000" spc="-10" b="1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200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maupun</a:t>
                      </a:r>
                      <a:r>
                        <a:rPr dirty="0" sz="20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2000" spc="-5" b="1">
                          <a:latin typeface="Carlito"/>
                          <a:cs typeface="Carlito"/>
                        </a:rPr>
                        <a:t>automasi.</a:t>
                      </a:r>
                      <a:endParaRPr sz="20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046480" y="82422"/>
            <a:ext cx="6151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43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85" b="1">
                <a:latin typeface="Carlito"/>
                <a:cs typeface="Carlito"/>
              </a:rPr>
              <a:t>DATA </a:t>
            </a:r>
            <a:r>
              <a:rPr dirty="0" sz="1800" spc="-5" b="1">
                <a:latin typeface="Carlito"/>
                <a:cs typeface="Carlito"/>
              </a:rPr>
              <a:t>TERBUKA BERBASIS</a:t>
            </a:r>
            <a:r>
              <a:rPr dirty="0" sz="1800" spc="15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36095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53568" y="417588"/>
            <a:ext cx="11484610" cy="2338070"/>
            <a:chOff x="353568" y="417588"/>
            <a:chExt cx="11484610" cy="2338070"/>
          </a:xfrm>
        </p:grpSpPr>
        <p:sp>
          <p:nvSpPr>
            <p:cNvPr id="5" name="object 5"/>
            <p:cNvSpPr/>
            <p:nvPr/>
          </p:nvSpPr>
          <p:spPr>
            <a:xfrm>
              <a:off x="353898" y="489064"/>
              <a:ext cx="11484610" cy="2266950"/>
            </a:xfrm>
            <a:custGeom>
              <a:avLst/>
              <a:gdLst/>
              <a:ahLst/>
              <a:cxnLst/>
              <a:rect l="l" t="t" r="r" b="b"/>
              <a:pathLst>
                <a:path w="11484610" h="2266950">
                  <a:moveTo>
                    <a:pt x="833767" y="346354"/>
                  </a:moveTo>
                  <a:lnTo>
                    <a:pt x="0" y="346354"/>
                  </a:lnTo>
                  <a:lnTo>
                    <a:pt x="0" y="2266581"/>
                  </a:lnTo>
                  <a:lnTo>
                    <a:pt x="833767" y="2266581"/>
                  </a:lnTo>
                  <a:lnTo>
                    <a:pt x="833767" y="346354"/>
                  </a:lnTo>
                  <a:close/>
                </a:path>
                <a:path w="11484610" h="2266950">
                  <a:moveTo>
                    <a:pt x="11484153" y="0"/>
                  </a:moveTo>
                  <a:lnTo>
                    <a:pt x="5510911" y="0"/>
                  </a:lnTo>
                  <a:lnTo>
                    <a:pt x="833767" y="0"/>
                  </a:lnTo>
                  <a:lnTo>
                    <a:pt x="0" y="0"/>
                  </a:lnTo>
                  <a:lnTo>
                    <a:pt x="0" y="346341"/>
                  </a:lnTo>
                  <a:lnTo>
                    <a:pt x="833767" y="346341"/>
                  </a:lnTo>
                  <a:lnTo>
                    <a:pt x="5510835" y="346341"/>
                  </a:lnTo>
                  <a:lnTo>
                    <a:pt x="11484153" y="346341"/>
                  </a:lnTo>
                  <a:lnTo>
                    <a:pt x="114841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87665" y="835418"/>
              <a:ext cx="10650855" cy="1920239"/>
            </a:xfrm>
            <a:custGeom>
              <a:avLst/>
              <a:gdLst/>
              <a:ahLst/>
              <a:cxnLst/>
              <a:rect l="l" t="t" r="r" b="b"/>
              <a:pathLst>
                <a:path w="10650855" h="1920239">
                  <a:moveTo>
                    <a:pt x="10650385" y="0"/>
                  </a:moveTo>
                  <a:lnTo>
                    <a:pt x="4677143" y="0"/>
                  </a:lnTo>
                  <a:lnTo>
                    <a:pt x="0" y="0"/>
                  </a:lnTo>
                  <a:lnTo>
                    <a:pt x="0" y="1920227"/>
                  </a:lnTo>
                  <a:lnTo>
                    <a:pt x="4677067" y="1920227"/>
                  </a:lnTo>
                  <a:lnTo>
                    <a:pt x="10650385" y="1920227"/>
                  </a:lnTo>
                  <a:lnTo>
                    <a:pt x="10650385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3568" y="417588"/>
              <a:ext cx="835152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28188" y="417588"/>
              <a:ext cx="1014222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068056" y="417588"/>
              <a:ext cx="797814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613648" y="417588"/>
              <a:ext cx="1038605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47548" y="417588"/>
          <a:ext cx="11503660" cy="4679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755"/>
                <a:gridCol w="4676775"/>
                <a:gridCol w="5972810"/>
              </a:tblGrid>
              <a:tr h="7148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46328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Bukti</a:t>
                      </a:r>
                      <a:r>
                        <a:rPr dirty="0" sz="1800" spc="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92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4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55"/>
                        </a:lnSpc>
                      </a:pP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8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30607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Elektronik memberikan  layanan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kolaborasi dengan layanan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elektronik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,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misalnya 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Daerah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Daerah</a:t>
                      </a:r>
                      <a:r>
                        <a:rPr dirty="0" sz="1800" spc="-6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30175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aplikasi dapat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berbagai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pakai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sumber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lainnya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, sebagai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hasil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integrasi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layanan/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middleware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/basis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seperti</a:t>
                      </a:r>
                      <a:r>
                        <a:rPr dirty="0" sz="1800" spc="-1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ditunjukkan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Arsitektur aplikasinya, pengelolaan repositori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API, dan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dokumentasi integrasi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800" spc="-5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lainnya.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335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5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R="5524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800" spc="-5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00AF50"/>
                          </a:solidFill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  Data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Terbuka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dilakukan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evaluasi  terhadap perubahan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lingkungan,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peraturan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perundang-undangan, teknologi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atau kebutuhan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</a:t>
                      </a:r>
                      <a:r>
                        <a:rPr dirty="0" sz="1800" spc="-5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Daerah.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20650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ditingkatkan/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dikembangkan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layanannya.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Terdapat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notulensi/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catatan/telaah/laporan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reviu/evaluasi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rekomendasi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tindak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lanjut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pengembangan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bukti undangan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pembahasan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penyempurnaan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dan/atau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dokumentasi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aktivitas-aktivitas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analisis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komparasi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atau  penyempurnaan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800" spc="-4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SPBE;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1046480" y="82422"/>
            <a:ext cx="6151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43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85" b="1">
                <a:latin typeface="Carlito"/>
                <a:cs typeface="Carlito"/>
              </a:rPr>
              <a:t>DATA </a:t>
            </a:r>
            <a:r>
              <a:rPr dirty="0" sz="1800" spc="-5" b="1">
                <a:latin typeface="Carlito"/>
                <a:cs typeface="Carlito"/>
              </a:rPr>
              <a:t>TERBUKA BERBASIS</a:t>
            </a:r>
            <a:r>
              <a:rPr dirty="0" sz="1800" spc="15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312" y="44196"/>
            <a:ext cx="376428" cy="376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07171" y="775207"/>
            <a:ext cx="162306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75" b="0">
                <a:solidFill>
                  <a:srgbClr val="000000"/>
                </a:solidFill>
                <a:latin typeface="Arial Black"/>
                <a:cs typeface="Arial Black"/>
              </a:rPr>
              <a:t>“data</a:t>
            </a:r>
            <a:r>
              <a:rPr dirty="0" sz="2000" spc="-204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2000" spc="-215" b="0">
                <a:solidFill>
                  <a:srgbClr val="000000"/>
                </a:solidFill>
                <a:latin typeface="Arial Black"/>
                <a:cs typeface="Arial Black"/>
              </a:rPr>
              <a:t>dukung”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7171" y="1082560"/>
            <a:ext cx="3334385" cy="245364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20">
                <a:latin typeface="Arial Black"/>
                <a:cs typeface="Arial Black"/>
              </a:rPr>
              <a:t>Manual</a:t>
            </a:r>
            <a:r>
              <a:rPr dirty="0" sz="2000" spc="-135">
                <a:latin typeface="Arial Black"/>
                <a:cs typeface="Arial Black"/>
              </a:rPr>
              <a:t> </a:t>
            </a:r>
            <a:r>
              <a:rPr dirty="0" sz="2000" spc="-204">
                <a:latin typeface="Arial Black"/>
                <a:cs typeface="Arial Black"/>
              </a:rPr>
              <a:t>book</a:t>
            </a:r>
            <a:endParaRPr sz="2000">
              <a:latin typeface="Arial Black"/>
              <a:cs typeface="Arial Black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20">
                <a:latin typeface="Arial Black"/>
                <a:cs typeface="Arial Black"/>
              </a:rPr>
              <a:t>berjenjang</a:t>
            </a:r>
            <a:r>
              <a:rPr dirty="0" sz="2000">
                <a:latin typeface="Arial Black"/>
                <a:cs typeface="Arial Black"/>
              </a:rPr>
              <a:t> </a:t>
            </a:r>
            <a:r>
              <a:rPr dirty="0" sz="2000" spc="-245">
                <a:latin typeface="Arial Black"/>
                <a:cs typeface="Arial Black"/>
              </a:rPr>
              <a:t>level</a:t>
            </a:r>
            <a:endParaRPr sz="2000">
              <a:latin typeface="Arial Black"/>
              <a:cs typeface="Arial Black"/>
            </a:endParaRPr>
          </a:p>
          <a:p>
            <a:pPr marL="241300">
              <a:lnSpc>
                <a:spcPts val="2280"/>
              </a:lnSpc>
            </a:pPr>
            <a:r>
              <a:rPr dirty="0" sz="2000" spc="-254">
                <a:latin typeface="Arial Black"/>
                <a:cs typeface="Arial Black"/>
              </a:rPr>
              <a:t>1 </a:t>
            </a:r>
            <a:r>
              <a:rPr dirty="0" sz="2000" spc="135">
                <a:latin typeface="Arial Black"/>
                <a:cs typeface="Arial Black"/>
              </a:rPr>
              <a:t>-</a:t>
            </a:r>
            <a:r>
              <a:rPr dirty="0" sz="2000" spc="-90">
                <a:latin typeface="Arial Black"/>
                <a:cs typeface="Arial Black"/>
              </a:rPr>
              <a:t> </a:t>
            </a:r>
            <a:r>
              <a:rPr dirty="0" sz="2000" spc="-254">
                <a:latin typeface="Arial Black"/>
                <a:cs typeface="Arial Black"/>
              </a:rPr>
              <a:t>5</a:t>
            </a:r>
            <a:endParaRPr sz="2000">
              <a:latin typeface="Arial Black"/>
              <a:cs typeface="Arial Black"/>
            </a:endParaRPr>
          </a:p>
          <a:p>
            <a:pPr marL="241300" marR="213995" indent="-228600">
              <a:lnSpc>
                <a:spcPts val="2160"/>
              </a:lnSpc>
              <a:spcBef>
                <a:spcPts val="103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85">
                <a:latin typeface="Arial Black"/>
                <a:cs typeface="Arial Black"/>
              </a:rPr>
              <a:t>Tidak </a:t>
            </a:r>
            <a:r>
              <a:rPr dirty="0" sz="2000" spc="-254">
                <a:latin typeface="Arial Black"/>
                <a:cs typeface="Arial Black"/>
              </a:rPr>
              <a:t>hanya </a:t>
            </a:r>
            <a:r>
              <a:rPr dirty="0" sz="2000" spc="-260">
                <a:latin typeface="Arial Black"/>
                <a:cs typeface="Arial Black"/>
              </a:rPr>
              <a:t>menyertakan  halaman</a:t>
            </a:r>
            <a:r>
              <a:rPr dirty="0" sz="2000" spc="-135">
                <a:latin typeface="Arial Black"/>
                <a:cs typeface="Arial Black"/>
              </a:rPr>
              <a:t> </a:t>
            </a:r>
            <a:r>
              <a:rPr dirty="0" sz="2000" spc="-185">
                <a:latin typeface="Arial Black"/>
                <a:cs typeface="Arial Black"/>
              </a:rPr>
              <a:t>login</a:t>
            </a:r>
            <a:endParaRPr sz="2000">
              <a:latin typeface="Arial Black"/>
              <a:cs typeface="Arial Black"/>
            </a:endParaRPr>
          </a:p>
          <a:p>
            <a:pPr marL="241300" indent="-228600">
              <a:lnSpc>
                <a:spcPts val="2280"/>
              </a:lnSpc>
              <a:spcBef>
                <a:spcPts val="73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2000" spc="-275">
                <a:latin typeface="Arial Black"/>
                <a:cs typeface="Arial Black"/>
              </a:rPr>
              <a:t>Screenshot </a:t>
            </a:r>
            <a:r>
              <a:rPr dirty="0" sz="2000" spc="-260">
                <a:latin typeface="Arial Black"/>
                <a:cs typeface="Arial Black"/>
              </a:rPr>
              <a:t>setiap</a:t>
            </a:r>
            <a:r>
              <a:rPr dirty="0" sz="2000" spc="-370">
                <a:latin typeface="Arial Black"/>
                <a:cs typeface="Arial Black"/>
              </a:rPr>
              <a:t> </a:t>
            </a:r>
            <a:r>
              <a:rPr dirty="0" sz="2000" spc="-260">
                <a:latin typeface="Arial Black"/>
                <a:cs typeface="Arial Black"/>
              </a:rPr>
              <a:t>proses</a:t>
            </a:r>
            <a:endParaRPr sz="2000">
              <a:latin typeface="Arial Black"/>
              <a:cs typeface="Arial Black"/>
            </a:endParaRPr>
          </a:p>
          <a:p>
            <a:pPr marL="241300">
              <a:lnSpc>
                <a:spcPts val="2280"/>
              </a:lnSpc>
            </a:pPr>
            <a:r>
              <a:rPr dirty="0" sz="2000" spc="-220">
                <a:latin typeface="Arial Black"/>
                <a:cs typeface="Arial Black"/>
              </a:rPr>
              <a:t>penggunaan</a:t>
            </a:r>
            <a:r>
              <a:rPr dirty="0" sz="2000" spc="-140">
                <a:latin typeface="Arial Black"/>
                <a:cs typeface="Arial Black"/>
              </a:rPr>
              <a:t> </a:t>
            </a:r>
            <a:r>
              <a:rPr dirty="0" sz="2000" spc="-260">
                <a:latin typeface="Arial Black"/>
                <a:cs typeface="Arial Black"/>
              </a:rPr>
              <a:t>aplikasi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260" y="657412"/>
            <a:ext cx="7522845" cy="6004560"/>
            <a:chOff x="175260" y="657412"/>
            <a:chExt cx="7522845" cy="6004560"/>
          </a:xfrm>
        </p:grpSpPr>
        <p:sp>
          <p:nvSpPr>
            <p:cNvPr id="6" name="object 6"/>
            <p:cNvSpPr/>
            <p:nvPr/>
          </p:nvSpPr>
          <p:spPr>
            <a:xfrm>
              <a:off x="175260" y="657412"/>
              <a:ext cx="5556504" cy="31403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2851" y="3165347"/>
              <a:ext cx="6214872" cy="3496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1379707" y="152400"/>
            <a:ext cx="480059" cy="480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46480" y="82422"/>
            <a:ext cx="6151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43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85" b="1">
                <a:latin typeface="Carlito"/>
                <a:cs typeface="Carlito"/>
              </a:rPr>
              <a:t>DATA </a:t>
            </a:r>
            <a:r>
              <a:rPr dirty="0" sz="1800" spc="-5" b="1">
                <a:latin typeface="Carlito"/>
                <a:cs typeface="Carlito"/>
              </a:rPr>
              <a:t>TERBUKA BERBASIS</a:t>
            </a:r>
            <a:r>
              <a:rPr dirty="0" sz="1800" spc="15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77546"/>
            <a:ext cx="64122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65" b="0">
                <a:solidFill>
                  <a:srgbClr val="000000"/>
                </a:solidFill>
                <a:latin typeface="Arial"/>
                <a:cs typeface="Arial"/>
              </a:rPr>
              <a:t>Open Data </a:t>
            </a:r>
            <a:r>
              <a:rPr dirty="0" sz="4000" spc="-250" b="0">
                <a:solidFill>
                  <a:srgbClr val="000000"/>
                </a:solidFill>
                <a:latin typeface="Arial"/>
                <a:cs typeface="Arial"/>
              </a:rPr>
              <a:t>Pemprov </a:t>
            </a:r>
            <a:r>
              <a:rPr dirty="0" sz="4000" spc="-405" b="0">
                <a:solidFill>
                  <a:srgbClr val="000000"/>
                </a:solidFill>
                <a:latin typeface="Arial"/>
                <a:cs typeface="Arial"/>
              </a:rPr>
              <a:t>Jawa</a:t>
            </a:r>
            <a:r>
              <a:rPr dirty="0" sz="4000" spc="-9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4000" spc="-220" b="0">
                <a:solidFill>
                  <a:srgbClr val="000000"/>
                </a:solidFill>
                <a:latin typeface="Arial"/>
                <a:cs typeface="Arial"/>
              </a:rPr>
              <a:t>Barat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1002791"/>
            <a:ext cx="11113008" cy="5219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1846"/>
            <a:ext cx="36671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95" b="0">
                <a:solidFill>
                  <a:srgbClr val="000000"/>
                </a:solidFill>
                <a:latin typeface="Arial"/>
                <a:cs typeface="Arial"/>
              </a:rPr>
              <a:t>Jakarta </a:t>
            </a:r>
            <a:r>
              <a:rPr dirty="0" sz="4000" spc="-285" b="0">
                <a:solidFill>
                  <a:srgbClr val="000000"/>
                </a:solidFill>
                <a:latin typeface="Arial"/>
                <a:cs typeface="Arial"/>
              </a:rPr>
              <a:t>Open</a:t>
            </a:r>
            <a:r>
              <a:rPr dirty="0" sz="4000" spc="-38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4000" spc="-285" b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2751" y="1107976"/>
            <a:ext cx="10822436" cy="4720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641" y="1145235"/>
            <a:ext cx="2012314" cy="2508250"/>
          </a:xfrm>
          <a:prstGeom prst="rect"/>
        </p:spPr>
        <p:txBody>
          <a:bodyPr wrap="square" lIns="0" tIns="8064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35"/>
              </a:spcBef>
            </a:pPr>
            <a:r>
              <a:rPr dirty="0" sz="4400" spc="-290" b="0">
                <a:solidFill>
                  <a:srgbClr val="000000"/>
                </a:solidFill>
                <a:latin typeface="Arial"/>
                <a:cs typeface="Arial"/>
              </a:rPr>
              <a:t>Open  </a:t>
            </a:r>
            <a:r>
              <a:rPr dirty="0" sz="4400" spc="-285" b="0">
                <a:solidFill>
                  <a:srgbClr val="000000"/>
                </a:solidFill>
                <a:latin typeface="Arial"/>
                <a:cs typeface="Arial"/>
              </a:rPr>
              <a:t>Data  </a:t>
            </a:r>
            <a:r>
              <a:rPr dirty="0" sz="4400" spc="-295" b="0">
                <a:solidFill>
                  <a:srgbClr val="000000"/>
                </a:solidFill>
                <a:latin typeface="Arial"/>
                <a:cs typeface="Arial"/>
              </a:rPr>
              <a:t>Kota  </a:t>
            </a:r>
            <a:r>
              <a:rPr dirty="0" sz="4400" spc="-290" b="0">
                <a:solidFill>
                  <a:srgbClr val="000000"/>
                </a:solidFill>
                <a:latin typeface="Arial"/>
                <a:cs typeface="Arial"/>
              </a:rPr>
              <a:t>Bandung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17292" y="899160"/>
            <a:ext cx="8858893" cy="520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5863" y="326136"/>
              <a:ext cx="11320780" cy="6205855"/>
            </a:xfrm>
            <a:custGeom>
              <a:avLst/>
              <a:gdLst/>
              <a:ahLst/>
              <a:cxnLst/>
              <a:rect l="l" t="t" r="r" b="b"/>
              <a:pathLst>
                <a:path w="11320780" h="6205855">
                  <a:moveTo>
                    <a:pt x="11320272" y="0"/>
                  </a:moveTo>
                  <a:lnTo>
                    <a:pt x="0" y="0"/>
                  </a:lnTo>
                  <a:lnTo>
                    <a:pt x="0" y="6205727"/>
                  </a:lnTo>
                  <a:lnTo>
                    <a:pt x="11320272" y="6205727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038343" y="1399032"/>
              <a:ext cx="1802892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55819" y="3776471"/>
              <a:ext cx="2905505" cy="8968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34767" y="4264152"/>
              <a:ext cx="7549133" cy="8968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84448" y="4751832"/>
              <a:ext cx="5048250" cy="8968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74417" y="3867403"/>
            <a:ext cx="6953250" cy="14897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90805">
              <a:lnSpc>
                <a:spcPct val="100000"/>
              </a:lnSpc>
              <a:spcBef>
                <a:spcPts val="100"/>
              </a:spcBef>
            </a:pPr>
            <a:r>
              <a:rPr dirty="0" spc="-40">
                <a:solidFill>
                  <a:srgbClr val="FFFF00"/>
                </a:solidFill>
                <a:latin typeface="Carlito"/>
                <a:cs typeface="Carlito"/>
              </a:rPr>
              <a:t>INDIKATOR</a:t>
            </a:r>
            <a:r>
              <a:rPr dirty="0" spc="-2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FFFF00"/>
                </a:solidFill>
                <a:latin typeface="Carlito"/>
                <a:cs typeface="Carlito"/>
              </a:rPr>
              <a:t>44</a:t>
            </a: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FFFF00"/>
                </a:solidFill>
                <a:latin typeface="Carlito"/>
                <a:cs typeface="Carlito"/>
              </a:rPr>
              <a:t>LAYANAN </a:t>
            </a:r>
            <a:r>
              <a:rPr dirty="0" spc="-10">
                <a:solidFill>
                  <a:srgbClr val="FFFF00"/>
                </a:solidFill>
                <a:latin typeface="Carlito"/>
                <a:cs typeface="Carlito"/>
              </a:rPr>
              <a:t>JARINGAN </a:t>
            </a:r>
            <a:r>
              <a:rPr dirty="0" spc="-30">
                <a:solidFill>
                  <a:srgbClr val="FFFF00"/>
                </a:solidFill>
                <a:latin typeface="Carlito"/>
                <a:cs typeface="Carlito"/>
              </a:rPr>
              <a:t>DOKUMENTASI </a:t>
            </a:r>
            <a:r>
              <a:rPr dirty="0" spc="-25">
                <a:solidFill>
                  <a:srgbClr val="FFFF00"/>
                </a:solidFill>
                <a:latin typeface="Carlito"/>
                <a:cs typeface="Carlito"/>
              </a:rPr>
              <a:t>DAN  </a:t>
            </a:r>
            <a:r>
              <a:rPr dirty="0" spc="-5">
                <a:solidFill>
                  <a:srgbClr val="FFFF00"/>
                </a:solidFill>
                <a:latin typeface="Carlito"/>
                <a:cs typeface="Carlito"/>
              </a:rPr>
              <a:t>INFORMASI </a:t>
            </a:r>
            <a:r>
              <a:rPr dirty="0" spc="-10">
                <a:solidFill>
                  <a:srgbClr val="FFFF00"/>
                </a:solidFill>
                <a:latin typeface="Carlito"/>
                <a:cs typeface="Carlito"/>
              </a:rPr>
              <a:t>HUKUM</a:t>
            </a:r>
            <a:r>
              <a:rPr dirty="0" spc="-3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dirty="0" spc="-5">
                <a:solidFill>
                  <a:srgbClr val="FFFF00"/>
                </a:solidFill>
                <a:latin typeface="Carlito"/>
                <a:cs typeface="Carlito"/>
              </a:rPr>
              <a:t>(JDIH)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355463" y="498728"/>
            <a:ext cx="4404995" cy="131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7105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	J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G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35"/>
              </a:spcBef>
              <a:tabLst>
                <a:tab pos="3390900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	D  A</a:t>
            </a:r>
            <a:r>
              <a:rPr dirty="0" sz="1800" spc="-1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  <a:tabLst>
                <a:tab pos="2753360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F</a:t>
            </a:r>
            <a:r>
              <a:rPr dirty="0" sz="1800" spc="29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	H U K U </a:t>
            </a:r>
            <a:r>
              <a:rPr dirty="0" sz="1800" spc="42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4528" y="1514932"/>
            <a:ext cx="147955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(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dirty="0" sz="1800" spc="254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H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3341" y="1988057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8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2072386"/>
            <a:ext cx="6196965" cy="3687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marR="32829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Jaringan Dokumentasi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dan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Informasi Hukum </a:t>
            </a:r>
            <a:r>
              <a:rPr dirty="0" sz="2000" spc="-5" b="1">
                <a:latin typeface="Carlito"/>
                <a:cs typeface="Carlito"/>
              </a:rPr>
              <a:t>adalah  </a:t>
            </a:r>
            <a:r>
              <a:rPr dirty="0" sz="2000" spc="-10" b="1">
                <a:latin typeface="Carlito"/>
                <a:cs typeface="Carlito"/>
              </a:rPr>
              <a:t>serangkaian </a:t>
            </a:r>
            <a:r>
              <a:rPr dirty="0" sz="2000" spc="-5" b="1">
                <a:latin typeface="Carlito"/>
                <a:cs typeface="Carlito"/>
              </a:rPr>
              <a:t>proses untuk menghasilkan pengelolaan  </a:t>
            </a:r>
            <a:r>
              <a:rPr dirty="0" sz="2000" spc="-10" b="1">
                <a:latin typeface="Carlito"/>
                <a:cs typeface="Carlito"/>
              </a:rPr>
              <a:t>jaringan </a:t>
            </a:r>
            <a:r>
              <a:rPr dirty="0" sz="2000" spc="-5" b="1">
                <a:latin typeface="Carlito"/>
                <a:cs typeface="Carlito"/>
              </a:rPr>
              <a:t>dokumentasi </a:t>
            </a: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informasi hukum Instansi 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20" b="1">
                <a:latin typeface="Carlito"/>
                <a:cs typeface="Carlito"/>
              </a:rPr>
              <a:t>efektif, </a:t>
            </a:r>
            <a:r>
              <a:rPr dirty="0" sz="2000" spc="-5" b="1">
                <a:latin typeface="Carlito"/>
                <a:cs typeface="Carlito"/>
              </a:rPr>
              <a:t>efisien, </a:t>
            </a:r>
            <a:r>
              <a:rPr dirty="0" sz="2000" b="1">
                <a:latin typeface="Carlito"/>
                <a:cs typeface="Carlito"/>
              </a:rPr>
              <a:t>dan  </a:t>
            </a:r>
            <a:r>
              <a:rPr dirty="0" sz="2000" spc="-10" b="1">
                <a:latin typeface="Carlito"/>
                <a:cs typeface="Carlito"/>
              </a:rPr>
              <a:t>akuntabel.</a:t>
            </a:r>
            <a:endParaRPr sz="2000">
              <a:latin typeface="Carlito"/>
              <a:cs typeface="Carlito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Layanan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Jaringan Dokumentasi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dan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Informasi Hukum 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Berbasis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Elektronik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b="1">
                <a:latin typeface="Carlito"/>
                <a:cs typeface="Carlito"/>
              </a:rPr>
              <a:t>dimaksud </a:t>
            </a:r>
            <a:r>
              <a:rPr dirty="0" sz="2000" spc="-5" b="1">
                <a:latin typeface="Carlito"/>
                <a:cs typeface="Carlito"/>
              </a:rPr>
              <a:t>merupakan </a:t>
            </a:r>
            <a:r>
              <a:rPr dirty="0" sz="2000" spc="-20" b="1">
                <a:latin typeface="Carlito"/>
                <a:cs typeface="Carlito"/>
              </a:rPr>
              <a:t>keluaran 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dihasilkan </a:t>
            </a:r>
            <a:r>
              <a:rPr dirty="0" sz="2000" b="1">
                <a:latin typeface="Carlito"/>
                <a:cs typeface="Carlito"/>
              </a:rPr>
              <a:t>1 </a:t>
            </a:r>
            <a:r>
              <a:rPr dirty="0" sz="2000" spc="-5" b="1">
                <a:latin typeface="Carlito"/>
                <a:cs typeface="Carlito"/>
              </a:rPr>
              <a:t>(satu) </a:t>
            </a:r>
            <a:r>
              <a:rPr dirty="0" sz="2000" spc="-15" b="1">
                <a:latin typeface="Carlito"/>
                <a:cs typeface="Carlito"/>
              </a:rPr>
              <a:t>atau </a:t>
            </a:r>
            <a:r>
              <a:rPr dirty="0" sz="2000" b="1">
                <a:latin typeface="Carlito"/>
                <a:cs typeface="Carlito"/>
              </a:rPr>
              <a:t>lebih </a:t>
            </a:r>
            <a:r>
              <a:rPr dirty="0" sz="2000" spc="-5" b="1">
                <a:latin typeface="Carlito"/>
                <a:cs typeface="Carlito"/>
              </a:rPr>
              <a:t>aplikasi </a:t>
            </a:r>
            <a:r>
              <a:rPr dirty="0" sz="2000" spc="-10" b="1">
                <a:latin typeface="Carlito"/>
                <a:cs typeface="Carlito"/>
              </a:rPr>
              <a:t>yang  </a:t>
            </a:r>
            <a:r>
              <a:rPr dirty="0" sz="2000" spc="-5" b="1">
                <a:latin typeface="Carlito"/>
                <a:cs typeface="Carlito"/>
              </a:rPr>
              <a:t>memberikan </a:t>
            </a:r>
            <a:r>
              <a:rPr dirty="0" sz="2000" b="1">
                <a:latin typeface="Carlito"/>
                <a:cs typeface="Carlito"/>
              </a:rPr>
              <a:t>nilai </a:t>
            </a:r>
            <a:r>
              <a:rPr dirty="0" sz="2000" spc="-15" b="1">
                <a:latin typeface="Carlito"/>
                <a:cs typeface="Carlito"/>
              </a:rPr>
              <a:t>manfaat </a:t>
            </a:r>
            <a:r>
              <a:rPr dirty="0" sz="2000" b="1">
                <a:latin typeface="Carlito"/>
                <a:cs typeface="Carlito"/>
              </a:rPr>
              <a:t>dalam </a:t>
            </a:r>
            <a:r>
              <a:rPr dirty="0" sz="2000" spc="-5" b="1">
                <a:latin typeface="Carlito"/>
                <a:cs typeface="Carlito"/>
              </a:rPr>
              <a:t>pengelolaan </a:t>
            </a:r>
            <a:r>
              <a:rPr dirty="0" sz="2000" spc="-10" b="1">
                <a:latin typeface="Carlito"/>
                <a:cs typeface="Carlito"/>
              </a:rPr>
              <a:t>jaringan  </a:t>
            </a:r>
            <a:r>
              <a:rPr dirty="0" sz="2000" spc="-5" b="1">
                <a:latin typeface="Carlito"/>
                <a:cs typeface="Carlito"/>
              </a:rPr>
              <a:t>dokumentasi </a:t>
            </a: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informasi hukum Instansi 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</a:t>
            </a:r>
            <a:r>
              <a:rPr dirty="0" sz="2000" spc="10" b="1">
                <a:latin typeface="Carlito"/>
                <a:cs typeface="Carlito"/>
              </a:rPr>
              <a:t> </a:t>
            </a:r>
            <a:r>
              <a:rPr dirty="0" sz="2000" spc="-15" b="1">
                <a:latin typeface="Carlito"/>
                <a:cs typeface="Carlito"/>
              </a:rPr>
              <a:t>dan/atau</a:t>
            </a:r>
            <a:endParaRPr sz="20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25"/>
              </a:spcBef>
            </a:pPr>
            <a:r>
              <a:rPr dirty="0" sz="2000" spc="-10" b="1">
                <a:latin typeface="Carlito"/>
                <a:cs typeface="Carlito"/>
              </a:rPr>
              <a:t>Pemerintah Daerah.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5824" y="6487667"/>
            <a:ext cx="0" cy="172720"/>
          </a:xfrm>
          <a:custGeom>
            <a:avLst/>
            <a:gdLst/>
            <a:ahLst/>
            <a:cxnLst/>
            <a:rect l="l" t="t" r="r" b="b"/>
            <a:pathLst>
              <a:path w="0" h="172720">
                <a:moveTo>
                  <a:pt x="0" y="172212"/>
                </a:moveTo>
                <a:lnTo>
                  <a:pt x="0" y="0"/>
                </a:lnTo>
              </a:path>
            </a:pathLst>
          </a:custGeom>
          <a:ln w="648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11765" y="6478320"/>
            <a:ext cx="87630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FF0000"/>
                </a:solidFill>
                <a:latin typeface="Arial Black"/>
                <a:cs typeface="Arial Black"/>
              </a:rPr>
              <a:t>Evaluasi </a:t>
            </a:r>
            <a:r>
              <a:rPr dirty="0" sz="800" spc="-155">
                <a:solidFill>
                  <a:srgbClr val="FF0000"/>
                </a:solidFill>
                <a:latin typeface="Arial Black"/>
                <a:cs typeface="Arial Black"/>
              </a:rPr>
              <a:t>SPBE </a:t>
            </a:r>
            <a:r>
              <a:rPr dirty="0" sz="800" spc="-110">
                <a:solidFill>
                  <a:srgbClr val="FF0000"/>
                </a:solidFill>
                <a:latin typeface="Arial Black"/>
                <a:cs typeface="Arial Black"/>
              </a:rPr>
              <a:t>2021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15" y="344424"/>
            <a:ext cx="11857355" cy="6421120"/>
            <a:chOff x="318515" y="344424"/>
            <a:chExt cx="11857355" cy="6421120"/>
          </a:xfrm>
        </p:grpSpPr>
        <p:sp>
          <p:nvSpPr>
            <p:cNvPr id="5" name="object 5"/>
            <p:cNvSpPr/>
            <p:nvPr/>
          </p:nvSpPr>
          <p:spPr>
            <a:xfrm>
              <a:off x="11393423" y="350520"/>
              <a:ext cx="480059" cy="4800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8515" y="344424"/>
              <a:ext cx="368808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1007364" y="0"/>
                  </a:moveTo>
                  <a:lnTo>
                    <a:pt x="224663" y="0"/>
                  </a:lnTo>
                  <a:lnTo>
                    <a:pt x="0" y="393192"/>
                  </a:lnTo>
                  <a:lnTo>
                    <a:pt x="782701" y="393192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7109" y="6371082"/>
              <a:ext cx="1007744" cy="393700"/>
            </a:xfrm>
            <a:custGeom>
              <a:avLst/>
              <a:gdLst/>
              <a:ahLst/>
              <a:cxnLst/>
              <a:rect l="l" t="t" r="r" b="b"/>
              <a:pathLst>
                <a:path w="1007745" h="393700">
                  <a:moveTo>
                    <a:pt x="0" y="393192"/>
                  </a:moveTo>
                  <a:lnTo>
                    <a:pt x="224663" y="0"/>
                  </a:lnTo>
                  <a:lnTo>
                    <a:pt x="1007364" y="0"/>
                  </a:lnTo>
                  <a:lnTo>
                    <a:pt x="782701" y="393192"/>
                  </a:lnTo>
                  <a:lnTo>
                    <a:pt x="0" y="393192"/>
                  </a:lnTo>
                  <a:close/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517248" y="6395720"/>
            <a:ext cx="1631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4">
                <a:solidFill>
                  <a:srgbClr val="FFFFFF"/>
                </a:solidFill>
                <a:latin typeface="Arial Black"/>
                <a:cs typeface="Arial Black"/>
              </a:rPr>
              <a:t>9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02501" y="1430845"/>
            <a:ext cx="11781155" cy="5118100"/>
            <a:chOff x="202501" y="1430845"/>
            <a:chExt cx="11781155" cy="5118100"/>
          </a:xfrm>
        </p:grpSpPr>
        <p:sp>
          <p:nvSpPr>
            <p:cNvPr id="11" name="object 11"/>
            <p:cNvSpPr/>
            <p:nvPr/>
          </p:nvSpPr>
          <p:spPr>
            <a:xfrm>
              <a:off x="203453" y="5354573"/>
              <a:ext cx="4261485" cy="1193800"/>
            </a:xfrm>
            <a:custGeom>
              <a:avLst/>
              <a:gdLst/>
              <a:ahLst/>
              <a:cxnLst/>
              <a:rect l="l" t="t" r="r" b="b"/>
              <a:pathLst>
                <a:path w="4261485" h="1193800">
                  <a:moveTo>
                    <a:pt x="4261104" y="0"/>
                  </a:moveTo>
                  <a:lnTo>
                    <a:pt x="0" y="0"/>
                  </a:lnTo>
                  <a:lnTo>
                    <a:pt x="0" y="1193292"/>
                  </a:lnTo>
                  <a:lnTo>
                    <a:pt x="4261104" y="1193292"/>
                  </a:lnTo>
                  <a:lnTo>
                    <a:pt x="4261104" y="0"/>
                  </a:lnTo>
                  <a:close/>
                </a:path>
              </a:pathLst>
            </a:custGeom>
            <a:solidFill>
              <a:srgbClr val="FFF5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03453" y="5354573"/>
              <a:ext cx="4261485" cy="1193800"/>
            </a:xfrm>
            <a:custGeom>
              <a:avLst/>
              <a:gdLst/>
              <a:ahLst/>
              <a:cxnLst/>
              <a:rect l="l" t="t" r="r" b="b"/>
              <a:pathLst>
                <a:path w="4261485" h="1193800">
                  <a:moveTo>
                    <a:pt x="0" y="1193292"/>
                  </a:moveTo>
                  <a:lnTo>
                    <a:pt x="4261104" y="1193292"/>
                  </a:lnTo>
                  <a:lnTo>
                    <a:pt x="4261104" y="0"/>
                  </a:lnTo>
                  <a:lnTo>
                    <a:pt x="0" y="0"/>
                  </a:lnTo>
                  <a:lnTo>
                    <a:pt x="0" y="119329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1073" y="4065269"/>
              <a:ext cx="4261485" cy="1193800"/>
            </a:xfrm>
            <a:custGeom>
              <a:avLst/>
              <a:gdLst/>
              <a:ahLst/>
              <a:cxnLst/>
              <a:rect l="l" t="t" r="r" b="b"/>
              <a:pathLst>
                <a:path w="4261485" h="1193800">
                  <a:moveTo>
                    <a:pt x="4261104" y="0"/>
                  </a:moveTo>
                  <a:lnTo>
                    <a:pt x="0" y="0"/>
                  </a:lnTo>
                  <a:lnTo>
                    <a:pt x="0" y="1193291"/>
                  </a:lnTo>
                  <a:lnTo>
                    <a:pt x="4261104" y="1193291"/>
                  </a:lnTo>
                  <a:lnTo>
                    <a:pt x="4261104" y="0"/>
                  </a:lnTo>
                  <a:close/>
                </a:path>
              </a:pathLst>
            </a:custGeom>
            <a:solidFill>
              <a:srgbClr val="DEE6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1073" y="4065269"/>
              <a:ext cx="4261485" cy="1193800"/>
            </a:xfrm>
            <a:custGeom>
              <a:avLst/>
              <a:gdLst/>
              <a:ahLst/>
              <a:cxnLst/>
              <a:rect l="l" t="t" r="r" b="b"/>
              <a:pathLst>
                <a:path w="4261485" h="1193800">
                  <a:moveTo>
                    <a:pt x="0" y="1193291"/>
                  </a:moveTo>
                  <a:lnTo>
                    <a:pt x="4261104" y="1193291"/>
                  </a:lnTo>
                  <a:lnTo>
                    <a:pt x="4261104" y="0"/>
                  </a:lnTo>
                  <a:lnTo>
                    <a:pt x="0" y="0"/>
                  </a:lnTo>
                  <a:lnTo>
                    <a:pt x="0" y="1193291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21741" y="2782061"/>
              <a:ext cx="4261485" cy="1193800"/>
            </a:xfrm>
            <a:custGeom>
              <a:avLst/>
              <a:gdLst/>
              <a:ahLst/>
              <a:cxnLst/>
              <a:rect l="l" t="t" r="r" b="b"/>
              <a:pathLst>
                <a:path w="4261485" h="1193800">
                  <a:moveTo>
                    <a:pt x="4261104" y="0"/>
                  </a:moveTo>
                  <a:lnTo>
                    <a:pt x="0" y="0"/>
                  </a:lnTo>
                  <a:lnTo>
                    <a:pt x="0" y="1193292"/>
                  </a:lnTo>
                  <a:lnTo>
                    <a:pt x="4261104" y="1193292"/>
                  </a:lnTo>
                  <a:lnTo>
                    <a:pt x="4261104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1741" y="2782061"/>
              <a:ext cx="4261485" cy="1193800"/>
            </a:xfrm>
            <a:custGeom>
              <a:avLst/>
              <a:gdLst/>
              <a:ahLst/>
              <a:cxnLst/>
              <a:rect l="l" t="t" r="r" b="b"/>
              <a:pathLst>
                <a:path w="4261485" h="1193800">
                  <a:moveTo>
                    <a:pt x="0" y="1193292"/>
                  </a:moveTo>
                  <a:lnTo>
                    <a:pt x="4261104" y="1193292"/>
                  </a:lnTo>
                  <a:lnTo>
                    <a:pt x="4261104" y="0"/>
                  </a:lnTo>
                  <a:lnTo>
                    <a:pt x="0" y="0"/>
                  </a:lnTo>
                  <a:lnTo>
                    <a:pt x="0" y="119329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469136" y="1629156"/>
              <a:ext cx="797051" cy="7970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173480" y="2935224"/>
              <a:ext cx="1086612" cy="8747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15567" y="5551931"/>
              <a:ext cx="1086612" cy="8747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35279" y="5503163"/>
              <a:ext cx="693420" cy="9342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461004" y="5532119"/>
              <a:ext cx="928115" cy="935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467356" y="5655563"/>
              <a:ext cx="906780" cy="7284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02436" y="4204715"/>
              <a:ext cx="1086612" cy="8747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20623" y="4155947"/>
              <a:ext cx="694944" cy="9342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566415" y="4224528"/>
              <a:ext cx="929640" cy="9342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303513" y="1431798"/>
              <a:ext cx="3679190" cy="1676400"/>
            </a:xfrm>
            <a:custGeom>
              <a:avLst/>
              <a:gdLst/>
              <a:ahLst/>
              <a:cxnLst/>
              <a:rect l="l" t="t" r="r" b="b"/>
              <a:pathLst>
                <a:path w="3679190" h="1676400">
                  <a:moveTo>
                    <a:pt x="3678935" y="0"/>
                  </a:moveTo>
                  <a:lnTo>
                    <a:pt x="0" y="0"/>
                  </a:lnTo>
                  <a:lnTo>
                    <a:pt x="0" y="1676400"/>
                  </a:lnTo>
                  <a:lnTo>
                    <a:pt x="3678935" y="1676400"/>
                  </a:lnTo>
                  <a:lnTo>
                    <a:pt x="3678935" y="0"/>
                  </a:lnTo>
                  <a:close/>
                </a:path>
              </a:pathLst>
            </a:custGeom>
            <a:solidFill>
              <a:srgbClr val="FFFF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303513" y="1431798"/>
              <a:ext cx="3679190" cy="1676400"/>
            </a:xfrm>
            <a:custGeom>
              <a:avLst/>
              <a:gdLst/>
              <a:ahLst/>
              <a:cxnLst/>
              <a:rect l="l" t="t" r="r" b="b"/>
              <a:pathLst>
                <a:path w="3679190" h="1676400">
                  <a:moveTo>
                    <a:pt x="0" y="1676400"/>
                  </a:moveTo>
                  <a:lnTo>
                    <a:pt x="3678935" y="1676400"/>
                  </a:lnTo>
                  <a:lnTo>
                    <a:pt x="3678935" y="0"/>
                  </a:lnTo>
                  <a:lnTo>
                    <a:pt x="0" y="0"/>
                  </a:lnTo>
                  <a:lnTo>
                    <a:pt x="0" y="16764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168010" y="245744"/>
            <a:ext cx="185991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75" b="0">
                <a:solidFill>
                  <a:srgbClr val="C8201E"/>
                </a:solidFill>
                <a:latin typeface="Arial Black"/>
                <a:cs typeface="Arial Black"/>
              </a:rPr>
              <a:t>Layanan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82692" y="1777695"/>
            <a:ext cx="286956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5">
                <a:latin typeface="Arial Black"/>
                <a:cs typeface="Arial Black"/>
              </a:rPr>
              <a:t>Program </a:t>
            </a:r>
            <a:r>
              <a:rPr dirty="0" sz="1800" spc="-229">
                <a:latin typeface="Arial Black"/>
                <a:cs typeface="Arial Black"/>
              </a:rPr>
              <a:t>Aplikasi</a:t>
            </a:r>
            <a:r>
              <a:rPr dirty="0" sz="1800" spc="70">
                <a:latin typeface="Arial Black"/>
                <a:cs typeface="Arial Black"/>
              </a:rPr>
              <a:t> </a:t>
            </a:r>
            <a:r>
              <a:rPr dirty="0" sz="1800" spc="-235">
                <a:latin typeface="Arial Black"/>
                <a:cs typeface="Arial Black"/>
              </a:rPr>
              <a:t>[Software]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17440" y="4481525"/>
            <a:ext cx="16922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65">
                <a:latin typeface="Arial Black"/>
                <a:cs typeface="Arial Black"/>
              </a:rPr>
              <a:t>Sistem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215">
                <a:latin typeface="Arial Black"/>
                <a:cs typeface="Arial Black"/>
              </a:rPr>
              <a:t>Informasi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30826" y="5849213"/>
            <a:ext cx="15779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60">
                <a:latin typeface="Arial Black"/>
                <a:cs typeface="Arial Black"/>
              </a:rPr>
              <a:t>Layanan</a:t>
            </a:r>
            <a:r>
              <a:rPr dirty="0" sz="1800" spc="-190">
                <a:latin typeface="Arial Black"/>
                <a:cs typeface="Arial Black"/>
              </a:rPr>
              <a:t> </a:t>
            </a:r>
            <a:r>
              <a:rPr dirty="0" sz="1800" spc="-265">
                <a:latin typeface="Arial Black"/>
                <a:cs typeface="Arial Black"/>
              </a:rPr>
              <a:t>Sistem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800" spc="-215">
                <a:latin typeface="Arial Black"/>
                <a:cs typeface="Arial Black"/>
              </a:rPr>
              <a:t>Informasi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61426" y="4502911"/>
            <a:ext cx="158178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75">
                <a:latin typeface="Arial Black"/>
                <a:cs typeface="Arial Black"/>
              </a:rPr>
              <a:t>SDM </a:t>
            </a:r>
            <a:r>
              <a:rPr dirty="0" sz="1600" spc="-200">
                <a:latin typeface="Arial Black"/>
                <a:cs typeface="Arial Black"/>
              </a:rPr>
              <a:t>Pengelola</a:t>
            </a:r>
            <a:r>
              <a:rPr dirty="0" sz="1600" spc="-70">
                <a:latin typeface="Arial Black"/>
                <a:cs typeface="Arial Black"/>
              </a:rPr>
              <a:t> </a:t>
            </a:r>
            <a:r>
              <a:rPr dirty="0" sz="1600" spc="35">
                <a:latin typeface="Arial Black"/>
                <a:cs typeface="Arial Black"/>
              </a:rPr>
              <a:t>+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600" spc="-170">
                <a:latin typeface="Arial Black"/>
                <a:cs typeface="Arial Black"/>
              </a:rPr>
              <a:t>Data/Infomasi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91525" y="5379211"/>
            <a:ext cx="157861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75">
                <a:latin typeface="Arial Black"/>
                <a:cs typeface="Arial Black"/>
              </a:rPr>
              <a:t>SDM </a:t>
            </a:r>
            <a:r>
              <a:rPr dirty="0" sz="1600" spc="-200">
                <a:latin typeface="Arial Black"/>
                <a:cs typeface="Arial Black"/>
              </a:rPr>
              <a:t>Pengelola  </a:t>
            </a:r>
            <a:r>
              <a:rPr dirty="0" sz="1600" spc="-85">
                <a:latin typeface="Arial Black"/>
                <a:cs typeface="Arial Black"/>
              </a:rPr>
              <a:t>M</a:t>
            </a:r>
            <a:r>
              <a:rPr dirty="0" sz="1600" spc="-204">
                <a:latin typeface="Arial Black"/>
                <a:cs typeface="Arial Black"/>
              </a:rPr>
              <a:t>anaj</a:t>
            </a:r>
            <a:r>
              <a:rPr dirty="0" sz="1600" spc="-229">
                <a:latin typeface="Arial Black"/>
                <a:cs typeface="Arial Black"/>
              </a:rPr>
              <a:t>e</a:t>
            </a:r>
            <a:r>
              <a:rPr dirty="0" sz="1600" spc="-229">
                <a:latin typeface="Arial Black"/>
                <a:cs typeface="Arial Black"/>
              </a:rPr>
              <a:t>m</a:t>
            </a:r>
            <a:r>
              <a:rPr dirty="0" sz="1600" spc="-235">
                <a:latin typeface="Arial Black"/>
                <a:cs typeface="Arial Black"/>
              </a:rPr>
              <a:t>e</a:t>
            </a:r>
            <a:r>
              <a:rPr dirty="0" sz="1600" spc="-65">
                <a:latin typeface="Arial Black"/>
                <a:cs typeface="Arial Black"/>
              </a:rPr>
              <a:t>n+</a:t>
            </a:r>
            <a:r>
              <a:rPr dirty="0" sz="1600" spc="-490">
                <a:latin typeface="Arial Black"/>
                <a:cs typeface="Arial Black"/>
              </a:rPr>
              <a:t>T</a:t>
            </a:r>
            <a:r>
              <a:rPr dirty="0" sz="1600" spc="-190">
                <a:latin typeface="Arial Black"/>
                <a:cs typeface="Arial Black"/>
              </a:rPr>
              <a:t>ata  </a:t>
            </a:r>
            <a:r>
              <a:rPr dirty="0" sz="1600" spc="-229">
                <a:latin typeface="Arial Black"/>
                <a:cs typeface="Arial Black"/>
              </a:rPr>
              <a:t>Kelola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600" spc="-229">
                <a:latin typeface="Arial Black"/>
                <a:cs typeface="Arial Black"/>
              </a:rPr>
              <a:t>Kebijakan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600" spc="-200">
                <a:latin typeface="Arial Black"/>
                <a:cs typeface="Arial Black"/>
              </a:rPr>
              <a:t>Pengguna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22666" y="1839214"/>
            <a:ext cx="39795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 i="1">
                <a:solidFill>
                  <a:srgbClr val="2A5F99"/>
                </a:solidFill>
                <a:latin typeface="Arial"/>
                <a:cs typeface="Arial"/>
              </a:rPr>
              <a:t>Layanan </a:t>
            </a:r>
            <a:r>
              <a:rPr dirty="0" sz="1800" spc="-5" b="1" i="1">
                <a:solidFill>
                  <a:srgbClr val="2A5F99"/>
                </a:solidFill>
                <a:latin typeface="Arial"/>
                <a:cs typeface="Arial"/>
              </a:rPr>
              <a:t>terintegrasi </a:t>
            </a:r>
            <a:r>
              <a:rPr dirty="0" sz="1800" b="1" i="1">
                <a:solidFill>
                  <a:srgbClr val="2A5F99"/>
                </a:solidFill>
                <a:latin typeface="Arial"/>
                <a:cs typeface="Arial"/>
              </a:rPr>
              <a:t>dan</a:t>
            </a:r>
            <a:r>
              <a:rPr dirty="0" sz="1800" spc="-75" b="1" i="1">
                <a:solidFill>
                  <a:srgbClr val="2A5F99"/>
                </a:solidFill>
                <a:latin typeface="Arial"/>
                <a:cs typeface="Arial"/>
              </a:rPr>
              <a:t> </a:t>
            </a:r>
            <a:r>
              <a:rPr dirty="0" sz="1800" spc="15" b="1" i="1">
                <a:solidFill>
                  <a:srgbClr val="2A5F99"/>
                </a:solidFill>
                <a:latin typeface="Arial"/>
                <a:cs typeface="Arial"/>
              </a:rPr>
              <a:t>kolaboratif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91303" y="2113534"/>
            <a:ext cx="7391400" cy="1339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6815" marR="5080" indent="780415">
              <a:lnSpc>
                <a:spcPct val="100000"/>
              </a:lnSpc>
              <a:spcBef>
                <a:spcPts val="100"/>
              </a:spcBef>
            </a:pPr>
            <a:r>
              <a:rPr dirty="0" sz="1800" spc="-55" b="1" i="1">
                <a:solidFill>
                  <a:srgbClr val="2A5F99"/>
                </a:solidFill>
                <a:latin typeface="Arial"/>
                <a:cs typeface="Arial"/>
              </a:rPr>
              <a:t>secara </a:t>
            </a:r>
            <a:r>
              <a:rPr dirty="0" sz="1800" spc="-15" b="1" i="1">
                <a:solidFill>
                  <a:srgbClr val="2A5F99"/>
                </a:solidFill>
                <a:latin typeface="Arial"/>
                <a:cs typeface="Arial"/>
              </a:rPr>
              <a:t>menyeluruh,  </a:t>
            </a:r>
            <a:r>
              <a:rPr dirty="0" sz="1800" spc="40" b="1" i="1">
                <a:solidFill>
                  <a:srgbClr val="2A5F99"/>
                </a:solidFill>
                <a:latin typeface="Arial"/>
                <a:cs typeface="Arial"/>
              </a:rPr>
              <a:t>adaptif </a:t>
            </a:r>
            <a:r>
              <a:rPr dirty="0" sz="1800" spc="-55" b="1" i="1">
                <a:solidFill>
                  <a:srgbClr val="2A5F99"/>
                </a:solidFill>
                <a:latin typeface="Arial"/>
                <a:cs typeface="Arial"/>
              </a:rPr>
              <a:t>secara</a:t>
            </a:r>
            <a:r>
              <a:rPr dirty="0" sz="1800" spc="-95" b="1" i="1">
                <a:solidFill>
                  <a:srgbClr val="2A5F99"/>
                </a:solidFill>
                <a:latin typeface="Arial"/>
                <a:cs typeface="Arial"/>
              </a:rPr>
              <a:t> </a:t>
            </a:r>
            <a:r>
              <a:rPr dirty="0" sz="1800" spc="-25" b="1" i="1">
                <a:solidFill>
                  <a:srgbClr val="2A5F99"/>
                </a:solidFill>
                <a:latin typeface="Arial"/>
                <a:cs typeface="Arial"/>
              </a:rPr>
              <a:t>berkesinambungan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215">
                <a:latin typeface="Arial Black"/>
                <a:cs typeface="Arial Black"/>
              </a:rPr>
              <a:t>Program </a:t>
            </a:r>
            <a:r>
              <a:rPr dirty="0" sz="1800" spc="-229">
                <a:latin typeface="Arial Black"/>
                <a:cs typeface="Arial Black"/>
              </a:rPr>
              <a:t>Aplikasi </a:t>
            </a:r>
            <a:r>
              <a:rPr dirty="0" sz="1800" spc="40">
                <a:latin typeface="Arial Black"/>
                <a:cs typeface="Arial Black"/>
              </a:rPr>
              <a:t>+</a:t>
            </a:r>
            <a:r>
              <a:rPr dirty="0" sz="1800" spc="-160">
                <a:latin typeface="Arial Black"/>
                <a:cs typeface="Arial Black"/>
              </a:rPr>
              <a:t> </a:t>
            </a:r>
            <a:r>
              <a:rPr dirty="0" sz="1800" spc="-235">
                <a:latin typeface="Arial Black"/>
                <a:cs typeface="Arial Black"/>
              </a:rPr>
              <a:t>Komputer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084832" y="2395601"/>
            <a:ext cx="4093210" cy="3263265"/>
            <a:chOff x="2084832" y="2395601"/>
            <a:chExt cx="4093210" cy="3263265"/>
          </a:xfrm>
        </p:grpSpPr>
        <p:sp>
          <p:nvSpPr>
            <p:cNvPr id="37" name="object 37"/>
            <p:cNvSpPr/>
            <p:nvPr/>
          </p:nvSpPr>
          <p:spPr>
            <a:xfrm>
              <a:off x="5581650" y="2396490"/>
              <a:ext cx="584835" cy="567055"/>
            </a:xfrm>
            <a:custGeom>
              <a:avLst/>
              <a:gdLst/>
              <a:ahLst/>
              <a:cxnLst/>
              <a:rect l="l" t="t" r="r" b="b"/>
              <a:pathLst>
                <a:path w="584835" h="567055">
                  <a:moveTo>
                    <a:pt x="438658" y="0"/>
                  </a:moveTo>
                  <a:lnTo>
                    <a:pt x="146176" y="0"/>
                  </a:lnTo>
                  <a:lnTo>
                    <a:pt x="146176" y="424688"/>
                  </a:lnTo>
                  <a:lnTo>
                    <a:pt x="0" y="424688"/>
                  </a:lnTo>
                  <a:lnTo>
                    <a:pt x="292480" y="566547"/>
                  </a:lnTo>
                  <a:lnTo>
                    <a:pt x="584835" y="424688"/>
                  </a:lnTo>
                  <a:lnTo>
                    <a:pt x="438658" y="424688"/>
                  </a:lnTo>
                  <a:lnTo>
                    <a:pt x="438658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581650" y="2396490"/>
              <a:ext cx="584835" cy="567055"/>
            </a:xfrm>
            <a:custGeom>
              <a:avLst/>
              <a:gdLst/>
              <a:ahLst/>
              <a:cxnLst/>
              <a:rect l="l" t="t" r="r" b="b"/>
              <a:pathLst>
                <a:path w="584835" h="567055">
                  <a:moveTo>
                    <a:pt x="146176" y="0"/>
                  </a:moveTo>
                  <a:lnTo>
                    <a:pt x="146176" y="424688"/>
                  </a:lnTo>
                  <a:lnTo>
                    <a:pt x="0" y="424688"/>
                  </a:lnTo>
                  <a:lnTo>
                    <a:pt x="292480" y="566547"/>
                  </a:lnTo>
                  <a:lnTo>
                    <a:pt x="584835" y="424688"/>
                  </a:lnTo>
                  <a:lnTo>
                    <a:pt x="438658" y="424688"/>
                  </a:lnTo>
                  <a:lnTo>
                    <a:pt x="438658" y="0"/>
                  </a:lnTo>
                  <a:lnTo>
                    <a:pt x="146176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552694" y="3723894"/>
              <a:ext cx="586740" cy="567055"/>
            </a:xfrm>
            <a:custGeom>
              <a:avLst/>
              <a:gdLst/>
              <a:ahLst/>
              <a:cxnLst/>
              <a:rect l="l" t="t" r="r" b="b"/>
              <a:pathLst>
                <a:path w="586739" h="567054">
                  <a:moveTo>
                    <a:pt x="439800" y="0"/>
                  </a:moveTo>
                  <a:lnTo>
                    <a:pt x="146557" y="0"/>
                  </a:lnTo>
                  <a:lnTo>
                    <a:pt x="146557" y="424687"/>
                  </a:lnTo>
                  <a:lnTo>
                    <a:pt x="0" y="424687"/>
                  </a:lnTo>
                  <a:lnTo>
                    <a:pt x="293242" y="566546"/>
                  </a:lnTo>
                  <a:lnTo>
                    <a:pt x="586358" y="424687"/>
                  </a:lnTo>
                  <a:lnTo>
                    <a:pt x="439800" y="424687"/>
                  </a:lnTo>
                  <a:lnTo>
                    <a:pt x="43980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552694" y="3723894"/>
              <a:ext cx="586740" cy="567055"/>
            </a:xfrm>
            <a:custGeom>
              <a:avLst/>
              <a:gdLst/>
              <a:ahLst/>
              <a:cxnLst/>
              <a:rect l="l" t="t" r="r" b="b"/>
              <a:pathLst>
                <a:path w="586739" h="567054">
                  <a:moveTo>
                    <a:pt x="146557" y="0"/>
                  </a:moveTo>
                  <a:lnTo>
                    <a:pt x="146557" y="424687"/>
                  </a:lnTo>
                  <a:lnTo>
                    <a:pt x="0" y="424687"/>
                  </a:lnTo>
                  <a:lnTo>
                    <a:pt x="293242" y="566546"/>
                  </a:lnTo>
                  <a:lnTo>
                    <a:pt x="586358" y="424687"/>
                  </a:lnTo>
                  <a:lnTo>
                    <a:pt x="439800" y="424687"/>
                  </a:lnTo>
                  <a:lnTo>
                    <a:pt x="439800" y="0"/>
                  </a:lnTo>
                  <a:lnTo>
                    <a:pt x="146557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590794" y="5090922"/>
              <a:ext cx="586740" cy="567055"/>
            </a:xfrm>
            <a:custGeom>
              <a:avLst/>
              <a:gdLst/>
              <a:ahLst/>
              <a:cxnLst/>
              <a:rect l="l" t="t" r="r" b="b"/>
              <a:pathLst>
                <a:path w="586739" h="567054">
                  <a:moveTo>
                    <a:pt x="439800" y="0"/>
                  </a:moveTo>
                  <a:lnTo>
                    <a:pt x="146557" y="0"/>
                  </a:lnTo>
                  <a:lnTo>
                    <a:pt x="146557" y="424687"/>
                  </a:lnTo>
                  <a:lnTo>
                    <a:pt x="0" y="424687"/>
                  </a:lnTo>
                  <a:lnTo>
                    <a:pt x="293242" y="566572"/>
                  </a:lnTo>
                  <a:lnTo>
                    <a:pt x="586358" y="424687"/>
                  </a:lnTo>
                  <a:lnTo>
                    <a:pt x="439800" y="424687"/>
                  </a:lnTo>
                  <a:lnTo>
                    <a:pt x="439800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590794" y="5090922"/>
              <a:ext cx="586740" cy="567055"/>
            </a:xfrm>
            <a:custGeom>
              <a:avLst/>
              <a:gdLst/>
              <a:ahLst/>
              <a:cxnLst/>
              <a:rect l="l" t="t" r="r" b="b"/>
              <a:pathLst>
                <a:path w="586739" h="567054">
                  <a:moveTo>
                    <a:pt x="146557" y="0"/>
                  </a:moveTo>
                  <a:lnTo>
                    <a:pt x="146557" y="424687"/>
                  </a:lnTo>
                  <a:lnTo>
                    <a:pt x="0" y="424687"/>
                  </a:lnTo>
                  <a:lnTo>
                    <a:pt x="293242" y="566572"/>
                  </a:lnTo>
                  <a:lnTo>
                    <a:pt x="586358" y="424687"/>
                  </a:lnTo>
                  <a:lnTo>
                    <a:pt x="439800" y="424687"/>
                  </a:lnTo>
                  <a:lnTo>
                    <a:pt x="439800" y="0"/>
                  </a:lnTo>
                  <a:lnTo>
                    <a:pt x="146557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084832" y="2817876"/>
              <a:ext cx="342900" cy="3413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355463" y="498728"/>
            <a:ext cx="4404995" cy="131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7105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	J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G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35"/>
              </a:spcBef>
              <a:tabLst>
                <a:tab pos="3390900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	D  A</a:t>
            </a:r>
            <a:r>
              <a:rPr dirty="0" sz="1800" spc="-1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  <a:tabLst>
                <a:tab pos="2753360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F</a:t>
            </a:r>
            <a:r>
              <a:rPr dirty="0" sz="1800" spc="29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dirty="0" sz="1800" spc="28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	H U K U </a:t>
            </a:r>
            <a:r>
              <a:rPr dirty="0" sz="1800" spc="42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4528" y="1514932"/>
            <a:ext cx="147955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(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dirty="0" sz="1800" spc="254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H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3341" y="1988057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8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2072386"/>
            <a:ext cx="6278880" cy="39928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Data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pendukung </a:t>
            </a:r>
            <a:r>
              <a:rPr dirty="0" sz="2000" b="1">
                <a:latin typeface="Carlito"/>
                <a:cs typeface="Carlito"/>
              </a:rPr>
              <a:t>berupa</a:t>
            </a:r>
            <a:r>
              <a:rPr dirty="0" sz="2000" spc="-25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: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dokumentasi </a:t>
            </a:r>
            <a:r>
              <a:rPr dirty="0" sz="2000" b="1">
                <a:latin typeface="Carlito"/>
                <a:cs typeface="Carlito"/>
              </a:rPr>
              <a:t>penggunaan </a:t>
            </a:r>
            <a:r>
              <a:rPr dirty="0" sz="2000" spc="-15" b="1">
                <a:latin typeface="Carlito"/>
                <a:cs typeface="Carlito"/>
              </a:rPr>
              <a:t>layanan/sistem</a:t>
            </a:r>
            <a:r>
              <a:rPr dirty="0" sz="2000" spc="-6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 i="1">
                <a:latin typeface="Carlito"/>
                <a:cs typeface="Carlito"/>
              </a:rPr>
              <a:t>screenshot </a:t>
            </a:r>
            <a:r>
              <a:rPr dirty="0" sz="2000" spc="-15" b="1">
                <a:latin typeface="Carlito"/>
                <a:cs typeface="Carlito"/>
              </a:rPr>
              <a:t>layanan/sistem</a:t>
            </a:r>
            <a:r>
              <a:rPr dirty="0" sz="2000" spc="-60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URL/alamat jika </a:t>
            </a:r>
            <a:r>
              <a:rPr dirty="0" sz="2000" spc="-5" b="1">
                <a:latin typeface="Carlito"/>
                <a:cs typeface="Carlito"/>
              </a:rPr>
              <a:t>dapat diakses </a:t>
            </a:r>
            <a:r>
              <a:rPr dirty="0" sz="2000" spc="-10" b="1">
                <a:latin typeface="Carlito"/>
                <a:cs typeface="Carlito"/>
              </a:rPr>
              <a:t>secara </a:t>
            </a:r>
            <a:r>
              <a:rPr dirty="0" sz="2000" b="1">
                <a:latin typeface="Carlito"/>
                <a:cs typeface="Carlito"/>
              </a:rPr>
              <a:t>online</a:t>
            </a:r>
            <a:r>
              <a:rPr dirty="0" sz="2000" spc="-30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(user</a:t>
            </a:r>
            <a:endParaRPr sz="2000">
              <a:latin typeface="Carlito"/>
              <a:cs typeface="Carlito"/>
            </a:endParaRPr>
          </a:p>
          <a:p>
            <a:pPr marL="756285">
              <a:lnSpc>
                <a:spcPct val="100000"/>
              </a:lnSpc>
            </a:pP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password </a:t>
            </a:r>
            <a:r>
              <a:rPr dirty="0" sz="2000" spc="-10" b="1" i="1">
                <a:latin typeface="Carlito"/>
                <a:cs typeface="Carlito"/>
              </a:rPr>
              <a:t>dummy </a:t>
            </a:r>
            <a:r>
              <a:rPr dirty="0" sz="2000" spc="-5" b="1">
                <a:latin typeface="Carlito"/>
                <a:cs typeface="Carlito"/>
              </a:rPr>
              <a:t>disampaikan </a:t>
            </a:r>
            <a:r>
              <a:rPr dirty="0" sz="2000" spc="-10" b="1">
                <a:latin typeface="Carlito"/>
                <a:cs typeface="Carlito"/>
              </a:rPr>
              <a:t>jika</a:t>
            </a:r>
            <a:r>
              <a:rPr dirty="0" sz="2000" spc="-4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ada),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video </a:t>
            </a:r>
            <a:r>
              <a:rPr dirty="0" sz="2000" b="1">
                <a:latin typeface="Carlito"/>
                <a:cs typeface="Carlito"/>
              </a:rPr>
              <a:t>penggunaan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daftar </a:t>
            </a: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b="1">
                <a:latin typeface="Carlito"/>
                <a:cs typeface="Carlito"/>
              </a:rPr>
              <a:t>dan </a:t>
            </a:r>
            <a:r>
              <a:rPr dirty="0" sz="2000" spc="-5" b="1">
                <a:latin typeface="Carlito"/>
                <a:cs typeface="Carlito"/>
              </a:rPr>
              <a:t>fitur </a:t>
            </a:r>
            <a:r>
              <a:rPr dirty="0" sz="2000" spc="-10" b="1">
                <a:latin typeface="Carlito"/>
                <a:cs typeface="Carlito"/>
              </a:rPr>
              <a:t>sistem</a:t>
            </a:r>
            <a:r>
              <a:rPr dirty="0" sz="2000" spc="-1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10" b="1">
                <a:latin typeface="Carlito"/>
                <a:cs typeface="Carlito"/>
              </a:rPr>
              <a:t>arsitektur</a:t>
            </a:r>
            <a:r>
              <a:rPr dirty="0" sz="2000" spc="-15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aplikasi,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pengelolaan repositori</a:t>
            </a:r>
            <a:r>
              <a:rPr dirty="0" sz="2000" spc="-25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API,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b="1">
                <a:latin typeface="Carlito"/>
                <a:cs typeface="Carlito"/>
              </a:rPr>
              <a:t>unit </a:t>
            </a:r>
            <a:r>
              <a:rPr dirty="0" sz="2000" spc="-15" b="1">
                <a:latin typeface="Carlito"/>
                <a:cs typeface="Carlito"/>
              </a:rPr>
              <a:t>kerja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menangani </a:t>
            </a:r>
            <a:r>
              <a:rPr dirty="0" sz="2000" b="1">
                <a:latin typeface="Carlito"/>
                <a:cs typeface="Carlito"/>
              </a:rPr>
              <a:t>manajemen </a:t>
            </a:r>
            <a:r>
              <a:rPr dirty="0" sz="2000" spc="-15" b="1">
                <a:latin typeface="Carlito"/>
                <a:cs typeface="Carlito"/>
              </a:rPr>
              <a:t>layanan,</a:t>
            </a:r>
            <a:r>
              <a:rPr dirty="0" sz="2000" spc="-30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dan</a:t>
            </a:r>
            <a:endParaRPr sz="2000">
              <a:latin typeface="Carlito"/>
              <a:cs typeface="Carlito"/>
            </a:endParaRPr>
          </a:p>
          <a:p>
            <a:pPr lvl="1"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dirty="0" sz="2000" spc="-5" b="1">
                <a:latin typeface="Carlito"/>
                <a:cs typeface="Carlito"/>
              </a:rPr>
              <a:t>bukti </a:t>
            </a:r>
            <a:r>
              <a:rPr dirty="0" sz="2000" spc="-10" b="1">
                <a:latin typeface="Carlito"/>
                <a:cs typeface="Carlito"/>
              </a:rPr>
              <a:t>terkait</a:t>
            </a:r>
            <a:r>
              <a:rPr dirty="0" sz="2000" spc="-30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lainnya.</a:t>
            </a:r>
            <a:endParaRPr sz="2000">
              <a:latin typeface="Carlito"/>
              <a:cs typeface="Carlito"/>
            </a:endParaRPr>
          </a:p>
          <a:p>
            <a:pPr marL="299085" marR="273050" indent="-287020">
              <a:lnSpc>
                <a:spcPts val="2430"/>
              </a:lnSpc>
              <a:spcBef>
                <a:spcPts val="5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latin typeface="Carlito"/>
                <a:cs typeface="Carlito"/>
              </a:rPr>
              <a:t>Data </a:t>
            </a:r>
            <a:r>
              <a:rPr dirty="0" sz="2000" spc="-5" b="1">
                <a:latin typeface="Carlito"/>
                <a:cs typeface="Carlito"/>
              </a:rPr>
              <a:t>Pendukung dapat disampaikan </a:t>
            </a:r>
            <a:r>
              <a:rPr dirty="0" sz="2000" b="1">
                <a:latin typeface="Carlito"/>
                <a:cs typeface="Carlito"/>
              </a:rPr>
              <a:t>lebih dari 1 </a:t>
            </a:r>
            <a:r>
              <a:rPr dirty="0" sz="2000" spc="-5" b="1">
                <a:latin typeface="Carlito"/>
                <a:cs typeface="Carlito"/>
              </a:rPr>
              <a:t>(satu)  </a:t>
            </a:r>
            <a:r>
              <a:rPr dirty="0" sz="2000" b="1">
                <a:latin typeface="Carlito"/>
                <a:cs typeface="Carlito"/>
              </a:rPr>
              <a:t>jenis</a:t>
            </a:r>
            <a:r>
              <a:rPr dirty="0" sz="2000" spc="-20" b="1">
                <a:latin typeface="Carlito"/>
                <a:cs typeface="Carlito"/>
              </a:rPr>
              <a:t> </a:t>
            </a:r>
            <a:r>
              <a:rPr dirty="0" sz="2000" spc="-5" b="1">
                <a:latin typeface="Carlito"/>
                <a:cs typeface="Carlito"/>
              </a:rPr>
              <a:t>dokumen.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8100" y="163068"/>
            <a:ext cx="376427" cy="376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46480" y="82422"/>
            <a:ext cx="9634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44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JARINGAN </a:t>
            </a:r>
            <a:r>
              <a:rPr dirty="0" sz="1800" spc="-20" b="1">
                <a:latin typeface="Carlito"/>
                <a:cs typeface="Carlito"/>
              </a:rPr>
              <a:t>DOKUMENTASI </a:t>
            </a:r>
            <a:r>
              <a:rPr dirty="0" sz="1800" spc="-10" b="1">
                <a:latin typeface="Carlito"/>
                <a:cs typeface="Carlito"/>
              </a:rPr>
              <a:t>DAN INFORMASI </a:t>
            </a:r>
            <a:r>
              <a:rPr dirty="0" sz="1800" spc="-5" b="1">
                <a:latin typeface="Carlito"/>
                <a:cs typeface="Carlito"/>
              </a:rPr>
              <a:t>HUKUM BERBASIS</a:t>
            </a:r>
            <a:r>
              <a:rPr dirty="0" sz="1800" spc="15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5399" y="1373111"/>
            <a:ext cx="11569700" cy="398780"/>
            <a:chOff x="275399" y="1373111"/>
            <a:chExt cx="11569700" cy="398780"/>
          </a:xfrm>
        </p:grpSpPr>
        <p:sp>
          <p:nvSpPr>
            <p:cNvPr id="5" name="object 5"/>
            <p:cNvSpPr/>
            <p:nvPr/>
          </p:nvSpPr>
          <p:spPr>
            <a:xfrm>
              <a:off x="275399" y="1426514"/>
              <a:ext cx="1150620" cy="335915"/>
            </a:xfrm>
            <a:custGeom>
              <a:avLst/>
              <a:gdLst/>
              <a:ahLst/>
              <a:cxnLst/>
              <a:rect l="l" t="t" r="r" b="b"/>
              <a:pathLst>
                <a:path w="1150620" h="335914">
                  <a:moveTo>
                    <a:pt x="1150442" y="0"/>
                  </a:moveTo>
                  <a:lnTo>
                    <a:pt x="0" y="0"/>
                  </a:lnTo>
                  <a:lnTo>
                    <a:pt x="0" y="335737"/>
                  </a:lnTo>
                  <a:lnTo>
                    <a:pt x="1150442" y="335737"/>
                  </a:lnTo>
                  <a:lnTo>
                    <a:pt x="115044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25829" y="1426514"/>
              <a:ext cx="10419080" cy="335915"/>
            </a:xfrm>
            <a:custGeom>
              <a:avLst/>
              <a:gdLst/>
              <a:ahLst/>
              <a:cxnLst/>
              <a:rect l="l" t="t" r="r" b="b"/>
              <a:pathLst>
                <a:path w="10419080" h="335914">
                  <a:moveTo>
                    <a:pt x="10418826" y="0"/>
                  </a:moveTo>
                  <a:lnTo>
                    <a:pt x="8600694" y="0"/>
                  </a:lnTo>
                  <a:lnTo>
                    <a:pt x="0" y="0"/>
                  </a:lnTo>
                  <a:lnTo>
                    <a:pt x="0" y="335737"/>
                  </a:lnTo>
                  <a:lnTo>
                    <a:pt x="8600694" y="335737"/>
                  </a:lnTo>
                  <a:lnTo>
                    <a:pt x="10418826" y="335737"/>
                  </a:lnTo>
                  <a:lnTo>
                    <a:pt x="10418826" y="0"/>
                  </a:lnTo>
                  <a:close/>
                </a:path>
              </a:pathLst>
            </a:custGeom>
            <a:solidFill>
              <a:srgbClr val="EAEE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8723" y="1373111"/>
              <a:ext cx="797814" cy="398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338571" y="1373111"/>
              <a:ext cx="790194" cy="39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518647" y="1373111"/>
              <a:ext cx="848105" cy="398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69049" y="637920"/>
          <a:ext cx="11588750" cy="5852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620"/>
                <a:gridCol w="5856605"/>
                <a:gridCol w="2745104"/>
                <a:gridCol w="1818639"/>
              </a:tblGrid>
              <a:tr h="446531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Domain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25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Aspek</a:t>
                      </a:r>
                      <a:r>
                        <a:rPr dirty="0" sz="1400" spc="-3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625"/>
                        </a:lnSpc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Publik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8419">
                        <a:lnSpc>
                          <a:spcPts val="167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4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35661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Indikator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44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10" b="1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Kematangan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Layanan Jaringan Dokumentasi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600" spc="-15" b="1"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Hukum </a:t>
                      </a:r>
                      <a:r>
                        <a:rPr dirty="0" sz="1600" spc="-5" b="1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600" spc="1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600" spc="-10" b="1">
                          <a:latin typeface="Carlito"/>
                          <a:cs typeface="Carlito"/>
                        </a:rPr>
                        <a:t>Elektronik</a:t>
                      </a:r>
                      <a:endParaRPr sz="16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5788">
                <a:tc>
                  <a:txBody>
                    <a:bodyPr/>
                    <a:lstStyle/>
                    <a:p>
                      <a:pPr marL="295275">
                        <a:lnSpc>
                          <a:spcPts val="1625"/>
                        </a:lnSpc>
                      </a:pPr>
                      <a:r>
                        <a:rPr dirty="0" sz="14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ts val="1625"/>
                        </a:lnSpc>
                      </a:pPr>
                      <a:r>
                        <a:rPr dirty="0" sz="1400" spc="-5" b="1" i="1">
                          <a:latin typeface="Carlito"/>
                          <a:cs typeface="Carlito"/>
                        </a:rPr>
                        <a:t>Kriteria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4520">
                        <a:lnSpc>
                          <a:spcPts val="1625"/>
                        </a:lnSpc>
                      </a:pPr>
                      <a:r>
                        <a:rPr dirty="0" sz="1400" b="1" i="1">
                          <a:latin typeface="Carlito"/>
                          <a:cs typeface="Carlito"/>
                        </a:rPr>
                        <a:t>Capaian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605"/>
                        </a:lnSpc>
                      </a:pP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 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204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ts val="1655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terkait jaringan dokumentasi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400" spc="-14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605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Kriteria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tingkat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1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 telah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terpenuhi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Dokumentasi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R="482600">
                        <a:lnSpc>
                          <a:spcPct val="100000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interaksi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terkait jaringan dokumentasi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hukum seperti pencarian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informasi,  pengunggahan dan pengunduhan</a:t>
                      </a:r>
                      <a:r>
                        <a:rPr dirty="0" sz="1400" spc="-8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9400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46863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 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 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terkait jaringan dokumentasi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hukum seperti 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 validasi data, mekanisme persetujuan,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400" spc="-2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1403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8534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Kriteria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tingkat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3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 telah</a:t>
                      </a:r>
                      <a:r>
                        <a:rPr dirty="0" sz="14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terpenuhi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Dokumentasi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400" spc="-2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Berbasis</a:t>
                      </a:r>
                      <a:r>
                        <a:rPr dirty="0" sz="14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R="530860">
                        <a:lnSpc>
                          <a:spcPct val="100000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memberikan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kolaborasi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400" spc="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400" spc="5" b="1">
                          <a:latin typeface="Carlito"/>
                          <a:cs typeface="Carlito"/>
                        </a:rPr>
                        <a:t>,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misalnya 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 Berbasis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Elektronik Instansi Pusat/Pemerintah Daerah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dan/atau 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SPBE Instansi  Pusat/Pemerintah Daerah</a:t>
                      </a:r>
                      <a:r>
                        <a:rPr dirty="0" sz="1400" spc="-8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lain.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844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400" b="1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463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Hukum Berbasis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Elektronik telah  dilakukan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berdasarkan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4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4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4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evaluasi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terhadap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perubahan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lingkungan, </a:t>
                      </a:r>
                      <a:r>
                        <a:rPr dirty="0" sz="1400" spc="-10" b="1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perundang- 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undangan, teknologi atau kebutuhan Instansi Pusat/Pemerintah</a:t>
                      </a:r>
                      <a:r>
                        <a:rPr dirty="0" sz="1400" spc="-18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Daerah.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344195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Jawaban: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latin typeface="Carlito"/>
                          <a:cs typeface="Carlito"/>
                        </a:rPr>
                        <a:t>Pilih tingkat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1, 2, 3, 4, </a:t>
                      </a:r>
                      <a:r>
                        <a:rPr dirty="0" sz="1400" spc="-5" b="1">
                          <a:latin typeface="Carlito"/>
                          <a:cs typeface="Carlito"/>
                        </a:rPr>
                        <a:t>atau</a:t>
                      </a:r>
                      <a:r>
                        <a:rPr dirty="0" sz="14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latin typeface="Carlito"/>
                          <a:cs typeface="Carlito"/>
                        </a:rPr>
                        <a:t>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335737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Penjelasan</a:t>
                      </a:r>
                      <a:r>
                        <a:rPr dirty="0" sz="1400" spc="-4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5737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dukung: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393191" y="105155"/>
            <a:ext cx="368808" cy="4861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8100" y="163068"/>
            <a:ext cx="376427" cy="376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75399" y="573036"/>
            <a:ext cx="11569700" cy="1504315"/>
            <a:chOff x="275399" y="573036"/>
            <a:chExt cx="11569700" cy="1504315"/>
          </a:xfrm>
        </p:grpSpPr>
        <p:sp>
          <p:nvSpPr>
            <p:cNvPr id="4" name="object 4"/>
            <p:cNvSpPr/>
            <p:nvPr/>
          </p:nvSpPr>
          <p:spPr>
            <a:xfrm>
              <a:off x="275399" y="644334"/>
              <a:ext cx="11569700" cy="1433195"/>
            </a:xfrm>
            <a:custGeom>
              <a:avLst/>
              <a:gdLst/>
              <a:ahLst/>
              <a:cxnLst/>
              <a:rect l="l" t="t" r="r" b="b"/>
              <a:pathLst>
                <a:path w="11569700" h="1433195">
                  <a:moveTo>
                    <a:pt x="11569383" y="0"/>
                  </a:moveTo>
                  <a:lnTo>
                    <a:pt x="5662993" y="0"/>
                  </a:lnTo>
                  <a:lnTo>
                    <a:pt x="1150442" y="0"/>
                  </a:lnTo>
                  <a:lnTo>
                    <a:pt x="0" y="0"/>
                  </a:lnTo>
                  <a:lnTo>
                    <a:pt x="0" y="335724"/>
                  </a:lnTo>
                  <a:lnTo>
                    <a:pt x="0" y="1433004"/>
                  </a:lnTo>
                  <a:lnTo>
                    <a:pt x="1150442" y="1433004"/>
                  </a:lnTo>
                  <a:lnTo>
                    <a:pt x="1150442" y="335724"/>
                  </a:lnTo>
                  <a:lnTo>
                    <a:pt x="5662993" y="335724"/>
                  </a:lnTo>
                  <a:lnTo>
                    <a:pt x="11569383" y="335724"/>
                  </a:lnTo>
                  <a:lnTo>
                    <a:pt x="115693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5829" y="980058"/>
              <a:ext cx="10419080" cy="1097280"/>
            </a:xfrm>
            <a:custGeom>
              <a:avLst/>
              <a:gdLst/>
              <a:ahLst/>
              <a:cxnLst/>
              <a:rect l="l" t="t" r="r" b="b"/>
              <a:pathLst>
                <a:path w="10419080" h="1097280">
                  <a:moveTo>
                    <a:pt x="10418953" y="0"/>
                  </a:moveTo>
                  <a:lnTo>
                    <a:pt x="4512564" y="0"/>
                  </a:lnTo>
                  <a:lnTo>
                    <a:pt x="0" y="0"/>
                  </a:lnTo>
                  <a:lnTo>
                    <a:pt x="0" y="1097280"/>
                  </a:lnTo>
                  <a:lnTo>
                    <a:pt x="4512564" y="1097280"/>
                  </a:lnTo>
                  <a:lnTo>
                    <a:pt x="10418953" y="1097280"/>
                  </a:lnTo>
                  <a:lnTo>
                    <a:pt x="10418953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8995" y="573036"/>
              <a:ext cx="1018794" cy="5112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83635" y="573036"/>
              <a:ext cx="1014222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122919" y="573036"/>
              <a:ext cx="820674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638031" y="573036"/>
              <a:ext cx="1038605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69049" y="573036"/>
          <a:ext cx="11588750" cy="5492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620"/>
                <a:gridCol w="4512945"/>
                <a:gridCol w="5906770"/>
              </a:tblGrid>
              <a:tr h="7123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5788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800" spc="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97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1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55"/>
                        </a:lnSpc>
                      </a:pPr>
                      <a:r>
                        <a:rPr dirty="0" sz="1800" spc="-15" b="1"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8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algn="just" marR="32384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Hukum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hanya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memberikan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jaringan dokumentasi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</a:t>
                      </a:r>
                      <a:r>
                        <a:rPr dirty="0" sz="1800" spc="-3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hukum.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</a:t>
                      </a:r>
                      <a:r>
                        <a:rPr dirty="0" sz="1800" spc="-7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33985">
                        <a:lnSpc>
                          <a:spcPct val="107200"/>
                        </a:lnSpc>
                      </a:pP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produk hukum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Daerah yang  ditayangkan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</a:t>
                      </a:r>
                      <a:r>
                        <a:rPr dirty="0" sz="1800" spc="-5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2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5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1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8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18796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interaksi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seperti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pencarian</a:t>
                      </a:r>
                      <a:r>
                        <a:rPr dirty="0" sz="1800" spc="-114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informasi, 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pengunggahan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pengunduhan</a:t>
                      </a:r>
                      <a:r>
                        <a:rPr dirty="0" sz="1800" spc="-9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288290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berinteraksi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dengan  pengguna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, seperti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fitur pencarian,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(unduh)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produk</a:t>
                      </a:r>
                      <a:r>
                        <a:rPr dirty="0" sz="1800" spc="-10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hukum.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334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3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158750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2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  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transaksi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kepada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terkait jaringan 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seperti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basis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data,</a:t>
                      </a:r>
                      <a:r>
                        <a:rPr dirty="0" sz="1800" spc="-10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mekanisme  persetujuan,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analitik</a:t>
                      </a:r>
                      <a:r>
                        <a:rPr dirty="0" sz="1800" spc="-7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1943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7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172720">
                        <a:lnSpc>
                          <a:spcPct val="107100"/>
                        </a:lnSpc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untuk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dimana</a:t>
                      </a:r>
                      <a:r>
                        <a:rPr dirty="0" sz="1800" spc="-1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selain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fitur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upload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(unggah)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download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(unduh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)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untuk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mendukung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input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output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data/informasi,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maka  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memiliki fungsi mekanisme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transaksi  data/informasi,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validasi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data/informasi, kemajuan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status  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approval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(persetujuan)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data/informasi,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analitik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baik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antar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pengguna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maupun</a:t>
                      </a:r>
                      <a:r>
                        <a:rPr dirty="0" sz="1800" spc="-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automasi.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393191" y="105155"/>
            <a:ext cx="368808" cy="4861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46480" y="82422"/>
            <a:ext cx="9634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44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JARINGAN </a:t>
            </a:r>
            <a:r>
              <a:rPr dirty="0" sz="1800" spc="-20" b="1">
                <a:latin typeface="Carlito"/>
                <a:cs typeface="Carlito"/>
              </a:rPr>
              <a:t>DOKUMENTASI </a:t>
            </a:r>
            <a:r>
              <a:rPr dirty="0" sz="1800" spc="-10" b="1">
                <a:latin typeface="Carlito"/>
                <a:cs typeface="Carlito"/>
              </a:rPr>
              <a:t>DAN INFORMASI </a:t>
            </a:r>
            <a:r>
              <a:rPr dirty="0" sz="1800" spc="-5" b="1">
                <a:latin typeface="Carlito"/>
                <a:cs typeface="Carlito"/>
              </a:rPr>
              <a:t>HUKUM BERBASIS</a:t>
            </a:r>
            <a:r>
              <a:rPr dirty="0" sz="1800" spc="15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8100" y="163068"/>
            <a:ext cx="376427" cy="376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75399" y="573036"/>
            <a:ext cx="11569700" cy="2875915"/>
            <a:chOff x="275399" y="573036"/>
            <a:chExt cx="11569700" cy="2875915"/>
          </a:xfrm>
        </p:grpSpPr>
        <p:sp>
          <p:nvSpPr>
            <p:cNvPr id="4" name="object 4"/>
            <p:cNvSpPr/>
            <p:nvPr/>
          </p:nvSpPr>
          <p:spPr>
            <a:xfrm>
              <a:off x="275399" y="644334"/>
              <a:ext cx="11569700" cy="2804795"/>
            </a:xfrm>
            <a:custGeom>
              <a:avLst/>
              <a:gdLst/>
              <a:ahLst/>
              <a:cxnLst/>
              <a:rect l="l" t="t" r="r" b="b"/>
              <a:pathLst>
                <a:path w="11569700" h="2804795">
                  <a:moveTo>
                    <a:pt x="11569383" y="0"/>
                  </a:moveTo>
                  <a:lnTo>
                    <a:pt x="5662993" y="0"/>
                  </a:lnTo>
                  <a:lnTo>
                    <a:pt x="1150442" y="0"/>
                  </a:lnTo>
                  <a:lnTo>
                    <a:pt x="0" y="0"/>
                  </a:lnTo>
                  <a:lnTo>
                    <a:pt x="0" y="335724"/>
                  </a:lnTo>
                  <a:lnTo>
                    <a:pt x="0" y="2804604"/>
                  </a:lnTo>
                  <a:lnTo>
                    <a:pt x="1150442" y="2804604"/>
                  </a:lnTo>
                  <a:lnTo>
                    <a:pt x="1150442" y="335724"/>
                  </a:lnTo>
                  <a:lnTo>
                    <a:pt x="5662993" y="335724"/>
                  </a:lnTo>
                  <a:lnTo>
                    <a:pt x="11569383" y="335724"/>
                  </a:lnTo>
                  <a:lnTo>
                    <a:pt x="115693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5829" y="980058"/>
              <a:ext cx="10419080" cy="2468880"/>
            </a:xfrm>
            <a:custGeom>
              <a:avLst/>
              <a:gdLst/>
              <a:ahLst/>
              <a:cxnLst/>
              <a:rect l="l" t="t" r="r" b="b"/>
              <a:pathLst>
                <a:path w="10419080" h="2468879">
                  <a:moveTo>
                    <a:pt x="10418953" y="0"/>
                  </a:moveTo>
                  <a:lnTo>
                    <a:pt x="4512564" y="0"/>
                  </a:lnTo>
                  <a:lnTo>
                    <a:pt x="0" y="0"/>
                  </a:lnTo>
                  <a:lnTo>
                    <a:pt x="0" y="2468880"/>
                  </a:lnTo>
                  <a:lnTo>
                    <a:pt x="4512564" y="2468880"/>
                  </a:lnTo>
                  <a:lnTo>
                    <a:pt x="10418953" y="2468880"/>
                  </a:lnTo>
                  <a:lnTo>
                    <a:pt x="10418953" y="0"/>
                  </a:lnTo>
                  <a:close/>
                </a:path>
              </a:pathLst>
            </a:custGeom>
            <a:solidFill>
              <a:srgbClr val="D2D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8995" y="573036"/>
              <a:ext cx="1018794" cy="5112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83635" y="573036"/>
              <a:ext cx="1014222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122919" y="573036"/>
              <a:ext cx="820674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638031" y="573036"/>
              <a:ext cx="1038605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69049" y="573036"/>
          <a:ext cx="11588750" cy="5217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620"/>
                <a:gridCol w="4512945"/>
                <a:gridCol w="5906770"/>
              </a:tblGrid>
              <a:tr h="7123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5788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Tingkat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Kriteria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Data</a:t>
                      </a:r>
                      <a:r>
                        <a:rPr dirty="0" sz="1800" spc="5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Dukung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68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4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5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Kriteria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tingkat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3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telah 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</a:t>
                      </a:r>
                      <a:r>
                        <a:rPr dirty="0" sz="1800" spc="-6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Layanan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R="227329">
                        <a:lnSpc>
                          <a:spcPct val="10000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 memberikan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 kolaborasi dengan layanan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elektronik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,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misalnya Layanan 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Elektronik</a:t>
                      </a:r>
                      <a:r>
                        <a:rPr dirty="0" sz="1800" spc="-114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Instansi  Pusat/Pemerintah Daerah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lain,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dan/atau  layanan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  Daerah</a:t>
                      </a:r>
                      <a:r>
                        <a:rPr dirty="0" sz="1800" spc="-2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lain.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0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63500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aplikasi dapat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berbagai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pakai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sumber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data/informasi dengan 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lainnya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, sebagai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hasil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integrasi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layanan/</a:t>
                      </a:r>
                      <a:r>
                        <a:rPr dirty="0" sz="1800" spc="-5" b="1" i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middleware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/basis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data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seperti ditunjukkan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pada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Arsitektur aplikasinya, pengelolaan repositori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API, dan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dokumentasi integrasi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800" spc="-5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lainnya.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334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rlito"/>
                          <a:cs typeface="Carlito"/>
                        </a:rPr>
                        <a:t>5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Kriteria tingkat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4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telah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terpenuhi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Layanan  Jaringan Dokumentasi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Informasi Hukum 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Berbasis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Elektronik telah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dilakukan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perbaikan  berdasarkan hasil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evaluasi</a:t>
                      </a:r>
                      <a:r>
                        <a:rPr dirty="0" sz="1800" spc="-8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terhadap 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perubahan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lingkungan, </a:t>
                      </a:r>
                      <a:r>
                        <a:rPr dirty="0" sz="1800" spc="-15" b="1">
                          <a:latin typeface="Carlito"/>
                          <a:cs typeface="Carlito"/>
                        </a:rPr>
                        <a:t>peraturan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perundang-  undangan, teknologi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atau kebutuhan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Instansi 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Pusat/Pemerintah</a:t>
                      </a:r>
                      <a:r>
                        <a:rPr dirty="0" sz="1800" spc="-50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Daerah.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1943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2095"/>
                        </a:lnSpc>
                      </a:pPr>
                      <a:r>
                        <a:rPr dirty="0" sz="1800" spc="-10" b="1">
                          <a:latin typeface="Carlito"/>
                          <a:cs typeface="Carlito"/>
                        </a:rPr>
                        <a:t>Dokumentasi yang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menggambarkan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adanya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fungsi</a:t>
                      </a:r>
                      <a:r>
                        <a:rPr dirty="0" sz="1800" spc="-85" b="1"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yang</a:t>
                      </a:r>
                      <a:endParaRPr sz="1800">
                        <a:latin typeface="Carlito"/>
                        <a:cs typeface="Carlito"/>
                      </a:endParaRPr>
                    </a:p>
                    <a:p>
                      <a:pPr marL="57785" marR="53340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dirty="0" sz="1800" spc="-5" b="1">
                          <a:latin typeface="Carlito"/>
                          <a:cs typeface="Carlito"/>
                        </a:rPr>
                        <a:t>disajikan </a:t>
                      </a:r>
                      <a:r>
                        <a:rPr dirty="0" sz="1800" b="1">
                          <a:latin typeface="Carlito"/>
                          <a:cs typeface="Carlito"/>
                        </a:rPr>
                        <a:t>oleh </a:t>
                      </a:r>
                      <a:r>
                        <a:rPr dirty="0" sz="1800" spc="-10" b="1">
                          <a:latin typeface="Carlito"/>
                          <a:cs typeface="Carlito"/>
                        </a:rPr>
                        <a:t>sistem 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aplikasi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telah ditingkatkan/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dikembangkan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layanannya. </a:t>
                      </a:r>
                      <a:r>
                        <a:rPr dirty="0" sz="1800" spc="-30" b="1">
                          <a:latin typeface="Carlito"/>
                          <a:cs typeface="Carlito"/>
                        </a:rPr>
                        <a:t>Terdapat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notulensi/ 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catatan/telaah/laporan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hasil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reviu/evaluasi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rekomendasi 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tindak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lanjut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pengembangan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,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bukti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undangan 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rapat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pembahasan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penyempurnaan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SPBE,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dan/atau  dokumentasi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aktivitas-aktivitas </a:t>
                      </a:r>
                      <a:r>
                        <a:rPr dirty="0" sz="180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analisis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komparasi </a:t>
                      </a:r>
                      <a:r>
                        <a:rPr dirty="0" sz="1800" spc="-10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atau  penyempurnaan </a:t>
                      </a:r>
                      <a:r>
                        <a:rPr dirty="0" sz="1800" spc="-1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Layanan</a:t>
                      </a:r>
                      <a:r>
                        <a:rPr dirty="0" sz="1800" spc="-2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SPBE</a:t>
                      </a:r>
                      <a:r>
                        <a:rPr dirty="0" sz="1800" spc="-5" b="1">
                          <a:latin typeface="Carlito"/>
                          <a:cs typeface="Carlito"/>
                        </a:rPr>
                        <a:t>;</a:t>
                      </a:r>
                      <a:endParaRPr sz="1800">
                        <a:latin typeface="Carlito"/>
                        <a:cs typeface="Carlito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393191" y="105155"/>
            <a:ext cx="368808" cy="4861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46480" y="82422"/>
            <a:ext cx="9634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44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JARINGAN </a:t>
            </a:r>
            <a:r>
              <a:rPr dirty="0" sz="1800" spc="-20" b="1">
                <a:latin typeface="Carlito"/>
                <a:cs typeface="Carlito"/>
              </a:rPr>
              <a:t>DOKUMENTASI </a:t>
            </a:r>
            <a:r>
              <a:rPr dirty="0" sz="1800" spc="-10" b="1">
                <a:latin typeface="Carlito"/>
                <a:cs typeface="Carlito"/>
              </a:rPr>
              <a:t>DAN INFORMASI </a:t>
            </a:r>
            <a:r>
              <a:rPr dirty="0" sz="1800" spc="-5" b="1">
                <a:latin typeface="Carlito"/>
                <a:cs typeface="Carlito"/>
              </a:rPr>
              <a:t>HUKUM BERBASIS</a:t>
            </a:r>
            <a:r>
              <a:rPr dirty="0" sz="1800" spc="15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4" y="34630"/>
            <a:ext cx="295581" cy="38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48871" y="64007"/>
            <a:ext cx="376427" cy="37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1940" y="932688"/>
            <a:ext cx="8936736" cy="5027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72650" y="1830400"/>
            <a:ext cx="1538605" cy="314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265" b="0">
                <a:solidFill>
                  <a:srgbClr val="000000"/>
                </a:solidFill>
                <a:latin typeface="Arial Black"/>
                <a:cs typeface="Arial Black"/>
              </a:rPr>
              <a:t>“data</a:t>
            </a:r>
            <a:r>
              <a:rPr dirty="0" sz="1900" spc="-18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1900" spc="-210" b="0">
                <a:solidFill>
                  <a:srgbClr val="000000"/>
                </a:solidFill>
                <a:latin typeface="Arial Black"/>
                <a:cs typeface="Arial Black"/>
              </a:rPr>
              <a:t>dukung”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2650" y="2120036"/>
            <a:ext cx="1762760" cy="276352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15">
                <a:latin typeface="Arial Black"/>
                <a:cs typeface="Arial Black"/>
              </a:rPr>
              <a:t>Manual</a:t>
            </a:r>
            <a:r>
              <a:rPr dirty="0" sz="1900" spc="-120">
                <a:latin typeface="Arial Black"/>
                <a:cs typeface="Arial Black"/>
              </a:rPr>
              <a:t> </a:t>
            </a:r>
            <a:r>
              <a:rPr dirty="0" sz="1900" spc="-200">
                <a:latin typeface="Arial Black"/>
                <a:cs typeface="Arial Black"/>
              </a:rPr>
              <a:t>book</a:t>
            </a:r>
            <a:endParaRPr sz="1900">
              <a:latin typeface="Arial Black"/>
              <a:cs typeface="Arial Black"/>
            </a:endParaRPr>
          </a:p>
          <a:p>
            <a:pPr marL="241300" indent="-228600">
              <a:lnSpc>
                <a:spcPts val="1939"/>
              </a:lnSpc>
              <a:spcBef>
                <a:spcPts val="31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</a:t>
            </a:r>
            <a:endParaRPr sz="1900">
              <a:latin typeface="Arial Black"/>
              <a:cs typeface="Arial Black"/>
            </a:endParaRPr>
          </a:p>
          <a:p>
            <a:pPr marL="241300" marR="384175">
              <a:lnSpc>
                <a:spcPct val="70000"/>
              </a:lnSpc>
              <a:spcBef>
                <a:spcPts val="340"/>
              </a:spcBef>
            </a:pPr>
            <a:r>
              <a:rPr dirty="0" sz="1900" spc="-204">
                <a:latin typeface="Arial Black"/>
                <a:cs typeface="Arial Black"/>
              </a:rPr>
              <a:t>ber</a:t>
            </a:r>
            <a:r>
              <a:rPr dirty="0" sz="1900" spc="-235">
                <a:latin typeface="Arial Black"/>
                <a:cs typeface="Arial Black"/>
              </a:rPr>
              <a:t>jen</a:t>
            </a:r>
            <a:r>
              <a:rPr dirty="0" sz="1900" spc="-150">
                <a:latin typeface="Arial Black"/>
                <a:cs typeface="Arial Black"/>
              </a:rPr>
              <a:t>j</a:t>
            </a:r>
            <a:r>
              <a:rPr dirty="0" sz="1900" spc="-250">
                <a:latin typeface="Arial Black"/>
                <a:cs typeface="Arial Black"/>
              </a:rPr>
              <a:t>a</a:t>
            </a:r>
            <a:r>
              <a:rPr dirty="0" sz="1900" spc="-260">
                <a:latin typeface="Arial Black"/>
                <a:cs typeface="Arial Black"/>
              </a:rPr>
              <a:t>n</a:t>
            </a:r>
            <a:r>
              <a:rPr dirty="0" sz="1900" spc="-105">
                <a:latin typeface="Arial Black"/>
                <a:cs typeface="Arial Black"/>
              </a:rPr>
              <a:t>g  </a:t>
            </a:r>
            <a:r>
              <a:rPr dirty="0" sz="1900" spc="-235">
                <a:latin typeface="Arial Black"/>
                <a:cs typeface="Arial Black"/>
              </a:rPr>
              <a:t>level </a:t>
            </a:r>
            <a:r>
              <a:rPr dirty="0" sz="1900" spc="-250">
                <a:latin typeface="Arial Black"/>
                <a:cs typeface="Arial Black"/>
              </a:rPr>
              <a:t>1 </a:t>
            </a:r>
            <a:r>
              <a:rPr dirty="0" sz="1900" spc="125">
                <a:latin typeface="Arial Black"/>
                <a:cs typeface="Arial Black"/>
              </a:rPr>
              <a:t>-</a:t>
            </a:r>
            <a:r>
              <a:rPr dirty="0" sz="1900" spc="95">
                <a:latin typeface="Arial Black"/>
                <a:cs typeface="Arial Black"/>
              </a:rPr>
              <a:t> </a:t>
            </a:r>
            <a:r>
              <a:rPr dirty="0" sz="1900" spc="-250">
                <a:latin typeface="Arial Black"/>
                <a:cs typeface="Arial Black"/>
              </a:rPr>
              <a:t>5</a:t>
            </a:r>
            <a:endParaRPr sz="1900">
              <a:latin typeface="Arial Black"/>
              <a:cs typeface="Arial Black"/>
            </a:endParaRPr>
          </a:p>
          <a:p>
            <a:pPr marL="241300" indent="-228600">
              <a:lnSpc>
                <a:spcPts val="1939"/>
              </a:lnSpc>
              <a:spcBef>
                <a:spcPts val="325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70">
                <a:latin typeface="Arial Black"/>
                <a:cs typeface="Arial Black"/>
              </a:rPr>
              <a:t>Tidak</a:t>
            </a:r>
            <a:r>
              <a:rPr dirty="0" sz="1900" spc="-160">
                <a:latin typeface="Arial Black"/>
                <a:cs typeface="Arial Black"/>
              </a:rPr>
              <a:t> </a:t>
            </a:r>
            <a:r>
              <a:rPr dirty="0" sz="1900" spc="-254">
                <a:latin typeface="Arial Black"/>
                <a:cs typeface="Arial Black"/>
              </a:rPr>
              <a:t>hanya</a:t>
            </a:r>
            <a:endParaRPr sz="1900">
              <a:latin typeface="Arial Black"/>
              <a:cs typeface="Arial Black"/>
            </a:endParaRPr>
          </a:p>
          <a:p>
            <a:pPr marL="241300" marR="5080">
              <a:lnSpc>
                <a:spcPct val="70000"/>
              </a:lnSpc>
              <a:spcBef>
                <a:spcPts val="345"/>
              </a:spcBef>
            </a:pPr>
            <a:r>
              <a:rPr dirty="0" sz="1900" spc="-250">
                <a:latin typeface="Arial Black"/>
                <a:cs typeface="Arial Black"/>
              </a:rPr>
              <a:t>menyertakan  </a:t>
            </a:r>
            <a:r>
              <a:rPr dirty="0" sz="1900" spc="-254">
                <a:latin typeface="Arial Black"/>
                <a:cs typeface="Arial Black"/>
              </a:rPr>
              <a:t>halaman</a:t>
            </a:r>
            <a:r>
              <a:rPr dirty="0" sz="1900" spc="-175">
                <a:latin typeface="Arial Black"/>
                <a:cs typeface="Arial Black"/>
              </a:rPr>
              <a:t> login</a:t>
            </a:r>
            <a:endParaRPr sz="1900">
              <a:latin typeface="Arial Black"/>
              <a:cs typeface="Arial Black"/>
            </a:endParaRPr>
          </a:p>
          <a:p>
            <a:pPr marL="241300" indent="-228600">
              <a:lnSpc>
                <a:spcPts val="1939"/>
              </a:lnSpc>
              <a:spcBef>
                <a:spcPts val="31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900" spc="-265">
                <a:latin typeface="Arial Black"/>
                <a:cs typeface="Arial Black"/>
              </a:rPr>
              <a:t>Screenshot</a:t>
            </a:r>
            <a:endParaRPr sz="1900">
              <a:latin typeface="Arial Black"/>
              <a:cs typeface="Arial Black"/>
            </a:endParaRPr>
          </a:p>
          <a:p>
            <a:pPr marL="241300">
              <a:lnSpc>
                <a:spcPts val="1595"/>
              </a:lnSpc>
            </a:pPr>
            <a:r>
              <a:rPr dirty="0" sz="1900" spc="-250">
                <a:latin typeface="Arial Black"/>
                <a:cs typeface="Arial Black"/>
              </a:rPr>
              <a:t>setiap</a:t>
            </a:r>
            <a:r>
              <a:rPr dirty="0" sz="1900" spc="-170">
                <a:latin typeface="Arial Black"/>
                <a:cs typeface="Arial Black"/>
              </a:rPr>
              <a:t> </a:t>
            </a:r>
            <a:r>
              <a:rPr dirty="0" sz="1900" spc="-254">
                <a:latin typeface="Arial Black"/>
                <a:cs typeface="Arial Black"/>
              </a:rPr>
              <a:t>proses</a:t>
            </a:r>
            <a:endParaRPr sz="1900">
              <a:latin typeface="Arial Black"/>
              <a:cs typeface="Arial Black"/>
            </a:endParaRPr>
          </a:p>
          <a:p>
            <a:pPr marL="241300">
              <a:lnSpc>
                <a:spcPts val="1595"/>
              </a:lnSpc>
            </a:pPr>
            <a:r>
              <a:rPr dirty="0" sz="1900" spc="-215">
                <a:latin typeface="Arial Black"/>
                <a:cs typeface="Arial Black"/>
              </a:rPr>
              <a:t>penggunaan</a:t>
            </a:r>
            <a:endParaRPr sz="1900">
              <a:latin typeface="Arial Black"/>
              <a:cs typeface="Arial Black"/>
            </a:endParaRPr>
          </a:p>
          <a:p>
            <a:pPr marL="241300">
              <a:lnSpc>
                <a:spcPts val="1939"/>
              </a:lnSpc>
            </a:pPr>
            <a:r>
              <a:rPr dirty="0" sz="1900" spc="-250">
                <a:latin typeface="Arial Black"/>
                <a:cs typeface="Arial Black"/>
              </a:rPr>
              <a:t>aplikasi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6480" y="82422"/>
            <a:ext cx="9634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latin typeface="Carlito"/>
                <a:cs typeface="Carlito"/>
              </a:rPr>
              <a:t>INDIKATOR </a:t>
            </a:r>
            <a:r>
              <a:rPr dirty="0" sz="1800" b="1">
                <a:latin typeface="Carlito"/>
                <a:cs typeface="Carlito"/>
              </a:rPr>
              <a:t>44 – </a:t>
            </a:r>
            <a:r>
              <a:rPr dirty="0" sz="1800" spc="-45" b="1">
                <a:latin typeface="Carlito"/>
                <a:cs typeface="Carlito"/>
              </a:rPr>
              <a:t>LAYANAN </a:t>
            </a:r>
            <a:r>
              <a:rPr dirty="0" sz="1800" spc="-5" b="1">
                <a:latin typeface="Carlito"/>
                <a:cs typeface="Carlito"/>
              </a:rPr>
              <a:t>JARINGAN </a:t>
            </a:r>
            <a:r>
              <a:rPr dirty="0" sz="1800" spc="-20" b="1">
                <a:latin typeface="Carlito"/>
                <a:cs typeface="Carlito"/>
              </a:rPr>
              <a:t>DOKUMENTASI </a:t>
            </a:r>
            <a:r>
              <a:rPr dirty="0" sz="1800" spc="-10" b="1">
                <a:latin typeface="Carlito"/>
                <a:cs typeface="Carlito"/>
              </a:rPr>
              <a:t>DAN INFORMASI </a:t>
            </a:r>
            <a:r>
              <a:rPr dirty="0" sz="1800" spc="-5" b="1">
                <a:latin typeface="Carlito"/>
                <a:cs typeface="Carlito"/>
              </a:rPr>
              <a:t>HUKUM BERBASIS</a:t>
            </a:r>
            <a:r>
              <a:rPr dirty="0" sz="1800" spc="150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ELEKTRONIK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42113"/>
            <a:ext cx="967740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10" b="0">
                <a:solidFill>
                  <a:srgbClr val="000000"/>
                </a:solidFill>
                <a:latin typeface="Arial"/>
                <a:cs typeface="Arial"/>
              </a:rPr>
              <a:t>Data </a:t>
            </a:r>
            <a:r>
              <a:rPr dirty="0" sz="4400" spc="-500" b="0">
                <a:solidFill>
                  <a:srgbClr val="000000"/>
                </a:solidFill>
                <a:latin typeface="Arial"/>
                <a:cs typeface="Arial"/>
              </a:rPr>
              <a:t>JDIH </a:t>
            </a:r>
            <a:r>
              <a:rPr dirty="0" sz="4400" spc="-335" b="0">
                <a:solidFill>
                  <a:srgbClr val="000000"/>
                </a:solidFill>
                <a:latin typeface="Arial"/>
                <a:cs typeface="Arial"/>
              </a:rPr>
              <a:t>yang </a:t>
            </a:r>
            <a:r>
              <a:rPr dirty="0" sz="4400" spc="-170" b="0">
                <a:solidFill>
                  <a:srgbClr val="000000"/>
                </a:solidFill>
                <a:latin typeface="Arial"/>
                <a:cs typeface="Arial"/>
              </a:rPr>
              <a:t>terintegrasi </a:t>
            </a:r>
            <a:r>
              <a:rPr dirty="0" sz="4400" spc="-355" b="0">
                <a:solidFill>
                  <a:srgbClr val="000000"/>
                </a:solidFill>
                <a:latin typeface="Arial"/>
                <a:cs typeface="Arial"/>
              </a:rPr>
              <a:t>ke </a:t>
            </a:r>
            <a:r>
              <a:rPr dirty="0" sz="4400" spc="-505" b="0">
                <a:solidFill>
                  <a:srgbClr val="000000"/>
                </a:solidFill>
                <a:latin typeface="Arial"/>
                <a:cs typeface="Arial"/>
              </a:rPr>
              <a:t>JDIH</a:t>
            </a:r>
            <a:r>
              <a:rPr dirty="0" sz="4400" spc="-204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4400" spc="-280" b="0">
                <a:solidFill>
                  <a:srgbClr val="000000"/>
                </a:solidFill>
                <a:latin typeface="Arial"/>
                <a:cs typeface="Arial"/>
              </a:rPr>
              <a:t>Nasional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3212" y="925067"/>
            <a:ext cx="10972800" cy="3328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97835" y="4475988"/>
            <a:ext cx="6763511" cy="1988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4780" y="322833"/>
            <a:ext cx="967676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10" b="0">
                <a:solidFill>
                  <a:srgbClr val="000000"/>
                </a:solidFill>
                <a:latin typeface="Arial"/>
                <a:cs typeface="Arial"/>
              </a:rPr>
              <a:t>Data </a:t>
            </a:r>
            <a:r>
              <a:rPr dirty="0" sz="4400" spc="-500" b="0">
                <a:solidFill>
                  <a:srgbClr val="000000"/>
                </a:solidFill>
                <a:latin typeface="Arial"/>
                <a:cs typeface="Arial"/>
              </a:rPr>
              <a:t>JDIH </a:t>
            </a:r>
            <a:r>
              <a:rPr dirty="0" sz="4400" spc="-335" b="0">
                <a:solidFill>
                  <a:srgbClr val="000000"/>
                </a:solidFill>
                <a:latin typeface="Arial"/>
                <a:cs typeface="Arial"/>
              </a:rPr>
              <a:t>yang </a:t>
            </a:r>
            <a:r>
              <a:rPr dirty="0" sz="4400" spc="-170" b="0">
                <a:solidFill>
                  <a:srgbClr val="000000"/>
                </a:solidFill>
                <a:latin typeface="Arial"/>
                <a:cs typeface="Arial"/>
              </a:rPr>
              <a:t>terintegrasi </a:t>
            </a:r>
            <a:r>
              <a:rPr dirty="0" sz="4400" spc="-355" b="0">
                <a:solidFill>
                  <a:srgbClr val="000000"/>
                </a:solidFill>
                <a:latin typeface="Arial"/>
                <a:cs typeface="Arial"/>
              </a:rPr>
              <a:t>ke </a:t>
            </a:r>
            <a:r>
              <a:rPr dirty="0" sz="4400" spc="-505" b="0">
                <a:solidFill>
                  <a:srgbClr val="000000"/>
                </a:solidFill>
                <a:latin typeface="Arial"/>
                <a:cs typeface="Arial"/>
              </a:rPr>
              <a:t>JDIH</a:t>
            </a:r>
            <a:r>
              <a:rPr dirty="0" sz="4400" spc="-204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4400" spc="-280" b="0">
                <a:solidFill>
                  <a:srgbClr val="000000"/>
                </a:solidFill>
                <a:latin typeface="Arial"/>
                <a:cs typeface="Arial"/>
              </a:rPr>
              <a:t>Nasional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5310" y="1323550"/>
            <a:ext cx="10528134" cy="4891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78891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8629" y="518236"/>
            <a:ext cx="5925185" cy="92773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285"/>
              </a:spcBef>
            </a:pPr>
            <a:r>
              <a:rPr dirty="0" sz="1600" spc="-90">
                <a:latin typeface="Arial"/>
                <a:cs typeface="Arial"/>
              </a:rPr>
              <a:t>Contoh </a:t>
            </a:r>
            <a:r>
              <a:rPr dirty="0" sz="1600" spc="-95">
                <a:latin typeface="Arial"/>
                <a:cs typeface="Arial"/>
              </a:rPr>
              <a:t>Tingkat </a:t>
            </a:r>
            <a:r>
              <a:rPr dirty="0" sz="1600" spc="-80">
                <a:latin typeface="Arial"/>
                <a:cs typeface="Arial"/>
              </a:rPr>
              <a:t>3 </a:t>
            </a:r>
            <a:r>
              <a:rPr dirty="0" sz="1600" spc="-45">
                <a:latin typeface="Arial"/>
                <a:cs typeface="Arial"/>
              </a:rPr>
              <a:t>- </a:t>
            </a:r>
            <a:r>
              <a:rPr dirty="0" sz="1600" spc="-114">
                <a:latin typeface="Arial"/>
                <a:cs typeface="Arial"/>
              </a:rPr>
              <a:t>Sistem </a:t>
            </a:r>
            <a:r>
              <a:rPr dirty="0" sz="1600" spc="-185">
                <a:latin typeface="Arial"/>
                <a:cs typeface="Arial"/>
              </a:rPr>
              <a:t>JDIH </a:t>
            </a:r>
            <a:r>
              <a:rPr dirty="0" sz="1600" spc="-105">
                <a:latin typeface="Arial"/>
                <a:cs typeface="Arial"/>
              </a:rPr>
              <a:t>menyediakan </a:t>
            </a:r>
            <a:r>
              <a:rPr dirty="0" sz="1600" spc="-110">
                <a:latin typeface="Arial"/>
                <a:cs typeface="Arial"/>
              </a:rPr>
              <a:t>layanan </a:t>
            </a:r>
            <a:r>
              <a:rPr dirty="0" sz="1600" spc="-95">
                <a:latin typeface="Arial"/>
                <a:cs typeface="Arial"/>
              </a:rPr>
              <a:t>transaksi dimana  </a:t>
            </a:r>
            <a:r>
              <a:rPr dirty="0" sz="1600" spc="-105">
                <a:latin typeface="Arial"/>
                <a:cs typeface="Arial"/>
              </a:rPr>
              <a:t>pengguna </a:t>
            </a:r>
            <a:r>
              <a:rPr dirty="0" sz="1600" spc="-75">
                <a:latin typeface="Arial"/>
                <a:cs typeface="Arial"/>
              </a:rPr>
              <a:t>dapat </a:t>
            </a:r>
            <a:r>
              <a:rPr dirty="0" sz="1600" spc="-110">
                <a:latin typeface="Arial"/>
                <a:cs typeface="Arial"/>
              </a:rPr>
              <a:t>mengunggah </a:t>
            </a:r>
            <a:r>
              <a:rPr dirty="0" sz="1600" spc="-65">
                <a:latin typeface="Arial"/>
                <a:cs typeface="Arial"/>
              </a:rPr>
              <a:t>informasi </a:t>
            </a:r>
            <a:r>
              <a:rPr dirty="0" sz="1600" spc="-40">
                <a:latin typeface="Arial"/>
                <a:cs typeface="Arial"/>
              </a:rPr>
              <a:t>terkait </a:t>
            </a:r>
            <a:r>
              <a:rPr dirty="0" sz="1600" spc="-85">
                <a:latin typeface="Arial"/>
                <a:cs typeface="Arial"/>
              </a:rPr>
              <a:t>hukum, </a:t>
            </a:r>
            <a:r>
              <a:rPr dirty="0" sz="1600" spc="-90">
                <a:latin typeface="Arial"/>
                <a:cs typeface="Arial"/>
              </a:rPr>
              <a:t>dan sistem </a:t>
            </a:r>
            <a:r>
              <a:rPr dirty="0" sz="1600" spc="-75">
                <a:latin typeface="Arial"/>
                <a:cs typeface="Arial"/>
              </a:rPr>
              <a:t>dapat  </a:t>
            </a:r>
            <a:r>
              <a:rPr dirty="0" sz="1600" spc="-95">
                <a:latin typeface="Arial"/>
                <a:cs typeface="Arial"/>
              </a:rPr>
              <a:t>merespon </a:t>
            </a:r>
            <a:r>
              <a:rPr dirty="0" sz="1600" spc="-120">
                <a:latin typeface="Arial"/>
                <a:cs typeface="Arial"/>
              </a:rPr>
              <a:t>kepada </a:t>
            </a:r>
            <a:r>
              <a:rPr dirty="0" sz="1600" spc="-105">
                <a:latin typeface="Arial"/>
                <a:cs typeface="Arial"/>
              </a:rPr>
              <a:t>pengguna </a:t>
            </a:r>
            <a:r>
              <a:rPr dirty="0" sz="1600" spc="-60">
                <a:latin typeface="Arial"/>
                <a:cs typeface="Arial"/>
              </a:rPr>
              <a:t>seperti </a:t>
            </a:r>
            <a:r>
              <a:rPr dirty="0" sz="1600" spc="-90">
                <a:latin typeface="Arial"/>
                <a:cs typeface="Arial"/>
              </a:rPr>
              <a:t>validasi </a:t>
            </a:r>
            <a:r>
              <a:rPr dirty="0" sz="1600" spc="-70">
                <a:latin typeface="Arial"/>
                <a:cs typeface="Arial"/>
              </a:rPr>
              <a:t>informasi produk </a:t>
            </a:r>
            <a:r>
              <a:rPr dirty="0" sz="1600" spc="-85">
                <a:latin typeface="Arial"/>
                <a:cs typeface="Arial"/>
              </a:rPr>
              <a:t>hukum </a:t>
            </a:r>
            <a:r>
              <a:rPr dirty="0" sz="1600" spc="-90">
                <a:latin typeface="Arial"/>
                <a:cs typeface="Arial"/>
              </a:rPr>
              <a:t>dan  validasi dokumen </a:t>
            </a:r>
            <a:r>
              <a:rPr dirty="0" sz="1600" spc="-50">
                <a:latin typeface="Arial"/>
                <a:cs typeface="Arial"/>
              </a:rPr>
              <a:t>digital </a:t>
            </a:r>
            <a:r>
              <a:rPr dirty="0" sz="1600" spc="-70">
                <a:latin typeface="Arial"/>
                <a:cs typeface="Arial"/>
              </a:rPr>
              <a:t>produk</a:t>
            </a:r>
            <a:r>
              <a:rPr dirty="0" sz="1600" spc="-330">
                <a:latin typeface="Arial"/>
                <a:cs typeface="Arial"/>
              </a:rPr>
              <a:t> </a:t>
            </a:r>
            <a:r>
              <a:rPr dirty="0" sz="1600" spc="-80">
                <a:latin typeface="Arial"/>
                <a:cs typeface="Arial"/>
              </a:rPr>
              <a:t>hukum.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4695" y="116"/>
            <a:ext cx="4854575" cy="6858000"/>
            <a:chOff x="234695" y="116"/>
            <a:chExt cx="4854575" cy="6858000"/>
          </a:xfrm>
        </p:grpSpPr>
        <p:sp>
          <p:nvSpPr>
            <p:cNvPr id="4" name="object 4"/>
            <p:cNvSpPr/>
            <p:nvPr/>
          </p:nvSpPr>
          <p:spPr>
            <a:xfrm>
              <a:off x="455580" y="116"/>
              <a:ext cx="4633073" cy="68578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34695" y="210312"/>
              <a:ext cx="368807" cy="4861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5138928" y="1778507"/>
            <a:ext cx="6633971" cy="4238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532107" y="124968"/>
            <a:ext cx="481583" cy="481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5863" y="326136"/>
              <a:ext cx="11320780" cy="6205855"/>
            </a:xfrm>
            <a:custGeom>
              <a:avLst/>
              <a:gdLst/>
              <a:ahLst/>
              <a:cxnLst/>
              <a:rect l="l" t="t" r="r" b="b"/>
              <a:pathLst>
                <a:path w="11320780" h="6205855">
                  <a:moveTo>
                    <a:pt x="11320272" y="0"/>
                  </a:moveTo>
                  <a:lnTo>
                    <a:pt x="0" y="0"/>
                  </a:lnTo>
                  <a:lnTo>
                    <a:pt x="0" y="6205727"/>
                  </a:lnTo>
                  <a:lnTo>
                    <a:pt x="11320272" y="6205727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038343" y="1399032"/>
              <a:ext cx="1802892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387595" y="3776471"/>
              <a:ext cx="2905505" cy="8968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761988" y="3776471"/>
              <a:ext cx="656081" cy="8968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886955" y="3776471"/>
              <a:ext cx="942594" cy="8968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383280" y="4264152"/>
              <a:ext cx="5119878" cy="89687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972043" y="4264152"/>
              <a:ext cx="656081" cy="8968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097012" y="4264152"/>
              <a:ext cx="736853" cy="89687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623564" y="3867403"/>
            <a:ext cx="4946650" cy="10020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03935">
              <a:lnSpc>
                <a:spcPct val="100000"/>
              </a:lnSpc>
              <a:spcBef>
                <a:spcPts val="100"/>
              </a:spcBef>
            </a:pPr>
            <a:r>
              <a:rPr dirty="0" spc="-40">
                <a:solidFill>
                  <a:srgbClr val="FFFF00"/>
                </a:solidFill>
                <a:latin typeface="Carlito"/>
                <a:cs typeface="Carlito"/>
              </a:rPr>
              <a:t>INDIKATOR </a:t>
            </a:r>
            <a:r>
              <a:rPr dirty="0" spc="-5">
                <a:solidFill>
                  <a:srgbClr val="FFFF00"/>
                </a:solidFill>
                <a:latin typeface="Carlito"/>
                <a:cs typeface="Carlito"/>
              </a:rPr>
              <a:t>45-47  </a:t>
            </a:r>
            <a:r>
              <a:rPr dirty="0" spc="-75">
                <a:solidFill>
                  <a:srgbClr val="FFFF00"/>
                </a:solidFill>
                <a:latin typeface="Carlito"/>
                <a:cs typeface="Carlito"/>
              </a:rPr>
              <a:t>LAYANAN </a:t>
            </a:r>
            <a:r>
              <a:rPr dirty="0" spc="-5">
                <a:solidFill>
                  <a:srgbClr val="FFFF00"/>
                </a:solidFill>
                <a:latin typeface="Carlito"/>
                <a:cs typeface="Carlito"/>
              </a:rPr>
              <a:t>PUBLIK </a:t>
            </a:r>
            <a:r>
              <a:rPr dirty="0" spc="-15">
                <a:solidFill>
                  <a:srgbClr val="FFFF00"/>
                </a:solidFill>
                <a:latin typeface="Carlito"/>
                <a:cs typeface="Carlito"/>
              </a:rPr>
              <a:t>SEKTOR</a:t>
            </a:r>
            <a:r>
              <a:rPr dirty="0" spc="-35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FFFF00"/>
                </a:solidFill>
                <a:latin typeface="Carlito"/>
                <a:cs typeface="Carlito"/>
              </a:rPr>
              <a:t>1-3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819015" cy="6858000"/>
            <a:chOff x="0" y="0"/>
            <a:chExt cx="481901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18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8516" y="268224"/>
              <a:ext cx="370331" cy="486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355463" y="498728"/>
            <a:ext cx="1943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dirty="0" sz="1800" spc="27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54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A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0198" y="498728"/>
            <a:ext cx="15709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P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B</a:t>
            </a:r>
            <a:r>
              <a:rPr dirty="0" sz="1800" spc="254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dirty="0" sz="1800" spc="2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dirty="0" sz="1800" spc="26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66765" y="1485138"/>
            <a:ext cx="883919" cy="0"/>
          </a:xfrm>
          <a:custGeom>
            <a:avLst/>
            <a:gdLst/>
            <a:ahLst/>
            <a:cxnLst/>
            <a:rect l="l" t="t" r="r" b="b"/>
            <a:pathLst>
              <a:path w="883920" h="0">
                <a:moveTo>
                  <a:pt x="0" y="0"/>
                </a:moveTo>
                <a:lnTo>
                  <a:pt x="883538" y="0"/>
                </a:lnTo>
              </a:path>
            </a:pathLst>
          </a:custGeom>
          <a:ln w="508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55463" y="1006221"/>
            <a:ext cx="6412865" cy="4534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0714" algn="l"/>
              </a:tabLst>
            </a:pP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S E K T </a:t>
            </a:r>
            <a:r>
              <a:rPr dirty="0" sz="1800" spc="50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dirty="0" sz="1800" spc="28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R	1 -</a:t>
            </a:r>
            <a:r>
              <a:rPr dirty="0" sz="1800" spc="-3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C00000"/>
                </a:solidFill>
                <a:latin typeface="Verdana"/>
                <a:cs typeface="Verdana"/>
              </a:rPr>
              <a:t>3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200">
              <a:latin typeface="Verdana"/>
              <a:cs typeface="Verdana"/>
            </a:endParaRPr>
          </a:p>
          <a:p>
            <a:pPr marL="299085" marR="267970" indent="-287020">
              <a:lnSpc>
                <a:spcPct val="100000"/>
              </a:lnSpc>
              <a:spcBef>
                <a:spcPts val="183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Layanan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Publik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Sektor </a:t>
            </a:r>
            <a:r>
              <a:rPr dirty="0" sz="2000" spc="-5" b="1">
                <a:latin typeface="Carlito"/>
                <a:cs typeface="Carlito"/>
              </a:rPr>
              <a:t>adalah </a:t>
            </a:r>
            <a:r>
              <a:rPr dirty="0" sz="2000" spc="-10" b="1">
                <a:latin typeface="Carlito"/>
                <a:cs typeface="Carlito"/>
              </a:rPr>
              <a:t>serangkaian </a:t>
            </a:r>
            <a:r>
              <a:rPr dirty="0" sz="2000" spc="-5" b="1">
                <a:latin typeface="Carlito"/>
                <a:cs typeface="Carlito"/>
              </a:rPr>
              <a:t>proses untuk  menghasilkan pengelolaan </a:t>
            </a:r>
            <a:r>
              <a:rPr dirty="0" sz="2000" spc="-10" b="1">
                <a:latin typeface="Carlito"/>
                <a:cs typeface="Carlito"/>
              </a:rPr>
              <a:t>tugas </a:t>
            </a:r>
            <a:r>
              <a:rPr dirty="0" sz="2000" b="1">
                <a:latin typeface="Carlito"/>
                <a:cs typeface="Carlito"/>
              </a:rPr>
              <a:t>dan fungsi </a:t>
            </a:r>
            <a:r>
              <a:rPr dirty="0" sz="2000" spc="-10" b="1">
                <a:latin typeface="Carlito"/>
                <a:cs typeface="Carlito"/>
              </a:rPr>
              <a:t>sektoral 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20" b="1">
                <a:latin typeface="Carlito"/>
                <a:cs typeface="Carlito"/>
              </a:rPr>
              <a:t>efektif, </a:t>
            </a:r>
            <a:r>
              <a:rPr dirty="0" sz="2000" spc="-5" b="1">
                <a:latin typeface="Carlito"/>
                <a:cs typeface="Carlito"/>
              </a:rPr>
              <a:t>efisien,  </a:t>
            </a:r>
            <a:r>
              <a:rPr dirty="0" sz="2000" b="1">
                <a:latin typeface="Carlito"/>
                <a:cs typeface="Carlito"/>
              </a:rPr>
              <a:t>dan</a:t>
            </a:r>
            <a:r>
              <a:rPr dirty="0" sz="2000" spc="-15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akuntabel.</a:t>
            </a:r>
            <a:endParaRPr sz="2000">
              <a:latin typeface="Carlito"/>
              <a:cs typeface="Carlito"/>
            </a:endParaRPr>
          </a:p>
          <a:p>
            <a:pPr marL="299085" marR="7366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Layanan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Publik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Sektor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Berbasis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Elektronik </a:t>
            </a:r>
            <a:r>
              <a:rPr dirty="0" sz="2000" spc="-10" b="1">
                <a:latin typeface="Carlito"/>
                <a:cs typeface="Carlito"/>
              </a:rPr>
              <a:t>yang</a:t>
            </a:r>
            <a:r>
              <a:rPr dirty="0" sz="2000" spc="-100" b="1">
                <a:latin typeface="Carlito"/>
                <a:cs typeface="Carlito"/>
              </a:rPr>
              <a:t> </a:t>
            </a:r>
            <a:r>
              <a:rPr dirty="0" sz="2000" b="1">
                <a:latin typeface="Carlito"/>
                <a:cs typeface="Carlito"/>
              </a:rPr>
              <a:t>dimaksud  </a:t>
            </a:r>
            <a:r>
              <a:rPr dirty="0" sz="2000" spc="-5" b="1">
                <a:latin typeface="Carlito"/>
                <a:cs typeface="Carlito"/>
              </a:rPr>
              <a:t>merupakan </a:t>
            </a:r>
            <a:r>
              <a:rPr dirty="0" sz="2000" spc="-20" b="1">
                <a:latin typeface="Carlito"/>
                <a:cs typeface="Carlito"/>
              </a:rPr>
              <a:t>keluaran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dihasilkan </a:t>
            </a:r>
            <a:r>
              <a:rPr dirty="0" sz="2000" b="1">
                <a:latin typeface="Carlito"/>
                <a:cs typeface="Carlito"/>
              </a:rPr>
              <a:t>1 </a:t>
            </a:r>
            <a:r>
              <a:rPr dirty="0" sz="2000" spc="-5" b="1">
                <a:latin typeface="Carlito"/>
                <a:cs typeface="Carlito"/>
              </a:rPr>
              <a:t>(satu) </a:t>
            </a:r>
            <a:r>
              <a:rPr dirty="0" sz="2000" spc="-15" b="1">
                <a:latin typeface="Carlito"/>
                <a:cs typeface="Carlito"/>
              </a:rPr>
              <a:t>atau </a:t>
            </a:r>
            <a:r>
              <a:rPr dirty="0" sz="2000" b="1">
                <a:latin typeface="Carlito"/>
                <a:cs typeface="Carlito"/>
              </a:rPr>
              <a:t>lebih  </a:t>
            </a:r>
            <a:r>
              <a:rPr dirty="0" sz="2000" spc="-5" b="1">
                <a:latin typeface="Carlito"/>
                <a:cs typeface="Carlito"/>
              </a:rPr>
              <a:t>aplikasi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spc="-5" b="1">
                <a:latin typeface="Carlito"/>
                <a:cs typeface="Carlito"/>
              </a:rPr>
              <a:t>memberikan </a:t>
            </a:r>
            <a:r>
              <a:rPr dirty="0" sz="2000" b="1">
                <a:latin typeface="Carlito"/>
                <a:cs typeface="Carlito"/>
              </a:rPr>
              <a:t>nilai </a:t>
            </a:r>
            <a:r>
              <a:rPr dirty="0" sz="2000" spc="-15" b="1">
                <a:latin typeface="Carlito"/>
                <a:cs typeface="Carlito"/>
              </a:rPr>
              <a:t>manfaat </a:t>
            </a:r>
            <a:r>
              <a:rPr dirty="0" sz="2000" b="1">
                <a:latin typeface="Carlito"/>
                <a:cs typeface="Carlito"/>
              </a:rPr>
              <a:t>dalam  </a:t>
            </a:r>
            <a:r>
              <a:rPr dirty="0" sz="2000" spc="-5" b="1">
                <a:latin typeface="Carlito"/>
                <a:cs typeface="Carlito"/>
              </a:rPr>
              <a:t>pengelolaan </a:t>
            </a: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b="1">
                <a:latin typeface="Carlito"/>
                <a:cs typeface="Carlito"/>
              </a:rPr>
              <a:t>Publik </a:t>
            </a:r>
            <a:r>
              <a:rPr dirty="0" sz="2000" spc="-10" b="1">
                <a:latin typeface="Carlito"/>
                <a:cs typeface="Carlito"/>
              </a:rPr>
              <a:t>Sektoral </a:t>
            </a:r>
            <a:r>
              <a:rPr dirty="0" sz="2000" spc="-5" b="1">
                <a:latin typeface="Carlito"/>
                <a:cs typeface="Carlito"/>
              </a:rPr>
              <a:t>Instansi  </a:t>
            </a:r>
            <a:r>
              <a:rPr dirty="0" sz="2000" spc="-10" b="1">
                <a:latin typeface="Carlito"/>
                <a:cs typeface="Carlito"/>
              </a:rPr>
              <a:t>Pusat/Pemerintah </a:t>
            </a:r>
            <a:r>
              <a:rPr dirty="0" sz="2000" spc="-15" b="1">
                <a:latin typeface="Carlito"/>
                <a:cs typeface="Carlito"/>
              </a:rPr>
              <a:t>Daerah </a:t>
            </a:r>
            <a:r>
              <a:rPr dirty="0" sz="2000" spc="-5" b="1">
                <a:latin typeface="Carlito"/>
                <a:cs typeface="Carlito"/>
              </a:rPr>
              <a:t>Instansi </a:t>
            </a:r>
            <a:r>
              <a:rPr dirty="0" sz="2000" spc="-10" b="1">
                <a:latin typeface="Carlito"/>
                <a:cs typeface="Carlito"/>
              </a:rPr>
              <a:t>Pusat </a:t>
            </a:r>
            <a:r>
              <a:rPr dirty="0" sz="2000" spc="-15" b="1">
                <a:latin typeface="Carlito"/>
                <a:cs typeface="Carlito"/>
              </a:rPr>
              <a:t>dan/atau  </a:t>
            </a:r>
            <a:r>
              <a:rPr dirty="0" sz="2000" spc="-10" b="1">
                <a:latin typeface="Carlito"/>
                <a:cs typeface="Carlito"/>
              </a:rPr>
              <a:t>Pemerintah Daerah.</a:t>
            </a:r>
            <a:endParaRPr sz="2000">
              <a:latin typeface="Carlito"/>
              <a:cs typeface="Carlito"/>
            </a:endParaRPr>
          </a:p>
          <a:p>
            <a:pPr marL="299085" marR="5080" indent="-287020">
              <a:lnSpc>
                <a:spcPts val="2420"/>
              </a:lnSpc>
              <a:spcBef>
                <a:spcPts val="7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000" spc="-15" b="1">
                <a:latin typeface="Carlito"/>
                <a:cs typeface="Carlito"/>
              </a:rPr>
              <a:t>Layanan </a:t>
            </a:r>
            <a:r>
              <a:rPr dirty="0" sz="2000" b="1">
                <a:latin typeface="Carlito"/>
                <a:cs typeface="Carlito"/>
              </a:rPr>
              <a:t>Publik </a:t>
            </a:r>
            <a:r>
              <a:rPr dirty="0" sz="2000" spc="-5" b="1">
                <a:latin typeface="Carlito"/>
                <a:cs typeface="Carlito"/>
              </a:rPr>
              <a:t>Sektor </a:t>
            </a:r>
            <a:r>
              <a:rPr dirty="0" sz="2000" spc="-10" b="1">
                <a:latin typeface="Carlito"/>
                <a:cs typeface="Carlito"/>
              </a:rPr>
              <a:t>yang </a:t>
            </a:r>
            <a:r>
              <a:rPr dirty="0" sz="2000" b="1">
                <a:latin typeface="Carlito"/>
                <a:cs typeface="Carlito"/>
              </a:rPr>
              <a:t>dimaksud </a:t>
            </a:r>
            <a:r>
              <a:rPr dirty="0" sz="2000" spc="-5" b="1">
                <a:latin typeface="Carlito"/>
                <a:cs typeface="Carlito"/>
              </a:rPr>
              <a:t>merupakan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layanan 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sektoral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selain pada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indikator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32 –</a:t>
            </a:r>
            <a:r>
              <a:rPr dirty="0" sz="2000" spc="-55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44.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dc:title>PowerPoint Presentation</dc:title>
  <dcterms:created xsi:type="dcterms:W3CDTF">2021-06-08T07:52:16Z</dcterms:created>
  <dcterms:modified xsi:type="dcterms:W3CDTF">2021-06-08T07:52:16Z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2021-06-08T00:00:00Z</vt:filetime>
  </property>
</Properties>
</file>