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09599" y="603504"/>
            <a:ext cx="10972800" cy="5651500"/>
          </a:xfrm>
          <a:custGeom>
            <a:avLst/>
            <a:gdLst/>
            <a:ahLst/>
            <a:cxnLst/>
            <a:rect l="l" t="t" r="r" b="b"/>
            <a:pathLst>
              <a:path w="10972800" h="5651500">
                <a:moveTo>
                  <a:pt x="10972800" y="0"/>
                </a:moveTo>
                <a:lnTo>
                  <a:pt x="0" y="0"/>
                </a:lnTo>
                <a:lnTo>
                  <a:pt x="0" y="5650992"/>
                </a:lnTo>
                <a:lnTo>
                  <a:pt x="10972800" y="5650992"/>
                </a:lnTo>
                <a:lnTo>
                  <a:pt x="10972800" y="0"/>
                </a:lnTo>
                <a:close/>
              </a:path>
            </a:pathLst>
          </a:custGeom>
          <a:solidFill>
            <a:srgbClr val="C00000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337048" y="4451603"/>
            <a:ext cx="821436" cy="821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86732" y="1756917"/>
            <a:ext cx="301853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8859" y="4879085"/>
            <a:ext cx="11654281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7664" y="34630"/>
            <a:ext cx="295581" cy="385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91311" y="44196"/>
            <a:ext cx="376428" cy="376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021579" y="1392935"/>
            <a:ext cx="2148205" cy="372745"/>
          </a:xfrm>
          <a:custGeom>
            <a:avLst/>
            <a:gdLst/>
            <a:ahLst/>
            <a:cxnLst/>
            <a:rect l="l" t="t" r="r" b="b"/>
            <a:pathLst>
              <a:path w="2148204" h="372744">
                <a:moveTo>
                  <a:pt x="1074420" y="0"/>
                </a:moveTo>
                <a:lnTo>
                  <a:pt x="1074420" y="186309"/>
                </a:lnTo>
                <a:lnTo>
                  <a:pt x="2148204" y="186309"/>
                </a:lnTo>
                <a:lnTo>
                  <a:pt x="2148204" y="372744"/>
                </a:lnTo>
              </a:path>
              <a:path w="2148204" h="372744">
                <a:moveTo>
                  <a:pt x="1073785" y="0"/>
                </a:moveTo>
                <a:lnTo>
                  <a:pt x="1073785" y="186309"/>
                </a:lnTo>
                <a:lnTo>
                  <a:pt x="0" y="186309"/>
                </a:lnTo>
                <a:lnTo>
                  <a:pt x="0" y="372744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204459" y="501383"/>
            <a:ext cx="1780793" cy="892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9063" y="345135"/>
            <a:ext cx="4833873" cy="560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3133" y="1812925"/>
            <a:ext cx="11237595" cy="4737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70106" y="6457020"/>
            <a:ext cx="219709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4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4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4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4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73.png"/><Relationship Id="rId9" Type="http://schemas.openxmlformats.org/officeDocument/2006/relationships/image" Target="../media/image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73.png"/><Relationship Id="rId10" Type="http://schemas.openxmlformats.org/officeDocument/2006/relationships/image" Target="../media/image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4.png"/><Relationship Id="rId7" Type="http://schemas.openxmlformats.org/officeDocument/2006/relationships/image" Target="../media/image8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4.png"/><Relationship Id="rId7" Type="http://schemas.openxmlformats.org/officeDocument/2006/relationships/image" Target="../media/image9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73.png"/><Relationship Id="rId9" Type="http://schemas.openxmlformats.org/officeDocument/2006/relationships/image" Target="../media/image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73.png"/><Relationship Id="rId11" Type="http://schemas.openxmlformats.org/officeDocument/2006/relationships/image" Target="../media/image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01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0.png"/><Relationship Id="rId6" Type="http://schemas.openxmlformats.org/officeDocument/2006/relationships/image" Target="../media/image101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21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2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.png"/><Relationship Id="rId13" Type="http://schemas.openxmlformats.org/officeDocument/2006/relationships/image" Target="../media/image7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21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48.png"/><Relationship Id="rId4" Type="http://schemas.openxmlformats.org/officeDocument/2006/relationships/image" Target="../media/image149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50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30.jpg"/><Relationship Id="rId7" Type="http://schemas.openxmlformats.org/officeDocument/2006/relationships/image" Target="../media/image3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56488" y="710183"/>
              <a:ext cx="10479405" cy="5438140"/>
            </a:xfrm>
            <a:custGeom>
              <a:avLst/>
              <a:gdLst/>
              <a:ahLst/>
              <a:cxnLst/>
              <a:rect l="l" t="t" r="r" b="b"/>
              <a:pathLst>
                <a:path w="10479405" h="5438140">
                  <a:moveTo>
                    <a:pt x="10479023" y="0"/>
                  </a:moveTo>
                  <a:lnTo>
                    <a:pt x="0" y="0"/>
                  </a:lnTo>
                  <a:lnTo>
                    <a:pt x="0" y="5437632"/>
                  </a:lnTo>
                  <a:lnTo>
                    <a:pt x="10479023" y="5437632"/>
                  </a:lnTo>
                  <a:lnTo>
                    <a:pt x="1047902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10200" y="1626107"/>
              <a:ext cx="1371600" cy="1802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238880" y="3690365"/>
            <a:ext cx="571119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46250">
              <a:lnSpc>
                <a:spcPct val="150000"/>
              </a:lnSpc>
              <a:spcBef>
                <a:spcPts val="100"/>
              </a:spcBef>
            </a:pPr>
            <a:r>
              <a:rPr dirty="0" sz="2400" spc="-5" b="1">
                <a:latin typeface="Verdana"/>
                <a:cs typeface="Verdana"/>
              </a:rPr>
              <a:t>Kementerian  Pendayagunaan Aparatur</a:t>
            </a:r>
            <a:r>
              <a:rPr dirty="0" sz="2400" spc="-90" b="1">
                <a:latin typeface="Verdana"/>
                <a:cs typeface="Verdana"/>
              </a:rPr>
              <a:t> </a:t>
            </a:r>
            <a:r>
              <a:rPr dirty="0" sz="2400" b="1">
                <a:latin typeface="Verdana"/>
                <a:cs typeface="Verdana"/>
              </a:rPr>
              <a:t>Negara</a:t>
            </a:r>
            <a:endParaRPr sz="2400">
              <a:latin typeface="Verdana"/>
              <a:cs typeface="Verdana"/>
            </a:endParaRPr>
          </a:p>
          <a:p>
            <a:pPr marL="795655">
              <a:lnSpc>
                <a:spcPct val="100000"/>
              </a:lnSpc>
              <a:spcBef>
                <a:spcPts val="1440"/>
              </a:spcBef>
            </a:pPr>
            <a:r>
              <a:rPr dirty="0" sz="2400" spc="-5" b="1">
                <a:latin typeface="Verdana"/>
                <a:cs typeface="Verdana"/>
              </a:rPr>
              <a:t>dan Reformasi</a:t>
            </a:r>
            <a:r>
              <a:rPr dirty="0" sz="2400" spc="-10" b="1">
                <a:latin typeface="Verdana"/>
                <a:cs typeface="Verdana"/>
              </a:rPr>
              <a:t> </a:t>
            </a:r>
            <a:r>
              <a:rPr dirty="0" sz="2400" spc="-5" b="1">
                <a:latin typeface="Verdana"/>
                <a:cs typeface="Verdana"/>
              </a:rPr>
              <a:t>Birokrasi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3435" y="1949183"/>
            <a:ext cx="1146175" cy="859790"/>
            <a:chOff x="363435" y="1949183"/>
            <a:chExt cx="1146175" cy="859790"/>
          </a:xfrm>
        </p:grpSpPr>
        <p:sp>
          <p:nvSpPr>
            <p:cNvPr id="3" name="object 3"/>
            <p:cNvSpPr/>
            <p:nvPr/>
          </p:nvSpPr>
          <p:spPr>
            <a:xfrm>
              <a:off x="363435" y="1958200"/>
              <a:ext cx="1146175" cy="850900"/>
            </a:xfrm>
            <a:custGeom>
              <a:avLst/>
              <a:gdLst/>
              <a:ahLst/>
              <a:cxnLst/>
              <a:rect l="l" t="t" r="r" b="b"/>
              <a:pathLst>
                <a:path w="1146175" h="850900">
                  <a:moveTo>
                    <a:pt x="1146048" y="0"/>
                  </a:moveTo>
                  <a:lnTo>
                    <a:pt x="0" y="0"/>
                  </a:lnTo>
                  <a:lnTo>
                    <a:pt x="0" y="332244"/>
                  </a:lnTo>
                  <a:lnTo>
                    <a:pt x="0" y="850404"/>
                  </a:lnTo>
                  <a:lnTo>
                    <a:pt x="1146048" y="850404"/>
                  </a:lnTo>
                  <a:lnTo>
                    <a:pt x="1146048" y="332244"/>
                  </a:lnTo>
                  <a:lnTo>
                    <a:pt x="114604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0164" y="1949183"/>
              <a:ext cx="784098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567171" y="1949183"/>
            <a:ext cx="767334" cy="398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83240" y="1949183"/>
            <a:ext cx="816101" cy="398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3435" y="641350"/>
          <a:ext cx="11456035" cy="5908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175"/>
                <a:gridCol w="5509895"/>
                <a:gridCol w="2357754"/>
                <a:gridCol w="2416175"/>
              </a:tblGrid>
              <a:tr h="7661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Domain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845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Aspek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092835" marR="421640">
                        <a:lnSpc>
                          <a:spcPct val="107100"/>
                        </a:lnSpc>
                        <a:spcBef>
                          <a:spcPts val="18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Penerapan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emen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349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5379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Indikator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600" spc="-15">
                          <a:latin typeface="Carlito"/>
                          <a:cs typeface="Carlito"/>
                        </a:rPr>
                        <a:t>Kematangan Penerapan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600" spc="-15">
                          <a:latin typeface="Carlito"/>
                          <a:cs typeface="Carlito"/>
                        </a:rPr>
                        <a:t>Risiko</a:t>
                      </a:r>
                      <a:r>
                        <a:rPr dirty="0" sz="16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SPBE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3810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2232">
                <a:tc rowSpan="2"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8026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25"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ri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192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Capaian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</a:tr>
              <a:tr h="12217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735"/>
                </a:tc>
                <a:tc gridSpan="3"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1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spc="-40" b="1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PROGRAM </a:t>
                      </a:r>
                      <a:r>
                        <a:rPr dirty="0" sz="1400" spc="-30" b="1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yang terarah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dan</a:t>
                      </a:r>
                      <a:r>
                        <a:rPr dirty="0" sz="1400" spc="-2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terencana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195">
                    <a:solidFill>
                      <a:srgbClr val="E7E7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5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0320">
                    <a:solidFill>
                      <a:srgbClr val="C000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195">
                    <a:solidFill>
                      <a:srgbClr val="E7E7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63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21475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mengacu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PROGRAM  </a:t>
                      </a:r>
                      <a:r>
                        <a:rPr dirty="0" sz="1400" spc="-30" b="1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TERARAH dan</a:t>
                      </a:r>
                      <a:r>
                        <a:rPr dirty="0" sz="1400" spc="-7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TERENCANA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</a:t>
                      </a:r>
                      <a:r>
                        <a:rPr dirty="0" sz="1400" spc="-40" b="1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mengacu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pada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PEDOMAN manajemen risiko</a:t>
                      </a:r>
                      <a:r>
                        <a:rPr dirty="0" sz="1400" spc="-1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SPBE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022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73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54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telah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MENGACU</a:t>
                      </a:r>
                      <a:r>
                        <a:rPr dirty="0" sz="1400" spc="7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rlito"/>
                          <a:cs typeface="Carlito"/>
                        </a:rPr>
                        <a:t>PEDOMAN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413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44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15379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KEBIJAKANN </a:t>
                      </a:r>
                      <a:r>
                        <a:rPr dirty="0" sz="1400" spc="-20" b="1">
                          <a:latin typeface="Carlito"/>
                          <a:cs typeface="Carlito"/>
                        </a:rPr>
                        <a:t>STRATEGIS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</a:t>
                      </a:r>
                      <a:r>
                        <a:rPr dirty="0" sz="1400" spc="-15" b="1">
                          <a:latin typeface="Carlito"/>
                          <a:cs typeface="Carlito"/>
                        </a:rPr>
                        <a:t>DITETAPKAN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Komite 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Risiko 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Tim Koordinasi SPBE Instansi Pusat/Pemerintah 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spc="-25">
                          <a:latin typeface="Carlito"/>
                          <a:cs typeface="Carlito"/>
                        </a:rPr>
                        <a:t>ke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seluruh unit 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kerja/perangkat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daerah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Instansi Pusat/Pemerintah Daerah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 Selain itu, 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 direviu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dievaluasi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secara</a:t>
                      </a:r>
                      <a:r>
                        <a:rPr dirty="0" sz="1400" spc="-5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periodik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19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56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evaluasi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ditindaklanjuti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 melalui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Carlito"/>
                          <a:cs typeface="Carlito"/>
                        </a:rPr>
                        <a:t>perbaikan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</a:t>
                      </a:r>
                      <a:r>
                        <a:rPr dirty="0" sz="14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0541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79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Jawaban: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Pilih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1, 2, 3, 4,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22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Penjelasan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9" name="object 9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21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3" name="object 3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71447" y="68960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3390" y="325882"/>
            <a:ext cx="503682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65" b="0">
                <a:latin typeface="Trebuchet MS"/>
                <a:cs typeface="Trebuchet MS"/>
              </a:rPr>
              <a:t>Verifikasi </a:t>
            </a:r>
            <a:r>
              <a:rPr dirty="0" sz="4400" spc="-229" b="0">
                <a:latin typeface="Trebuchet MS"/>
                <a:cs typeface="Trebuchet MS"/>
              </a:rPr>
              <a:t>Data</a:t>
            </a:r>
            <a:r>
              <a:rPr dirty="0" sz="4400" spc="-459" b="0">
                <a:latin typeface="Trebuchet MS"/>
                <a:cs typeface="Trebuchet MS"/>
              </a:rPr>
              <a:t> </a:t>
            </a:r>
            <a:r>
              <a:rPr dirty="0" sz="4400" spc="-140" b="0">
                <a:latin typeface="Trebuchet MS"/>
                <a:cs typeface="Trebuchet MS"/>
              </a:rPr>
              <a:t>Dukung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0415" y="1031735"/>
            <a:ext cx="11238230" cy="627380"/>
            <a:chOff x="280415" y="1031735"/>
            <a:chExt cx="11238230" cy="627380"/>
          </a:xfrm>
        </p:grpSpPr>
        <p:sp>
          <p:nvSpPr>
            <p:cNvPr id="8" name="object 8"/>
            <p:cNvSpPr/>
            <p:nvPr/>
          </p:nvSpPr>
          <p:spPr>
            <a:xfrm>
              <a:off x="280733" y="1040574"/>
              <a:ext cx="11237595" cy="538480"/>
            </a:xfrm>
            <a:custGeom>
              <a:avLst/>
              <a:gdLst/>
              <a:ahLst/>
              <a:cxnLst/>
              <a:rect l="l" t="t" r="r" b="b"/>
              <a:pathLst>
                <a:path w="11237595" h="538480">
                  <a:moveTo>
                    <a:pt x="6376683" y="0"/>
                  </a:moveTo>
                  <a:lnTo>
                    <a:pt x="678192" y="0"/>
                  </a:lnTo>
                  <a:lnTo>
                    <a:pt x="0" y="0"/>
                  </a:lnTo>
                  <a:lnTo>
                    <a:pt x="0" y="537908"/>
                  </a:lnTo>
                  <a:lnTo>
                    <a:pt x="678192" y="537908"/>
                  </a:lnTo>
                  <a:lnTo>
                    <a:pt x="6376683" y="537908"/>
                  </a:lnTo>
                  <a:lnTo>
                    <a:pt x="6376683" y="0"/>
                  </a:lnTo>
                  <a:close/>
                </a:path>
                <a:path w="11237595" h="538480">
                  <a:moveTo>
                    <a:pt x="11237532" y="0"/>
                  </a:moveTo>
                  <a:lnTo>
                    <a:pt x="6376733" y="0"/>
                  </a:lnTo>
                  <a:lnTo>
                    <a:pt x="6376733" y="537908"/>
                  </a:lnTo>
                  <a:lnTo>
                    <a:pt x="11237532" y="537908"/>
                  </a:lnTo>
                  <a:lnTo>
                    <a:pt x="112375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0415" y="1031735"/>
              <a:ext cx="679704" cy="398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7011" y="1260335"/>
              <a:ext cx="300977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419855" y="1031735"/>
              <a:ext cx="790194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497823" y="1031735"/>
              <a:ext cx="624077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883396" y="1031735"/>
              <a:ext cx="806957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80733" y="1027811"/>
          <a:ext cx="11237595" cy="558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/>
                <a:gridCol w="5697220"/>
                <a:gridCol w="4861559"/>
              </a:tblGrid>
              <a:tr h="537972">
                <a:tc>
                  <a:txBody>
                    <a:bodyPr/>
                    <a:lstStyle/>
                    <a:p>
                      <a:pPr marL="307340" marR="90170" indent="-212090">
                        <a:lnSpc>
                          <a:spcPct val="107100"/>
                        </a:lnSpc>
                        <a:spcBef>
                          <a:spcPts val="18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349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178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diterapkan.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spc="-40" b="1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PROGRAM  </a:t>
                      </a:r>
                      <a:r>
                        <a:rPr dirty="0" sz="1400" spc="-30" b="1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terarah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terencana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556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rapat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1158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0482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mengacu PROGRAM </a:t>
                      </a:r>
                      <a:r>
                        <a:rPr dirty="0" sz="1400" spc="-30" b="1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terarah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&amp; 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terencana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</a:t>
                      </a:r>
                      <a:r>
                        <a:rPr dirty="0" sz="1400" spc="-40" b="1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2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mengacu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pada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PEDOMAN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</a:t>
                      </a:r>
                      <a:r>
                        <a:rPr dirty="0" sz="14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194"/>
                </a:tc>
                <a:tc>
                  <a:txBody>
                    <a:bodyPr/>
                    <a:lstStyle/>
                    <a:p>
                      <a:pPr marL="379730" marR="867410" indent="-287020">
                        <a:lnSpc>
                          <a:spcPct val="1071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penetapan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program kerja (renja) yang  terencana/terarah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79730" marR="104775" indent="-287020">
                        <a:lnSpc>
                          <a:spcPct val="107100"/>
                        </a:lnSpc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Ada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undangan,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MoM,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output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eksekusi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(walaupun belum  sesuai pedoman)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130"/>
                </a:tc>
              </a:tr>
              <a:tr h="994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</a:t>
                      </a:r>
                      <a:r>
                        <a:rPr dirty="0" sz="1400" spc="7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mengacu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PEDOMAN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</a:t>
                      </a:r>
                      <a:r>
                        <a:rPr dirty="0" sz="14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79730" marR="251460" indent="-287020">
                        <a:lnSpc>
                          <a:spcPct val="1071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pedoman internal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(level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unit)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diturunkan dari  permenpanRB no 5/2020, sudah</a:t>
                      </a:r>
                      <a:r>
                        <a:rPr dirty="0" sz="14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ditetapkan.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79730" marR="114300" indent="-287020">
                        <a:lnSpc>
                          <a:spcPct val="107100"/>
                        </a:lnSpc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output penerapan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SPBE:  FORMULIR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1.0 s.d</a:t>
                      </a:r>
                      <a:r>
                        <a:rPr dirty="0" sz="14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4.0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130">
                    <a:solidFill>
                      <a:srgbClr val="E7E7E7"/>
                    </a:solidFill>
                  </a:tcPr>
                </a:tc>
              </a:tr>
              <a:tr h="1371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90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kebijakan strategis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ditetapkan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Komite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Risiko 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Tim  Koordinasi SPBE Instansi Pusat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/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Pemerintah 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spc="-25">
                          <a:latin typeface="Carlito"/>
                          <a:cs typeface="Carlito"/>
                        </a:rPr>
                        <a:t>ke 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seluruh unit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kerja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/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perangkat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 Daerah.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Selain itu, 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direviu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dievaluasi 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secara</a:t>
                      </a:r>
                      <a:r>
                        <a:rPr dirty="0" sz="1400" spc="-3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periodik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marL="379730" marR="548005" indent="-287020">
                        <a:lnSpc>
                          <a:spcPct val="1072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penetapan formal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(level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pergub/perwal)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atas  kebijakan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diberlakukan </a:t>
                      </a:r>
                      <a:r>
                        <a:rPr dirty="0" u="sng" sz="1400" spc="-1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kepada </a:t>
                      </a:r>
                      <a:r>
                        <a:rPr dirty="0" u="sng" sz="1400" spc="-1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seluruh unit</a:t>
                      </a:r>
                      <a:r>
                        <a:rPr dirty="0" u="sng" sz="1400" spc="1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kerja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79730" marR="114300" indent="-287020">
                        <a:lnSpc>
                          <a:spcPct val="107200"/>
                        </a:lnSpc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output penerapan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SPBE:  FORMULIR</a:t>
                      </a:r>
                      <a:r>
                        <a:rPr dirty="0" sz="1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5.0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130"/>
                </a:tc>
              </a:tr>
              <a:tr h="766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57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evaluasi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ditindaklanjuti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melalui perbaikan penerapan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79730" marR="1137920" indent="-287020">
                        <a:lnSpc>
                          <a:spcPct val="1073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Uraian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rekomendasi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FORMULIR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5.0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 ditindaklanjuti.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improvement atas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residu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13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05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22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4320" y="2779902"/>
            <a:ext cx="6556375" cy="1183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281940" marR="5080" indent="-269875">
              <a:lnSpc>
                <a:spcPts val="4320"/>
              </a:lnSpc>
              <a:spcBef>
                <a:spcPts val="640"/>
              </a:spcBef>
            </a:pP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Penerapan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Manajemen  </a:t>
            </a: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Keamanan</a:t>
            </a:r>
            <a:r>
              <a:rPr dirty="0" sz="4000" spc="2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Informasi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14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72683" y="2378709"/>
            <a:ext cx="4694555" cy="2875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dirty="0" sz="1200" spc="-5">
                <a:latin typeface="Verdana"/>
                <a:cs typeface="Verdana"/>
              </a:rPr>
              <a:t>Penetapan Ruang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Lingkup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rabicPeriod"/>
            </a:pPr>
            <a:endParaRPr sz="1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241300" algn="l"/>
              </a:tabLst>
            </a:pPr>
            <a:r>
              <a:rPr dirty="0" sz="1200" spc="-5">
                <a:latin typeface="Verdana"/>
                <a:cs typeface="Verdana"/>
              </a:rPr>
              <a:t>Penetapan </a:t>
            </a:r>
            <a:r>
              <a:rPr dirty="0" sz="1200" spc="-10">
                <a:latin typeface="Verdana"/>
                <a:cs typeface="Verdana"/>
              </a:rPr>
              <a:t>Penanggung Jawab: </a:t>
            </a:r>
            <a:r>
              <a:rPr dirty="0" sz="1200" spc="-5">
                <a:latin typeface="Verdana"/>
                <a:cs typeface="Verdana"/>
              </a:rPr>
              <a:t>Tim dan</a:t>
            </a:r>
            <a:r>
              <a:rPr dirty="0" sz="1200" spc="114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Tupoksi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rabicPeriod"/>
            </a:pPr>
            <a:endParaRPr sz="1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065"/>
              </a:spcBef>
              <a:buAutoNum type="arabicPeriod"/>
              <a:tabLst>
                <a:tab pos="241300" algn="l"/>
              </a:tabLst>
            </a:pPr>
            <a:r>
              <a:rPr dirty="0" sz="1200" spc="-5">
                <a:latin typeface="Verdana"/>
                <a:cs typeface="Verdana"/>
              </a:rPr>
              <a:t>Perencanaan: renja, manajemen risiko,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BCP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rabicPeriod"/>
            </a:pPr>
            <a:endParaRPr sz="1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241300" algn="l"/>
              </a:tabLst>
            </a:pPr>
            <a:r>
              <a:rPr dirty="0" sz="1200" spc="-5">
                <a:latin typeface="Verdana"/>
                <a:cs typeface="Verdana"/>
              </a:rPr>
              <a:t>Dukungan </a:t>
            </a:r>
            <a:r>
              <a:rPr dirty="0" sz="1200" spc="-10">
                <a:latin typeface="Verdana"/>
                <a:cs typeface="Verdana"/>
              </a:rPr>
              <a:t>Pengoperasian: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penganggaran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rabicPeriod"/>
            </a:pPr>
            <a:endParaRPr sz="1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065"/>
              </a:spcBef>
              <a:buAutoNum type="arabicPeriod"/>
              <a:tabLst>
                <a:tab pos="241300" algn="l"/>
              </a:tabLst>
            </a:pPr>
            <a:r>
              <a:rPr dirty="0" sz="1200" spc="-10">
                <a:latin typeface="Verdana"/>
                <a:cs typeface="Verdana"/>
              </a:rPr>
              <a:t>Evaluasi </a:t>
            </a:r>
            <a:r>
              <a:rPr dirty="0" sz="1200" spc="-5">
                <a:latin typeface="Verdana"/>
                <a:cs typeface="Verdana"/>
              </a:rPr>
              <a:t>Kinerja:</a:t>
            </a:r>
            <a:r>
              <a:rPr dirty="0" sz="1200" spc="5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monitoring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rabicPeriod"/>
            </a:pPr>
            <a:endParaRPr sz="1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241300" algn="l"/>
              </a:tabLst>
            </a:pPr>
            <a:r>
              <a:rPr dirty="0" sz="1200" spc="-5">
                <a:latin typeface="Verdana"/>
                <a:cs typeface="Verdana"/>
              </a:rPr>
              <a:t>Perbaikan Berkelanjutan: tindak </a:t>
            </a:r>
            <a:r>
              <a:rPr dirty="0" sz="1200" spc="-10">
                <a:latin typeface="Verdana"/>
                <a:cs typeface="Verdana"/>
              </a:rPr>
              <a:t>lanjut </a:t>
            </a:r>
            <a:r>
              <a:rPr dirty="0" sz="1200" spc="-5">
                <a:latin typeface="Verdana"/>
                <a:cs typeface="Verdana"/>
              </a:rPr>
              <a:t>rekomendasi</a:t>
            </a:r>
            <a:r>
              <a:rPr dirty="0" sz="1200" spc="114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audit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8515" y="268224"/>
            <a:ext cx="11878310" cy="6468110"/>
            <a:chOff x="318515" y="268224"/>
            <a:chExt cx="11878310" cy="6468110"/>
          </a:xfrm>
        </p:grpSpPr>
        <p:sp>
          <p:nvSpPr>
            <p:cNvPr id="5" name="object 5"/>
            <p:cNvSpPr/>
            <p:nvPr/>
          </p:nvSpPr>
          <p:spPr>
            <a:xfrm>
              <a:off x="1303019" y="2075688"/>
              <a:ext cx="3877055" cy="3601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722619" y="1239012"/>
              <a:ext cx="341630" cy="55244"/>
            </a:xfrm>
            <a:custGeom>
              <a:avLst/>
              <a:gdLst/>
              <a:ahLst/>
              <a:cxnLst/>
              <a:rect l="l" t="t" r="r" b="b"/>
              <a:pathLst>
                <a:path w="341629" h="55244">
                  <a:moveTo>
                    <a:pt x="341375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41375" y="54863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391899" y="274320"/>
              <a:ext cx="481583" cy="4800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8515" y="268224"/>
              <a:ext cx="370331" cy="4861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87212" y="5486400"/>
              <a:ext cx="4920995" cy="7101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42592" y="200659"/>
            <a:ext cx="830707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  <a:latin typeface="Verdana"/>
                <a:cs typeface="Verdana"/>
              </a:rPr>
              <a:t>Manajemen Keamanan</a:t>
            </a:r>
            <a:r>
              <a:rPr dirty="0" spc="-95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pc="-5">
                <a:solidFill>
                  <a:srgbClr val="C00000"/>
                </a:solidFill>
                <a:latin typeface="Verdana"/>
                <a:cs typeface="Verdana"/>
              </a:rPr>
              <a:t>Informasi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14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5887211" y="5486400"/>
            <a:ext cx="4921250" cy="710565"/>
          </a:xfrm>
          <a:prstGeom prst="rect">
            <a:avLst/>
          </a:prstGeom>
          <a:ln w="6350">
            <a:solidFill>
              <a:srgbClr val="FDC305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800" spc="-10">
                <a:latin typeface="Carlito"/>
                <a:cs typeface="Carlito"/>
              </a:rPr>
              <a:t>Sertifikasi </a:t>
            </a:r>
            <a:r>
              <a:rPr dirty="0" sz="1800" b="1">
                <a:latin typeface="Carlito"/>
                <a:cs typeface="Carlito"/>
              </a:rPr>
              <a:t>ISO </a:t>
            </a:r>
            <a:r>
              <a:rPr dirty="0" sz="1800" spc="-5" b="1">
                <a:latin typeface="Carlito"/>
                <a:cs typeface="Carlito"/>
              </a:rPr>
              <a:t>27001 </a:t>
            </a:r>
            <a:r>
              <a:rPr dirty="0" sz="1800" spc="-5">
                <a:latin typeface="Carlito"/>
                <a:cs typeface="Carlito"/>
              </a:rPr>
              <a:t>merupakan bukti</a:t>
            </a:r>
            <a:r>
              <a:rPr dirty="0" sz="1800" spc="3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dukung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yang relevan, </a:t>
            </a:r>
            <a:r>
              <a:rPr dirty="0" sz="1800" spc="-15">
                <a:latin typeface="Carlito"/>
                <a:cs typeface="Carlito"/>
              </a:rPr>
              <a:t>tetapi </a:t>
            </a:r>
            <a:r>
              <a:rPr dirty="0" sz="1800" spc="-5">
                <a:latin typeface="Carlito"/>
                <a:cs typeface="Carlito"/>
              </a:rPr>
              <a:t>tidak merupakan </a:t>
            </a:r>
            <a:r>
              <a:rPr dirty="0" sz="1800" spc="-20">
                <a:latin typeface="Carlito"/>
                <a:cs typeface="Carlito"/>
              </a:rPr>
              <a:t>syarat</a:t>
            </a:r>
            <a:r>
              <a:rPr dirty="0" sz="1800" spc="3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wajib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2052" y="200659"/>
            <a:ext cx="932307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C00000"/>
                </a:solidFill>
                <a:latin typeface="Verdana"/>
                <a:cs typeface="Verdana"/>
              </a:rPr>
              <a:t>“Pengendalian </a:t>
            </a:r>
            <a:r>
              <a:rPr dirty="0">
                <a:solidFill>
                  <a:srgbClr val="C00000"/>
                </a:solidFill>
                <a:latin typeface="Verdana"/>
                <a:cs typeface="Verdana"/>
              </a:rPr>
              <a:t>Keamanan</a:t>
            </a:r>
            <a:r>
              <a:rPr dirty="0" spc="-75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pc="-5">
                <a:solidFill>
                  <a:srgbClr val="C00000"/>
                </a:solidFill>
                <a:latin typeface="Verdana"/>
                <a:cs typeface="Verdana"/>
              </a:rPr>
              <a:t>Informasi”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8515" y="268224"/>
            <a:ext cx="11878310" cy="6468110"/>
            <a:chOff x="318515" y="268224"/>
            <a:chExt cx="11878310" cy="6468110"/>
          </a:xfrm>
        </p:grpSpPr>
        <p:sp>
          <p:nvSpPr>
            <p:cNvPr id="5" name="object 5"/>
            <p:cNvSpPr/>
            <p:nvPr/>
          </p:nvSpPr>
          <p:spPr>
            <a:xfrm>
              <a:off x="5722619" y="1239012"/>
              <a:ext cx="341630" cy="55244"/>
            </a:xfrm>
            <a:custGeom>
              <a:avLst/>
              <a:gdLst/>
              <a:ahLst/>
              <a:cxnLst/>
              <a:rect l="l" t="t" r="r" b="b"/>
              <a:pathLst>
                <a:path w="341629" h="55244">
                  <a:moveTo>
                    <a:pt x="341375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41375" y="54863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391899" y="274320"/>
              <a:ext cx="481583" cy="480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8515" y="268224"/>
              <a:ext cx="370331" cy="4861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95671" y="6144768"/>
              <a:ext cx="4062983" cy="3840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948639" y="1596593"/>
            <a:ext cx="25304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rlito"/>
                <a:cs typeface="Carlito"/>
              </a:rPr>
              <a:t>Tingkat </a:t>
            </a:r>
            <a:r>
              <a:rPr dirty="0" sz="1600" spc="-5" b="1">
                <a:latin typeface="Carlito"/>
                <a:cs typeface="Carlito"/>
              </a:rPr>
              <a:t>1</a:t>
            </a:r>
            <a:r>
              <a:rPr dirty="0" sz="1600" spc="-15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(Kebijakan/Standar)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14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948639" y="1838985"/>
            <a:ext cx="4676140" cy="254571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915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Kebijakan Keamanan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Informasi</a:t>
            </a:r>
            <a:endParaRPr sz="1600">
              <a:latin typeface="Carlito"/>
              <a:cs typeface="Carlito"/>
            </a:endParaRPr>
          </a:p>
          <a:p>
            <a:pPr marL="279400" marR="442595" indent="-266700">
              <a:lnSpc>
                <a:spcPts val="1730"/>
              </a:lnSpc>
              <a:spcBef>
                <a:spcPts val="1030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20">
                <a:latin typeface="Carlito"/>
                <a:cs typeface="Carlito"/>
              </a:rPr>
              <a:t>Peran </a:t>
            </a:r>
            <a:r>
              <a:rPr dirty="0" sz="1600" spc="-5">
                <a:latin typeface="Carlito"/>
                <a:cs typeface="Carlito"/>
              </a:rPr>
              <a:t>dan tanggung </a:t>
            </a:r>
            <a:r>
              <a:rPr dirty="0" sz="1600" spc="-10">
                <a:latin typeface="Carlito"/>
                <a:cs typeface="Carlito"/>
              </a:rPr>
              <a:t>jawab organisasi keamanan  informasi</a:t>
            </a:r>
            <a:endParaRPr sz="1600">
              <a:latin typeface="Carlito"/>
              <a:cs typeface="Carlito"/>
            </a:endParaRPr>
          </a:p>
          <a:p>
            <a:pPr marL="279400" indent="-266700">
              <a:lnSpc>
                <a:spcPct val="100000"/>
              </a:lnSpc>
              <a:spcBef>
                <a:spcPts val="780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5">
                <a:latin typeface="Carlito"/>
                <a:cs typeface="Carlito"/>
              </a:rPr>
              <a:t>Klasifikasi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informasi</a:t>
            </a:r>
            <a:endParaRPr sz="1600">
              <a:latin typeface="Carlito"/>
              <a:cs typeface="Carlito"/>
            </a:endParaRPr>
          </a:p>
          <a:p>
            <a:pPr marL="279400" indent="-266700">
              <a:lnSpc>
                <a:spcPct val="100000"/>
              </a:lnSpc>
              <a:spcBef>
                <a:spcPts val="805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Kebijakan Pengamanan Akses </a:t>
            </a:r>
            <a:r>
              <a:rPr dirty="0" sz="1600" spc="-5">
                <a:latin typeface="Carlito"/>
                <a:cs typeface="Carlito"/>
              </a:rPr>
              <a:t>Fisik dan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Logic</a:t>
            </a:r>
            <a:endParaRPr sz="1600">
              <a:latin typeface="Carlito"/>
              <a:cs typeface="Carlito"/>
            </a:endParaRPr>
          </a:p>
          <a:p>
            <a:pPr marL="279400" marR="5080" indent="-266700">
              <a:lnSpc>
                <a:spcPts val="1730"/>
              </a:lnSpc>
              <a:spcBef>
                <a:spcPts val="1030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Manajemen Kelangsungan </a:t>
            </a:r>
            <a:r>
              <a:rPr dirty="0" sz="1600" spc="-5">
                <a:latin typeface="Carlito"/>
                <a:cs typeface="Carlito"/>
              </a:rPr>
              <a:t>Bisnis (</a:t>
            </a:r>
            <a:r>
              <a:rPr dirty="0" sz="1600" spc="-5" i="1">
                <a:latin typeface="Carlito"/>
                <a:cs typeface="Carlito"/>
              </a:rPr>
              <a:t>Business </a:t>
            </a:r>
            <a:r>
              <a:rPr dirty="0" sz="1600" spc="-10" i="1">
                <a:latin typeface="Carlito"/>
                <a:cs typeface="Carlito"/>
              </a:rPr>
              <a:t>Continuity  </a:t>
            </a:r>
            <a:r>
              <a:rPr dirty="0" sz="1600" spc="-5" i="1">
                <a:latin typeface="Carlito"/>
                <a:cs typeface="Carlito"/>
              </a:rPr>
              <a:t>Management</a:t>
            </a:r>
            <a:r>
              <a:rPr dirty="0" sz="1600" spc="-5">
                <a:latin typeface="Carlito"/>
                <a:cs typeface="Carlito"/>
              </a:rPr>
              <a:t>)</a:t>
            </a:r>
            <a:endParaRPr sz="1600">
              <a:latin typeface="Carlito"/>
              <a:cs typeface="Carlito"/>
            </a:endParaRPr>
          </a:p>
          <a:p>
            <a:pPr marL="279400" indent="-266700">
              <a:lnSpc>
                <a:spcPct val="100000"/>
              </a:lnSpc>
              <a:spcBef>
                <a:spcPts val="780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Ketentuan </a:t>
            </a:r>
            <a:r>
              <a:rPr dirty="0" sz="1600" spc="-5">
                <a:latin typeface="Carlito"/>
                <a:cs typeface="Carlito"/>
              </a:rPr>
              <a:t>Penggunaan </a:t>
            </a:r>
            <a:r>
              <a:rPr dirty="0" sz="1600" spc="-10">
                <a:latin typeface="Carlito"/>
                <a:cs typeface="Carlito"/>
              </a:rPr>
              <a:t>Sumber </a:t>
            </a:r>
            <a:r>
              <a:rPr dirty="0" sz="1600" spc="-20">
                <a:latin typeface="Carlito"/>
                <a:cs typeface="Carlito"/>
              </a:rPr>
              <a:t>Daya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TIK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07048" y="1596593"/>
            <a:ext cx="2551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rlito"/>
                <a:cs typeface="Carlito"/>
              </a:rPr>
              <a:t>Tingkat </a:t>
            </a:r>
            <a:r>
              <a:rPr dirty="0" sz="1600" spc="-5" b="1">
                <a:latin typeface="Carlito"/>
                <a:cs typeface="Carlito"/>
              </a:rPr>
              <a:t>2</a:t>
            </a:r>
            <a:r>
              <a:rPr dirty="0" sz="1600" spc="-20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(Prosedur/Panduan)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7048" y="1838985"/>
            <a:ext cx="5483225" cy="267208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915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Prosedur </a:t>
            </a:r>
            <a:r>
              <a:rPr dirty="0" sz="1600" spc="-5">
                <a:latin typeface="Carlito"/>
                <a:cs typeface="Carlito"/>
              </a:rPr>
              <a:t>pengendalian </a:t>
            </a:r>
            <a:r>
              <a:rPr dirty="0" sz="1600" spc="-15">
                <a:latin typeface="Carlito"/>
                <a:cs typeface="Carlito"/>
              </a:rPr>
              <a:t>dokumen</a:t>
            </a:r>
            <a:endParaRPr sz="1600">
              <a:latin typeface="Carlito"/>
              <a:cs typeface="Carlito"/>
            </a:endParaRPr>
          </a:p>
          <a:p>
            <a:pPr marL="279400" indent="-266700">
              <a:lnSpc>
                <a:spcPct val="100000"/>
              </a:lnSpc>
              <a:spcBef>
                <a:spcPts val="815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Prosedur </a:t>
            </a:r>
            <a:r>
              <a:rPr dirty="0" sz="1600" spc="-5">
                <a:latin typeface="Carlito"/>
                <a:cs typeface="Carlito"/>
              </a:rPr>
              <a:t>pengendalian </a:t>
            </a:r>
            <a:r>
              <a:rPr dirty="0" sz="1600" spc="-15">
                <a:latin typeface="Carlito"/>
                <a:cs typeface="Carlito"/>
              </a:rPr>
              <a:t>rekaman</a:t>
            </a:r>
            <a:endParaRPr sz="1600">
              <a:latin typeface="Carlito"/>
              <a:cs typeface="Carlito"/>
            </a:endParaRPr>
          </a:p>
          <a:p>
            <a:pPr marL="279400" indent="-266700">
              <a:lnSpc>
                <a:spcPct val="100000"/>
              </a:lnSpc>
              <a:spcBef>
                <a:spcPts val="805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Prosedur </a:t>
            </a:r>
            <a:r>
              <a:rPr dirty="0" sz="1600">
                <a:latin typeface="Carlito"/>
                <a:cs typeface="Carlito"/>
              </a:rPr>
              <a:t>audit </a:t>
            </a:r>
            <a:r>
              <a:rPr dirty="0" sz="1600" spc="-10">
                <a:latin typeface="Carlito"/>
                <a:cs typeface="Carlito"/>
              </a:rPr>
              <a:t>internal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SMKI</a:t>
            </a:r>
            <a:endParaRPr sz="1600">
              <a:latin typeface="Carlito"/>
              <a:cs typeface="Carlito"/>
            </a:endParaRPr>
          </a:p>
          <a:p>
            <a:pPr marL="279400" indent="-266700">
              <a:lnSpc>
                <a:spcPct val="100000"/>
              </a:lnSpc>
              <a:spcBef>
                <a:spcPts val="805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Prosedur tindakan perbaikan </a:t>
            </a:r>
            <a:r>
              <a:rPr dirty="0" sz="1600" spc="-5">
                <a:latin typeface="Carlito"/>
                <a:cs typeface="Carlito"/>
              </a:rPr>
              <a:t>dan</a:t>
            </a:r>
            <a:r>
              <a:rPr dirty="0" sz="160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pencegahan</a:t>
            </a:r>
            <a:endParaRPr sz="1600">
              <a:latin typeface="Carlito"/>
              <a:cs typeface="Carlito"/>
            </a:endParaRPr>
          </a:p>
          <a:p>
            <a:pPr marL="279400" marR="382905" indent="-266700">
              <a:lnSpc>
                <a:spcPts val="1730"/>
              </a:lnSpc>
              <a:spcBef>
                <a:spcPts val="1035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Prosedur penanganan informasi </a:t>
            </a:r>
            <a:r>
              <a:rPr dirty="0" sz="1600" spc="-5">
                <a:latin typeface="Carlito"/>
                <a:cs typeface="Carlito"/>
              </a:rPr>
              <a:t>(penyimpanan, pelabelan,  </a:t>
            </a:r>
            <a:r>
              <a:rPr dirty="0" sz="1600" spc="-10">
                <a:latin typeface="Carlito"/>
                <a:cs typeface="Carlito"/>
              </a:rPr>
              <a:t>pengiriman/pertukaran,</a:t>
            </a:r>
            <a:r>
              <a:rPr dirty="0" sz="160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pemusnahan)</a:t>
            </a:r>
            <a:endParaRPr sz="1600">
              <a:latin typeface="Carlito"/>
              <a:cs typeface="Carlito"/>
            </a:endParaRPr>
          </a:p>
          <a:p>
            <a:pPr marL="279400" indent="-266700">
              <a:lnSpc>
                <a:spcPct val="100000"/>
              </a:lnSpc>
              <a:spcBef>
                <a:spcPts val="775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Prosedur penanganan insiden/gangguan keamanan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informasi</a:t>
            </a:r>
            <a:endParaRPr sz="1600">
              <a:latin typeface="Carlito"/>
              <a:cs typeface="Carlito"/>
            </a:endParaRPr>
          </a:p>
          <a:p>
            <a:pPr marL="279400" indent="-266700">
              <a:lnSpc>
                <a:spcPct val="100000"/>
              </a:lnSpc>
              <a:spcBef>
                <a:spcPts val="805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1600" spc="-10">
                <a:latin typeface="Carlito"/>
                <a:cs typeface="Carlito"/>
              </a:rPr>
              <a:t>Prosedur pemantauan </a:t>
            </a:r>
            <a:r>
              <a:rPr dirty="0" sz="1600" spc="-5">
                <a:latin typeface="Carlito"/>
                <a:cs typeface="Carlito"/>
              </a:rPr>
              <a:t>penggunaan </a:t>
            </a:r>
            <a:r>
              <a:rPr dirty="0" sz="1600" spc="-10">
                <a:latin typeface="Carlito"/>
                <a:cs typeface="Carlito"/>
              </a:rPr>
              <a:t>fasilitas teknologi</a:t>
            </a:r>
            <a:r>
              <a:rPr dirty="0" sz="1600" spc="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informasi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95671" y="6144767"/>
            <a:ext cx="4063365" cy="384175"/>
          </a:xfrm>
          <a:prstGeom prst="rect">
            <a:avLst/>
          </a:prstGeom>
          <a:ln w="6350">
            <a:solidFill>
              <a:srgbClr val="FDC305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325"/>
              </a:spcBef>
            </a:pPr>
            <a:r>
              <a:rPr dirty="0" sz="1800" spc="-10">
                <a:latin typeface="Carlito"/>
                <a:cs typeface="Carlito"/>
              </a:rPr>
              <a:t>Contoh dikutip </a:t>
            </a:r>
            <a:r>
              <a:rPr dirty="0" sz="1800" spc="-5">
                <a:latin typeface="Carlito"/>
                <a:cs typeface="Carlito"/>
              </a:rPr>
              <a:t>dari </a:t>
            </a:r>
            <a:r>
              <a:rPr dirty="0" sz="1800" spc="-10">
                <a:latin typeface="Carlito"/>
                <a:cs typeface="Carlito"/>
              </a:rPr>
              <a:t>Panduan </a:t>
            </a:r>
            <a:r>
              <a:rPr dirty="0" sz="1800" spc="-5">
                <a:latin typeface="Carlito"/>
                <a:cs typeface="Carlito"/>
              </a:rPr>
              <a:t>Indeks</a:t>
            </a:r>
            <a:r>
              <a:rPr dirty="0" sz="1800" spc="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KAMI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952" y="1940039"/>
            <a:ext cx="1117600" cy="398780"/>
            <a:chOff x="377952" y="1940039"/>
            <a:chExt cx="1117600" cy="398780"/>
          </a:xfrm>
        </p:grpSpPr>
        <p:sp>
          <p:nvSpPr>
            <p:cNvPr id="3" name="object 3"/>
            <p:cNvSpPr/>
            <p:nvPr/>
          </p:nvSpPr>
          <p:spPr>
            <a:xfrm>
              <a:off x="377952" y="1948599"/>
              <a:ext cx="1117600" cy="354965"/>
            </a:xfrm>
            <a:custGeom>
              <a:avLst/>
              <a:gdLst/>
              <a:ahLst/>
              <a:cxnLst/>
              <a:rect l="l" t="t" r="r" b="b"/>
              <a:pathLst>
                <a:path w="1117600" h="354964">
                  <a:moveTo>
                    <a:pt x="1117015" y="0"/>
                  </a:moveTo>
                  <a:lnTo>
                    <a:pt x="0" y="0"/>
                  </a:lnTo>
                  <a:lnTo>
                    <a:pt x="0" y="354418"/>
                  </a:lnTo>
                  <a:lnTo>
                    <a:pt x="1117015" y="354418"/>
                  </a:lnTo>
                  <a:lnTo>
                    <a:pt x="11170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1688" y="1940039"/>
              <a:ext cx="784098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574791" y="1940039"/>
            <a:ext cx="767334" cy="398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06100" y="1940039"/>
            <a:ext cx="816101" cy="398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7952" y="631825"/>
          <a:ext cx="11455400" cy="5866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965"/>
                <a:gridCol w="5535930"/>
                <a:gridCol w="2368550"/>
                <a:gridCol w="2409189"/>
              </a:tblGrid>
              <a:tr h="7661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Domain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Aspek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099820" marR="405765">
                        <a:lnSpc>
                          <a:spcPct val="107200"/>
                        </a:lnSpc>
                        <a:spcBef>
                          <a:spcPts val="18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Penerapan 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anaj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emen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349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53797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Indikator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600" spc="-15">
                          <a:latin typeface="Carlito"/>
                          <a:cs typeface="Carlito"/>
                        </a:rPr>
                        <a:t>Kematangan Penerapan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600" spc="-5">
                          <a:latin typeface="Carlito"/>
                          <a:cs typeface="Carlito"/>
                        </a:rPr>
                        <a:t>Keamanan</a:t>
                      </a:r>
                      <a:r>
                        <a:rPr dirty="0" sz="16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Informasi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3810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4368">
                <a:tc rowSpan="2"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8064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25"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ri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04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Capaian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</a:tr>
              <a:tr h="7014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735"/>
                </a:tc>
                <a:tc gridSpan="3"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tersedia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dalam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tahap</a:t>
                      </a:r>
                      <a:r>
                        <a:rPr dirty="0" sz="1400" spc="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pembangunan.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0960">
                    <a:solidFill>
                      <a:srgbClr val="E7E7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4276">
                <a:tc>
                  <a:txBody>
                    <a:bodyPr/>
                    <a:lstStyle/>
                    <a:p>
                      <a:pPr algn="ctr" marL="1905">
                        <a:lnSpc>
                          <a:spcPts val="160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0960">
                    <a:solidFill>
                      <a:srgbClr val="E7E7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27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508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tersedia.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dilaksanakan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SEBAGIAN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unit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kerja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/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perangkat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</a:t>
                      </a:r>
                      <a:r>
                        <a:rPr dirty="0" sz="14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Pusat/Pemerintah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8382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24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508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215773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dilaksanakan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SEMUA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unit 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kerja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/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perangkat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</a:t>
                      </a:r>
                      <a:r>
                        <a:rPr dirty="0" sz="1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3906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50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15062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dilakukan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melalui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strategi Keamanan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Informasi 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ditetapkan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Tim Koordinasi SPBE Instansi Pusat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/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Pemerintah Daerah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berdasarkan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 Selain  itu, 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evaluasi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secara</a:t>
                      </a:r>
                      <a:r>
                        <a:rPr dirty="0" sz="1400" spc="8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periodik.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9588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18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54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202628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evaluasi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ditindaklanjuti 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melalui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perbaikan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penerapan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proses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pengendalian Keamanan</a:t>
                      </a:r>
                      <a:r>
                        <a:rPr dirty="0" sz="1400" spc="-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Informasi.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3652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299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Jawaban: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Pilih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1, 2, 3, 4,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</a:t>
                      </a:r>
                      <a:r>
                        <a:rPr dirty="0" sz="14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441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Penjelasan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9" name="object 9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22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" y="469468"/>
            <a:ext cx="50368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 b="0">
                <a:latin typeface="Trebuchet MS"/>
                <a:cs typeface="Trebuchet MS"/>
              </a:rPr>
              <a:t>Verifikasi </a:t>
            </a:r>
            <a:r>
              <a:rPr dirty="0" sz="4400" spc="-229" b="0">
                <a:latin typeface="Trebuchet MS"/>
                <a:cs typeface="Trebuchet MS"/>
              </a:rPr>
              <a:t>Data</a:t>
            </a:r>
            <a:r>
              <a:rPr dirty="0" sz="4400" spc="-465" b="0">
                <a:latin typeface="Trebuchet MS"/>
                <a:cs typeface="Trebuchet MS"/>
              </a:rPr>
              <a:t> </a:t>
            </a:r>
            <a:r>
              <a:rPr dirty="0" sz="4400" spc="-140" b="0">
                <a:latin typeface="Trebuchet MS"/>
                <a:cs typeface="Trebuchet MS"/>
              </a:rPr>
              <a:t>Dukung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816" y="1363967"/>
            <a:ext cx="11238230" cy="398780"/>
            <a:chOff x="432816" y="1363967"/>
            <a:chExt cx="11238230" cy="398780"/>
          </a:xfrm>
        </p:grpSpPr>
        <p:sp>
          <p:nvSpPr>
            <p:cNvPr id="4" name="object 4"/>
            <p:cNvSpPr/>
            <p:nvPr/>
          </p:nvSpPr>
          <p:spPr>
            <a:xfrm>
              <a:off x="433133" y="1372006"/>
              <a:ext cx="11237595" cy="375285"/>
            </a:xfrm>
            <a:custGeom>
              <a:avLst/>
              <a:gdLst/>
              <a:ahLst/>
              <a:cxnLst/>
              <a:rect l="l" t="t" r="r" b="b"/>
              <a:pathLst>
                <a:path w="11237595" h="375285">
                  <a:moveTo>
                    <a:pt x="11237532" y="0"/>
                  </a:moveTo>
                  <a:lnTo>
                    <a:pt x="6376733" y="0"/>
                  </a:lnTo>
                  <a:lnTo>
                    <a:pt x="745426" y="0"/>
                  </a:lnTo>
                  <a:lnTo>
                    <a:pt x="0" y="0"/>
                  </a:lnTo>
                  <a:lnTo>
                    <a:pt x="0" y="375259"/>
                  </a:lnTo>
                  <a:lnTo>
                    <a:pt x="745426" y="375259"/>
                  </a:lnTo>
                  <a:lnTo>
                    <a:pt x="6376733" y="375259"/>
                  </a:lnTo>
                  <a:lnTo>
                    <a:pt x="11237532" y="375259"/>
                  </a:lnTo>
                  <a:lnTo>
                    <a:pt x="112375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2816" y="1363967"/>
              <a:ext cx="746760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05783" y="1363967"/>
              <a:ext cx="790193" cy="3985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650223" y="1363967"/>
              <a:ext cx="624077" cy="398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035796" y="1363967"/>
              <a:ext cx="806957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33133" y="1359280"/>
          <a:ext cx="11237595" cy="504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490"/>
                <a:gridCol w="5622290"/>
                <a:gridCol w="4870450"/>
              </a:tblGrid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4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 marR="18288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tersedia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dalam tahap  pembangunan.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7985" indent="-28702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387985" algn="l"/>
                          <a:tab pos="38862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rapat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pengendalian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keamanan</a:t>
                      </a:r>
                      <a:r>
                        <a:rPr dirty="0" sz="1400" spc="8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informasi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87985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87985" algn="l"/>
                          <a:tab pos="38862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renja keamanan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informasi di</a:t>
                      </a:r>
                      <a:r>
                        <a:rPr dirty="0" sz="1400" spc="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kominfo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975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tersedia.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 marR="9398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dilaksanakan pada  sebagian unit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kerja/perangkat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daerah 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</a:t>
                      </a:r>
                      <a:r>
                        <a:rPr dirty="0" sz="1400" spc="2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58115"/>
                </a:tc>
                <a:tc>
                  <a:txBody>
                    <a:bodyPr/>
                    <a:lstStyle/>
                    <a:p>
                      <a:pPr marL="387985" marR="195580" indent="-287020">
                        <a:lnSpc>
                          <a:spcPct val="1071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87985" algn="l"/>
                          <a:tab pos="38862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output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atas renja,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baru di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Sebagian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unit.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Contoh: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pemberlakuan SMKI seperti saat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“Indeks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KAMI”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satu unit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kerja.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13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97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dilaksanakan pada semua unit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kerja/perangkat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daerah 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 Pusat/Pemerintah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19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7985" indent="-287020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387985" algn="l"/>
                          <a:tab pos="38862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output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atas renja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SEMUA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unit</a:t>
                      </a:r>
                      <a:r>
                        <a:rPr dirty="0" sz="1400" spc="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kerja.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70">
                    <a:solidFill>
                      <a:srgbClr val="E7E7E7"/>
                    </a:solidFill>
                  </a:tcPr>
                </a:tc>
              </a:tr>
              <a:tr h="1204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3177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 dilakukan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melalui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strategi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yang ditetapkan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Tim  Koordinasi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Daerah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berdasarkan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Risiko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 Selain itu, 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  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secara</a:t>
                      </a:r>
                      <a:r>
                        <a:rPr dirty="0" sz="14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periodik.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59690"/>
                </a:tc>
                <a:tc>
                  <a:txBody>
                    <a:bodyPr/>
                    <a:lstStyle/>
                    <a:p>
                      <a:pPr marL="387985" marR="593090" indent="-287020">
                        <a:lnSpc>
                          <a:spcPct val="1071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387985" algn="l"/>
                          <a:tab pos="38862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penetapan/pengesahan formal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(level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pergub/perwal)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atas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keamanan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informasi 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(umumnya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disebut dokumen “Manual</a:t>
                      </a:r>
                      <a:r>
                        <a:rPr dirty="0" sz="1400" spc="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SMKI”)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87985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87985" algn="l"/>
                          <a:tab pos="38862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notulen/output atas</a:t>
                      </a:r>
                      <a:r>
                        <a:rPr dirty="0" sz="1400" spc="6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evaluasi.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765"/>
                </a:tc>
              </a:tr>
              <a:tr h="74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937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hasil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 pengendalian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ditindaklanjuti melalui perbaikan  penerapan proses pengendalian Keamanan</a:t>
                      </a:r>
                      <a:r>
                        <a:rPr dirty="0" sz="14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Informasi.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127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7985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"/>
                        <a:buChar char="•"/>
                        <a:tabLst>
                          <a:tab pos="387985" algn="l"/>
                          <a:tab pos="38862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tindak lanjut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atas</a:t>
                      </a:r>
                      <a:r>
                        <a:rPr dirty="0" sz="1400" spc="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evaluasi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11" name="object 11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22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6050" y="200659"/>
            <a:ext cx="427672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C00000"/>
                </a:solidFill>
                <a:latin typeface="Verdana"/>
                <a:cs typeface="Verdana"/>
              </a:rPr>
              <a:t>“Ruang</a:t>
            </a:r>
            <a:r>
              <a:rPr dirty="0" spc="-75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pc="-5">
                <a:solidFill>
                  <a:srgbClr val="C00000"/>
                </a:solidFill>
                <a:latin typeface="Verdana"/>
                <a:cs typeface="Verdana"/>
              </a:rPr>
              <a:t>Lingkup”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8515" y="268224"/>
            <a:ext cx="11878310" cy="6468110"/>
            <a:chOff x="318515" y="268224"/>
            <a:chExt cx="11878310" cy="6468110"/>
          </a:xfrm>
        </p:grpSpPr>
        <p:sp>
          <p:nvSpPr>
            <p:cNvPr id="4" name="object 4"/>
            <p:cNvSpPr/>
            <p:nvPr/>
          </p:nvSpPr>
          <p:spPr>
            <a:xfrm>
              <a:off x="5722619" y="1239012"/>
              <a:ext cx="341630" cy="55244"/>
            </a:xfrm>
            <a:custGeom>
              <a:avLst/>
              <a:gdLst/>
              <a:ahLst/>
              <a:cxnLst/>
              <a:rect l="l" t="t" r="r" b="b"/>
              <a:pathLst>
                <a:path w="341629" h="55244">
                  <a:moveTo>
                    <a:pt x="341375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41375" y="54863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391899" y="274320"/>
              <a:ext cx="481583" cy="480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8515" y="268224"/>
              <a:ext cx="370331" cy="4861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46960" y="1578863"/>
              <a:ext cx="7498080" cy="2828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19527" y="4655820"/>
              <a:ext cx="7552944" cy="1344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27981" y="6000750"/>
              <a:ext cx="4973955" cy="0"/>
            </a:xfrm>
            <a:custGeom>
              <a:avLst/>
              <a:gdLst/>
              <a:ahLst/>
              <a:cxnLst/>
              <a:rect l="l" t="t" r="r" b="b"/>
              <a:pathLst>
                <a:path w="4973955" h="0">
                  <a:moveTo>
                    <a:pt x="0" y="0"/>
                  </a:moveTo>
                  <a:lnTo>
                    <a:pt x="4973446" y="0"/>
                  </a:lnTo>
                </a:path>
              </a:pathLst>
            </a:custGeom>
            <a:ln w="28575">
              <a:solidFill>
                <a:srgbClr val="A6B72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995671" y="6144768"/>
              <a:ext cx="4062983" cy="3840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995671" y="6144767"/>
            <a:ext cx="4063365" cy="384175"/>
          </a:xfrm>
          <a:prstGeom prst="rect">
            <a:avLst/>
          </a:prstGeom>
          <a:ln w="6350">
            <a:solidFill>
              <a:srgbClr val="FDC305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325"/>
              </a:spcBef>
            </a:pPr>
            <a:r>
              <a:rPr dirty="0" sz="1800" spc="-10">
                <a:latin typeface="Carlito"/>
                <a:cs typeface="Carlito"/>
              </a:rPr>
              <a:t>Dilaksanakan </a:t>
            </a:r>
            <a:r>
              <a:rPr dirty="0" sz="1800" spc="-5">
                <a:latin typeface="Carlito"/>
                <a:cs typeface="Carlito"/>
              </a:rPr>
              <a:t>pada SEBAGIAN unit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kerja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18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b="1">
                <a:solidFill>
                  <a:srgbClr val="DDDDDD"/>
                </a:solidFill>
                <a:latin typeface="Verdana"/>
                <a:cs typeface="Verdana"/>
              </a:rPr>
              <a:t>23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685" y="2779902"/>
            <a:ext cx="807212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Penerapan Manajemen</a:t>
            </a:r>
            <a:r>
              <a:rPr dirty="0" sz="4000" spc="65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Data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17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3" name="object 3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23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5863" y="326136"/>
              <a:ext cx="11320780" cy="6205855"/>
            </a:xfrm>
            <a:custGeom>
              <a:avLst/>
              <a:gdLst/>
              <a:ahLst/>
              <a:cxnLst/>
              <a:rect l="l" t="t" r="r" b="b"/>
              <a:pathLst>
                <a:path w="11320780" h="6205855">
                  <a:moveTo>
                    <a:pt x="11320272" y="0"/>
                  </a:moveTo>
                  <a:lnTo>
                    <a:pt x="0" y="0"/>
                  </a:lnTo>
                  <a:lnTo>
                    <a:pt x="0" y="6205727"/>
                  </a:lnTo>
                  <a:lnTo>
                    <a:pt x="11320272" y="6205727"/>
                  </a:lnTo>
                  <a:lnTo>
                    <a:pt x="11320272" y="0"/>
                  </a:lnTo>
                  <a:close/>
                </a:path>
              </a:pathLst>
            </a:custGeom>
            <a:solidFill>
              <a:srgbClr val="C00000">
                <a:alpha val="878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193792" y="2414016"/>
              <a:ext cx="1804415" cy="1802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59" y="407619"/>
            <a:ext cx="503745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 b="0">
                <a:latin typeface="Trebuchet MS"/>
                <a:cs typeface="Trebuchet MS"/>
              </a:rPr>
              <a:t>Verifikasi </a:t>
            </a:r>
            <a:r>
              <a:rPr dirty="0" sz="4400" spc="-229" b="0">
                <a:latin typeface="Trebuchet MS"/>
                <a:cs typeface="Trebuchet MS"/>
              </a:rPr>
              <a:t>Data</a:t>
            </a:r>
            <a:r>
              <a:rPr dirty="0" sz="4400" spc="-459" b="0">
                <a:latin typeface="Trebuchet MS"/>
                <a:cs typeface="Trebuchet MS"/>
              </a:rPr>
              <a:t> </a:t>
            </a:r>
            <a:r>
              <a:rPr dirty="0" sz="4400" spc="-140" b="0">
                <a:latin typeface="Trebuchet MS"/>
                <a:cs typeface="Trebuchet MS"/>
              </a:rPr>
              <a:t>Dukung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68" y="1196327"/>
            <a:ext cx="11238865" cy="398780"/>
            <a:chOff x="429768" y="1196327"/>
            <a:chExt cx="11238865" cy="398780"/>
          </a:xfrm>
        </p:grpSpPr>
        <p:sp>
          <p:nvSpPr>
            <p:cNvPr id="4" name="object 4"/>
            <p:cNvSpPr/>
            <p:nvPr/>
          </p:nvSpPr>
          <p:spPr>
            <a:xfrm>
              <a:off x="431126" y="1204747"/>
              <a:ext cx="11237595" cy="375285"/>
            </a:xfrm>
            <a:custGeom>
              <a:avLst/>
              <a:gdLst/>
              <a:ahLst/>
              <a:cxnLst/>
              <a:rect l="l" t="t" r="r" b="b"/>
              <a:pathLst>
                <a:path w="11237595" h="375284">
                  <a:moveTo>
                    <a:pt x="6376683" y="0"/>
                  </a:moveTo>
                  <a:lnTo>
                    <a:pt x="731786" y="0"/>
                  </a:lnTo>
                  <a:lnTo>
                    <a:pt x="0" y="0"/>
                  </a:lnTo>
                  <a:lnTo>
                    <a:pt x="0" y="375259"/>
                  </a:lnTo>
                  <a:lnTo>
                    <a:pt x="731786" y="375259"/>
                  </a:lnTo>
                  <a:lnTo>
                    <a:pt x="6376683" y="375259"/>
                  </a:lnTo>
                  <a:lnTo>
                    <a:pt x="6376683" y="0"/>
                  </a:lnTo>
                  <a:close/>
                </a:path>
                <a:path w="11237595" h="375284">
                  <a:moveTo>
                    <a:pt x="11237506" y="0"/>
                  </a:moveTo>
                  <a:lnTo>
                    <a:pt x="6376708" y="0"/>
                  </a:lnTo>
                  <a:lnTo>
                    <a:pt x="6376708" y="375259"/>
                  </a:lnTo>
                  <a:lnTo>
                    <a:pt x="11237506" y="375259"/>
                  </a:lnTo>
                  <a:lnTo>
                    <a:pt x="112375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9768" y="1196327"/>
              <a:ext cx="734568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96640" y="1196327"/>
              <a:ext cx="790193" cy="3985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648699" y="1196327"/>
              <a:ext cx="624077" cy="398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034272" y="1196327"/>
              <a:ext cx="806957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31126" y="1192022"/>
          <a:ext cx="11237595" cy="5190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/>
                <a:gridCol w="5630545"/>
                <a:gridCol w="4874259"/>
              </a:tblGrid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3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diterapkan </a:t>
                      </a:r>
                      <a:r>
                        <a:rPr dirty="0" sz="1400" spc="-40" b="1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program</a:t>
                      </a:r>
                      <a:r>
                        <a:rPr dirty="0" sz="1400" spc="6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kegiatan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terarah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terencana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556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92430" indent="-28702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392430" algn="l"/>
                          <a:tab pos="39306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rapat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manajemen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975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27329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dengan program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terarah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terencana.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Kondisi: 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 spc="-40" b="1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mengacu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PEDOMAN 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51435"/>
                </a:tc>
                <a:tc>
                  <a:txBody>
                    <a:bodyPr/>
                    <a:lstStyle/>
                    <a:p>
                      <a:pPr marL="392430" marR="1168400" indent="-287020">
                        <a:lnSpc>
                          <a:spcPct val="1071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92430" algn="l"/>
                          <a:tab pos="3930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penetapan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program kerja (renja) yang  terencana/terarah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130"/>
                </a:tc>
              </a:tr>
              <a:tr h="944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54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dilaksanakan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mengacu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PEDOMAN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(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Pengelolaan  arsitektur data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induk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referensi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,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basis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kualitas data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interoperabilitas</a:t>
                      </a:r>
                      <a:r>
                        <a:rPr dirty="0" sz="1400" spc="-4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19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92430" marR="251460" indent="-287020">
                        <a:lnSpc>
                          <a:spcPct val="1071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92430" algn="l"/>
                          <a:tab pos="3930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pedoman internal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(level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unit)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diturunkan dari  PERMENPPN</a:t>
                      </a:r>
                      <a:r>
                        <a:rPr dirty="0" sz="1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16/2020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92430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92430" algn="l"/>
                          <a:tab pos="3930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output sesuai pedoman Manajemen</a:t>
                      </a:r>
                      <a:r>
                        <a:rPr dirty="0" sz="1400" spc="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130">
                    <a:solidFill>
                      <a:srgbClr val="E7E7E7"/>
                    </a:solidFill>
                  </a:tcPr>
                </a:tc>
              </a:tr>
              <a:tr h="1371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dilaksanakan  melalui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strategi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pengelolaan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yang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ditetapkan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Forum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Satu Data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Tim Koordinasi SPBE Instansi Pusat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/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Pemerintah 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spc="-25">
                          <a:latin typeface="Carlito"/>
                          <a:cs typeface="Carlito"/>
                        </a:rPr>
                        <a:t>ke 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seluruh unit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kerja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/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perangkat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 Daerah.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Selain itu, 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direviu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dievaluasi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secara 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periodik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830"/>
                </a:tc>
                <a:tc>
                  <a:txBody>
                    <a:bodyPr/>
                    <a:lstStyle/>
                    <a:p>
                      <a:pPr marL="392430" marR="170815" indent="-287020">
                        <a:lnSpc>
                          <a:spcPct val="1071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92430" algn="l"/>
                          <a:tab pos="3930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penetapan formal (pimpinan instansi pusat/pemda)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atas kebijakan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diberlakukan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kepada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seluruh unit</a:t>
                      </a:r>
                      <a:r>
                        <a:rPr dirty="0" u="sng" sz="1400" spc="1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kerja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92430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92430" algn="l"/>
                          <a:tab pos="393065" algn="l"/>
                        </a:tabLst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rapat/laporan evaluasi/telaahan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130"/>
                </a:tc>
              </a:tr>
              <a:tr h="766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 marR="1054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evaluasi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ditindaklanjuti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melalui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perbaikan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-1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92430" marR="128270" indent="-287020">
                        <a:lnSpc>
                          <a:spcPct val="1071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392430" algn="l"/>
                          <a:tab pos="39306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Pedoman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yg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sudah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update/notulensi rapat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pemutakhiran pedoman manajemen</a:t>
                      </a:r>
                      <a:r>
                        <a:rPr dirty="0" sz="14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92430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92430" algn="l"/>
                          <a:tab pos="39306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Hasil/rapat tindak lanjut laporan evaluasi manajemen</a:t>
                      </a:r>
                      <a:r>
                        <a:rPr dirty="0" sz="1400" spc="8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76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11" name="object 11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23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11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24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4548" y="2779902"/>
            <a:ext cx="5954395" cy="1183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 indent="1438275">
              <a:lnSpc>
                <a:spcPts val="4320"/>
              </a:lnSpc>
              <a:spcBef>
                <a:spcPts val="640"/>
              </a:spcBef>
            </a:pP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Penerapan  Manajemen Aset</a:t>
            </a:r>
            <a:r>
              <a:rPr dirty="0" sz="4000" spc="-4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TIK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795506" y="6467652"/>
            <a:ext cx="16891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2838" y="1149096"/>
            <a:ext cx="5277688" cy="532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81190" y="4467225"/>
            <a:ext cx="12160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45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210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dirty="0" sz="2100" spc="-45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dirty="0" sz="2100">
                <a:solidFill>
                  <a:srgbClr val="FFFFFF"/>
                </a:solidFill>
                <a:latin typeface="Carlito"/>
                <a:cs typeface="Carlito"/>
              </a:rPr>
              <a:t>ada</a:t>
            </a:r>
            <a:r>
              <a:rPr dirty="0" sz="2100" spc="5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210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9160" y="5818428"/>
            <a:ext cx="123444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0">
                <a:solidFill>
                  <a:srgbClr val="FFFFFF"/>
                </a:solidFill>
                <a:latin typeface="Carlito"/>
                <a:cs typeface="Carlito"/>
              </a:rPr>
              <a:t>Pencatatan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1411" y="4467225"/>
            <a:ext cx="134620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solidFill>
                  <a:srgbClr val="FFFFFF"/>
                </a:solidFill>
                <a:latin typeface="Carlito"/>
                <a:cs typeface="Carlito"/>
              </a:rPr>
              <a:t>Pengelolaan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9125" y="2195321"/>
            <a:ext cx="3310254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dirty="0" sz="2100" spc="-5">
                <a:solidFill>
                  <a:srgbClr val="FFFFFF"/>
                </a:solidFill>
                <a:latin typeface="Carlito"/>
                <a:cs typeface="Carlito"/>
              </a:rPr>
              <a:t>Penghapusan	</a:t>
            </a:r>
            <a:r>
              <a:rPr dirty="0" sz="2100" spc="-10">
                <a:solidFill>
                  <a:srgbClr val="FFFFFF"/>
                </a:solidFill>
                <a:latin typeface="Carlito"/>
                <a:cs typeface="Carlito"/>
              </a:rPr>
              <a:t>Perencanaan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9025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70" b="0">
                <a:latin typeface="Trebuchet MS"/>
                <a:cs typeface="Trebuchet MS"/>
              </a:rPr>
              <a:t>Proses </a:t>
            </a:r>
            <a:r>
              <a:rPr dirty="0" sz="4400" spc="-130" b="0">
                <a:latin typeface="Trebuchet MS"/>
                <a:cs typeface="Trebuchet MS"/>
              </a:rPr>
              <a:t>Umum </a:t>
            </a:r>
            <a:r>
              <a:rPr dirty="0" sz="4400" spc="-150" b="0">
                <a:latin typeface="Trebuchet MS"/>
                <a:cs typeface="Trebuchet MS"/>
              </a:rPr>
              <a:t>Manajemen </a:t>
            </a:r>
            <a:r>
              <a:rPr dirty="0" sz="4400" spc="-190" b="0">
                <a:latin typeface="Trebuchet MS"/>
                <a:cs typeface="Trebuchet MS"/>
              </a:rPr>
              <a:t>Aset</a:t>
            </a:r>
            <a:r>
              <a:rPr dirty="0" sz="4400" spc="-930" b="0">
                <a:latin typeface="Trebuchet MS"/>
                <a:cs typeface="Trebuchet MS"/>
              </a:rPr>
              <a:t> </a:t>
            </a:r>
            <a:r>
              <a:rPr dirty="0" sz="4400" spc="-300" b="0">
                <a:latin typeface="Trebuchet MS"/>
                <a:cs typeface="Trebuchet MS"/>
              </a:rPr>
              <a:t>TIK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0179" y="2548127"/>
            <a:ext cx="1691639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50179" y="2548127"/>
            <a:ext cx="1691639" cy="63563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</a:pPr>
            <a:r>
              <a:rPr dirty="0" sz="1600" spc="-5">
                <a:latin typeface="Carlito"/>
                <a:cs typeface="Carlito"/>
              </a:rPr>
              <a:t>Aplikasi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50179" y="3819144"/>
            <a:ext cx="1691639" cy="635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250179" y="3819144"/>
            <a:ext cx="1691639" cy="63563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484"/>
              </a:spcBef>
            </a:pPr>
            <a:r>
              <a:rPr dirty="0" sz="1600" spc="-20">
                <a:latin typeface="Carlito"/>
                <a:cs typeface="Carlito"/>
              </a:rPr>
              <a:t>Perangkat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 spc="-15">
                <a:latin typeface="Carlito"/>
                <a:cs typeface="Carlito"/>
              </a:rPr>
              <a:t>Keras/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-15">
                <a:latin typeface="Carlito"/>
                <a:cs typeface="Carlito"/>
              </a:rPr>
              <a:t>Infrastruktur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50179" y="3183635"/>
            <a:ext cx="1691639" cy="635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250179" y="3183635"/>
            <a:ext cx="1691639" cy="63563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dirty="0" sz="1600" spc="-10">
                <a:latin typeface="Carlito"/>
                <a:cs typeface="Carlito"/>
              </a:rPr>
              <a:t>Data/Informasi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0179" y="4454652"/>
            <a:ext cx="1691639" cy="635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250179" y="4454652"/>
            <a:ext cx="1691639" cy="63563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latin typeface="Carlito"/>
                <a:cs typeface="Carlito"/>
              </a:rPr>
              <a:t>SDM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50179" y="5090159"/>
            <a:ext cx="1691639" cy="635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250179" y="5090159"/>
            <a:ext cx="1691639" cy="63563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600" spc="-10">
                <a:latin typeface="Carlito"/>
                <a:cs typeface="Carlito"/>
              </a:rPr>
              <a:t>SOP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41819" y="6091428"/>
            <a:ext cx="2540507" cy="539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941819" y="6091428"/>
            <a:ext cx="2540635" cy="539750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wrap="square" lIns="0" tIns="118745" rIns="0" bIns="0" rtlCol="0" vert="horz">
            <a:spAutoFit/>
          </a:bodyPr>
          <a:lstStyle/>
          <a:p>
            <a:pPr marL="511809">
              <a:lnSpc>
                <a:spcPct val="100000"/>
              </a:lnSpc>
              <a:spcBef>
                <a:spcPts val="935"/>
              </a:spcBef>
            </a:pPr>
            <a:r>
              <a:rPr dirty="0" sz="1800">
                <a:latin typeface="Carlito"/>
                <a:cs typeface="Carlito"/>
              </a:rPr>
              <a:t>IT </a:t>
            </a:r>
            <a:r>
              <a:rPr dirty="0" sz="1800" spc="-5">
                <a:latin typeface="Carlito"/>
                <a:cs typeface="Carlito"/>
              </a:rPr>
              <a:t>Asset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Register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21" name="object 21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24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54608" y="1853183"/>
            <a:ext cx="1985772" cy="10713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3167760" y="2015998"/>
            <a:ext cx="8186420" cy="2295525"/>
            <a:chOff x="3167760" y="2015998"/>
            <a:chExt cx="8186420" cy="2295525"/>
          </a:xfrm>
        </p:grpSpPr>
        <p:sp>
          <p:nvSpPr>
            <p:cNvPr id="26" name="object 26"/>
            <p:cNvSpPr/>
            <p:nvPr/>
          </p:nvSpPr>
          <p:spPr>
            <a:xfrm>
              <a:off x="3167760" y="2015998"/>
              <a:ext cx="2474595" cy="888365"/>
            </a:xfrm>
            <a:custGeom>
              <a:avLst/>
              <a:gdLst/>
              <a:ahLst/>
              <a:cxnLst/>
              <a:rect l="l" t="t" r="r" b="b"/>
              <a:pathLst>
                <a:path w="2474595" h="888364">
                  <a:moveTo>
                    <a:pt x="2399314" y="843257"/>
                  </a:moveTo>
                  <a:lnTo>
                    <a:pt x="2423033" y="885698"/>
                  </a:lnTo>
                  <a:lnTo>
                    <a:pt x="2438013" y="887912"/>
                  </a:lnTo>
                  <a:lnTo>
                    <a:pt x="2452195" y="884364"/>
                  </a:lnTo>
                  <a:lnTo>
                    <a:pt x="2464020" y="875768"/>
                  </a:lnTo>
                  <a:lnTo>
                    <a:pt x="2471928" y="862838"/>
                  </a:lnTo>
                  <a:lnTo>
                    <a:pt x="2472965" y="855852"/>
                  </a:lnTo>
                  <a:lnTo>
                    <a:pt x="2433954" y="855852"/>
                  </a:lnTo>
                  <a:lnTo>
                    <a:pt x="2399314" y="843257"/>
                  </a:lnTo>
                  <a:close/>
                </a:path>
                <a:path w="2474595" h="888364">
                  <a:moveTo>
                    <a:pt x="2403636" y="831320"/>
                  </a:moveTo>
                  <a:lnTo>
                    <a:pt x="2400300" y="836802"/>
                  </a:lnTo>
                  <a:lnTo>
                    <a:pt x="2399314" y="843257"/>
                  </a:lnTo>
                  <a:lnTo>
                    <a:pt x="2433954" y="855852"/>
                  </a:lnTo>
                  <a:lnTo>
                    <a:pt x="2438273" y="843914"/>
                  </a:lnTo>
                  <a:lnTo>
                    <a:pt x="2403636" y="831320"/>
                  </a:lnTo>
                  <a:close/>
                </a:path>
                <a:path w="2474595" h="888364">
                  <a:moveTo>
                    <a:pt x="2434089" y="811799"/>
                  </a:moveTo>
                  <a:lnTo>
                    <a:pt x="2419921" y="815339"/>
                  </a:lnTo>
                  <a:lnTo>
                    <a:pt x="2408134" y="823928"/>
                  </a:lnTo>
                  <a:lnTo>
                    <a:pt x="2403636" y="831320"/>
                  </a:lnTo>
                  <a:lnTo>
                    <a:pt x="2438273" y="843914"/>
                  </a:lnTo>
                  <a:lnTo>
                    <a:pt x="2433954" y="855852"/>
                  </a:lnTo>
                  <a:lnTo>
                    <a:pt x="2472965" y="855852"/>
                  </a:lnTo>
                  <a:lnTo>
                    <a:pt x="2474142" y="847931"/>
                  </a:lnTo>
                  <a:lnTo>
                    <a:pt x="2470594" y="833786"/>
                  </a:lnTo>
                  <a:lnTo>
                    <a:pt x="2461998" y="821975"/>
                  </a:lnTo>
                  <a:lnTo>
                    <a:pt x="2449067" y="814069"/>
                  </a:lnTo>
                  <a:lnTo>
                    <a:pt x="2434089" y="811799"/>
                  </a:lnTo>
                  <a:close/>
                </a:path>
                <a:path w="2474595" h="888364">
                  <a:moveTo>
                    <a:pt x="201422" y="44068"/>
                  </a:moveTo>
                  <a:lnTo>
                    <a:pt x="2399314" y="843257"/>
                  </a:lnTo>
                  <a:lnTo>
                    <a:pt x="2400300" y="836802"/>
                  </a:lnTo>
                  <a:lnTo>
                    <a:pt x="2403636" y="831320"/>
                  </a:lnTo>
                  <a:lnTo>
                    <a:pt x="239650" y="44450"/>
                  </a:lnTo>
                  <a:lnTo>
                    <a:pt x="203580" y="44450"/>
                  </a:lnTo>
                  <a:lnTo>
                    <a:pt x="201422" y="44068"/>
                  </a:lnTo>
                  <a:close/>
                </a:path>
                <a:path w="2474595" h="888364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893"/>
                  </a:lnTo>
                  <a:lnTo>
                    <a:pt x="11144" y="65008"/>
                  </a:lnTo>
                  <a:lnTo>
                    <a:pt x="23252" y="73193"/>
                  </a:lnTo>
                  <a:lnTo>
                    <a:pt x="38100" y="76200"/>
                  </a:lnTo>
                  <a:lnTo>
                    <a:pt x="52947" y="73193"/>
                  </a:lnTo>
                  <a:lnTo>
                    <a:pt x="65055" y="65008"/>
                  </a:lnTo>
                  <a:lnTo>
                    <a:pt x="73211" y="52893"/>
                  </a:lnTo>
                  <a:lnTo>
                    <a:pt x="74917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2474595" h="888364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17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2474595" h="888364">
                  <a:moveTo>
                    <a:pt x="204724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17" y="44450"/>
                  </a:lnTo>
                  <a:lnTo>
                    <a:pt x="202469" y="44450"/>
                  </a:lnTo>
                  <a:lnTo>
                    <a:pt x="201422" y="44068"/>
                  </a:lnTo>
                  <a:lnTo>
                    <a:pt x="238602" y="44068"/>
                  </a:lnTo>
                  <a:lnTo>
                    <a:pt x="204724" y="31750"/>
                  </a:lnTo>
                  <a:close/>
                </a:path>
                <a:path w="2474595" h="888364">
                  <a:moveTo>
                    <a:pt x="238602" y="44068"/>
                  </a:moveTo>
                  <a:lnTo>
                    <a:pt x="201422" y="44068"/>
                  </a:lnTo>
                  <a:lnTo>
                    <a:pt x="203580" y="44450"/>
                  </a:lnTo>
                  <a:lnTo>
                    <a:pt x="239650" y="44450"/>
                  </a:lnTo>
                  <a:lnTo>
                    <a:pt x="238602" y="4406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368027" y="3240024"/>
              <a:ext cx="1985772" cy="10713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766504" y="3402838"/>
              <a:ext cx="2474595" cy="888365"/>
            </a:xfrm>
            <a:custGeom>
              <a:avLst/>
              <a:gdLst/>
              <a:ahLst/>
              <a:cxnLst/>
              <a:rect l="l" t="t" r="r" b="b"/>
              <a:pathLst>
                <a:path w="2474595" h="888364">
                  <a:moveTo>
                    <a:pt x="40052" y="811799"/>
                  </a:moveTo>
                  <a:lnTo>
                    <a:pt x="25074" y="814069"/>
                  </a:lnTo>
                  <a:lnTo>
                    <a:pt x="12144" y="821975"/>
                  </a:lnTo>
                  <a:lnTo>
                    <a:pt x="3548" y="833786"/>
                  </a:lnTo>
                  <a:lnTo>
                    <a:pt x="0" y="847931"/>
                  </a:lnTo>
                  <a:lnTo>
                    <a:pt x="2214" y="862838"/>
                  </a:lnTo>
                  <a:lnTo>
                    <a:pt x="10122" y="875768"/>
                  </a:lnTo>
                  <a:lnTo>
                    <a:pt x="21947" y="884364"/>
                  </a:lnTo>
                  <a:lnTo>
                    <a:pt x="36129" y="887912"/>
                  </a:lnTo>
                  <a:lnTo>
                    <a:pt x="51109" y="885698"/>
                  </a:lnTo>
                  <a:lnTo>
                    <a:pt x="64037" y="877790"/>
                  </a:lnTo>
                  <a:lnTo>
                    <a:pt x="72620" y="865965"/>
                  </a:lnTo>
                  <a:lnTo>
                    <a:pt x="75123" y="855853"/>
                  </a:lnTo>
                  <a:lnTo>
                    <a:pt x="40187" y="855853"/>
                  </a:lnTo>
                  <a:lnTo>
                    <a:pt x="35869" y="843914"/>
                  </a:lnTo>
                  <a:lnTo>
                    <a:pt x="70506" y="831320"/>
                  </a:lnTo>
                  <a:lnTo>
                    <a:pt x="66008" y="823928"/>
                  </a:lnTo>
                  <a:lnTo>
                    <a:pt x="54221" y="815339"/>
                  </a:lnTo>
                  <a:lnTo>
                    <a:pt x="40052" y="811799"/>
                  </a:lnTo>
                  <a:close/>
                </a:path>
                <a:path w="2474595" h="888364">
                  <a:moveTo>
                    <a:pt x="70506" y="831320"/>
                  </a:moveTo>
                  <a:lnTo>
                    <a:pt x="35869" y="843914"/>
                  </a:lnTo>
                  <a:lnTo>
                    <a:pt x="40187" y="855853"/>
                  </a:lnTo>
                  <a:lnTo>
                    <a:pt x="74828" y="843257"/>
                  </a:lnTo>
                  <a:lnTo>
                    <a:pt x="73842" y="836803"/>
                  </a:lnTo>
                  <a:lnTo>
                    <a:pt x="70506" y="831320"/>
                  </a:lnTo>
                  <a:close/>
                </a:path>
                <a:path w="2474595" h="888364">
                  <a:moveTo>
                    <a:pt x="74828" y="843257"/>
                  </a:moveTo>
                  <a:lnTo>
                    <a:pt x="40187" y="855853"/>
                  </a:lnTo>
                  <a:lnTo>
                    <a:pt x="75123" y="855853"/>
                  </a:lnTo>
                  <a:lnTo>
                    <a:pt x="76130" y="851783"/>
                  </a:lnTo>
                  <a:lnTo>
                    <a:pt x="74828" y="843257"/>
                  </a:lnTo>
                  <a:close/>
                </a:path>
                <a:path w="2474595" h="888364">
                  <a:moveTo>
                    <a:pt x="2399220" y="31750"/>
                  </a:moveTo>
                  <a:lnTo>
                    <a:pt x="2269418" y="31750"/>
                  </a:lnTo>
                  <a:lnTo>
                    <a:pt x="70506" y="831320"/>
                  </a:lnTo>
                  <a:lnTo>
                    <a:pt x="73842" y="836803"/>
                  </a:lnTo>
                  <a:lnTo>
                    <a:pt x="74828" y="843257"/>
                  </a:lnTo>
                  <a:lnTo>
                    <a:pt x="2271672" y="44450"/>
                  </a:lnTo>
                  <a:lnTo>
                    <a:pt x="2270561" y="44450"/>
                  </a:lnTo>
                  <a:lnTo>
                    <a:pt x="2272720" y="44069"/>
                  </a:lnTo>
                  <a:lnTo>
                    <a:pt x="2399148" y="44069"/>
                  </a:lnTo>
                  <a:lnTo>
                    <a:pt x="2397942" y="38100"/>
                  </a:lnTo>
                  <a:lnTo>
                    <a:pt x="2399220" y="31750"/>
                  </a:lnTo>
                  <a:close/>
                </a:path>
                <a:path w="2474595" h="888364">
                  <a:moveTo>
                    <a:pt x="2436042" y="0"/>
                  </a:moveTo>
                  <a:lnTo>
                    <a:pt x="2421195" y="2988"/>
                  </a:lnTo>
                  <a:lnTo>
                    <a:pt x="2409086" y="11144"/>
                  </a:lnTo>
                  <a:lnTo>
                    <a:pt x="2400931" y="23252"/>
                  </a:lnTo>
                  <a:lnTo>
                    <a:pt x="2397942" y="38100"/>
                  </a:lnTo>
                  <a:lnTo>
                    <a:pt x="2400931" y="52893"/>
                  </a:lnTo>
                  <a:lnTo>
                    <a:pt x="2409086" y="65008"/>
                  </a:lnTo>
                  <a:lnTo>
                    <a:pt x="2421195" y="73193"/>
                  </a:lnTo>
                  <a:lnTo>
                    <a:pt x="2436042" y="76200"/>
                  </a:lnTo>
                  <a:lnTo>
                    <a:pt x="2450889" y="73193"/>
                  </a:lnTo>
                  <a:lnTo>
                    <a:pt x="2462998" y="65008"/>
                  </a:lnTo>
                  <a:lnTo>
                    <a:pt x="2471154" y="52893"/>
                  </a:lnTo>
                  <a:lnTo>
                    <a:pt x="2472859" y="44450"/>
                  </a:lnTo>
                  <a:lnTo>
                    <a:pt x="2436042" y="44450"/>
                  </a:lnTo>
                  <a:lnTo>
                    <a:pt x="2436042" y="31750"/>
                  </a:lnTo>
                  <a:lnTo>
                    <a:pt x="2472864" y="31750"/>
                  </a:lnTo>
                  <a:lnTo>
                    <a:pt x="2471154" y="23252"/>
                  </a:lnTo>
                  <a:lnTo>
                    <a:pt x="2462998" y="11144"/>
                  </a:lnTo>
                  <a:lnTo>
                    <a:pt x="2450889" y="2988"/>
                  </a:lnTo>
                  <a:lnTo>
                    <a:pt x="2436042" y="0"/>
                  </a:lnTo>
                  <a:close/>
                </a:path>
                <a:path w="2474595" h="888364">
                  <a:moveTo>
                    <a:pt x="2272720" y="44069"/>
                  </a:moveTo>
                  <a:lnTo>
                    <a:pt x="2270561" y="44450"/>
                  </a:lnTo>
                  <a:lnTo>
                    <a:pt x="2271672" y="44450"/>
                  </a:lnTo>
                  <a:lnTo>
                    <a:pt x="2272720" y="44069"/>
                  </a:lnTo>
                  <a:close/>
                </a:path>
                <a:path w="2474595" h="888364">
                  <a:moveTo>
                    <a:pt x="2399148" y="44069"/>
                  </a:moveTo>
                  <a:lnTo>
                    <a:pt x="2272720" y="44069"/>
                  </a:lnTo>
                  <a:lnTo>
                    <a:pt x="2271672" y="44450"/>
                  </a:lnTo>
                  <a:lnTo>
                    <a:pt x="2399225" y="44450"/>
                  </a:lnTo>
                  <a:lnTo>
                    <a:pt x="2399148" y="44069"/>
                  </a:lnTo>
                  <a:close/>
                </a:path>
                <a:path w="2474595" h="888364">
                  <a:moveTo>
                    <a:pt x="2472864" y="31750"/>
                  </a:moveTo>
                  <a:lnTo>
                    <a:pt x="2436042" y="31750"/>
                  </a:lnTo>
                  <a:lnTo>
                    <a:pt x="2436042" y="44450"/>
                  </a:lnTo>
                  <a:lnTo>
                    <a:pt x="2472859" y="44450"/>
                  </a:lnTo>
                  <a:lnTo>
                    <a:pt x="2474142" y="38100"/>
                  </a:lnTo>
                  <a:lnTo>
                    <a:pt x="2472864" y="317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1054608" y="1853183"/>
            <a:ext cx="1986280" cy="1071880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algn="ctr" marL="158750" marR="153670" indent="635">
              <a:lnSpc>
                <a:spcPct val="100000"/>
              </a:lnSpc>
              <a:spcBef>
                <a:spcPts val="860"/>
              </a:spcBef>
            </a:pPr>
            <a:r>
              <a:rPr dirty="0" sz="1800" spc="-5">
                <a:latin typeface="Carlito"/>
                <a:cs typeface="Carlito"/>
              </a:rPr>
              <a:t>Insource,  </a:t>
            </a:r>
            <a:r>
              <a:rPr dirty="0" sz="1800" spc="-10">
                <a:latin typeface="Carlito"/>
                <a:cs typeface="Carlito"/>
              </a:rPr>
              <a:t>Outsource, Cloud,  </a:t>
            </a:r>
            <a:r>
              <a:rPr dirty="0" sz="1800" spc="-5">
                <a:latin typeface="Carlito"/>
                <a:cs typeface="Carlito"/>
              </a:rPr>
              <a:t>Lisensi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68028" y="3240023"/>
            <a:ext cx="1986280" cy="1071880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686435" marR="99060" indent="-578485">
              <a:lnSpc>
                <a:spcPct val="100000"/>
              </a:lnSpc>
            </a:pPr>
            <a:r>
              <a:rPr dirty="0" sz="1800" spc="-5">
                <a:latin typeface="Carlito"/>
                <a:cs typeface="Carlito"/>
              </a:rPr>
              <a:t>On Premise, </a:t>
            </a:r>
            <a:r>
              <a:rPr dirty="0" sz="1800" spc="-10">
                <a:latin typeface="Carlito"/>
                <a:cs typeface="Carlito"/>
              </a:rPr>
              <a:t>Cloud,  </a:t>
            </a:r>
            <a:r>
              <a:rPr dirty="0" sz="1800" spc="-5">
                <a:latin typeface="Carlito"/>
                <a:cs typeface="Carlito"/>
              </a:rPr>
              <a:t>Lisensi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8200" y="5090159"/>
            <a:ext cx="1985772" cy="10713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951352" y="4813427"/>
            <a:ext cx="2690495" cy="516255"/>
          </a:xfrm>
          <a:custGeom>
            <a:avLst/>
            <a:gdLst/>
            <a:ahLst/>
            <a:cxnLst/>
            <a:rect l="l" t="t" r="r" b="b"/>
            <a:pathLst>
              <a:path w="2690495" h="516254">
                <a:moveTo>
                  <a:pt x="38100" y="439547"/>
                </a:moveTo>
                <a:lnTo>
                  <a:pt x="23252" y="442535"/>
                </a:lnTo>
                <a:lnTo>
                  <a:pt x="11144" y="450691"/>
                </a:lnTo>
                <a:lnTo>
                  <a:pt x="2988" y="462799"/>
                </a:lnTo>
                <a:lnTo>
                  <a:pt x="0" y="477647"/>
                </a:lnTo>
                <a:lnTo>
                  <a:pt x="2988" y="492440"/>
                </a:lnTo>
                <a:lnTo>
                  <a:pt x="11144" y="504555"/>
                </a:lnTo>
                <a:lnTo>
                  <a:pt x="23252" y="512740"/>
                </a:lnTo>
                <a:lnTo>
                  <a:pt x="38100" y="515747"/>
                </a:lnTo>
                <a:lnTo>
                  <a:pt x="52947" y="512740"/>
                </a:lnTo>
                <a:lnTo>
                  <a:pt x="65055" y="504555"/>
                </a:lnTo>
                <a:lnTo>
                  <a:pt x="73211" y="492440"/>
                </a:lnTo>
                <a:lnTo>
                  <a:pt x="74917" y="483997"/>
                </a:lnTo>
                <a:lnTo>
                  <a:pt x="38100" y="483997"/>
                </a:lnTo>
                <a:lnTo>
                  <a:pt x="38100" y="471297"/>
                </a:lnTo>
                <a:lnTo>
                  <a:pt x="74921" y="471297"/>
                </a:lnTo>
                <a:lnTo>
                  <a:pt x="73211" y="462799"/>
                </a:lnTo>
                <a:lnTo>
                  <a:pt x="65055" y="450691"/>
                </a:lnTo>
                <a:lnTo>
                  <a:pt x="52947" y="442535"/>
                </a:lnTo>
                <a:lnTo>
                  <a:pt x="38100" y="439547"/>
                </a:lnTo>
                <a:close/>
              </a:path>
              <a:path w="2690495" h="516254">
                <a:moveTo>
                  <a:pt x="74921" y="471297"/>
                </a:moveTo>
                <a:lnTo>
                  <a:pt x="38100" y="471297"/>
                </a:lnTo>
                <a:lnTo>
                  <a:pt x="38100" y="483997"/>
                </a:lnTo>
                <a:lnTo>
                  <a:pt x="74917" y="483997"/>
                </a:lnTo>
                <a:lnTo>
                  <a:pt x="76200" y="477647"/>
                </a:lnTo>
                <a:lnTo>
                  <a:pt x="74921" y="471297"/>
                </a:lnTo>
                <a:close/>
              </a:path>
              <a:path w="2690495" h="516254">
                <a:moveTo>
                  <a:pt x="203144" y="471297"/>
                </a:moveTo>
                <a:lnTo>
                  <a:pt x="74921" y="471297"/>
                </a:lnTo>
                <a:lnTo>
                  <a:pt x="76200" y="477647"/>
                </a:lnTo>
                <a:lnTo>
                  <a:pt x="74917" y="483997"/>
                </a:lnTo>
                <a:lnTo>
                  <a:pt x="204216" y="483997"/>
                </a:lnTo>
                <a:lnTo>
                  <a:pt x="274163" y="471424"/>
                </a:lnTo>
                <a:lnTo>
                  <a:pt x="202438" y="471424"/>
                </a:lnTo>
                <a:lnTo>
                  <a:pt x="203144" y="471297"/>
                </a:lnTo>
                <a:close/>
              </a:path>
              <a:path w="2690495" h="516254">
                <a:moveTo>
                  <a:pt x="2615327" y="37767"/>
                </a:moveTo>
                <a:lnTo>
                  <a:pt x="202438" y="471424"/>
                </a:lnTo>
                <a:lnTo>
                  <a:pt x="203581" y="471297"/>
                </a:lnTo>
                <a:lnTo>
                  <a:pt x="274870" y="471297"/>
                </a:lnTo>
                <a:lnTo>
                  <a:pt x="2617552" y="50202"/>
                </a:lnTo>
                <a:lnTo>
                  <a:pt x="2615184" y="44196"/>
                </a:lnTo>
                <a:lnTo>
                  <a:pt x="2615327" y="37767"/>
                </a:lnTo>
                <a:close/>
              </a:path>
              <a:path w="2690495" h="516254">
                <a:moveTo>
                  <a:pt x="274870" y="471297"/>
                </a:moveTo>
                <a:lnTo>
                  <a:pt x="203581" y="471297"/>
                </a:lnTo>
                <a:lnTo>
                  <a:pt x="202438" y="471424"/>
                </a:lnTo>
                <a:lnTo>
                  <a:pt x="274163" y="471424"/>
                </a:lnTo>
                <a:lnTo>
                  <a:pt x="274870" y="471297"/>
                </a:lnTo>
                <a:close/>
              </a:path>
              <a:path w="2690495" h="516254">
                <a:moveTo>
                  <a:pt x="2690229" y="31242"/>
                </a:moveTo>
                <a:lnTo>
                  <a:pt x="2651633" y="31242"/>
                </a:lnTo>
                <a:lnTo>
                  <a:pt x="2653792" y="43687"/>
                </a:lnTo>
                <a:lnTo>
                  <a:pt x="2617552" y="50202"/>
                </a:lnTo>
                <a:lnTo>
                  <a:pt x="2620732" y="58267"/>
                </a:lnTo>
                <a:lnTo>
                  <a:pt x="2630900" y="68754"/>
                </a:lnTo>
                <a:lnTo>
                  <a:pt x="2644259" y="74646"/>
                </a:lnTo>
                <a:lnTo>
                  <a:pt x="2659380" y="74930"/>
                </a:lnTo>
                <a:lnTo>
                  <a:pt x="2673506" y="69381"/>
                </a:lnTo>
                <a:lnTo>
                  <a:pt x="2684002" y="59213"/>
                </a:lnTo>
                <a:lnTo>
                  <a:pt x="2689901" y="45854"/>
                </a:lnTo>
                <a:lnTo>
                  <a:pt x="2690229" y="31242"/>
                </a:lnTo>
                <a:close/>
              </a:path>
              <a:path w="2690495" h="516254">
                <a:moveTo>
                  <a:pt x="2651633" y="31242"/>
                </a:moveTo>
                <a:lnTo>
                  <a:pt x="2615327" y="37767"/>
                </a:lnTo>
                <a:lnTo>
                  <a:pt x="2615184" y="44196"/>
                </a:lnTo>
                <a:lnTo>
                  <a:pt x="2617552" y="50202"/>
                </a:lnTo>
                <a:lnTo>
                  <a:pt x="2653792" y="43687"/>
                </a:lnTo>
                <a:lnTo>
                  <a:pt x="2651633" y="31242"/>
                </a:lnTo>
                <a:close/>
              </a:path>
              <a:path w="2690495" h="516254">
                <a:moveTo>
                  <a:pt x="2645918" y="0"/>
                </a:moveTo>
                <a:lnTo>
                  <a:pt x="2631864" y="5548"/>
                </a:lnTo>
                <a:lnTo>
                  <a:pt x="2621407" y="15716"/>
                </a:lnTo>
                <a:lnTo>
                  <a:pt x="2615521" y="29075"/>
                </a:lnTo>
                <a:lnTo>
                  <a:pt x="2615327" y="37767"/>
                </a:lnTo>
                <a:lnTo>
                  <a:pt x="2651633" y="31242"/>
                </a:lnTo>
                <a:lnTo>
                  <a:pt x="2690229" y="31242"/>
                </a:lnTo>
                <a:lnTo>
                  <a:pt x="2690241" y="30734"/>
                </a:lnTo>
                <a:lnTo>
                  <a:pt x="2684619" y="16662"/>
                </a:lnTo>
                <a:lnTo>
                  <a:pt x="2674413" y="6175"/>
                </a:lnTo>
                <a:lnTo>
                  <a:pt x="2661040" y="283"/>
                </a:lnTo>
                <a:lnTo>
                  <a:pt x="264591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38200" y="5090159"/>
            <a:ext cx="1986280" cy="1071880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35">
                <a:latin typeface="Carlito"/>
                <a:cs typeface="Carlito"/>
              </a:rPr>
              <a:t>Tetap,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Kontrak,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rlito"/>
                <a:cs typeface="Carlito"/>
              </a:rPr>
              <a:t>Outsource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30" y="450341"/>
            <a:ext cx="50368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 b="0">
                <a:latin typeface="Trebuchet MS"/>
                <a:cs typeface="Trebuchet MS"/>
              </a:rPr>
              <a:t>Verifikasi </a:t>
            </a:r>
            <a:r>
              <a:rPr dirty="0" sz="4400" spc="-229" b="0">
                <a:latin typeface="Trebuchet MS"/>
                <a:cs typeface="Trebuchet MS"/>
              </a:rPr>
              <a:t>Data</a:t>
            </a:r>
            <a:r>
              <a:rPr dirty="0" sz="4400" spc="-459" b="0">
                <a:latin typeface="Trebuchet MS"/>
                <a:cs typeface="Trebuchet MS"/>
              </a:rPr>
              <a:t> </a:t>
            </a:r>
            <a:r>
              <a:rPr dirty="0" sz="4400" spc="-140" b="0">
                <a:latin typeface="Trebuchet MS"/>
                <a:cs typeface="Trebuchet MS"/>
              </a:rPr>
              <a:t>Dukung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847" y="1240523"/>
            <a:ext cx="11238865" cy="429259"/>
            <a:chOff x="307847" y="1240523"/>
            <a:chExt cx="11238865" cy="429259"/>
          </a:xfrm>
        </p:grpSpPr>
        <p:sp>
          <p:nvSpPr>
            <p:cNvPr id="4" name="object 4"/>
            <p:cNvSpPr/>
            <p:nvPr/>
          </p:nvSpPr>
          <p:spPr>
            <a:xfrm>
              <a:off x="309206" y="1294409"/>
              <a:ext cx="11237595" cy="375285"/>
            </a:xfrm>
            <a:custGeom>
              <a:avLst/>
              <a:gdLst/>
              <a:ahLst/>
              <a:cxnLst/>
              <a:rect l="l" t="t" r="r" b="b"/>
              <a:pathLst>
                <a:path w="11237595" h="375285">
                  <a:moveTo>
                    <a:pt x="6376683" y="0"/>
                  </a:moveTo>
                  <a:lnTo>
                    <a:pt x="678192" y="0"/>
                  </a:lnTo>
                  <a:lnTo>
                    <a:pt x="0" y="0"/>
                  </a:lnTo>
                  <a:lnTo>
                    <a:pt x="0" y="375259"/>
                  </a:lnTo>
                  <a:lnTo>
                    <a:pt x="678192" y="375259"/>
                  </a:lnTo>
                  <a:lnTo>
                    <a:pt x="6376683" y="375259"/>
                  </a:lnTo>
                  <a:lnTo>
                    <a:pt x="6376683" y="0"/>
                  </a:lnTo>
                  <a:close/>
                </a:path>
                <a:path w="11237595" h="375285">
                  <a:moveTo>
                    <a:pt x="11237506" y="0"/>
                  </a:moveTo>
                  <a:lnTo>
                    <a:pt x="6376708" y="0"/>
                  </a:lnTo>
                  <a:lnTo>
                    <a:pt x="6376708" y="375259"/>
                  </a:lnTo>
                  <a:lnTo>
                    <a:pt x="11237506" y="375259"/>
                  </a:lnTo>
                  <a:lnTo>
                    <a:pt x="112375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7847" y="1240523"/>
              <a:ext cx="679704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48812" y="1240523"/>
              <a:ext cx="790193" cy="3985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528304" y="1240523"/>
              <a:ext cx="624077" cy="398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913876" y="1240523"/>
              <a:ext cx="806957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9206" y="1281811"/>
          <a:ext cx="11237595" cy="511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/>
                <a:gridCol w="5714365"/>
                <a:gridCol w="4844415"/>
              </a:tblGrid>
              <a:tr h="375158"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7562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Aset TIK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diterapkan.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 TIK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spc="-40" b="1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PROGRAM  </a:t>
                      </a:r>
                      <a:r>
                        <a:rPr dirty="0" sz="1400" spc="-30" b="1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terarah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terencana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28295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rapat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manajemen aset</a:t>
                      </a:r>
                      <a:r>
                        <a:rPr dirty="0" sz="1400" spc="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1066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</a:t>
                      </a:r>
                      <a:r>
                        <a:rPr dirty="0" sz="1400" spc="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TIK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R="16319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PROGRAM </a:t>
                      </a:r>
                      <a:r>
                        <a:rPr dirty="0" sz="1400" spc="-30" b="1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terarah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terencana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  Kondisi: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 TIK dilaksanakan </a:t>
                      </a:r>
                      <a:r>
                        <a:rPr dirty="0" sz="1400" spc="-40" b="1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mengacu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PEDOMAN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Aset TIK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(proses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pengadaan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pengelolaan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, dan 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penghapusan aset</a:t>
                      </a:r>
                      <a:r>
                        <a:rPr dirty="0" sz="1400" spc="-7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TIK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8295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renja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manajemen aset</a:t>
                      </a:r>
                      <a:r>
                        <a:rPr dirty="0" sz="1400" spc="7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903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marR="7747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 TIK telah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dilaksanakan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mengacu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PEDOMAN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Aset TIK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(proses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, 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pengadaan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pengelolaan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, 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penghapusan aset</a:t>
                      </a:r>
                      <a:r>
                        <a:rPr dirty="0" sz="1400" spc="-12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TIK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192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28295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pedoman manajemen aset TIK formal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28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ditetapkan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SEBAGIAN unit</a:t>
                      </a:r>
                      <a:r>
                        <a:rPr dirty="0" sz="14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IT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28295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Dokumen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register/daftar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 TIK, walaupun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hanya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unit</a:t>
                      </a:r>
                      <a:r>
                        <a:rPr dirty="0" sz="1400" spc="10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280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terpenuhi,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 TIK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dilaksanakan</a:t>
                      </a:r>
                      <a:r>
                        <a:rPr dirty="0" sz="1400" spc="7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melalui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R="3429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rlito"/>
                          <a:cs typeface="Carlito"/>
                        </a:rPr>
                        <a:t>strategi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pengelolaan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aset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TIK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unit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kerja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/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perangkat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daerah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menjalankan fungsi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pengelolaan TIK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Instansi Pusat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/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Pemerintah 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u="sng" sz="1400" spc="-2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ke </a:t>
                      </a:r>
                      <a:r>
                        <a:rPr dirty="0" u="sng" sz="14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SELURUH </a:t>
                      </a:r>
                      <a:r>
                        <a:rPr dirty="0" u="sng" sz="1400" b="1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unit </a:t>
                      </a:r>
                      <a:r>
                        <a:rPr dirty="0" u="sng" sz="14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kerja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/</a:t>
                      </a:r>
                      <a:r>
                        <a:rPr dirty="0" u="sng" sz="14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perangkat </a:t>
                      </a:r>
                      <a:r>
                        <a:rPr dirty="0" u="sng" sz="1400" spc="-5" b="1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daerah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 Pusat/Pemerintah Daerah.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Selain itu,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 TIK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 direviu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dievaluasi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secara</a:t>
                      </a:r>
                      <a:r>
                        <a:rPr dirty="0" sz="1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periodik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8295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pedoman manajemen aset TIK formal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28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ditetapkan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SEMUA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unit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28295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Dokumen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register/daftar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 TIK 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SEMUA</a:t>
                      </a:r>
                      <a:r>
                        <a:rPr dirty="0" sz="14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unit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28295" marR="200025" indent="-287020">
                        <a:lnSpc>
                          <a:spcPct val="107100"/>
                        </a:lnSpc>
                        <a:buFont typeface="Arial"/>
                        <a:buChar char="•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rapat/laporan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evaluasi/telaahan manajemen aset  TIK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74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21336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evaluasi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 TIK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ditindaklanjuti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melalui perbaikan 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</a:t>
                      </a:r>
                      <a:r>
                        <a:rPr dirty="0" sz="14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TIK.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4859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28295" indent="-287020">
                        <a:lnSpc>
                          <a:spcPts val="1635"/>
                        </a:lnSpc>
                        <a:buFont typeface="Arial"/>
                        <a:buChar char="•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Hasil/rapat tindak lanjut laporan evaluasi manajemen</a:t>
                      </a:r>
                      <a:r>
                        <a:rPr dirty="0" sz="1400" spc="8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aset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28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TIK.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11" name="object 11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24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11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25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0895" y="2779902"/>
            <a:ext cx="64795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Kompetensi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SDM </a:t>
            </a: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SPBE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795506" y="6467652"/>
            <a:ext cx="16891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628119" y="6403847"/>
              <a:ext cx="124968" cy="170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362943" y="6403847"/>
              <a:ext cx="126491" cy="1706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186669" y="6411803"/>
            <a:ext cx="998855" cy="120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5"/>
              </a:lnSpc>
            </a:pPr>
            <a:r>
              <a:rPr dirty="0" sz="800" spc="10">
                <a:latin typeface="Arial"/>
                <a:cs typeface="Arial"/>
              </a:rPr>
              <a:t>Creative Solgan</a:t>
            </a:r>
            <a:r>
              <a:rPr dirty="0" sz="800" spc="-14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Here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51371" y="1429258"/>
            <a:ext cx="2377440" cy="2377440"/>
            <a:chOff x="6151371" y="1429258"/>
            <a:chExt cx="2377440" cy="2377440"/>
          </a:xfrm>
        </p:grpSpPr>
        <p:sp>
          <p:nvSpPr>
            <p:cNvPr id="8" name="object 8"/>
            <p:cNvSpPr/>
            <p:nvPr/>
          </p:nvSpPr>
          <p:spPr>
            <a:xfrm>
              <a:off x="6157721" y="1435608"/>
              <a:ext cx="2364740" cy="2364740"/>
            </a:xfrm>
            <a:custGeom>
              <a:avLst/>
              <a:gdLst/>
              <a:ahLst/>
              <a:cxnLst/>
              <a:rect l="l" t="t" r="r" b="b"/>
              <a:pathLst>
                <a:path w="2364740" h="2364740">
                  <a:moveTo>
                    <a:pt x="0" y="0"/>
                  </a:moveTo>
                  <a:lnTo>
                    <a:pt x="0" y="2364485"/>
                  </a:lnTo>
                  <a:lnTo>
                    <a:pt x="2364485" y="2364485"/>
                  </a:lnTo>
                  <a:lnTo>
                    <a:pt x="2364003" y="2316237"/>
                  </a:lnTo>
                  <a:lnTo>
                    <a:pt x="2362561" y="2268223"/>
                  </a:lnTo>
                  <a:lnTo>
                    <a:pt x="2360170" y="2220453"/>
                  </a:lnTo>
                  <a:lnTo>
                    <a:pt x="2356838" y="2172937"/>
                  </a:lnTo>
                  <a:lnTo>
                    <a:pt x="2352575" y="2125684"/>
                  </a:lnTo>
                  <a:lnTo>
                    <a:pt x="2347389" y="2078703"/>
                  </a:lnTo>
                  <a:lnTo>
                    <a:pt x="2341290" y="2032002"/>
                  </a:lnTo>
                  <a:lnTo>
                    <a:pt x="2334287" y="1985592"/>
                  </a:lnTo>
                  <a:lnTo>
                    <a:pt x="2326389" y="1939481"/>
                  </a:lnTo>
                  <a:lnTo>
                    <a:pt x="2317605" y="1893678"/>
                  </a:lnTo>
                  <a:lnTo>
                    <a:pt x="2307945" y="1848193"/>
                  </a:lnTo>
                  <a:lnTo>
                    <a:pt x="2297417" y="1803035"/>
                  </a:lnTo>
                  <a:lnTo>
                    <a:pt x="2286032" y="1758213"/>
                  </a:lnTo>
                  <a:lnTo>
                    <a:pt x="2273797" y="1713736"/>
                  </a:lnTo>
                  <a:lnTo>
                    <a:pt x="2260722" y="1669613"/>
                  </a:lnTo>
                  <a:lnTo>
                    <a:pt x="2246817" y="1625854"/>
                  </a:lnTo>
                  <a:lnTo>
                    <a:pt x="2232090" y="1582467"/>
                  </a:lnTo>
                  <a:lnTo>
                    <a:pt x="2216551" y="1539462"/>
                  </a:lnTo>
                  <a:lnTo>
                    <a:pt x="2200208" y="1496848"/>
                  </a:lnTo>
                  <a:lnTo>
                    <a:pt x="2183072" y="1454634"/>
                  </a:lnTo>
                  <a:lnTo>
                    <a:pt x="2165150" y="1412829"/>
                  </a:lnTo>
                  <a:lnTo>
                    <a:pt x="2146453" y="1371443"/>
                  </a:lnTo>
                  <a:lnTo>
                    <a:pt x="2126989" y="1330485"/>
                  </a:lnTo>
                  <a:lnTo>
                    <a:pt x="2106768" y="1289963"/>
                  </a:lnTo>
                  <a:lnTo>
                    <a:pt x="2085799" y="1249887"/>
                  </a:lnTo>
                  <a:lnTo>
                    <a:pt x="2064090" y="1210266"/>
                  </a:lnTo>
                  <a:lnTo>
                    <a:pt x="2041652" y="1171109"/>
                  </a:lnTo>
                  <a:lnTo>
                    <a:pt x="2018492" y="1132425"/>
                  </a:lnTo>
                  <a:lnTo>
                    <a:pt x="1994621" y="1094225"/>
                  </a:lnTo>
                  <a:lnTo>
                    <a:pt x="1970048" y="1056516"/>
                  </a:lnTo>
                  <a:lnTo>
                    <a:pt x="1944781" y="1019307"/>
                  </a:lnTo>
                  <a:lnTo>
                    <a:pt x="1918831" y="982609"/>
                  </a:lnTo>
                  <a:lnTo>
                    <a:pt x="1892205" y="946430"/>
                  </a:lnTo>
                  <a:lnTo>
                    <a:pt x="1864913" y="910780"/>
                  </a:lnTo>
                  <a:lnTo>
                    <a:pt x="1836965" y="875667"/>
                  </a:lnTo>
                  <a:lnTo>
                    <a:pt x="1808370" y="841100"/>
                  </a:lnTo>
                  <a:lnTo>
                    <a:pt x="1779136" y="807090"/>
                  </a:lnTo>
                  <a:lnTo>
                    <a:pt x="1749273" y="773644"/>
                  </a:lnTo>
                  <a:lnTo>
                    <a:pt x="1718790" y="740773"/>
                  </a:lnTo>
                  <a:lnTo>
                    <a:pt x="1687696" y="708485"/>
                  </a:lnTo>
                  <a:lnTo>
                    <a:pt x="1656000" y="676789"/>
                  </a:lnTo>
                  <a:lnTo>
                    <a:pt x="1623712" y="645695"/>
                  </a:lnTo>
                  <a:lnTo>
                    <a:pt x="1590841" y="615212"/>
                  </a:lnTo>
                  <a:lnTo>
                    <a:pt x="1557395" y="585349"/>
                  </a:lnTo>
                  <a:lnTo>
                    <a:pt x="1523385" y="556115"/>
                  </a:lnTo>
                  <a:lnTo>
                    <a:pt x="1488818" y="527520"/>
                  </a:lnTo>
                  <a:lnTo>
                    <a:pt x="1453705" y="499572"/>
                  </a:lnTo>
                  <a:lnTo>
                    <a:pt x="1418055" y="472280"/>
                  </a:lnTo>
                  <a:lnTo>
                    <a:pt x="1381876" y="445654"/>
                  </a:lnTo>
                  <a:lnTo>
                    <a:pt x="1345178" y="419704"/>
                  </a:lnTo>
                  <a:lnTo>
                    <a:pt x="1307969" y="394437"/>
                  </a:lnTo>
                  <a:lnTo>
                    <a:pt x="1270260" y="369864"/>
                  </a:lnTo>
                  <a:lnTo>
                    <a:pt x="1232060" y="345993"/>
                  </a:lnTo>
                  <a:lnTo>
                    <a:pt x="1193376" y="322833"/>
                  </a:lnTo>
                  <a:lnTo>
                    <a:pt x="1154219" y="300395"/>
                  </a:lnTo>
                  <a:lnTo>
                    <a:pt x="1114598" y="278686"/>
                  </a:lnTo>
                  <a:lnTo>
                    <a:pt x="1074522" y="257717"/>
                  </a:lnTo>
                  <a:lnTo>
                    <a:pt x="1034000" y="237496"/>
                  </a:lnTo>
                  <a:lnTo>
                    <a:pt x="993042" y="218032"/>
                  </a:lnTo>
                  <a:lnTo>
                    <a:pt x="951656" y="199335"/>
                  </a:lnTo>
                  <a:lnTo>
                    <a:pt x="909851" y="181413"/>
                  </a:lnTo>
                  <a:lnTo>
                    <a:pt x="867637" y="164277"/>
                  </a:lnTo>
                  <a:lnTo>
                    <a:pt x="825023" y="147934"/>
                  </a:lnTo>
                  <a:lnTo>
                    <a:pt x="782018" y="132395"/>
                  </a:lnTo>
                  <a:lnTo>
                    <a:pt x="738631" y="117668"/>
                  </a:lnTo>
                  <a:lnTo>
                    <a:pt x="694872" y="103763"/>
                  </a:lnTo>
                  <a:lnTo>
                    <a:pt x="650749" y="90688"/>
                  </a:lnTo>
                  <a:lnTo>
                    <a:pt x="606272" y="78453"/>
                  </a:lnTo>
                  <a:lnTo>
                    <a:pt x="561450" y="67068"/>
                  </a:lnTo>
                  <a:lnTo>
                    <a:pt x="516292" y="56540"/>
                  </a:lnTo>
                  <a:lnTo>
                    <a:pt x="470807" y="46880"/>
                  </a:lnTo>
                  <a:lnTo>
                    <a:pt x="425004" y="38096"/>
                  </a:lnTo>
                  <a:lnTo>
                    <a:pt x="378893" y="30198"/>
                  </a:lnTo>
                  <a:lnTo>
                    <a:pt x="332483" y="23195"/>
                  </a:lnTo>
                  <a:lnTo>
                    <a:pt x="285782" y="17096"/>
                  </a:lnTo>
                  <a:lnTo>
                    <a:pt x="238801" y="11910"/>
                  </a:lnTo>
                  <a:lnTo>
                    <a:pt x="191548" y="7647"/>
                  </a:lnTo>
                  <a:lnTo>
                    <a:pt x="144032" y="4315"/>
                  </a:lnTo>
                  <a:lnTo>
                    <a:pt x="96262" y="1924"/>
                  </a:lnTo>
                  <a:lnTo>
                    <a:pt x="48248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157721" y="1435608"/>
              <a:ext cx="2364740" cy="2364740"/>
            </a:xfrm>
            <a:custGeom>
              <a:avLst/>
              <a:gdLst/>
              <a:ahLst/>
              <a:cxnLst/>
              <a:rect l="l" t="t" r="r" b="b"/>
              <a:pathLst>
                <a:path w="2364740" h="2364740">
                  <a:moveTo>
                    <a:pt x="0" y="0"/>
                  </a:moveTo>
                  <a:lnTo>
                    <a:pt x="48248" y="482"/>
                  </a:lnTo>
                  <a:lnTo>
                    <a:pt x="96262" y="1924"/>
                  </a:lnTo>
                  <a:lnTo>
                    <a:pt x="144032" y="4315"/>
                  </a:lnTo>
                  <a:lnTo>
                    <a:pt x="191548" y="7647"/>
                  </a:lnTo>
                  <a:lnTo>
                    <a:pt x="238801" y="11910"/>
                  </a:lnTo>
                  <a:lnTo>
                    <a:pt x="285782" y="17096"/>
                  </a:lnTo>
                  <a:lnTo>
                    <a:pt x="332483" y="23195"/>
                  </a:lnTo>
                  <a:lnTo>
                    <a:pt x="378893" y="30198"/>
                  </a:lnTo>
                  <a:lnTo>
                    <a:pt x="425004" y="38096"/>
                  </a:lnTo>
                  <a:lnTo>
                    <a:pt x="470807" y="46880"/>
                  </a:lnTo>
                  <a:lnTo>
                    <a:pt x="516292" y="56540"/>
                  </a:lnTo>
                  <a:lnTo>
                    <a:pt x="561450" y="67068"/>
                  </a:lnTo>
                  <a:lnTo>
                    <a:pt x="606272" y="78453"/>
                  </a:lnTo>
                  <a:lnTo>
                    <a:pt x="650749" y="90688"/>
                  </a:lnTo>
                  <a:lnTo>
                    <a:pt x="694872" y="103763"/>
                  </a:lnTo>
                  <a:lnTo>
                    <a:pt x="738631" y="117668"/>
                  </a:lnTo>
                  <a:lnTo>
                    <a:pt x="782018" y="132395"/>
                  </a:lnTo>
                  <a:lnTo>
                    <a:pt x="825023" y="147934"/>
                  </a:lnTo>
                  <a:lnTo>
                    <a:pt x="867637" y="164277"/>
                  </a:lnTo>
                  <a:lnTo>
                    <a:pt x="909851" y="181413"/>
                  </a:lnTo>
                  <a:lnTo>
                    <a:pt x="951656" y="199335"/>
                  </a:lnTo>
                  <a:lnTo>
                    <a:pt x="993042" y="218032"/>
                  </a:lnTo>
                  <a:lnTo>
                    <a:pt x="1034000" y="237496"/>
                  </a:lnTo>
                  <a:lnTo>
                    <a:pt x="1074522" y="257717"/>
                  </a:lnTo>
                  <a:lnTo>
                    <a:pt x="1114598" y="278686"/>
                  </a:lnTo>
                  <a:lnTo>
                    <a:pt x="1154219" y="300395"/>
                  </a:lnTo>
                  <a:lnTo>
                    <a:pt x="1193376" y="322833"/>
                  </a:lnTo>
                  <a:lnTo>
                    <a:pt x="1232060" y="345993"/>
                  </a:lnTo>
                  <a:lnTo>
                    <a:pt x="1270260" y="369864"/>
                  </a:lnTo>
                  <a:lnTo>
                    <a:pt x="1307969" y="394437"/>
                  </a:lnTo>
                  <a:lnTo>
                    <a:pt x="1345178" y="419704"/>
                  </a:lnTo>
                  <a:lnTo>
                    <a:pt x="1381876" y="445654"/>
                  </a:lnTo>
                  <a:lnTo>
                    <a:pt x="1418055" y="472280"/>
                  </a:lnTo>
                  <a:lnTo>
                    <a:pt x="1453705" y="499572"/>
                  </a:lnTo>
                  <a:lnTo>
                    <a:pt x="1488818" y="527520"/>
                  </a:lnTo>
                  <a:lnTo>
                    <a:pt x="1523385" y="556115"/>
                  </a:lnTo>
                  <a:lnTo>
                    <a:pt x="1557395" y="585349"/>
                  </a:lnTo>
                  <a:lnTo>
                    <a:pt x="1590841" y="615212"/>
                  </a:lnTo>
                  <a:lnTo>
                    <a:pt x="1623712" y="645695"/>
                  </a:lnTo>
                  <a:lnTo>
                    <a:pt x="1656000" y="676789"/>
                  </a:lnTo>
                  <a:lnTo>
                    <a:pt x="1687696" y="708485"/>
                  </a:lnTo>
                  <a:lnTo>
                    <a:pt x="1718790" y="740773"/>
                  </a:lnTo>
                  <a:lnTo>
                    <a:pt x="1749273" y="773644"/>
                  </a:lnTo>
                  <a:lnTo>
                    <a:pt x="1779136" y="807090"/>
                  </a:lnTo>
                  <a:lnTo>
                    <a:pt x="1808370" y="841100"/>
                  </a:lnTo>
                  <a:lnTo>
                    <a:pt x="1836965" y="875667"/>
                  </a:lnTo>
                  <a:lnTo>
                    <a:pt x="1864913" y="910780"/>
                  </a:lnTo>
                  <a:lnTo>
                    <a:pt x="1892205" y="946430"/>
                  </a:lnTo>
                  <a:lnTo>
                    <a:pt x="1918831" y="982609"/>
                  </a:lnTo>
                  <a:lnTo>
                    <a:pt x="1944781" y="1019307"/>
                  </a:lnTo>
                  <a:lnTo>
                    <a:pt x="1970048" y="1056516"/>
                  </a:lnTo>
                  <a:lnTo>
                    <a:pt x="1994621" y="1094225"/>
                  </a:lnTo>
                  <a:lnTo>
                    <a:pt x="2018492" y="1132425"/>
                  </a:lnTo>
                  <a:lnTo>
                    <a:pt x="2041652" y="1171109"/>
                  </a:lnTo>
                  <a:lnTo>
                    <a:pt x="2064090" y="1210266"/>
                  </a:lnTo>
                  <a:lnTo>
                    <a:pt x="2085799" y="1249887"/>
                  </a:lnTo>
                  <a:lnTo>
                    <a:pt x="2106768" y="1289963"/>
                  </a:lnTo>
                  <a:lnTo>
                    <a:pt x="2126989" y="1330485"/>
                  </a:lnTo>
                  <a:lnTo>
                    <a:pt x="2146453" y="1371443"/>
                  </a:lnTo>
                  <a:lnTo>
                    <a:pt x="2165150" y="1412829"/>
                  </a:lnTo>
                  <a:lnTo>
                    <a:pt x="2183072" y="1454634"/>
                  </a:lnTo>
                  <a:lnTo>
                    <a:pt x="2200208" y="1496848"/>
                  </a:lnTo>
                  <a:lnTo>
                    <a:pt x="2216551" y="1539462"/>
                  </a:lnTo>
                  <a:lnTo>
                    <a:pt x="2232090" y="1582467"/>
                  </a:lnTo>
                  <a:lnTo>
                    <a:pt x="2246817" y="1625854"/>
                  </a:lnTo>
                  <a:lnTo>
                    <a:pt x="2260722" y="1669613"/>
                  </a:lnTo>
                  <a:lnTo>
                    <a:pt x="2273797" y="1713736"/>
                  </a:lnTo>
                  <a:lnTo>
                    <a:pt x="2286032" y="1758213"/>
                  </a:lnTo>
                  <a:lnTo>
                    <a:pt x="2297417" y="1803035"/>
                  </a:lnTo>
                  <a:lnTo>
                    <a:pt x="2307945" y="1848193"/>
                  </a:lnTo>
                  <a:lnTo>
                    <a:pt x="2317605" y="1893678"/>
                  </a:lnTo>
                  <a:lnTo>
                    <a:pt x="2326389" y="1939481"/>
                  </a:lnTo>
                  <a:lnTo>
                    <a:pt x="2334287" y="1985592"/>
                  </a:lnTo>
                  <a:lnTo>
                    <a:pt x="2341290" y="2032002"/>
                  </a:lnTo>
                  <a:lnTo>
                    <a:pt x="2347389" y="2078703"/>
                  </a:lnTo>
                  <a:lnTo>
                    <a:pt x="2352575" y="2125684"/>
                  </a:lnTo>
                  <a:lnTo>
                    <a:pt x="2356838" y="2172937"/>
                  </a:lnTo>
                  <a:lnTo>
                    <a:pt x="2360170" y="2220453"/>
                  </a:lnTo>
                  <a:lnTo>
                    <a:pt x="2362561" y="2268223"/>
                  </a:lnTo>
                  <a:lnTo>
                    <a:pt x="2364003" y="2316237"/>
                  </a:lnTo>
                  <a:lnTo>
                    <a:pt x="2364485" y="2364485"/>
                  </a:lnTo>
                  <a:lnTo>
                    <a:pt x="0" y="236448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93509" y="2385187"/>
            <a:ext cx="13658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2000" spc="-3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encanaan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1371" y="3952240"/>
            <a:ext cx="2377440" cy="2377440"/>
            <a:chOff x="6151371" y="3952240"/>
            <a:chExt cx="2377440" cy="2377440"/>
          </a:xfrm>
        </p:grpSpPr>
        <p:sp>
          <p:nvSpPr>
            <p:cNvPr id="12" name="object 12"/>
            <p:cNvSpPr/>
            <p:nvPr/>
          </p:nvSpPr>
          <p:spPr>
            <a:xfrm>
              <a:off x="6157721" y="3958590"/>
              <a:ext cx="2364740" cy="2364740"/>
            </a:xfrm>
            <a:custGeom>
              <a:avLst/>
              <a:gdLst/>
              <a:ahLst/>
              <a:cxnLst/>
              <a:rect l="l" t="t" r="r" b="b"/>
              <a:pathLst>
                <a:path w="2364740" h="2364740">
                  <a:moveTo>
                    <a:pt x="2364485" y="0"/>
                  </a:moveTo>
                  <a:lnTo>
                    <a:pt x="0" y="0"/>
                  </a:lnTo>
                  <a:lnTo>
                    <a:pt x="0" y="2364486"/>
                  </a:lnTo>
                  <a:lnTo>
                    <a:pt x="48248" y="2364003"/>
                  </a:lnTo>
                  <a:lnTo>
                    <a:pt x="96262" y="2362561"/>
                  </a:lnTo>
                  <a:lnTo>
                    <a:pt x="144032" y="2360170"/>
                  </a:lnTo>
                  <a:lnTo>
                    <a:pt x="191548" y="2356838"/>
                  </a:lnTo>
                  <a:lnTo>
                    <a:pt x="238801" y="2352575"/>
                  </a:lnTo>
                  <a:lnTo>
                    <a:pt x="285782" y="2347389"/>
                  </a:lnTo>
                  <a:lnTo>
                    <a:pt x="332483" y="2341290"/>
                  </a:lnTo>
                  <a:lnTo>
                    <a:pt x="378893" y="2334287"/>
                  </a:lnTo>
                  <a:lnTo>
                    <a:pt x="425004" y="2326389"/>
                  </a:lnTo>
                  <a:lnTo>
                    <a:pt x="470807" y="2317605"/>
                  </a:lnTo>
                  <a:lnTo>
                    <a:pt x="516292" y="2307945"/>
                  </a:lnTo>
                  <a:lnTo>
                    <a:pt x="561450" y="2297417"/>
                  </a:lnTo>
                  <a:lnTo>
                    <a:pt x="606272" y="2286032"/>
                  </a:lnTo>
                  <a:lnTo>
                    <a:pt x="650749" y="2273797"/>
                  </a:lnTo>
                  <a:lnTo>
                    <a:pt x="694872" y="2260722"/>
                  </a:lnTo>
                  <a:lnTo>
                    <a:pt x="738631" y="2246817"/>
                  </a:lnTo>
                  <a:lnTo>
                    <a:pt x="782018" y="2232090"/>
                  </a:lnTo>
                  <a:lnTo>
                    <a:pt x="825023" y="2216551"/>
                  </a:lnTo>
                  <a:lnTo>
                    <a:pt x="867637" y="2200208"/>
                  </a:lnTo>
                  <a:lnTo>
                    <a:pt x="909851" y="2183072"/>
                  </a:lnTo>
                  <a:lnTo>
                    <a:pt x="951656" y="2165150"/>
                  </a:lnTo>
                  <a:lnTo>
                    <a:pt x="993042" y="2146453"/>
                  </a:lnTo>
                  <a:lnTo>
                    <a:pt x="1034000" y="2126989"/>
                  </a:lnTo>
                  <a:lnTo>
                    <a:pt x="1074522" y="2106768"/>
                  </a:lnTo>
                  <a:lnTo>
                    <a:pt x="1114598" y="2085799"/>
                  </a:lnTo>
                  <a:lnTo>
                    <a:pt x="1154219" y="2064090"/>
                  </a:lnTo>
                  <a:lnTo>
                    <a:pt x="1193376" y="2041652"/>
                  </a:lnTo>
                  <a:lnTo>
                    <a:pt x="1232060" y="2018492"/>
                  </a:lnTo>
                  <a:lnTo>
                    <a:pt x="1270260" y="1994621"/>
                  </a:lnTo>
                  <a:lnTo>
                    <a:pt x="1307969" y="1970048"/>
                  </a:lnTo>
                  <a:lnTo>
                    <a:pt x="1345178" y="1944781"/>
                  </a:lnTo>
                  <a:lnTo>
                    <a:pt x="1381876" y="1918831"/>
                  </a:lnTo>
                  <a:lnTo>
                    <a:pt x="1418055" y="1892205"/>
                  </a:lnTo>
                  <a:lnTo>
                    <a:pt x="1453705" y="1864913"/>
                  </a:lnTo>
                  <a:lnTo>
                    <a:pt x="1488818" y="1836965"/>
                  </a:lnTo>
                  <a:lnTo>
                    <a:pt x="1523385" y="1808370"/>
                  </a:lnTo>
                  <a:lnTo>
                    <a:pt x="1557395" y="1779136"/>
                  </a:lnTo>
                  <a:lnTo>
                    <a:pt x="1590841" y="1749273"/>
                  </a:lnTo>
                  <a:lnTo>
                    <a:pt x="1623712" y="1718790"/>
                  </a:lnTo>
                  <a:lnTo>
                    <a:pt x="1656000" y="1687696"/>
                  </a:lnTo>
                  <a:lnTo>
                    <a:pt x="1687696" y="1656000"/>
                  </a:lnTo>
                  <a:lnTo>
                    <a:pt x="1718790" y="1623712"/>
                  </a:lnTo>
                  <a:lnTo>
                    <a:pt x="1749273" y="1590841"/>
                  </a:lnTo>
                  <a:lnTo>
                    <a:pt x="1779136" y="1557395"/>
                  </a:lnTo>
                  <a:lnTo>
                    <a:pt x="1808370" y="1523385"/>
                  </a:lnTo>
                  <a:lnTo>
                    <a:pt x="1836965" y="1488818"/>
                  </a:lnTo>
                  <a:lnTo>
                    <a:pt x="1864913" y="1453705"/>
                  </a:lnTo>
                  <a:lnTo>
                    <a:pt x="1892205" y="1418055"/>
                  </a:lnTo>
                  <a:lnTo>
                    <a:pt x="1918831" y="1381876"/>
                  </a:lnTo>
                  <a:lnTo>
                    <a:pt x="1944781" y="1345178"/>
                  </a:lnTo>
                  <a:lnTo>
                    <a:pt x="1970048" y="1307969"/>
                  </a:lnTo>
                  <a:lnTo>
                    <a:pt x="1994621" y="1270260"/>
                  </a:lnTo>
                  <a:lnTo>
                    <a:pt x="2018492" y="1232060"/>
                  </a:lnTo>
                  <a:lnTo>
                    <a:pt x="2041651" y="1193376"/>
                  </a:lnTo>
                  <a:lnTo>
                    <a:pt x="2064090" y="1154219"/>
                  </a:lnTo>
                  <a:lnTo>
                    <a:pt x="2085799" y="1114598"/>
                  </a:lnTo>
                  <a:lnTo>
                    <a:pt x="2106768" y="1074522"/>
                  </a:lnTo>
                  <a:lnTo>
                    <a:pt x="2126989" y="1034000"/>
                  </a:lnTo>
                  <a:lnTo>
                    <a:pt x="2146453" y="993042"/>
                  </a:lnTo>
                  <a:lnTo>
                    <a:pt x="2165150" y="951656"/>
                  </a:lnTo>
                  <a:lnTo>
                    <a:pt x="2183072" y="909851"/>
                  </a:lnTo>
                  <a:lnTo>
                    <a:pt x="2200208" y="867637"/>
                  </a:lnTo>
                  <a:lnTo>
                    <a:pt x="2216551" y="825023"/>
                  </a:lnTo>
                  <a:lnTo>
                    <a:pt x="2232090" y="782018"/>
                  </a:lnTo>
                  <a:lnTo>
                    <a:pt x="2246817" y="738631"/>
                  </a:lnTo>
                  <a:lnTo>
                    <a:pt x="2260722" y="694872"/>
                  </a:lnTo>
                  <a:lnTo>
                    <a:pt x="2273797" y="650749"/>
                  </a:lnTo>
                  <a:lnTo>
                    <a:pt x="2286032" y="606272"/>
                  </a:lnTo>
                  <a:lnTo>
                    <a:pt x="2297417" y="561450"/>
                  </a:lnTo>
                  <a:lnTo>
                    <a:pt x="2307945" y="516292"/>
                  </a:lnTo>
                  <a:lnTo>
                    <a:pt x="2317605" y="470807"/>
                  </a:lnTo>
                  <a:lnTo>
                    <a:pt x="2326389" y="425004"/>
                  </a:lnTo>
                  <a:lnTo>
                    <a:pt x="2334287" y="378893"/>
                  </a:lnTo>
                  <a:lnTo>
                    <a:pt x="2341290" y="332483"/>
                  </a:lnTo>
                  <a:lnTo>
                    <a:pt x="2347389" y="285782"/>
                  </a:lnTo>
                  <a:lnTo>
                    <a:pt x="2352575" y="238801"/>
                  </a:lnTo>
                  <a:lnTo>
                    <a:pt x="2356838" y="191548"/>
                  </a:lnTo>
                  <a:lnTo>
                    <a:pt x="2360170" y="144032"/>
                  </a:lnTo>
                  <a:lnTo>
                    <a:pt x="2362561" y="96262"/>
                  </a:lnTo>
                  <a:lnTo>
                    <a:pt x="2364003" y="48248"/>
                  </a:lnTo>
                  <a:lnTo>
                    <a:pt x="2364485" y="0"/>
                  </a:lnTo>
                  <a:close/>
                </a:path>
              </a:pathLst>
            </a:custGeom>
            <a:solidFill>
              <a:srgbClr val="F495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157721" y="3958590"/>
              <a:ext cx="2364740" cy="2364740"/>
            </a:xfrm>
            <a:custGeom>
              <a:avLst/>
              <a:gdLst/>
              <a:ahLst/>
              <a:cxnLst/>
              <a:rect l="l" t="t" r="r" b="b"/>
              <a:pathLst>
                <a:path w="2364740" h="2364740">
                  <a:moveTo>
                    <a:pt x="2364485" y="0"/>
                  </a:moveTo>
                  <a:lnTo>
                    <a:pt x="2364003" y="48248"/>
                  </a:lnTo>
                  <a:lnTo>
                    <a:pt x="2362561" y="96262"/>
                  </a:lnTo>
                  <a:lnTo>
                    <a:pt x="2360170" y="144032"/>
                  </a:lnTo>
                  <a:lnTo>
                    <a:pt x="2356838" y="191548"/>
                  </a:lnTo>
                  <a:lnTo>
                    <a:pt x="2352575" y="238801"/>
                  </a:lnTo>
                  <a:lnTo>
                    <a:pt x="2347389" y="285782"/>
                  </a:lnTo>
                  <a:lnTo>
                    <a:pt x="2341290" y="332483"/>
                  </a:lnTo>
                  <a:lnTo>
                    <a:pt x="2334287" y="378893"/>
                  </a:lnTo>
                  <a:lnTo>
                    <a:pt x="2326389" y="425004"/>
                  </a:lnTo>
                  <a:lnTo>
                    <a:pt x="2317605" y="470807"/>
                  </a:lnTo>
                  <a:lnTo>
                    <a:pt x="2307945" y="516292"/>
                  </a:lnTo>
                  <a:lnTo>
                    <a:pt x="2297417" y="561450"/>
                  </a:lnTo>
                  <a:lnTo>
                    <a:pt x="2286032" y="606272"/>
                  </a:lnTo>
                  <a:lnTo>
                    <a:pt x="2273797" y="650749"/>
                  </a:lnTo>
                  <a:lnTo>
                    <a:pt x="2260722" y="694872"/>
                  </a:lnTo>
                  <a:lnTo>
                    <a:pt x="2246817" y="738631"/>
                  </a:lnTo>
                  <a:lnTo>
                    <a:pt x="2232090" y="782018"/>
                  </a:lnTo>
                  <a:lnTo>
                    <a:pt x="2216551" y="825023"/>
                  </a:lnTo>
                  <a:lnTo>
                    <a:pt x="2200208" y="867637"/>
                  </a:lnTo>
                  <a:lnTo>
                    <a:pt x="2183072" y="909851"/>
                  </a:lnTo>
                  <a:lnTo>
                    <a:pt x="2165150" y="951656"/>
                  </a:lnTo>
                  <a:lnTo>
                    <a:pt x="2146453" y="993042"/>
                  </a:lnTo>
                  <a:lnTo>
                    <a:pt x="2126989" y="1034000"/>
                  </a:lnTo>
                  <a:lnTo>
                    <a:pt x="2106768" y="1074522"/>
                  </a:lnTo>
                  <a:lnTo>
                    <a:pt x="2085799" y="1114598"/>
                  </a:lnTo>
                  <a:lnTo>
                    <a:pt x="2064090" y="1154219"/>
                  </a:lnTo>
                  <a:lnTo>
                    <a:pt x="2041651" y="1193376"/>
                  </a:lnTo>
                  <a:lnTo>
                    <a:pt x="2018492" y="1232060"/>
                  </a:lnTo>
                  <a:lnTo>
                    <a:pt x="1994621" y="1270260"/>
                  </a:lnTo>
                  <a:lnTo>
                    <a:pt x="1970048" y="1307969"/>
                  </a:lnTo>
                  <a:lnTo>
                    <a:pt x="1944781" y="1345178"/>
                  </a:lnTo>
                  <a:lnTo>
                    <a:pt x="1918831" y="1381876"/>
                  </a:lnTo>
                  <a:lnTo>
                    <a:pt x="1892205" y="1418055"/>
                  </a:lnTo>
                  <a:lnTo>
                    <a:pt x="1864913" y="1453705"/>
                  </a:lnTo>
                  <a:lnTo>
                    <a:pt x="1836965" y="1488818"/>
                  </a:lnTo>
                  <a:lnTo>
                    <a:pt x="1808370" y="1523385"/>
                  </a:lnTo>
                  <a:lnTo>
                    <a:pt x="1779136" y="1557395"/>
                  </a:lnTo>
                  <a:lnTo>
                    <a:pt x="1749273" y="1590841"/>
                  </a:lnTo>
                  <a:lnTo>
                    <a:pt x="1718790" y="1623712"/>
                  </a:lnTo>
                  <a:lnTo>
                    <a:pt x="1687696" y="1656000"/>
                  </a:lnTo>
                  <a:lnTo>
                    <a:pt x="1656000" y="1687696"/>
                  </a:lnTo>
                  <a:lnTo>
                    <a:pt x="1623712" y="1718790"/>
                  </a:lnTo>
                  <a:lnTo>
                    <a:pt x="1590841" y="1749273"/>
                  </a:lnTo>
                  <a:lnTo>
                    <a:pt x="1557395" y="1779136"/>
                  </a:lnTo>
                  <a:lnTo>
                    <a:pt x="1523385" y="1808370"/>
                  </a:lnTo>
                  <a:lnTo>
                    <a:pt x="1488818" y="1836965"/>
                  </a:lnTo>
                  <a:lnTo>
                    <a:pt x="1453705" y="1864913"/>
                  </a:lnTo>
                  <a:lnTo>
                    <a:pt x="1418055" y="1892205"/>
                  </a:lnTo>
                  <a:lnTo>
                    <a:pt x="1381876" y="1918831"/>
                  </a:lnTo>
                  <a:lnTo>
                    <a:pt x="1345178" y="1944781"/>
                  </a:lnTo>
                  <a:lnTo>
                    <a:pt x="1307969" y="1970048"/>
                  </a:lnTo>
                  <a:lnTo>
                    <a:pt x="1270260" y="1994621"/>
                  </a:lnTo>
                  <a:lnTo>
                    <a:pt x="1232060" y="2018492"/>
                  </a:lnTo>
                  <a:lnTo>
                    <a:pt x="1193376" y="2041652"/>
                  </a:lnTo>
                  <a:lnTo>
                    <a:pt x="1154219" y="2064090"/>
                  </a:lnTo>
                  <a:lnTo>
                    <a:pt x="1114598" y="2085799"/>
                  </a:lnTo>
                  <a:lnTo>
                    <a:pt x="1074522" y="2106768"/>
                  </a:lnTo>
                  <a:lnTo>
                    <a:pt x="1034000" y="2126989"/>
                  </a:lnTo>
                  <a:lnTo>
                    <a:pt x="993042" y="2146453"/>
                  </a:lnTo>
                  <a:lnTo>
                    <a:pt x="951656" y="2165150"/>
                  </a:lnTo>
                  <a:lnTo>
                    <a:pt x="909851" y="2183072"/>
                  </a:lnTo>
                  <a:lnTo>
                    <a:pt x="867637" y="2200208"/>
                  </a:lnTo>
                  <a:lnTo>
                    <a:pt x="825023" y="2216551"/>
                  </a:lnTo>
                  <a:lnTo>
                    <a:pt x="782018" y="2232090"/>
                  </a:lnTo>
                  <a:lnTo>
                    <a:pt x="738631" y="2246817"/>
                  </a:lnTo>
                  <a:lnTo>
                    <a:pt x="694872" y="2260722"/>
                  </a:lnTo>
                  <a:lnTo>
                    <a:pt x="650749" y="2273797"/>
                  </a:lnTo>
                  <a:lnTo>
                    <a:pt x="606272" y="2286032"/>
                  </a:lnTo>
                  <a:lnTo>
                    <a:pt x="561450" y="2297417"/>
                  </a:lnTo>
                  <a:lnTo>
                    <a:pt x="516292" y="2307945"/>
                  </a:lnTo>
                  <a:lnTo>
                    <a:pt x="470807" y="2317605"/>
                  </a:lnTo>
                  <a:lnTo>
                    <a:pt x="425004" y="2326389"/>
                  </a:lnTo>
                  <a:lnTo>
                    <a:pt x="378893" y="2334287"/>
                  </a:lnTo>
                  <a:lnTo>
                    <a:pt x="332483" y="2341290"/>
                  </a:lnTo>
                  <a:lnTo>
                    <a:pt x="285782" y="2347389"/>
                  </a:lnTo>
                  <a:lnTo>
                    <a:pt x="238801" y="2352575"/>
                  </a:lnTo>
                  <a:lnTo>
                    <a:pt x="191548" y="2356838"/>
                  </a:lnTo>
                  <a:lnTo>
                    <a:pt x="144032" y="2360170"/>
                  </a:lnTo>
                  <a:lnTo>
                    <a:pt x="96262" y="2362561"/>
                  </a:lnTo>
                  <a:lnTo>
                    <a:pt x="48248" y="2364003"/>
                  </a:lnTo>
                  <a:lnTo>
                    <a:pt x="0" y="2364486"/>
                  </a:lnTo>
                  <a:lnTo>
                    <a:pt x="0" y="0"/>
                  </a:lnTo>
                  <a:lnTo>
                    <a:pt x="236448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365494" y="4983607"/>
            <a:ext cx="16230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eng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mban</a:t>
            </a:r>
            <a:r>
              <a:rPr dirty="0" sz="2000" spc="-3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28390" y="3952240"/>
            <a:ext cx="2377440" cy="2377440"/>
            <a:chOff x="3628390" y="3952240"/>
            <a:chExt cx="2377440" cy="2377440"/>
          </a:xfrm>
        </p:grpSpPr>
        <p:sp>
          <p:nvSpPr>
            <p:cNvPr id="16" name="object 16"/>
            <p:cNvSpPr/>
            <p:nvPr/>
          </p:nvSpPr>
          <p:spPr>
            <a:xfrm>
              <a:off x="3634740" y="3958590"/>
              <a:ext cx="2364740" cy="2364740"/>
            </a:xfrm>
            <a:custGeom>
              <a:avLst/>
              <a:gdLst/>
              <a:ahLst/>
              <a:cxnLst/>
              <a:rect l="l" t="t" r="r" b="b"/>
              <a:pathLst>
                <a:path w="2364740" h="2364740">
                  <a:moveTo>
                    <a:pt x="2364486" y="0"/>
                  </a:moveTo>
                  <a:lnTo>
                    <a:pt x="0" y="0"/>
                  </a:lnTo>
                  <a:lnTo>
                    <a:pt x="482" y="48248"/>
                  </a:lnTo>
                  <a:lnTo>
                    <a:pt x="1924" y="96262"/>
                  </a:lnTo>
                  <a:lnTo>
                    <a:pt x="4315" y="144032"/>
                  </a:lnTo>
                  <a:lnTo>
                    <a:pt x="7647" y="191548"/>
                  </a:lnTo>
                  <a:lnTo>
                    <a:pt x="11910" y="238801"/>
                  </a:lnTo>
                  <a:lnTo>
                    <a:pt x="17096" y="285782"/>
                  </a:lnTo>
                  <a:lnTo>
                    <a:pt x="23195" y="332483"/>
                  </a:lnTo>
                  <a:lnTo>
                    <a:pt x="30198" y="378893"/>
                  </a:lnTo>
                  <a:lnTo>
                    <a:pt x="38096" y="425004"/>
                  </a:lnTo>
                  <a:lnTo>
                    <a:pt x="46880" y="470807"/>
                  </a:lnTo>
                  <a:lnTo>
                    <a:pt x="56540" y="516292"/>
                  </a:lnTo>
                  <a:lnTo>
                    <a:pt x="67068" y="561450"/>
                  </a:lnTo>
                  <a:lnTo>
                    <a:pt x="78453" y="606272"/>
                  </a:lnTo>
                  <a:lnTo>
                    <a:pt x="90688" y="650749"/>
                  </a:lnTo>
                  <a:lnTo>
                    <a:pt x="103763" y="694872"/>
                  </a:lnTo>
                  <a:lnTo>
                    <a:pt x="117668" y="738631"/>
                  </a:lnTo>
                  <a:lnTo>
                    <a:pt x="132395" y="782018"/>
                  </a:lnTo>
                  <a:lnTo>
                    <a:pt x="147934" y="825023"/>
                  </a:lnTo>
                  <a:lnTo>
                    <a:pt x="164277" y="867637"/>
                  </a:lnTo>
                  <a:lnTo>
                    <a:pt x="181413" y="909851"/>
                  </a:lnTo>
                  <a:lnTo>
                    <a:pt x="199335" y="951656"/>
                  </a:lnTo>
                  <a:lnTo>
                    <a:pt x="218032" y="993042"/>
                  </a:lnTo>
                  <a:lnTo>
                    <a:pt x="237496" y="1034000"/>
                  </a:lnTo>
                  <a:lnTo>
                    <a:pt x="257717" y="1074522"/>
                  </a:lnTo>
                  <a:lnTo>
                    <a:pt x="278686" y="1114598"/>
                  </a:lnTo>
                  <a:lnTo>
                    <a:pt x="300395" y="1154219"/>
                  </a:lnTo>
                  <a:lnTo>
                    <a:pt x="322834" y="1193376"/>
                  </a:lnTo>
                  <a:lnTo>
                    <a:pt x="345993" y="1232060"/>
                  </a:lnTo>
                  <a:lnTo>
                    <a:pt x="369864" y="1270260"/>
                  </a:lnTo>
                  <a:lnTo>
                    <a:pt x="394437" y="1307969"/>
                  </a:lnTo>
                  <a:lnTo>
                    <a:pt x="419704" y="1345178"/>
                  </a:lnTo>
                  <a:lnTo>
                    <a:pt x="445654" y="1381876"/>
                  </a:lnTo>
                  <a:lnTo>
                    <a:pt x="472280" y="1418055"/>
                  </a:lnTo>
                  <a:lnTo>
                    <a:pt x="499572" y="1453705"/>
                  </a:lnTo>
                  <a:lnTo>
                    <a:pt x="527520" y="1488818"/>
                  </a:lnTo>
                  <a:lnTo>
                    <a:pt x="556115" y="1523385"/>
                  </a:lnTo>
                  <a:lnTo>
                    <a:pt x="585349" y="1557395"/>
                  </a:lnTo>
                  <a:lnTo>
                    <a:pt x="615212" y="1590841"/>
                  </a:lnTo>
                  <a:lnTo>
                    <a:pt x="645695" y="1623712"/>
                  </a:lnTo>
                  <a:lnTo>
                    <a:pt x="676789" y="1656000"/>
                  </a:lnTo>
                  <a:lnTo>
                    <a:pt x="708485" y="1687696"/>
                  </a:lnTo>
                  <a:lnTo>
                    <a:pt x="740773" y="1718790"/>
                  </a:lnTo>
                  <a:lnTo>
                    <a:pt x="773644" y="1749273"/>
                  </a:lnTo>
                  <a:lnTo>
                    <a:pt x="807090" y="1779136"/>
                  </a:lnTo>
                  <a:lnTo>
                    <a:pt x="841100" y="1808370"/>
                  </a:lnTo>
                  <a:lnTo>
                    <a:pt x="875667" y="1836965"/>
                  </a:lnTo>
                  <a:lnTo>
                    <a:pt x="910780" y="1864913"/>
                  </a:lnTo>
                  <a:lnTo>
                    <a:pt x="946430" y="1892205"/>
                  </a:lnTo>
                  <a:lnTo>
                    <a:pt x="982609" y="1918831"/>
                  </a:lnTo>
                  <a:lnTo>
                    <a:pt x="1019307" y="1944781"/>
                  </a:lnTo>
                  <a:lnTo>
                    <a:pt x="1056516" y="1970048"/>
                  </a:lnTo>
                  <a:lnTo>
                    <a:pt x="1094225" y="1994621"/>
                  </a:lnTo>
                  <a:lnTo>
                    <a:pt x="1132425" y="2018492"/>
                  </a:lnTo>
                  <a:lnTo>
                    <a:pt x="1171109" y="2041652"/>
                  </a:lnTo>
                  <a:lnTo>
                    <a:pt x="1210266" y="2064090"/>
                  </a:lnTo>
                  <a:lnTo>
                    <a:pt x="1249887" y="2085799"/>
                  </a:lnTo>
                  <a:lnTo>
                    <a:pt x="1289963" y="2106768"/>
                  </a:lnTo>
                  <a:lnTo>
                    <a:pt x="1330485" y="2126989"/>
                  </a:lnTo>
                  <a:lnTo>
                    <a:pt x="1371443" y="2146453"/>
                  </a:lnTo>
                  <a:lnTo>
                    <a:pt x="1412829" y="2165150"/>
                  </a:lnTo>
                  <a:lnTo>
                    <a:pt x="1454634" y="2183072"/>
                  </a:lnTo>
                  <a:lnTo>
                    <a:pt x="1496848" y="2200208"/>
                  </a:lnTo>
                  <a:lnTo>
                    <a:pt x="1539462" y="2216551"/>
                  </a:lnTo>
                  <a:lnTo>
                    <a:pt x="1582467" y="2232090"/>
                  </a:lnTo>
                  <a:lnTo>
                    <a:pt x="1625854" y="2246817"/>
                  </a:lnTo>
                  <a:lnTo>
                    <a:pt x="1669613" y="2260722"/>
                  </a:lnTo>
                  <a:lnTo>
                    <a:pt x="1713736" y="2273797"/>
                  </a:lnTo>
                  <a:lnTo>
                    <a:pt x="1758213" y="2286032"/>
                  </a:lnTo>
                  <a:lnTo>
                    <a:pt x="1803035" y="2297417"/>
                  </a:lnTo>
                  <a:lnTo>
                    <a:pt x="1848193" y="2307945"/>
                  </a:lnTo>
                  <a:lnTo>
                    <a:pt x="1893678" y="2317605"/>
                  </a:lnTo>
                  <a:lnTo>
                    <a:pt x="1939481" y="2326389"/>
                  </a:lnTo>
                  <a:lnTo>
                    <a:pt x="1985592" y="2334287"/>
                  </a:lnTo>
                  <a:lnTo>
                    <a:pt x="2032002" y="2341290"/>
                  </a:lnTo>
                  <a:lnTo>
                    <a:pt x="2078703" y="2347389"/>
                  </a:lnTo>
                  <a:lnTo>
                    <a:pt x="2125684" y="2352575"/>
                  </a:lnTo>
                  <a:lnTo>
                    <a:pt x="2172937" y="2356838"/>
                  </a:lnTo>
                  <a:lnTo>
                    <a:pt x="2220453" y="2360170"/>
                  </a:lnTo>
                  <a:lnTo>
                    <a:pt x="2268223" y="2362561"/>
                  </a:lnTo>
                  <a:lnTo>
                    <a:pt x="2316237" y="2364003"/>
                  </a:lnTo>
                  <a:lnTo>
                    <a:pt x="2364486" y="2364486"/>
                  </a:lnTo>
                  <a:lnTo>
                    <a:pt x="2364486" y="0"/>
                  </a:lnTo>
                  <a:close/>
                </a:path>
              </a:pathLst>
            </a:custGeom>
            <a:solidFill>
              <a:srgbClr val="E970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34740" y="3958590"/>
              <a:ext cx="2364740" cy="2364740"/>
            </a:xfrm>
            <a:custGeom>
              <a:avLst/>
              <a:gdLst/>
              <a:ahLst/>
              <a:cxnLst/>
              <a:rect l="l" t="t" r="r" b="b"/>
              <a:pathLst>
                <a:path w="2364740" h="2364740">
                  <a:moveTo>
                    <a:pt x="2364486" y="2364486"/>
                  </a:moveTo>
                  <a:lnTo>
                    <a:pt x="2316237" y="2364003"/>
                  </a:lnTo>
                  <a:lnTo>
                    <a:pt x="2268223" y="2362561"/>
                  </a:lnTo>
                  <a:lnTo>
                    <a:pt x="2220453" y="2360170"/>
                  </a:lnTo>
                  <a:lnTo>
                    <a:pt x="2172937" y="2356838"/>
                  </a:lnTo>
                  <a:lnTo>
                    <a:pt x="2125684" y="2352575"/>
                  </a:lnTo>
                  <a:lnTo>
                    <a:pt x="2078703" y="2347389"/>
                  </a:lnTo>
                  <a:lnTo>
                    <a:pt x="2032002" y="2341290"/>
                  </a:lnTo>
                  <a:lnTo>
                    <a:pt x="1985592" y="2334287"/>
                  </a:lnTo>
                  <a:lnTo>
                    <a:pt x="1939481" y="2326389"/>
                  </a:lnTo>
                  <a:lnTo>
                    <a:pt x="1893678" y="2317605"/>
                  </a:lnTo>
                  <a:lnTo>
                    <a:pt x="1848193" y="2307945"/>
                  </a:lnTo>
                  <a:lnTo>
                    <a:pt x="1803035" y="2297417"/>
                  </a:lnTo>
                  <a:lnTo>
                    <a:pt x="1758213" y="2286032"/>
                  </a:lnTo>
                  <a:lnTo>
                    <a:pt x="1713736" y="2273797"/>
                  </a:lnTo>
                  <a:lnTo>
                    <a:pt x="1669613" y="2260722"/>
                  </a:lnTo>
                  <a:lnTo>
                    <a:pt x="1625854" y="2246817"/>
                  </a:lnTo>
                  <a:lnTo>
                    <a:pt x="1582467" y="2232090"/>
                  </a:lnTo>
                  <a:lnTo>
                    <a:pt x="1539462" y="2216551"/>
                  </a:lnTo>
                  <a:lnTo>
                    <a:pt x="1496848" y="2200208"/>
                  </a:lnTo>
                  <a:lnTo>
                    <a:pt x="1454634" y="2183072"/>
                  </a:lnTo>
                  <a:lnTo>
                    <a:pt x="1412829" y="2165150"/>
                  </a:lnTo>
                  <a:lnTo>
                    <a:pt x="1371443" y="2146453"/>
                  </a:lnTo>
                  <a:lnTo>
                    <a:pt x="1330485" y="2126989"/>
                  </a:lnTo>
                  <a:lnTo>
                    <a:pt x="1289963" y="2106768"/>
                  </a:lnTo>
                  <a:lnTo>
                    <a:pt x="1249887" y="2085799"/>
                  </a:lnTo>
                  <a:lnTo>
                    <a:pt x="1210266" y="2064090"/>
                  </a:lnTo>
                  <a:lnTo>
                    <a:pt x="1171109" y="2041652"/>
                  </a:lnTo>
                  <a:lnTo>
                    <a:pt x="1132425" y="2018492"/>
                  </a:lnTo>
                  <a:lnTo>
                    <a:pt x="1094225" y="1994621"/>
                  </a:lnTo>
                  <a:lnTo>
                    <a:pt x="1056516" y="1970048"/>
                  </a:lnTo>
                  <a:lnTo>
                    <a:pt x="1019307" y="1944781"/>
                  </a:lnTo>
                  <a:lnTo>
                    <a:pt x="982609" y="1918831"/>
                  </a:lnTo>
                  <a:lnTo>
                    <a:pt x="946430" y="1892205"/>
                  </a:lnTo>
                  <a:lnTo>
                    <a:pt x="910780" y="1864913"/>
                  </a:lnTo>
                  <a:lnTo>
                    <a:pt x="875667" y="1836965"/>
                  </a:lnTo>
                  <a:lnTo>
                    <a:pt x="841100" y="1808370"/>
                  </a:lnTo>
                  <a:lnTo>
                    <a:pt x="807090" y="1779136"/>
                  </a:lnTo>
                  <a:lnTo>
                    <a:pt x="773644" y="1749273"/>
                  </a:lnTo>
                  <a:lnTo>
                    <a:pt x="740773" y="1718790"/>
                  </a:lnTo>
                  <a:lnTo>
                    <a:pt x="708485" y="1687696"/>
                  </a:lnTo>
                  <a:lnTo>
                    <a:pt x="676789" y="1656000"/>
                  </a:lnTo>
                  <a:lnTo>
                    <a:pt x="645695" y="1623712"/>
                  </a:lnTo>
                  <a:lnTo>
                    <a:pt x="615212" y="1590841"/>
                  </a:lnTo>
                  <a:lnTo>
                    <a:pt x="585349" y="1557395"/>
                  </a:lnTo>
                  <a:lnTo>
                    <a:pt x="556115" y="1523385"/>
                  </a:lnTo>
                  <a:lnTo>
                    <a:pt x="527520" y="1488818"/>
                  </a:lnTo>
                  <a:lnTo>
                    <a:pt x="499572" y="1453705"/>
                  </a:lnTo>
                  <a:lnTo>
                    <a:pt x="472280" y="1418055"/>
                  </a:lnTo>
                  <a:lnTo>
                    <a:pt x="445654" y="1381876"/>
                  </a:lnTo>
                  <a:lnTo>
                    <a:pt x="419704" y="1345178"/>
                  </a:lnTo>
                  <a:lnTo>
                    <a:pt x="394437" y="1307969"/>
                  </a:lnTo>
                  <a:lnTo>
                    <a:pt x="369864" y="1270260"/>
                  </a:lnTo>
                  <a:lnTo>
                    <a:pt x="345993" y="1232060"/>
                  </a:lnTo>
                  <a:lnTo>
                    <a:pt x="322834" y="1193376"/>
                  </a:lnTo>
                  <a:lnTo>
                    <a:pt x="300395" y="1154219"/>
                  </a:lnTo>
                  <a:lnTo>
                    <a:pt x="278686" y="1114598"/>
                  </a:lnTo>
                  <a:lnTo>
                    <a:pt x="257717" y="1074522"/>
                  </a:lnTo>
                  <a:lnTo>
                    <a:pt x="237496" y="1034000"/>
                  </a:lnTo>
                  <a:lnTo>
                    <a:pt x="218032" y="993042"/>
                  </a:lnTo>
                  <a:lnTo>
                    <a:pt x="199335" y="951656"/>
                  </a:lnTo>
                  <a:lnTo>
                    <a:pt x="181413" y="909851"/>
                  </a:lnTo>
                  <a:lnTo>
                    <a:pt x="164277" y="867637"/>
                  </a:lnTo>
                  <a:lnTo>
                    <a:pt x="147934" y="825023"/>
                  </a:lnTo>
                  <a:lnTo>
                    <a:pt x="132395" y="782018"/>
                  </a:lnTo>
                  <a:lnTo>
                    <a:pt x="117668" y="738631"/>
                  </a:lnTo>
                  <a:lnTo>
                    <a:pt x="103763" y="694872"/>
                  </a:lnTo>
                  <a:lnTo>
                    <a:pt x="90688" y="650749"/>
                  </a:lnTo>
                  <a:lnTo>
                    <a:pt x="78453" y="606272"/>
                  </a:lnTo>
                  <a:lnTo>
                    <a:pt x="67068" y="561450"/>
                  </a:lnTo>
                  <a:lnTo>
                    <a:pt x="56540" y="516292"/>
                  </a:lnTo>
                  <a:lnTo>
                    <a:pt x="46880" y="470807"/>
                  </a:lnTo>
                  <a:lnTo>
                    <a:pt x="38096" y="425004"/>
                  </a:lnTo>
                  <a:lnTo>
                    <a:pt x="30198" y="378893"/>
                  </a:lnTo>
                  <a:lnTo>
                    <a:pt x="23195" y="332483"/>
                  </a:lnTo>
                  <a:lnTo>
                    <a:pt x="17096" y="285782"/>
                  </a:lnTo>
                  <a:lnTo>
                    <a:pt x="11910" y="238801"/>
                  </a:lnTo>
                  <a:lnTo>
                    <a:pt x="7647" y="191548"/>
                  </a:lnTo>
                  <a:lnTo>
                    <a:pt x="4315" y="144032"/>
                  </a:lnTo>
                  <a:lnTo>
                    <a:pt x="1924" y="96262"/>
                  </a:lnTo>
                  <a:lnTo>
                    <a:pt x="482" y="48248"/>
                  </a:lnTo>
                  <a:lnTo>
                    <a:pt x="0" y="0"/>
                  </a:lnTo>
                  <a:lnTo>
                    <a:pt x="2364486" y="0"/>
                  </a:lnTo>
                  <a:lnTo>
                    <a:pt x="2364486" y="23644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387341" y="4983607"/>
            <a:ext cx="11842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Pembinaan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28390" y="1429258"/>
            <a:ext cx="2377440" cy="2377440"/>
            <a:chOff x="3628390" y="1429258"/>
            <a:chExt cx="2377440" cy="2377440"/>
          </a:xfrm>
        </p:grpSpPr>
        <p:sp>
          <p:nvSpPr>
            <p:cNvPr id="20" name="object 20"/>
            <p:cNvSpPr/>
            <p:nvPr/>
          </p:nvSpPr>
          <p:spPr>
            <a:xfrm>
              <a:off x="3634740" y="1435608"/>
              <a:ext cx="2364740" cy="2364740"/>
            </a:xfrm>
            <a:custGeom>
              <a:avLst/>
              <a:gdLst/>
              <a:ahLst/>
              <a:cxnLst/>
              <a:rect l="l" t="t" r="r" b="b"/>
              <a:pathLst>
                <a:path w="2364740" h="2364740">
                  <a:moveTo>
                    <a:pt x="2364486" y="0"/>
                  </a:moveTo>
                  <a:lnTo>
                    <a:pt x="2316237" y="482"/>
                  </a:lnTo>
                  <a:lnTo>
                    <a:pt x="2268223" y="1924"/>
                  </a:lnTo>
                  <a:lnTo>
                    <a:pt x="2220453" y="4315"/>
                  </a:lnTo>
                  <a:lnTo>
                    <a:pt x="2172937" y="7647"/>
                  </a:lnTo>
                  <a:lnTo>
                    <a:pt x="2125684" y="11910"/>
                  </a:lnTo>
                  <a:lnTo>
                    <a:pt x="2078703" y="17096"/>
                  </a:lnTo>
                  <a:lnTo>
                    <a:pt x="2032002" y="23195"/>
                  </a:lnTo>
                  <a:lnTo>
                    <a:pt x="1985592" y="30198"/>
                  </a:lnTo>
                  <a:lnTo>
                    <a:pt x="1939481" y="38096"/>
                  </a:lnTo>
                  <a:lnTo>
                    <a:pt x="1893678" y="46880"/>
                  </a:lnTo>
                  <a:lnTo>
                    <a:pt x="1848193" y="56540"/>
                  </a:lnTo>
                  <a:lnTo>
                    <a:pt x="1803035" y="67068"/>
                  </a:lnTo>
                  <a:lnTo>
                    <a:pt x="1758213" y="78453"/>
                  </a:lnTo>
                  <a:lnTo>
                    <a:pt x="1713736" y="90688"/>
                  </a:lnTo>
                  <a:lnTo>
                    <a:pt x="1669613" y="103763"/>
                  </a:lnTo>
                  <a:lnTo>
                    <a:pt x="1625854" y="117668"/>
                  </a:lnTo>
                  <a:lnTo>
                    <a:pt x="1582467" y="132395"/>
                  </a:lnTo>
                  <a:lnTo>
                    <a:pt x="1539462" y="147934"/>
                  </a:lnTo>
                  <a:lnTo>
                    <a:pt x="1496848" y="164277"/>
                  </a:lnTo>
                  <a:lnTo>
                    <a:pt x="1454634" y="181413"/>
                  </a:lnTo>
                  <a:lnTo>
                    <a:pt x="1412829" y="199335"/>
                  </a:lnTo>
                  <a:lnTo>
                    <a:pt x="1371443" y="218032"/>
                  </a:lnTo>
                  <a:lnTo>
                    <a:pt x="1330485" y="237496"/>
                  </a:lnTo>
                  <a:lnTo>
                    <a:pt x="1289963" y="257717"/>
                  </a:lnTo>
                  <a:lnTo>
                    <a:pt x="1249887" y="278686"/>
                  </a:lnTo>
                  <a:lnTo>
                    <a:pt x="1210266" y="300395"/>
                  </a:lnTo>
                  <a:lnTo>
                    <a:pt x="1171109" y="322833"/>
                  </a:lnTo>
                  <a:lnTo>
                    <a:pt x="1132425" y="345993"/>
                  </a:lnTo>
                  <a:lnTo>
                    <a:pt x="1094225" y="369864"/>
                  </a:lnTo>
                  <a:lnTo>
                    <a:pt x="1056516" y="394437"/>
                  </a:lnTo>
                  <a:lnTo>
                    <a:pt x="1019307" y="419704"/>
                  </a:lnTo>
                  <a:lnTo>
                    <a:pt x="982609" y="445654"/>
                  </a:lnTo>
                  <a:lnTo>
                    <a:pt x="946430" y="472280"/>
                  </a:lnTo>
                  <a:lnTo>
                    <a:pt x="910780" y="499572"/>
                  </a:lnTo>
                  <a:lnTo>
                    <a:pt x="875667" y="527520"/>
                  </a:lnTo>
                  <a:lnTo>
                    <a:pt x="841100" y="556115"/>
                  </a:lnTo>
                  <a:lnTo>
                    <a:pt x="807090" y="585349"/>
                  </a:lnTo>
                  <a:lnTo>
                    <a:pt x="773644" y="615212"/>
                  </a:lnTo>
                  <a:lnTo>
                    <a:pt x="740773" y="645695"/>
                  </a:lnTo>
                  <a:lnTo>
                    <a:pt x="708485" y="676789"/>
                  </a:lnTo>
                  <a:lnTo>
                    <a:pt x="676789" y="708485"/>
                  </a:lnTo>
                  <a:lnTo>
                    <a:pt x="645695" y="740773"/>
                  </a:lnTo>
                  <a:lnTo>
                    <a:pt x="615212" y="773644"/>
                  </a:lnTo>
                  <a:lnTo>
                    <a:pt x="585349" y="807090"/>
                  </a:lnTo>
                  <a:lnTo>
                    <a:pt x="556115" y="841100"/>
                  </a:lnTo>
                  <a:lnTo>
                    <a:pt x="527520" y="875667"/>
                  </a:lnTo>
                  <a:lnTo>
                    <a:pt x="499572" y="910780"/>
                  </a:lnTo>
                  <a:lnTo>
                    <a:pt x="472280" y="946430"/>
                  </a:lnTo>
                  <a:lnTo>
                    <a:pt x="445654" y="982609"/>
                  </a:lnTo>
                  <a:lnTo>
                    <a:pt x="419704" y="1019307"/>
                  </a:lnTo>
                  <a:lnTo>
                    <a:pt x="394437" y="1056516"/>
                  </a:lnTo>
                  <a:lnTo>
                    <a:pt x="369864" y="1094225"/>
                  </a:lnTo>
                  <a:lnTo>
                    <a:pt x="345993" y="1132425"/>
                  </a:lnTo>
                  <a:lnTo>
                    <a:pt x="322834" y="1171109"/>
                  </a:lnTo>
                  <a:lnTo>
                    <a:pt x="300395" y="1210266"/>
                  </a:lnTo>
                  <a:lnTo>
                    <a:pt x="278686" y="1249887"/>
                  </a:lnTo>
                  <a:lnTo>
                    <a:pt x="257717" y="1289963"/>
                  </a:lnTo>
                  <a:lnTo>
                    <a:pt x="237496" y="1330485"/>
                  </a:lnTo>
                  <a:lnTo>
                    <a:pt x="218032" y="1371443"/>
                  </a:lnTo>
                  <a:lnTo>
                    <a:pt x="199335" y="1412829"/>
                  </a:lnTo>
                  <a:lnTo>
                    <a:pt x="181413" y="1454634"/>
                  </a:lnTo>
                  <a:lnTo>
                    <a:pt x="164277" y="1496848"/>
                  </a:lnTo>
                  <a:lnTo>
                    <a:pt x="147934" y="1539462"/>
                  </a:lnTo>
                  <a:lnTo>
                    <a:pt x="132395" y="1582467"/>
                  </a:lnTo>
                  <a:lnTo>
                    <a:pt x="117668" y="1625854"/>
                  </a:lnTo>
                  <a:lnTo>
                    <a:pt x="103763" y="1669613"/>
                  </a:lnTo>
                  <a:lnTo>
                    <a:pt x="90688" y="1713736"/>
                  </a:lnTo>
                  <a:lnTo>
                    <a:pt x="78453" y="1758213"/>
                  </a:lnTo>
                  <a:lnTo>
                    <a:pt x="67068" y="1803035"/>
                  </a:lnTo>
                  <a:lnTo>
                    <a:pt x="56540" y="1848193"/>
                  </a:lnTo>
                  <a:lnTo>
                    <a:pt x="46880" y="1893678"/>
                  </a:lnTo>
                  <a:lnTo>
                    <a:pt x="38096" y="1939481"/>
                  </a:lnTo>
                  <a:lnTo>
                    <a:pt x="30198" y="1985592"/>
                  </a:lnTo>
                  <a:lnTo>
                    <a:pt x="23195" y="2032002"/>
                  </a:lnTo>
                  <a:lnTo>
                    <a:pt x="17096" y="2078703"/>
                  </a:lnTo>
                  <a:lnTo>
                    <a:pt x="11910" y="2125684"/>
                  </a:lnTo>
                  <a:lnTo>
                    <a:pt x="7647" y="2172937"/>
                  </a:lnTo>
                  <a:lnTo>
                    <a:pt x="4315" y="2220453"/>
                  </a:lnTo>
                  <a:lnTo>
                    <a:pt x="1924" y="2268223"/>
                  </a:lnTo>
                  <a:lnTo>
                    <a:pt x="482" y="2316237"/>
                  </a:lnTo>
                  <a:lnTo>
                    <a:pt x="0" y="2364485"/>
                  </a:lnTo>
                  <a:lnTo>
                    <a:pt x="2364486" y="2364485"/>
                  </a:lnTo>
                  <a:lnTo>
                    <a:pt x="236448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634740" y="1435608"/>
              <a:ext cx="2364740" cy="2364740"/>
            </a:xfrm>
            <a:custGeom>
              <a:avLst/>
              <a:gdLst/>
              <a:ahLst/>
              <a:cxnLst/>
              <a:rect l="l" t="t" r="r" b="b"/>
              <a:pathLst>
                <a:path w="2364740" h="2364740">
                  <a:moveTo>
                    <a:pt x="0" y="2364485"/>
                  </a:moveTo>
                  <a:lnTo>
                    <a:pt x="482" y="2316237"/>
                  </a:lnTo>
                  <a:lnTo>
                    <a:pt x="1924" y="2268223"/>
                  </a:lnTo>
                  <a:lnTo>
                    <a:pt x="4315" y="2220453"/>
                  </a:lnTo>
                  <a:lnTo>
                    <a:pt x="7647" y="2172937"/>
                  </a:lnTo>
                  <a:lnTo>
                    <a:pt x="11910" y="2125684"/>
                  </a:lnTo>
                  <a:lnTo>
                    <a:pt x="17096" y="2078703"/>
                  </a:lnTo>
                  <a:lnTo>
                    <a:pt x="23195" y="2032002"/>
                  </a:lnTo>
                  <a:lnTo>
                    <a:pt x="30198" y="1985592"/>
                  </a:lnTo>
                  <a:lnTo>
                    <a:pt x="38096" y="1939481"/>
                  </a:lnTo>
                  <a:lnTo>
                    <a:pt x="46880" y="1893678"/>
                  </a:lnTo>
                  <a:lnTo>
                    <a:pt x="56540" y="1848193"/>
                  </a:lnTo>
                  <a:lnTo>
                    <a:pt x="67068" y="1803035"/>
                  </a:lnTo>
                  <a:lnTo>
                    <a:pt x="78453" y="1758213"/>
                  </a:lnTo>
                  <a:lnTo>
                    <a:pt x="90688" y="1713736"/>
                  </a:lnTo>
                  <a:lnTo>
                    <a:pt x="103763" y="1669613"/>
                  </a:lnTo>
                  <a:lnTo>
                    <a:pt x="117668" y="1625854"/>
                  </a:lnTo>
                  <a:lnTo>
                    <a:pt x="132395" y="1582467"/>
                  </a:lnTo>
                  <a:lnTo>
                    <a:pt x="147934" y="1539462"/>
                  </a:lnTo>
                  <a:lnTo>
                    <a:pt x="164277" y="1496848"/>
                  </a:lnTo>
                  <a:lnTo>
                    <a:pt x="181413" y="1454634"/>
                  </a:lnTo>
                  <a:lnTo>
                    <a:pt x="199335" y="1412829"/>
                  </a:lnTo>
                  <a:lnTo>
                    <a:pt x="218032" y="1371443"/>
                  </a:lnTo>
                  <a:lnTo>
                    <a:pt x="237496" y="1330485"/>
                  </a:lnTo>
                  <a:lnTo>
                    <a:pt x="257717" y="1289963"/>
                  </a:lnTo>
                  <a:lnTo>
                    <a:pt x="278686" y="1249887"/>
                  </a:lnTo>
                  <a:lnTo>
                    <a:pt x="300395" y="1210266"/>
                  </a:lnTo>
                  <a:lnTo>
                    <a:pt x="322834" y="1171109"/>
                  </a:lnTo>
                  <a:lnTo>
                    <a:pt x="345993" y="1132425"/>
                  </a:lnTo>
                  <a:lnTo>
                    <a:pt x="369864" y="1094225"/>
                  </a:lnTo>
                  <a:lnTo>
                    <a:pt x="394437" y="1056516"/>
                  </a:lnTo>
                  <a:lnTo>
                    <a:pt x="419704" y="1019307"/>
                  </a:lnTo>
                  <a:lnTo>
                    <a:pt x="445654" y="982609"/>
                  </a:lnTo>
                  <a:lnTo>
                    <a:pt x="472280" y="946430"/>
                  </a:lnTo>
                  <a:lnTo>
                    <a:pt x="499572" y="910780"/>
                  </a:lnTo>
                  <a:lnTo>
                    <a:pt x="527520" y="875667"/>
                  </a:lnTo>
                  <a:lnTo>
                    <a:pt x="556115" y="841100"/>
                  </a:lnTo>
                  <a:lnTo>
                    <a:pt x="585349" y="807090"/>
                  </a:lnTo>
                  <a:lnTo>
                    <a:pt x="615212" y="773644"/>
                  </a:lnTo>
                  <a:lnTo>
                    <a:pt x="645695" y="740773"/>
                  </a:lnTo>
                  <a:lnTo>
                    <a:pt x="676789" y="708485"/>
                  </a:lnTo>
                  <a:lnTo>
                    <a:pt x="708485" y="676789"/>
                  </a:lnTo>
                  <a:lnTo>
                    <a:pt x="740773" y="645695"/>
                  </a:lnTo>
                  <a:lnTo>
                    <a:pt x="773644" y="615212"/>
                  </a:lnTo>
                  <a:lnTo>
                    <a:pt x="807090" y="585349"/>
                  </a:lnTo>
                  <a:lnTo>
                    <a:pt x="841100" y="556115"/>
                  </a:lnTo>
                  <a:lnTo>
                    <a:pt x="875667" y="527520"/>
                  </a:lnTo>
                  <a:lnTo>
                    <a:pt x="910780" y="499572"/>
                  </a:lnTo>
                  <a:lnTo>
                    <a:pt x="946430" y="472280"/>
                  </a:lnTo>
                  <a:lnTo>
                    <a:pt x="982609" y="445654"/>
                  </a:lnTo>
                  <a:lnTo>
                    <a:pt x="1019307" y="419704"/>
                  </a:lnTo>
                  <a:lnTo>
                    <a:pt x="1056516" y="394437"/>
                  </a:lnTo>
                  <a:lnTo>
                    <a:pt x="1094225" y="369864"/>
                  </a:lnTo>
                  <a:lnTo>
                    <a:pt x="1132425" y="345993"/>
                  </a:lnTo>
                  <a:lnTo>
                    <a:pt x="1171109" y="322833"/>
                  </a:lnTo>
                  <a:lnTo>
                    <a:pt x="1210266" y="300395"/>
                  </a:lnTo>
                  <a:lnTo>
                    <a:pt x="1249887" y="278686"/>
                  </a:lnTo>
                  <a:lnTo>
                    <a:pt x="1289963" y="257717"/>
                  </a:lnTo>
                  <a:lnTo>
                    <a:pt x="1330485" y="237496"/>
                  </a:lnTo>
                  <a:lnTo>
                    <a:pt x="1371443" y="218032"/>
                  </a:lnTo>
                  <a:lnTo>
                    <a:pt x="1412829" y="199335"/>
                  </a:lnTo>
                  <a:lnTo>
                    <a:pt x="1454634" y="181413"/>
                  </a:lnTo>
                  <a:lnTo>
                    <a:pt x="1496848" y="164277"/>
                  </a:lnTo>
                  <a:lnTo>
                    <a:pt x="1539462" y="147934"/>
                  </a:lnTo>
                  <a:lnTo>
                    <a:pt x="1582467" y="132395"/>
                  </a:lnTo>
                  <a:lnTo>
                    <a:pt x="1625854" y="117668"/>
                  </a:lnTo>
                  <a:lnTo>
                    <a:pt x="1669613" y="103763"/>
                  </a:lnTo>
                  <a:lnTo>
                    <a:pt x="1713736" y="90688"/>
                  </a:lnTo>
                  <a:lnTo>
                    <a:pt x="1758213" y="78453"/>
                  </a:lnTo>
                  <a:lnTo>
                    <a:pt x="1803035" y="67068"/>
                  </a:lnTo>
                  <a:lnTo>
                    <a:pt x="1848193" y="56540"/>
                  </a:lnTo>
                  <a:lnTo>
                    <a:pt x="1893678" y="46880"/>
                  </a:lnTo>
                  <a:lnTo>
                    <a:pt x="1939481" y="38096"/>
                  </a:lnTo>
                  <a:lnTo>
                    <a:pt x="1985592" y="30198"/>
                  </a:lnTo>
                  <a:lnTo>
                    <a:pt x="2032002" y="23195"/>
                  </a:lnTo>
                  <a:lnTo>
                    <a:pt x="2078703" y="17096"/>
                  </a:lnTo>
                  <a:lnTo>
                    <a:pt x="2125684" y="11910"/>
                  </a:lnTo>
                  <a:lnTo>
                    <a:pt x="2172937" y="7647"/>
                  </a:lnTo>
                  <a:lnTo>
                    <a:pt x="2220453" y="4315"/>
                  </a:lnTo>
                  <a:lnTo>
                    <a:pt x="2268223" y="1924"/>
                  </a:lnTo>
                  <a:lnTo>
                    <a:pt x="2316237" y="482"/>
                  </a:lnTo>
                  <a:lnTo>
                    <a:pt x="2364486" y="0"/>
                  </a:lnTo>
                  <a:lnTo>
                    <a:pt x="2364486" y="2364485"/>
                  </a:lnTo>
                  <a:lnTo>
                    <a:pt x="0" y="236448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4149597" y="2385187"/>
            <a:ext cx="166306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Pendayagunaan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5260" y="30480"/>
            <a:ext cx="8629015" cy="6576695"/>
            <a:chOff x="175260" y="30480"/>
            <a:chExt cx="8629015" cy="6576695"/>
          </a:xfrm>
        </p:grpSpPr>
        <p:sp>
          <p:nvSpPr>
            <p:cNvPr id="24" name="object 24"/>
            <p:cNvSpPr/>
            <p:nvPr/>
          </p:nvSpPr>
          <p:spPr>
            <a:xfrm>
              <a:off x="6157721" y="1323085"/>
              <a:ext cx="2646680" cy="2477135"/>
            </a:xfrm>
            <a:custGeom>
              <a:avLst/>
              <a:gdLst/>
              <a:ahLst/>
              <a:cxnLst/>
              <a:rect l="l" t="t" r="r" b="b"/>
              <a:pathLst>
                <a:path w="2646679" h="2477135">
                  <a:moveTo>
                    <a:pt x="0" y="0"/>
                  </a:moveTo>
                  <a:lnTo>
                    <a:pt x="0" y="270255"/>
                  </a:lnTo>
                  <a:lnTo>
                    <a:pt x="48419" y="270779"/>
                  </a:lnTo>
                  <a:lnTo>
                    <a:pt x="96602" y="272341"/>
                  </a:lnTo>
                  <a:lnTo>
                    <a:pt x="144538" y="274933"/>
                  </a:lnTo>
                  <a:lnTo>
                    <a:pt x="192214" y="278543"/>
                  </a:lnTo>
                  <a:lnTo>
                    <a:pt x="239619" y="283162"/>
                  </a:lnTo>
                  <a:lnTo>
                    <a:pt x="286743" y="288780"/>
                  </a:lnTo>
                  <a:lnTo>
                    <a:pt x="333574" y="295385"/>
                  </a:lnTo>
                  <a:lnTo>
                    <a:pt x="380099" y="302968"/>
                  </a:lnTo>
                  <a:lnTo>
                    <a:pt x="426309" y="311519"/>
                  </a:lnTo>
                  <a:lnTo>
                    <a:pt x="472191" y="321027"/>
                  </a:lnTo>
                  <a:lnTo>
                    <a:pt x="517734" y="331481"/>
                  </a:lnTo>
                  <a:lnTo>
                    <a:pt x="562928" y="342872"/>
                  </a:lnTo>
                  <a:lnTo>
                    <a:pt x="607759" y="355190"/>
                  </a:lnTo>
                  <a:lnTo>
                    <a:pt x="652218" y="368423"/>
                  </a:lnTo>
                  <a:lnTo>
                    <a:pt x="696292" y="382563"/>
                  </a:lnTo>
                  <a:lnTo>
                    <a:pt x="739970" y="397598"/>
                  </a:lnTo>
                  <a:lnTo>
                    <a:pt x="783242" y="413517"/>
                  </a:lnTo>
                  <a:lnTo>
                    <a:pt x="826095" y="430312"/>
                  </a:lnTo>
                  <a:lnTo>
                    <a:pt x="868517" y="447972"/>
                  </a:lnTo>
                  <a:lnTo>
                    <a:pt x="910499" y="466486"/>
                  </a:lnTo>
                  <a:lnTo>
                    <a:pt x="952028" y="485844"/>
                  </a:lnTo>
                  <a:lnTo>
                    <a:pt x="993093" y="506035"/>
                  </a:lnTo>
                  <a:lnTo>
                    <a:pt x="1033683" y="527050"/>
                  </a:lnTo>
                  <a:lnTo>
                    <a:pt x="1073786" y="548879"/>
                  </a:lnTo>
                  <a:lnTo>
                    <a:pt x="1113390" y="571510"/>
                  </a:lnTo>
                  <a:lnTo>
                    <a:pt x="1152485" y="594934"/>
                  </a:lnTo>
                  <a:lnTo>
                    <a:pt x="1191060" y="619141"/>
                  </a:lnTo>
                  <a:lnTo>
                    <a:pt x="1229101" y="644119"/>
                  </a:lnTo>
                  <a:lnTo>
                    <a:pt x="1266600" y="669859"/>
                  </a:lnTo>
                  <a:lnTo>
                    <a:pt x="1303543" y="696351"/>
                  </a:lnTo>
                  <a:lnTo>
                    <a:pt x="1339919" y="723584"/>
                  </a:lnTo>
                  <a:lnTo>
                    <a:pt x="1375718" y="751548"/>
                  </a:lnTo>
                  <a:lnTo>
                    <a:pt x="1410928" y="780233"/>
                  </a:lnTo>
                  <a:lnTo>
                    <a:pt x="1445537" y="809628"/>
                  </a:lnTo>
                  <a:lnTo>
                    <a:pt x="1479534" y="839724"/>
                  </a:lnTo>
                  <a:lnTo>
                    <a:pt x="1512907" y="870509"/>
                  </a:lnTo>
                  <a:lnTo>
                    <a:pt x="1545646" y="901973"/>
                  </a:lnTo>
                  <a:lnTo>
                    <a:pt x="1577739" y="934107"/>
                  </a:lnTo>
                  <a:lnTo>
                    <a:pt x="1609174" y="966900"/>
                  </a:lnTo>
                  <a:lnTo>
                    <a:pt x="1639941" y="1000342"/>
                  </a:lnTo>
                  <a:lnTo>
                    <a:pt x="1670027" y="1034422"/>
                  </a:lnTo>
                  <a:lnTo>
                    <a:pt x="1699421" y="1069130"/>
                  </a:lnTo>
                  <a:lnTo>
                    <a:pt x="1728112" y="1104456"/>
                  </a:lnTo>
                  <a:lnTo>
                    <a:pt x="1756089" y="1140390"/>
                  </a:lnTo>
                  <a:lnTo>
                    <a:pt x="1783341" y="1176921"/>
                  </a:lnTo>
                  <a:lnTo>
                    <a:pt x="1809855" y="1214039"/>
                  </a:lnTo>
                  <a:lnTo>
                    <a:pt x="1835620" y="1251734"/>
                  </a:lnTo>
                  <a:lnTo>
                    <a:pt x="1860626" y="1289995"/>
                  </a:lnTo>
                  <a:lnTo>
                    <a:pt x="1884860" y="1328813"/>
                  </a:lnTo>
                  <a:lnTo>
                    <a:pt x="1908311" y="1368176"/>
                  </a:lnTo>
                  <a:lnTo>
                    <a:pt x="1930969" y="1408075"/>
                  </a:lnTo>
                  <a:lnTo>
                    <a:pt x="1952821" y="1448499"/>
                  </a:lnTo>
                  <a:lnTo>
                    <a:pt x="1973856" y="1489439"/>
                  </a:lnTo>
                  <a:lnTo>
                    <a:pt x="1994063" y="1530883"/>
                  </a:lnTo>
                  <a:lnTo>
                    <a:pt x="2013430" y="1572822"/>
                  </a:lnTo>
                  <a:lnTo>
                    <a:pt x="2031947" y="1615244"/>
                  </a:lnTo>
                  <a:lnTo>
                    <a:pt x="2049601" y="1658141"/>
                  </a:lnTo>
                  <a:lnTo>
                    <a:pt x="2066381" y="1701502"/>
                  </a:lnTo>
                  <a:lnTo>
                    <a:pt x="2082276" y="1745316"/>
                  </a:lnTo>
                  <a:lnTo>
                    <a:pt x="2097275" y="1789572"/>
                  </a:lnTo>
                  <a:lnTo>
                    <a:pt x="2111365" y="1834262"/>
                  </a:lnTo>
                  <a:lnTo>
                    <a:pt x="2124537" y="1879374"/>
                  </a:lnTo>
                  <a:lnTo>
                    <a:pt x="2136777" y="1924899"/>
                  </a:lnTo>
                  <a:lnTo>
                    <a:pt x="2148076" y="1970825"/>
                  </a:lnTo>
                  <a:lnTo>
                    <a:pt x="2158421" y="2017143"/>
                  </a:lnTo>
                  <a:lnTo>
                    <a:pt x="2167802" y="2063843"/>
                  </a:lnTo>
                  <a:lnTo>
                    <a:pt x="2176206" y="2110914"/>
                  </a:lnTo>
                  <a:lnTo>
                    <a:pt x="2183623" y="2158345"/>
                  </a:lnTo>
                  <a:lnTo>
                    <a:pt x="2190041" y="2206127"/>
                  </a:lnTo>
                  <a:lnTo>
                    <a:pt x="2195449" y="2254250"/>
                  </a:lnTo>
                  <a:lnTo>
                    <a:pt x="2015998" y="2254250"/>
                  </a:lnTo>
                  <a:lnTo>
                    <a:pt x="2341879" y="2477008"/>
                  </a:lnTo>
                  <a:lnTo>
                    <a:pt x="2646426" y="2254250"/>
                  </a:lnTo>
                  <a:lnTo>
                    <a:pt x="2466975" y="2254250"/>
                  </a:lnTo>
                  <a:lnTo>
                    <a:pt x="2462138" y="2205921"/>
                  </a:lnTo>
                  <a:lnTo>
                    <a:pt x="2456393" y="2157887"/>
                  </a:lnTo>
                  <a:lnTo>
                    <a:pt x="2449748" y="2110158"/>
                  </a:lnTo>
                  <a:lnTo>
                    <a:pt x="2442212" y="2062740"/>
                  </a:lnTo>
                  <a:lnTo>
                    <a:pt x="2433795" y="2015642"/>
                  </a:lnTo>
                  <a:lnTo>
                    <a:pt x="2424505" y="1968873"/>
                  </a:lnTo>
                  <a:lnTo>
                    <a:pt x="2414352" y="1922441"/>
                  </a:lnTo>
                  <a:lnTo>
                    <a:pt x="2403344" y="1876354"/>
                  </a:lnTo>
                  <a:lnTo>
                    <a:pt x="2391491" y="1830620"/>
                  </a:lnTo>
                  <a:lnTo>
                    <a:pt x="2378801" y="1785247"/>
                  </a:lnTo>
                  <a:lnTo>
                    <a:pt x="2365284" y="1740245"/>
                  </a:lnTo>
                  <a:lnTo>
                    <a:pt x="2350948" y="1695620"/>
                  </a:lnTo>
                  <a:lnTo>
                    <a:pt x="2335803" y="1651382"/>
                  </a:lnTo>
                  <a:lnTo>
                    <a:pt x="2319858" y="1607538"/>
                  </a:lnTo>
                  <a:lnTo>
                    <a:pt x="2303122" y="1564097"/>
                  </a:lnTo>
                  <a:lnTo>
                    <a:pt x="2285604" y="1521068"/>
                  </a:lnTo>
                  <a:lnTo>
                    <a:pt x="2267312" y="1478457"/>
                  </a:lnTo>
                  <a:lnTo>
                    <a:pt x="2248256" y="1436275"/>
                  </a:lnTo>
                  <a:lnTo>
                    <a:pt x="2228446" y="1394528"/>
                  </a:lnTo>
                  <a:lnTo>
                    <a:pt x="2207889" y="1353226"/>
                  </a:lnTo>
                  <a:lnTo>
                    <a:pt x="2186595" y="1312376"/>
                  </a:lnTo>
                  <a:lnTo>
                    <a:pt x="2164574" y="1271986"/>
                  </a:lnTo>
                  <a:lnTo>
                    <a:pt x="2141833" y="1232066"/>
                  </a:lnTo>
                  <a:lnTo>
                    <a:pt x="2118383" y="1192623"/>
                  </a:lnTo>
                  <a:lnTo>
                    <a:pt x="2094232" y="1153665"/>
                  </a:lnTo>
                  <a:lnTo>
                    <a:pt x="2069389" y="1115201"/>
                  </a:lnTo>
                  <a:lnTo>
                    <a:pt x="2043863" y="1077240"/>
                  </a:lnTo>
                  <a:lnTo>
                    <a:pt x="2017664" y="1039788"/>
                  </a:lnTo>
                  <a:lnTo>
                    <a:pt x="1990800" y="1002855"/>
                  </a:lnTo>
                  <a:lnTo>
                    <a:pt x="1963280" y="966449"/>
                  </a:lnTo>
                  <a:lnTo>
                    <a:pt x="1935114" y="930578"/>
                  </a:lnTo>
                  <a:lnTo>
                    <a:pt x="1906310" y="895250"/>
                  </a:lnTo>
                  <a:lnTo>
                    <a:pt x="1876878" y="860474"/>
                  </a:lnTo>
                  <a:lnTo>
                    <a:pt x="1846827" y="826258"/>
                  </a:lnTo>
                  <a:lnTo>
                    <a:pt x="1816165" y="792610"/>
                  </a:lnTo>
                  <a:lnTo>
                    <a:pt x="1784902" y="759538"/>
                  </a:lnTo>
                  <a:lnTo>
                    <a:pt x="1753046" y="727051"/>
                  </a:lnTo>
                  <a:lnTo>
                    <a:pt x="1720607" y="695157"/>
                  </a:lnTo>
                  <a:lnTo>
                    <a:pt x="1687594" y="663864"/>
                  </a:lnTo>
                  <a:lnTo>
                    <a:pt x="1654016" y="633181"/>
                  </a:lnTo>
                  <a:lnTo>
                    <a:pt x="1619881" y="603115"/>
                  </a:lnTo>
                  <a:lnTo>
                    <a:pt x="1585200" y="573675"/>
                  </a:lnTo>
                  <a:lnTo>
                    <a:pt x="1549980" y="544870"/>
                  </a:lnTo>
                  <a:lnTo>
                    <a:pt x="1514232" y="516707"/>
                  </a:lnTo>
                  <a:lnTo>
                    <a:pt x="1477963" y="489195"/>
                  </a:lnTo>
                  <a:lnTo>
                    <a:pt x="1441184" y="462342"/>
                  </a:lnTo>
                  <a:lnTo>
                    <a:pt x="1403902" y="436156"/>
                  </a:lnTo>
                  <a:lnTo>
                    <a:pt x="1366128" y="410646"/>
                  </a:lnTo>
                  <a:lnTo>
                    <a:pt x="1327870" y="385819"/>
                  </a:lnTo>
                  <a:lnTo>
                    <a:pt x="1289137" y="361685"/>
                  </a:lnTo>
                  <a:lnTo>
                    <a:pt x="1249939" y="338251"/>
                  </a:lnTo>
                  <a:lnTo>
                    <a:pt x="1210283" y="315526"/>
                  </a:lnTo>
                  <a:lnTo>
                    <a:pt x="1170180" y="293517"/>
                  </a:lnTo>
                  <a:lnTo>
                    <a:pt x="1129639" y="272234"/>
                  </a:lnTo>
                  <a:lnTo>
                    <a:pt x="1088668" y="251684"/>
                  </a:lnTo>
                  <a:lnTo>
                    <a:pt x="1047276" y="231876"/>
                  </a:lnTo>
                  <a:lnTo>
                    <a:pt x="1005473" y="212818"/>
                  </a:lnTo>
                  <a:lnTo>
                    <a:pt x="963268" y="194518"/>
                  </a:lnTo>
                  <a:lnTo>
                    <a:pt x="920669" y="176984"/>
                  </a:lnTo>
                  <a:lnTo>
                    <a:pt x="877685" y="160225"/>
                  </a:lnTo>
                  <a:lnTo>
                    <a:pt x="834327" y="144250"/>
                  </a:lnTo>
                  <a:lnTo>
                    <a:pt x="790602" y="129065"/>
                  </a:lnTo>
                  <a:lnTo>
                    <a:pt x="746520" y="114680"/>
                  </a:lnTo>
                  <a:lnTo>
                    <a:pt x="702089" y="101103"/>
                  </a:lnTo>
                  <a:lnTo>
                    <a:pt x="657320" y="88342"/>
                  </a:lnTo>
                  <a:lnTo>
                    <a:pt x="612220" y="76405"/>
                  </a:lnTo>
                  <a:lnTo>
                    <a:pt x="566800" y="65301"/>
                  </a:lnTo>
                  <a:lnTo>
                    <a:pt x="521067" y="55037"/>
                  </a:lnTo>
                  <a:lnTo>
                    <a:pt x="475031" y="45623"/>
                  </a:lnTo>
                  <a:lnTo>
                    <a:pt x="428702" y="37066"/>
                  </a:lnTo>
                  <a:lnTo>
                    <a:pt x="382087" y="29375"/>
                  </a:lnTo>
                  <a:lnTo>
                    <a:pt x="335197" y="22557"/>
                  </a:lnTo>
                  <a:lnTo>
                    <a:pt x="288040" y="16622"/>
                  </a:lnTo>
                  <a:lnTo>
                    <a:pt x="240625" y="11578"/>
                  </a:lnTo>
                  <a:lnTo>
                    <a:pt x="192961" y="7431"/>
                  </a:lnTo>
                  <a:lnTo>
                    <a:pt x="145058" y="4192"/>
                  </a:lnTo>
                  <a:lnTo>
                    <a:pt x="96923" y="1869"/>
                  </a:lnTo>
                  <a:lnTo>
                    <a:pt x="48568" y="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157721" y="3959351"/>
              <a:ext cx="2477135" cy="2647315"/>
            </a:xfrm>
            <a:custGeom>
              <a:avLst/>
              <a:gdLst/>
              <a:ahLst/>
              <a:cxnLst/>
              <a:rect l="l" t="t" r="r" b="b"/>
              <a:pathLst>
                <a:path w="2477134" h="2647315">
                  <a:moveTo>
                    <a:pt x="2477007" y="0"/>
                  </a:moveTo>
                  <a:lnTo>
                    <a:pt x="2206752" y="0"/>
                  </a:lnTo>
                  <a:lnTo>
                    <a:pt x="2206228" y="48435"/>
                  </a:lnTo>
                  <a:lnTo>
                    <a:pt x="2204666" y="96635"/>
                  </a:lnTo>
                  <a:lnTo>
                    <a:pt x="2202074" y="144586"/>
                  </a:lnTo>
                  <a:lnTo>
                    <a:pt x="2198464" y="192278"/>
                  </a:lnTo>
                  <a:lnTo>
                    <a:pt x="2193845" y="239699"/>
                  </a:lnTo>
                  <a:lnTo>
                    <a:pt x="2188227" y="286839"/>
                  </a:lnTo>
                  <a:lnTo>
                    <a:pt x="2181622" y="333685"/>
                  </a:lnTo>
                  <a:lnTo>
                    <a:pt x="2174039" y="380226"/>
                  </a:lnTo>
                  <a:lnTo>
                    <a:pt x="2165488" y="426451"/>
                  </a:lnTo>
                  <a:lnTo>
                    <a:pt x="2155981" y="472348"/>
                  </a:lnTo>
                  <a:lnTo>
                    <a:pt x="2145526" y="517906"/>
                  </a:lnTo>
                  <a:lnTo>
                    <a:pt x="2134135" y="563114"/>
                  </a:lnTo>
                  <a:lnTo>
                    <a:pt x="2121818" y="607960"/>
                  </a:lnTo>
                  <a:lnTo>
                    <a:pt x="2108585" y="652434"/>
                  </a:lnTo>
                  <a:lnTo>
                    <a:pt x="2094446" y="696522"/>
                  </a:lnTo>
                  <a:lnTo>
                    <a:pt x="2079411" y="740215"/>
                  </a:lnTo>
                  <a:lnTo>
                    <a:pt x="2063491" y="783500"/>
                  </a:lnTo>
                  <a:lnTo>
                    <a:pt x="2046697" y="826367"/>
                  </a:lnTo>
                  <a:lnTo>
                    <a:pt x="2029038" y="868804"/>
                  </a:lnTo>
                  <a:lnTo>
                    <a:pt x="2010524" y="910799"/>
                  </a:lnTo>
                  <a:lnTo>
                    <a:pt x="1991167" y="952342"/>
                  </a:lnTo>
                  <a:lnTo>
                    <a:pt x="1970976" y="993420"/>
                  </a:lnTo>
                  <a:lnTo>
                    <a:pt x="1949961" y="1034023"/>
                  </a:lnTo>
                  <a:lnTo>
                    <a:pt x="1928133" y="1074139"/>
                  </a:lnTo>
                  <a:lnTo>
                    <a:pt x="1905503" y="1113757"/>
                  </a:lnTo>
                  <a:lnTo>
                    <a:pt x="1882079" y="1152865"/>
                  </a:lnTo>
                  <a:lnTo>
                    <a:pt x="1857874" y="1191451"/>
                  </a:lnTo>
                  <a:lnTo>
                    <a:pt x="1832896" y="1229506"/>
                  </a:lnTo>
                  <a:lnTo>
                    <a:pt x="1807157" y="1267016"/>
                  </a:lnTo>
                  <a:lnTo>
                    <a:pt x="1780666" y="1303972"/>
                  </a:lnTo>
                  <a:lnTo>
                    <a:pt x="1753434" y="1340360"/>
                  </a:lnTo>
                  <a:lnTo>
                    <a:pt x="1725471" y="1376171"/>
                  </a:lnTo>
                  <a:lnTo>
                    <a:pt x="1696787" y="1411392"/>
                  </a:lnTo>
                  <a:lnTo>
                    <a:pt x="1667393" y="1446013"/>
                  </a:lnTo>
                  <a:lnTo>
                    <a:pt x="1637299" y="1480021"/>
                  </a:lnTo>
                  <a:lnTo>
                    <a:pt x="1606516" y="1513406"/>
                  </a:lnTo>
                  <a:lnTo>
                    <a:pt x="1575052" y="1546156"/>
                  </a:lnTo>
                  <a:lnTo>
                    <a:pt x="1542920" y="1578259"/>
                  </a:lnTo>
                  <a:lnTo>
                    <a:pt x="1510129" y="1609705"/>
                  </a:lnTo>
                  <a:lnTo>
                    <a:pt x="1476689" y="1640482"/>
                  </a:lnTo>
                  <a:lnTo>
                    <a:pt x="1442611" y="1670579"/>
                  </a:lnTo>
                  <a:lnTo>
                    <a:pt x="1407904" y="1699983"/>
                  </a:lnTo>
                  <a:lnTo>
                    <a:pt x="1372580" y="1728685"/>
                  </a:lnTo>
                  <a:lnTo>
                    <a:pt x="1336648" y="1756672"/>
                  </a:lnTo>
                  <a:lnTo>
                    <a:pt x="1300120" y="1783933"/>
                  </a:lnTo>
                  <a:lnTo>
                    <a:pt x="1263004" y="1810456"/>
                  </a:lnTo>
                  <a:lnTo>
                    <a:pt x="1225311" y="1836231"/>
                  </a:lnTo>
                  <a:lnTo>
                    <a:pt x="1187053" y="1861246"/>
                  </a:lnTo>
                  <a:lnTo>
                    <a:pt x="1148238" y="1885489"/>
                  </a:lnTo>
                  <a:lnTo>
                    <a:pt x="1108877" y="1908949"/>
                  </a:lnTo>
                  <a:lnTo>
                    <a:pt x="1068981" y="1931615"/>
                  </a:lnTo>
                  <a:lnTo>
                    <a:pt x="1028560" y="1953476"/>
                  </a:lnTo>
                  <a:lnTo>
                    <a:pt x="987623" y="1974519"/>
                  </a:lnTo>
                  <a:lnTo>
                    <a:pt x="946182" y="1994734"/>
                  </a:lnTo>
                  <a:lnTo>
                    <a:pt x="904247" y="2014109"/>
                  </a:lnTo>
                  <a:lnTo>
                    <a:pt x="861828" y="2032633"/>
                  </a:lnTo>
                  <a:lnTo>
                    <a:pt x="818934" y="2050295"/>
                  </a:lnTo>
                  <a:lnTo>
                    <a:pt x="775578" y="2067083"/>
                  </a:lnTo>
                  <a:lnTo>
                    <a:pt x="731768" y="2082985"/>
                  </a:lnTo>
                  <a:lnTo>
                    <a:pt x="687515" y="2097990"/>
                  </a:lnTo>
                  <a:lnTo>
                    <a:pt x="642829" y="2112088"/>
                  </a:lnTo>
                  <a:lnTo>
                    <a:pt x="597721" y="2125266"/>
                  </a:lnTo>
                  <a:lnTo>
                    <a:pt x="552201" y="2137513"/>
                  </a:lnTo>
                  <a:lnTo>
                    <a:pt x="506279" y="2148818"/>
                  </a:lnTo>
                  <a:lnTo>
                    <a:pt x="459965" y="2159169"/>
                  </a:lnTo>
                  <a:lnTo>
                    <a:pt x="413270" y="2168555"/>
                  </a:lnTo>
                  <a:lnTo>
                    <a:pt x="366205" y="2176965"/>
                  </a:lnTo>
                  <a:lnTo>
                    <a:pt x="318778" y="2184388"/>
                  </a:lnTo>
                  <a:lnTo>
                    <a:pt x="271001" y="2190811"/>
                  </a:lnTo>
                  <a:lnTo>
                    <a:pt x="222885" y="2196223"/>
                  </a:lnTo>
                  <a:lnTo>
                    <a:pt x="222885" y="2016747"/>
                  </a:lnTo>
                  <a:lnTo>
                    <a:pt x="0" y="2342616"/>
                  </a:lnTo>
                  <a:lnTo>
                    <a:pt x="222885" y="2647226"/>
                  </a:lnTo>
                  <a:lnTo>
                    <a:pt x="222885" y="2467686"/>
                  </a:lnTo>
                  <a:lnTo>
                    <a:pt x="271209" y="2462848"/>
                  </a:lnTo>
                  <a:lnTo>
                    <a:pt x="319237" y="2457101"/>
                  </a:lnTo>
                  <a:lnTo>
                    <a:pt x="366963" y="2450454"/>
                  </a:lnTo>
                  <a:lnTo>
                    <a:pt x="414376" y="2442916"/>
                  </a:lnTo>
                  <a:lnTo>
                    <a:pt x="461469" y="2434496"/>
                  </a:lnTo>
                  <a:lnTo>
                    <a:pt x="508234" y="2425203"/>
                  </a:lnTo>
                  <a:lnTo>
                    <a:pt x="554662" y="2415047"/>
                  </a:lnTo>
                  <a:lnTo>
                    <a:pt x="600746" y="2404036"/>
                  </a:lnTo>
                  <a:lnTo>
                    <a:pt x="646476" y="2392179"/>
                  </a:lnTo>
                  <a:lnTo>
                    <a:pt x="691844" y="2379486"/>
                  </a:lnTo>
                  <a:lnTo>
                    <a:pt x="736843" y="2365965"/>
                  </a:lnTo>
                  <a:lnTo>
                    <a:pt x="781465" y="2351625"/>
                  </a:lnTo>
                  <a:lnTo>
                    <a:pt x="825699" y="2336476"/>
                  </a:lnTo>
                  <a:lnTo>
                    <a:pt x="869540" y="2320526"/>
                  </a:lnTo>
                  <a:lnTo>
                    <a:pt x="912977" y="2303785"/>
                  </a:lnTo>
                  <a:lnTo>
                    <a:pt x="956004" y="2286262"/>
                  </a:lnTo>
                  <a:lnTo>
                    <a:pt x="998611" y="2267965"/>
                  </a:lnTo>
                  <a:lnTo>
                    <a:pt x="1040791" y="2248904"/>
                  </a:lnTo>
                  <a:lnTo>
                    <a:pt x="1082534" y="2229088"/>
                  </a:lnTo>
                  <a:lnTo>
                    <a:pt x="1123834" y="2208525"/>
                  </a:lnTo>
                  <a:lnTo>
                    <a:pt x="1164682" y="2187225"/>
                  </a:lnTo>
                  <a:lnTo>
                    <a:pt x="1205068" y="2165197"/>
                  </a:lnTo>
                  <a:lnTo>
                    <a:pt x="1244986" y="2142450"/>
                  </a:lnTo>
                  <a:lnTo>
                    <a:pt x="1284427" y="2118993"/>
                  </a:lnTo>
                  <a:lnTo>
                    <a:pt x="1323382" y="2094836"/>
                  </a:lnTo>
                  <a:lnTo>
                    <a:pt x="1361844" y="2069986"/>
                  </a:lnTo>
                  <a:lnTo>
                    <a:pt x="1399804" y="2044453"/>
                  </a:lnTo>
                  <a:lnTo>
                    <a:pt x="1437253" y="2018246"/>
                  </a:lnTo>
                  <a:lnTo>
                    <a:pt x="1474184" y="1991374"/>
                  </a:lnTo>
                  <a:lnTo>
                    <a:pt x="1510588" y="1963847"/>
                  </a:lnTo>
                  <a:lnTo>
                    <a:pt x="1546458" y="1935673"/>
                  </a:lnTo>
                  <a:lnTo>
                    <a:pt x="1581784" y="1906861"/>
                  </a:lnTo>
                  <a:lnTo>
                    <a:pt x="1616558" y="1877421"/>
                  </a:lnTo>
                  <a:lnTo>
                    <a:pt x="1650773" y="1847361"/>
                  </a:lnTo>
                  <a:lnTo>
                    <a:pt x="1684419" y="1816690"/>
                  </a:lnTo>
                  <a:lnTo>
                    <a:pt x="1717489" y="1785418"/>
                  </a:lnTo>
                  <a:lnTo>
                    <a:pt x="1749975" y="1753553"/>
                  </a:lnTo>
                  <a:lnTo>
                    <a:pt x="1781868" y="1721105"/>
                  </a:lnTo>
                  <a:lnTo>
                    <a:pt x="1813159" y="1688083"/>
                  </a:lnTo>
                  <a:lnTo>
                    <a:pt x="1843842" y="1654495"/>
                  </a:lnTo>
                  <a:lnTo>
                    <a:pt x="1873906" y="1620351"/>
                  </a:lnTo>
                  <a:lnTo>
                    <a:pt x="1903345" y="1585660"/>
                  </a:lnTo>
                  <a:lnTo>
                    <a:pt x="1932149" y="1550430"/>
                  </a:lnTo>
                  <a:lnTo>
                    <a:pt x="1960311" y="1514671"/>
                  </a:lnTo>
                  <a:lnTo>
                    <a:pt x="1987822" y="1478393"/>
                  </a:lnTo>
                  <a:lnTo>
                    <a:pt x="2014675" y="1441603"/>
                  </a:lnTo>
                  <a:lnTo>
                    <a:pt x="2040860" y="1404311"/>
                  </a:lnTo>
                  <a:lnTo>
                    <a:pt x="2066369" y="1366525"/>
                  </a:lnTo>
                  <a:lnTo>
                    <a:pt x="2091195" y="1328256"/>
                  </a:lnTo>
                  <a:lnTo>
                    <a:pt x="2115328" y="1289513"/>
                  </a:lnTo>
                  <a:lnTo>
                    <a:pt x="2138762" y="1250303"/>
                  </a:lnTo>
                  <a:lnTo>
                    <a:pt x="2161486" y="1210636"/>
                  </a:lnTo>
                  <a:lnTo>
                    <a:pt x="2183494" y="1170522"/>
                  </a:lnTo>
                  <a:lnTo>
                    <a:pt x="2204777" y="1129969"/>
                  </a:lnTo>
                  <a:lnTo>
                    <a:pt x="2225327" y="1088986"/>
                  </a:lnTo>
                  <a:lnTo>
                    <a:pt x="2245134" y="1047582"/>
                  </a:lnTo>
                  <a:lnTo>
                    <a:pt x="2264192" y="1005767"/>
                  </a:lnTo>
                  <a:lnTo>
                    <a:pt x="2282492" y="963549"/>
                  </a:lnTo>
                  <a:lnTo>
                    <a:pt x="2300025" y="920938"/>
                  </a:lnTo>
                  <a:lnTo>
                    <a:pt x="2316783" y="877942"/>
                  </a:lnTo>
                  <a:lnTo>
                    <a:pt x="2332759" y="834571"/>
                  </a:lnTo>
                  <a:lnTo>
                    <a:pt x="2347943" y="790834"/>
                  </a:lnTo>
                  <a:lnTo>
                    <a:pt x="2362328" y="746739"/>
                  </a:lnTo>
                  <a:lnTo>
                    <a:pt x="2375905" y="702296"/>
                  </a:lnTo>
                  <a:lnTo>
                    <a:pt x="2388666" y="657513"/>
                  </a:lnTo>
                  <a:lnTo>
                    <a:pt x="2400603" y="612400"/>
                  </a:lnTo>
                  <a:lnTo>
                    <a:pt x="2411707" y="566967"/>
                  </a:lnTo>
                  <a:lnTo>
                    <a:pt x="2421970" y="521221"/>
                  </a:lnTo>
                  <a:lnTo>
                    <a:pt x="2431384" y="475171"/>
                  </a:lnTo>
                  <a:lnTo>
                    <a:pt x="2439941" y="428828"/>
                  </a:lnTo>
                  <a:lnTo>
                    <a:pt x="2447632" y="382200"/>
                  </a:lnTo>
                  <a:lnTo>
                    <a:pt x="2454450" y="335296"/>
                  </a:lnTo>
                  <a:lnTo>
                    <a:pt x="2460385" y="288125"/>
                  </a:lnTo>
                  <a:lnTo>
                    <a:pt x="2465430" y="240696"/>
                  </a:lnTo>
                  <a:lnTo>
                    <a:pt x="2469576" y="193018"/>
                  </a:lnTo>
                  <a:lnTo>
                    <a:pt x="2472815" y="145101"/>
                  </a:lnTo>
                  <a:lnTo>
                    <a:pt x="2475138" y="96952"/>
                  </a:lnTo>
                  <a:lnTo>
                    <a:pt x="2476539" y="48582"/>
                  </a:lnTo>
                  <a:lnTo>
                    <a:pt x="2477007" y="0"/>
                  </a:lnTo>
                  <a:close/>
                </a:path>
              </a:pathLst>
            </a:custGeom>
            <a:solidFill>
              <a:srgbClr val="F495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351276" y="3959351"/>
              <a:ext cx="2647315" cy="2477770"/>
            </a:xfrm>
            <a:custGeom>
              <a:avLst/>
              <a:gdLst/>
              <a:ahLst/>
              <a:cxnLst/>
              <a:rect l="l" t="t" r="r" b="b"/>
              <a:pathLst>
                <a:path w="2647315" h="2477770">
                  <a:moveTo>
                    <a:pt x="304673" y="0"/>
                  </a:moveTo>
                  <a:lnTo>
                    <a:pt x="0" y="222885"/>
                  </a:lnTo>
                  <a:lnTo>
                    <a:pt x="179577" y="222885"/>
                  </a:lnTo>
                  <a:lnTo>
                    <a:pt x="184414" y="271223"/>
                  </a:lnTo>
                  <a:lnTo>
                    <a:pt x="190160" y="319266"/>
                  </a:lnTo>
                  <a:lnTo>
                    <a:pt x="196805" y="367006"/>
                  </a:lnTo>
                  <a:lnTo>
                    <a:pt x="204342" y="414433"/>
                  </a:lnTo>
                  <a:lnTo>
                    <a:pt x="212760" y="461540"/>
                  </a:lnTo>
                  <a:lnTo>
                    <a:pt x="222051" y="508319"/>
                  </a:lnTo>
                  <a:lnTo>
                    <a:pt x="232206" y="554761"/>
                  </a:lnTo>
                  <a:lnTo>
                    <a:pt x="243216" y="600858"/>
                  </a:lnTo>
                  <a:lnTo>
                    <a:pt x="255071" y="646602"/>
                  </a:lnTo>
                  <a:lnTo>
                    <a:pt x="267763" y="691984"/>
                  </a:lnTo>
                  <a:lnTo>
                    <a:pt x="281283" y="736997"/>
                  </a:lnTo>
                  <a:lnTo>
                    <a:pt x="295621" y="781631"/>
                  </a:lnTo>
                  <a:lnTo>
                    <a:pt x="310769" y="825879"/>
                  </a:lnTo>
                  <a:lnTo>
                    <a:pt x="326717" y="869733"/>
                  </a:lnTo>
                  <a:lnTo>
                    <a:pt x="343457" y="913183"/>
                  </a:lnTo>
                  <a:lnTo>
                    <a:pt x="360979" y="956223"/>
                  </a:lnTo>
                  <a:lnTo>
                    <a:pt x="379274" y="998843"/>
                  </a:lnTo>
                  <a:lnTo>
                    <a:pt x="398334" y="1041035"/>
                  </a:lnTo>
                  <a:lnTo>
                    <a:pt x="418149" y="1082791"/>
                  </a:lnTo>
                  <a:lnTo>
                    <a:pt x="438710" y="1124103"/>
                  </a:lnTo>
                  <a:lnTo>
                    <a:pt x="460008" y="1164963"/>
                  </a:lnTo>
                  <a:lnTo>
                    <a:pt x="482035" y="1205362"/>
                  </a:lnTo>
                  <a:lnTo>
                    <a:pt x="504780" y="1245291"/>
                  </a:lnTo>
                  <a:lnTo>
                    <a:pt x="528236" y="1284744"/>
                  </a:lnTo>
                  <a:lnTo>
                    <a:pt x="552393" y="1323711"/>
                  </a:lnTo>
                  <a:lnTo>
                    <a:pt x="577241" y="1362184"/>
                  </a:lnTo>
                  <a:lnTo>
                    <a:pt x="602773" y="1400155"/>
                  </a:lnTo>
                  <a:lnTo>
                    <a:pt x="628978" y="1437616"/>
                  </a:lnTo>
                  <a:lnTo>
                    <a:pt x="655849" y="1474558"/>
                  </a:lnTo>
                  <a:lnTo>
                    <a:pt x="683375" y="1510973"/>
                  </a:lnTo>
                  <a:lnTo>
                    <a:pt x="711548" y="1546853"/>
                  </a:lnTo>
                  <a:lnTo>
                    <a:pt x="740358" y="1582189"/>
                  </a:lnTo>
                  <a:lnTo>
                    <a:pt x="769797" y="1616974"/>
                  </a:lnTo>
                  <a:lnTo>
                    <a:pt x="799856" y="1651199"/>
                  </a:lnTo>
                  <a:lnTo>
                    <a:pt x="830526" y="1684856"/>
                  </a:lnTo>
                  <a:lnTo>
                    <a:pt x="861797" y="1717936"/>
                  </a:lnTo>
                  <a:lnTo>
                    <a:pt x="893660" y="1750431"/>
                  </a:lnTo>
                  <a:lnTo>
                    <a:pt x="926107" y="1782333"/>
                  </a:lnTo>
                  <a:lnTo>
                    <a:pt x="959128" y="1813634"/>
                  </a:lnTo>
                  <a:lnTo>
                    <a:pt x="992715" y="1844326"/>
                  </a:lnTo>
                  <a:lnTo>
                    <a:pt x="1026858" y="1874399"/>
                  </a:lnTo>
                  <a:lnTo>
                    <a:pt x="1061548" y="1903847"/>
                  </a:lnTo>
                  <a:lnTo>
                    <a:pt x="1096777" y="1932660"/>
                  </a:lnTo>
                  <a:lnTo>
                    <a:pt x="1132535" y="1960830"/>
                  </a:lnTo>
                  <a:lnTo>
                    <a:pt x="1168813" y="1988349"/>
                  </a:lnTo>
                  <a:lnTo>
                    <a:pt x="1205602" y="2015210"/>
                  </a:lnTo>
                  <a:lnTo>
                    <a:pt x="1242893" y="2041403"/>
                  </a:lnTo>
                  <a:lnTo>
                    <a:pt x="1280677" y="2066920"/>
                  </a:lnTo>
                  <a:lnTo>
                    <a:pt x="1318945" y="2091753"/>
                  </a:lnTo>
                  <a:lnTo>
                    <a:pt x="1357688" y="2115894"/>
                  </a:lnTo>
                  <a:lnTo>
                    <a:pt x="1396897" y="2139334"/>
                  </a:lnTo>
                  <a:lnTo>
                    <a:pt x="1436563" y="2162065"/>
                  </a:lnTo>
                  <a:lnTo>
                    <a:pt x="1476676" y="2184080"/>
                  </a:lnTo>
                  <a:lnTo>
                    <a:pt x="1517229" y="2205369"/>
                  </a:lnTo>
                  <a:lnTo>
                    <a:pt x="1558211" y="2225924"/>
                  </a:lnTo>
                  <a:lnTo>
                    <a:pt x="1599614" y="2245738"/>
                  </a:lnTo>
                  <a:lnTo>
                    <a:pt x="1641428" y="2264802"/>
                  </a:lnTo>
                  <a:lnTo>
                    <a:pt x="1683645" y="2283107"/>
                  </a:lnTo>
                  <a:lnTo>
                    <a:pt x="1726256" y="2300645"/>
                  </a:lnTo>
                  <a:lnTo>
                    <a:pt x="1769251" y="2317409"/>
                  </a:lnTo>
                  <a:lnTo>
                    <a:pt x="1812621" y="2333389"/>
                  </a:lnTo>
                  <a:lnTo>
                    <a:pt x="1856358" y="2348578"/>
                  </a:lnTo>
                  <a:lnTo>
                    <a:pt x="1900452" y="2362967"/>
                  </a:lnTo>
                  <a:lnTo>
                    <a:pt x="1944895" y="2376548"/>
                  </a:lnTo>
                  <a:lnTo>
                    <a:pt x="1989677" y="2389313"/>
                  </a:lnTo>
                  <a:lnTo>
                    <a:pt x="2034789" y="2401253"/>
                  </a:lnTo>
                  <a:lnTo>
                    <a:pt x="2080223" y="2412360"/>
                  </a:lnTo>
                  <a:lnTo>
                    <a:pt x="2125969" y="2422627"/>
                  </a:lnTo>
                  <a:lnTo>
                    <a:pt x="2172017" y="2432044"/>
                  </a:lnTo>
                  <a:lnTo>
                    <a:pt x="2218360" y="2440603"/>
                  </a:lnTo>
                  <a:lnTo>
                    <a:pt x="2264988" y="2448297"/>
                  </a:lnTo>
                  <a:lnTo>
                    <a:pt x="2311892" y="2455116"/>
                  </a:lnTo>
                  <a:lnTo>
                    <a:pt x="2359063" y="2461053"/>
                  </a:lnTo>
                  <a:lnTo>
                    <a:pt x="2406492" y="2466099"/>
                  </a:lnTo>
                  <a:lnTo>
                    <a:pt x="2454169" y="2470246"/>
                  </a:lnTo>
                  <a:lnTo>
                    <a:pt x="2502087" y="2473486"/>
                  </a:lnTo>
                  <a:lnTo>
                    <a:pt x="2550235" y="2475811"/>
                  </a:lnTo>
                  <a:lnTo>
                    <a:pt x="2598605" y="2477212"/>
                  </a:lnTo>
                  <a:lnTo>
                    <a:pt x="2647188" y="2477681"/>
                  </a:lnTo>
                  <a:lnTo>
                    <a:pt x="2647188" y="2207374"/>
                  </a:lnTo>
                  <a:lnTo>
                    <a:pt x="2598752" y="2206851"/>
                  </a:lnTo>
                  <a:lnTo>
                    <a:pt x="2550552" y="2205288"/>
                  </a:lnTo>
                  <a:lnTo>
                    <a:pt x="2502601" y="2202695"/>
                  </a:lnTo>
                  <a:lnTo>
                    <a:pt x="2454909" y="2199084"/>
                  </a:lnTo>
                  <a:lnTo>
                    <a:pt x="2407488" y="2194463"/>
                  </a:lnTo>
                  <a:lnTo>
                    <a:pt x="2360349" y="2188844"/>
                  </a:lnTo>
                  <a:lnTo>
                    <a:pt x="2313503" y="2182237"/>
                  </a:lnTo>
                  <a:lnTo>
                    <a:pt x="2266962" y="2174652"/>
                  </a:lnTo>
                  <a:lnTo>
                    <a:pt x="2220738" y="2166099"/>
                  </a:lnTo>
                  <a:lnTo>
                    <a:pt x="2174841" y="2156589"/>
                  </a:lnTo>
                  <a:lnTo>
                    <a:pt x="2129283" y="2146131"/>
                  </a:lnTo>
                  <a:lnTo>
                    <a:pt x="2084075" y="2134737"/>
                  </a:lnTo>
                  <a:lnTo>
                    <a:pt x="2039230" y="2122416"/>
                  </a:lnTo>
                  <a:lnTo>
                    <a:pt x="1994757" y="2109179"/>
                  </a:lnTo>
                  <a:lnTo>
                    <a:pt x="1950669" y="2095036"/>
                  </a:lnTo>
                  <a:lnTo>
                    <a:pt x="1906977" y="2079997"/>
                  </a:lnTo>
                  <a:lnTo>
                    <a:pt x="1863692" y="2064072"/>
                  </a:lnTo>
                  <a:lnTo>
                    <a:pt x="1820826" y="2047273"/>
                  </a:lnTo>
                  <a:lnTo>
                    <a:pt x="1778390" y="2029609"/>
                  </a:lnTo>
                  <a:lnTo>
                    <a:pt x="1736395" y="2011090"/>
                  </a:lnTo>
                  <a:lnTo>
                    <a:pt x="1694854" y="1991727"/>
                  </a:lnTo>
                  <a:lnTo>
                    <a:pt x="1653776" y="1971530"/>
                  </a:lnTo>
                  <a:lnTo>
                    <a:pt x="1613174" y="1950509"/>
                  </a:lnTo>
                  <a:lnTo>
                    <a:pt x="1573059" y="1928675"/>
                  </a:lnTo>
                  <a:lnTo>
                    <a:pt x="1533443" y="1906037"/>
                  </a:lnTo>
                  <a:lnTo>
                    <a:pt x="1494336" y="1882607"/>
                  </a:lnTo>
                  <a:lnTo>
                    <a:pt x="1455751" y="1858394"/>
                  </a:lnTo>
                  <a:lnTo>
                    <a:pt x="1417697" y="1833409"/>
                  </a:lnTo>
                  <a:lnTo>
                    <a:pt x="1380188" y="1807662"/>
                  </a:lnTo>
                  <a:lnTo>
                    <a:pt x="1343234" y="1781163"/>
                  </a:lnTo>
                  <a:lnTo>
                    <a:pt x="1306847" y="1753923"/>
                  </a:lnTo>
                  <a:lnTo>
                    <a:pt x="1271038" y="1725951"/>
                  </a:lnTo>
                  <a:lnTo>
                    <a:pt x="1235818" y="1697259"/>
                  </a:lnTo>
                  <a:lnTo>
                    <a:pt x="1201200" y="1667856"/>
                  </a:lnTo>
                  <a:lnTo>
                    <a:pt x="1167193" y="1637753"/>
                  </a:lnTo>
                  <a:lnTo>
                    <a:pt x="1133810" y="1606960"/>
                  </a:lnTo>
                  <a:lnTo>
                    <a:pt x="1101062" y="1575488"/>
                  </a:lnTo>
                  <a:lnTo>
                    <a:pt x="1068960" y="1543345"/>
                  </a:lnTo>
                  <a:lnTo>
                    <a:pt x="1037516" y="1510544"/>
                  </a:lnTo>
                  <a:lnTo>
                    <a:pt x="1006741" y="1477094"/>
                  </a:lnTo>
                  <a:lnTo>
                    <a:pt x="976647" y="1443005"/>
                  </a:lnTo>
                  <a:lnTo>
                    <a:pt x="947245" y="1408288"/>
                  </a:lnTo>
                  <a:lnTo>
                    <a:pt x="918546" y="1372953"/>
                  </a:lnTo>
                  <a:lnTo>
                    <a:pt x="890561" y="1337010"/>
                  </a:lnTo>
                  <a:lnTo>
                    <a:pt x="863303" y="1300470"/>
                  </a:lnTo>
                  <a:lnTo>
                    <a:pt x="836782" y="1263342"/>
                  </a:lnTo>
                  <a:lnTo>
                    <a:pt x="811010" y="1225638"/>
                  </a:lnTo>
                  <a:lnTo>
                    <a:pt x="785998" y="1187367"/>
                  </a:lnTo>
                  <a:lnTo>
                    <a:pt x="761757" y="1148540"/>
                  </a:lnTo>
                  <a:lnTo>
                    <a:pt x="738300" y="1109167"/>
                  </a:lnTo>
                  <a:lnTo>
                    <a:pt x="715637" y="1069258"/>
                  </a:lnTo>
                  <a:lnTo>
                    <a:pt x="693779" y="1028824"/>
                  </a:lnTo>
                  <a:lnTo>
                    <a:pt x="672739" y="987875"/>
                  </a:lnTo>
                  <a:lnTo>
                    <a:pt x="652527" y="946421"/>
                  </a:lnTo>
                  <a:lnTo>
                    <a:pt x="633155" y="904472"/>
                  </a:lnTo>
                  <a:lnTo>
                    <a:pt x="614635" y="862039"/>
                  </a:lnTo>
                  <a:lnTo>
                    <a:pt x="596977" y="819132"/>
                  </a:lnTo>
                  <a:lnTo>
                    <a:pt x="580193" y="775761"/>
                  </a:lnTo>
                  <a:lnTo>
                    <a:pt x="564294" y="731936"/>
                  </a:lnTo>
                  <a:lnTo>
                    <a:pt x="549293" y="687669"/>
                  </a:lnTo>
                  <a:lnTo>
                    <a:pt x="535199" y="642969"/>
                  </a:lnTo>
                  <a:lnTo>
                    <a:pt x="522025" y="597846"/>
                  </a:lnTo>
                  <a:lnTo>
                    <a:pt x="509782" y="552311"/>
                  </a:lnTo>
                  <a:lnTo>
                    <a:pt x="498481" y="506374"/>
                  </a:lnTo>
                  <a:lnTo>
                    <a:pt x="488134" y="460045"/>
                  </a:lnTo>
                  <a:lnTo>
                    <a:pt x="478752" y="413334"/>
                  </a:lnTo>
                  <a:lnTo>
                    <a:pt x="470347" y="366253"/>
                  </a:lnTo>
                  <a:lnTo>
                    <a:pt x="462929" y="318811"/>
                  </a:lnTo>
                  <a:lnTo>
                    <a:pt x="456511" y="271018"/>
                  </a:lnTo>
                  <a:lnTo>
                    <a:pt x="451103" y="222885"/>
                  </a:lnTo>
                  <a:lnTo>
                    <a:pt x="630554" y="222885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E970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520694" y="1153668"/>
              <a:ext cx="2477770" cy="2646680"/>
            </a:xfrm>
            <a:custGeom>
              <a:avLst/>
              <a:gdLst/>
              <a:ahLst/>
              <a:cxnLst/>
              <a:rect l="l" t="t" r="r" b="b"/>
              <a:pathLst>
                <a:path w="2477770" h="2646679">
                  <a:moveTo>
                    <a:pt x="2255011" y="0"/>
                  </a:moveTo>
                  <a:lnTo>
                    <a:pt x="2255011" y="179451"/>
                  </a:lnTo>
                  <a:lnTo>
                    <a:pt x="2206668" y="184287"/>
                  </a:lnTo>
                  <a:lnTo>
                    <a:pt x="2158620" y="190032"/>
                  </a:lnTo>
                  <a:lnTo>
                    <a:pt x="2110876" y="196677"/>
                  </a:lnTo>
                  <a:lnTo>
                    <a:pt x="2063444" y="204213"/>
                  </a:lnTo>
                  <a:lnTo>
                    <a:pt x="2016332" y="212630"/>
                  </a:lnTo>
                  <a:lnTo>
                    <a:pt x="1969549" y="221920"/>
                  </a:lnTo>
                  <a:lnTo>
                    <a:pt x="1923102" y="232073"/>
                  </a:lnTo>
                  <a:lnTo>
                    <a:pt x="1877000" y="243081"/>
                  </a:lnTo>
                  <a:lnTo>
                    <a:pt x="1831252" y="254934"/>
                  </a:lnTo>
                  <a:lnTo>
                    <a:pt x="1785865" y="267624"/>
                  </a:lnTo>
                  <a:lnTo>
                    <a:pt x="1740848" y="281141"/>
                  </a:lnTo>
                  <a:lnTo>
                    <a:pt x="1696210" y="295477"/>
                  </a:lnTo>
                  <a:lnTo>
                    <a:pt x="1651957" y="310622"/>
                  </a:lnTo>
                  <a:lnTo>
                    <a:pt x="1608100" y="326567"/>
                  </a:lnTo>
                  <a:lnTo>
                    <a:pt x="1564645" y="343303"/>
                  </a:lnTo>
                  <a:lnTo>
                    <a:pt x="1521601" y="360821"/>
                  </a:lnTo>
                  <a:lnTo>
                    <a:pt x="1478977" y="379113"/>
                  </a:lnTo>
                  <a:lnTo>
                    <a:pt x="1436781" y="398169"/>
                  </a:lnTo>
                  <a:lnTo>
                    <a:pt x="1395021" y="417979"/>
                  </a:lnTo>
                  <a:lnTo>
                    <a:pt x="1353704" y="438536"/>
                  </a:lnTo>
                  <a:lnTo>
                    <a:pt x="1312841" y="459830"/>
                  </a:lnTo>
                  <a:lnTo>
                    <a:pt x="1272438" y="481851"/>
                  </a:lnTo>
                  <a:lnTo>
                    <a:pt x="1232505" y="504592"/>
                  </a:lnTo>
                  <a:lnTo>
                    <a:pt x="1193048" y="528042"/>
                  </a:lnTo>
                  <a:lnTo>
                    <a:pt x="1154078" y="552193"/>
                  </a:lnTo>
                  <a:lnTo>
                    <a:pt x="1115601" y="577036"/>
                  </a:lnTo>
                  <a:lnTo>
                    <a:pt x="1077626" y="602562"/>
                  </a:lnTo>
                  <a:lnTo>
                    <a:pt x="1040162" y="628761"/>
                  </a:lnTo>
                  <a:lnTo>
                    <a:pt x="1003216" y="655625"/>
                  </a:lnTo>
                  <a:lnTo>
                    <a:pt x="966798" y="683145"/>
                  </a:lnTo>
                  <a:lnTo>
                    <a:pt x="930914" y="711311"/>
                  </a:lnTo>
                  <a:lnTo>
                    <a:pt x="895574" y="740115"/>
                  </a:lnTo>
                  <a:lnTo>
                    <a:pt x="860786" y="769547"/>
                  </a:lnTo>
                  <a:lnTo>
                    <a:pt x="826558" y="799598"/>
                  </a:lnTo>
                  <a:lnTo>
                    <a:pt x="792898" y="830260"/>
                  </a:lnTo>
                  <a:lnTo>
                    <a:pt x="759815" y="861523"/>
                  </a:lnTo>
                  <a:lnTo>
                    <a:pt x="727317" y="893379"/>
                  </a:lnTo>
                  <a:lnTo>
                    <a:pt x="695412" y="925818"/>
                  </a:lnTo>
                  <a:lnTo>
                    <a:pt x="664108" y="958831"/>
                  </a:lnTo>
                  <a:lnTo>
                    <a:pt x="633413" y="992409"/>
                  </a:lnTo>
                  <a:lnTo>
                    <a:pt x="603337" y="1026544"/>
                  </a:lnTo>
                  <a:lnTo>
                    <a:pt x="573887" y="1061225"/>
                  </a:lnTo>
                  <a:lnTo>
                    <a:pt x="545071" y="1096445"/>
                  </a:lnTo>
                  <a:lnTo>
                    <a:pt x="516898" y="1132193"/>
                  </a:lnTo>
                  <a:lnTo>
                    <a:pt x="489376" y="1168462"/>
                  </a:lnTo>
                  <a:lnTo>
                    <a:pt x="462513" y="1205241"/>
                  </a:lnTo>
                  <a:lnTo>
                    <a:pt x="436318" y="1242523"/>
                  </a:lnTo>
                  <a:lnTo>
                    <a:pt x="410798" y="1280297"/>
                  </a:lnTo>
                  <a:lnTo>
                    <a:pt x="385963" y="1318555"/>
                  </a:lnTo>
                  <a:lnTo>
                    <a:pt x="361820" y="1357288"/>
                  </a:lnTo>
                  <a:lnTo>
                    <a:pt x="338378" y="1396486"/>
                  </a:lnTo>
                  <a:lnTo>
                    <a:pt x="315644" y="1436142"/>
                  </a:lnTo>
                  <a:lnTo>
                    <a:pt x="293627" y="1476245"/>
                  </a:lnTo>
                  <a:lnTo>
                    <a:pt x="272336" y="1516786"/>
                  </a:lnTo>
                  <a:lnTo>
                    <a:pt x="251779" y="1557757"/>
                  </a:lnTo>
                  <a:lnTo>
                    <a:pt x="231963" y="1599149"/>
                  </a:lnTo>
                  <a:lnTo>
                    <a:pt x="212898" y="1640952"/>
                  </a:lnTo>
                  <a:lnTo>
                    <a:pt x="194591" y="1683157"/>
                  </a:lnTo>
                  <a:lnTo>
                    <a:pt x="177051" y="1725756"/>
                  </a:lnTo>
                  <a:lnTo>
                    <a:pt x="160286" y="1768740"/>
                  </a:lnTo>
                  <a:lnTo>
                    <a:pt x="144304" y="1812098"/>
                  </a:lnTo>
                  <a:lnTo>
                    <a:pt x="129114" y="1855823"/>
                  </a:lnTo>
                  <a:lnTo>
                    <a:pt x="114724" y="1899905"/>
                  </a:lnTo>
                  <a:lnTo>
                    <a:pt x="101141" y="1944336"/>
                  </a:lnTo>
                  <a:lnTo>
                    <a:pt x="88375" y="1989105"/>
                  </a:lnTo>
                  <a:lnTo>
                    <a:pt x="76434" y="2034205"/>
                  </a:lnTo>
                  <a:lnTo>
                    <a:pt x="65326" y="2079625"/>
                  </a:lnTo>
                  <a:lnTo>
                    <a:pt x="55058" y="2125358"/>
                  </a:lnTo>
                  <a:lnTo>
                    <a:pt x="45641" y="2171394"/>
                  </a:lnTo>
                  <a:lnTo>
                    <a:pt x="37080" y="2217723"/>
                  </a:lnTo>
                  <a:lnTo>
                    <a:pt x="29386" y="2264338"/>
                  </a:lnTo>
                  <a:lnTo>
                    <a:pt x="22566" y="2311228"/>
                  </a:lnTo>
                  <a:lnTo>
                    <a:pt x="16629" y="2358385"/>
                  </a:lnTo>
                  <a:lnTo>
                    <a:pt x="11582" y="2405800"/>
                  </a:lnTo>
                  <a:lnTo>
                    <a:pt x="7434" y="2453464"/>
                  </a:lnTo>
                  <a:lnTo>
                    <a:pt x="4194" y="2501367"/>
                  </a:lnTo>
                  <a:lnTo>
                    <a:pt x="1869" y="2549502"/>
                  </a:lnTo>
                  <a:lnTo>
                    <a:pt x="468" y="2597857"/>
                  </a:lnTo>
                  <a:lnTo>
                    <a:pt x="0" y="2646426"/>
                  </a:lnTo>
                  <a:lnTo>
                    <a:pt x="270255" y="2646426"/>
                  </a:lnTo>
                  <a:lnTo>
                    <a:pt x="270779" y="2598006"/>
                  </a:lnTo>
                  <a:lnTo>
                    <a:pt x="272342" y="2549823"/>
                  </a:lnTo>
                  <a:lnTo>
                    <a:pt x="274935" y="2501887"/>
                  </a:lnTo>
                  <a:lnTo>
                    <a:pt x="278547" y="2454211"/>
                  </a:lnTo>
                  <a:lnTo>
                    <a:pt x="283168" y="2406806"/>
                  </a:lnTo>
                  <a:lnTo>
                    <a:pt x="288788" y="2359682"/>
                  </a:lnTo>
                  <a:lnTo>
                    <a:pt x="295396" y="2312851"/>
                  </a:lnTo>
                  <a:lnTo>
                    <a:pt x="302983" y="2266326"/>
                  </a:lnTo>
                  <a:lnTo>
                    <a:pt x="311537" y="2220116"/>
                  </a:lnTo>
                  <a:lnTo>
                    <a:pt x="321049" y="2174234"/>
                  </a:lnTo>
                  <a:lnTo>
                    <a:pt x="331508" y="2128691"/>
                  </a:lnTo>
                  <a:lnTo>
                    <a:pt x="342904" y="2083497"/>
                  </a:lnTo>
                  <a:lnTo>
                    <a:pt x="355227" y="2038666"/>
                  </a:lnTo>
                  <a:lnTo>
                    <a:pt x="368466" y="1994207"/>
                  </a:lnTo>
                  <a:lnTo>
                    <a:pt x="382611" y="1950133"/>
                  </a:lnTo>
                  <a:lnTo>
                    <a:pt x="397653" y="1906455"/>
                  </a:lnTo>
                  <a:lnTo>
                    <a:pt x="413579" y="1863183"/>
                  </a:lnTo>
                  <a:lnTo>
                    <a:pt x="430381" y="1820330"/>
                  </a:lnTo>
                  <a:lnTo>
                    <a:pt x="448048" y="1777908"/>
                  </a:lnTo>
                  <a:lnTo>
                    <a:pt x="466570" y="1735926"/>
                  </a:lnTo>
                  <a:lnTo>
                    <a:pt x="485936" y="1694397"/>
                  </a:lnTo>
                  <a:lnTo>
                    <a:pt x="506136" y="1653332"/>
                  </a:lnTo>
                  <a:lnTo>
                    <a:pt x="527160" y="1612742"/>
                  </a:lnTo>
                  <a:lnTo>
                    <a:pt x="548998" y="1572639"/>
                  </a:lnTo>
                  <a:lnTo>
                    <a:pt x="571639" y="1533035"/>
                  </a:lnTo>
                  <a:lnTo>
                    <a:pt x="595072" y="1493940"/>
                  </a:lnTo>
                  <a:lnTo>
                    <a:pt x="619289" y="1455365"/>
                  </a:lnTo>
                  <a:lnTo>
                    <a:pt x="644278" y="1417324"/>
                  </a:lnTo>
                  <a:lnTo>
                    <a:pt x="670028" y="1379825"/>
                  </a:lnTo>
                  <a:lnTo>
                    <a:pt x="696531" y="1342882"/>
                  </a:lnTo>
                  <a:lnTo>
                    <a:pt x="723775" y="1306506"/>
                  </a:lnTo>
                  <a:lnTo>
                    <a:pt x="751751" y="1270707"/>
                  </a:lnTo>
                  <a:lnTo>
                    <a:pt x="780447" y="1235497"/>
                  </a:lnTo>
                  <a:lnTo>
                    <a:pt x="809854" y="1200888"/>
                  </a:lnTo>
                  <a:lnTo>
                    <a:pt x="839962" y="1166891"/>
                  </a:lnTo>
                  <a:lnTo>
                    <a:pt x="870759" y="1133518"/>
                  </a:lnTo>
                  <a:lnTo>
                    <a:pt x="902236" y="1100779"/>
                  </a:lnTo>
                  <a:lnTo>
                    <a:pt x="934383" y="1068686"/>
                  </a:lnTo>
                  <a:lnTo>
                    <a:pt x="967189" y="1037251"/>
                  </a:lnTo>
                  <a:lnTo>
                    <a:pt x="1000644" y="1006484"/>
                  </a:lnTo>
                  <a:lnTo>
                    <a:pt x="1034738" y="976398"/>
                  </a:lnTo>
                  <a:lnTo>
                    <a:pt x="1069459" y="947004"/>
                  </a:lnTo>
                  <a:lnTo>
                    <a:pt x="1104799" y="918313"/>
                  </a:lnTo>
                  <a:lnTo>
                    <a:pt x="1140747" y="890336"/>
                  </a:lnTo>
                  <a:lnTo>
                    <a:pt x="1177292" y="863084"/>
                  </a:lnTo>
                  <a:lnTo>
                    <a:pt x="1214425" y="836570"/>
                  </a:lnTo>
                  <a:lnTo>
                    <a:pt x="1252134" y="810805"/>
                  </a:lnTo>
                  <a:lnTo>
                    <a:pt x="1290410" y="785799"/>
                  </a:lnTo>
                  <a:lnTo>
                    <a:pt x="1329242" y="761565"/>
                  </a:lnTo>
                  <a:lnTo>
                    <a:pt x="1368620" y="738114"/>
                  </a:lnTo>
                  <a:lnTo>
                    <a:pt x="1408534" y="715456"/>
                  </a:lnTo>
                  <a:lnTo>
                    <a:pt x="1448974" y="693604"/>
                  </a:lnTo>
                  <a:lnTo>
                    <a:pt x="1489929" y="672569"/>
                  </a:lnTo>
                  <a:lnTo>
                    <a:pt x="1531388" y="652362"/>
                  </a:lnTo>
                  <a:lnTo>
                    <a:pt x="1573342" y="632995"/>
                  </a:lnTo>
                  <a:lnTo>
                    <a:pt x="1615781" y="614478"/>
                  </a:lnTo>
                  <a:lnTo>
                    <a:pt x="1658693" y="596824"/>
                  </a:lnTo>
                  <a:lnTo>
                    <a:pt x="1702070" y="580044"/>
                  </a:lnTo>
                  <a:lnTo>
                    <a:pt x="1745899" y="564149"/>
                  </a:lnTo>
                  <a:lnTo>
                    <a:pt x="1790172" y="549150"/>
                  </a:lnTo>
                  <a:lnTo>
                    <a:pt x="1834878" y="535060"/>
                  </a:lnTo>
                  <a:lnTo>
                    <a:pt x="1880006" y="521888"/>
                  </a:lnTo>
                  <a:lnTo>
                    <a:pt x="1925547" y="509648"/>
                  </a:lnTo>
                  <a:lnTo>
                    <a:pt x="1971490" y="498349"/>
                  </a:lnTo>
                  <a:lnTo>
                    <a:pt x="2017824" y="488004"/>
                  </a:lnTo>
                  <a:lnTo>
                    <a:pt x="2064540" y="478623"/>
                  </a:lnTo>
                  <a:lnTo>
                    <a:pt x="2111627" y="470219"/>
                  </a:lnTo>
                  <a:lnTo>
                    <a:pt x="2159074" y="462802"/>
                  </a:lnTo>
                  <a:lnTo>
                    <a:pt x="2206873" y="456384"/>
                  </a:lnTo>
                  <a:lnTo>
                    <a:pt x="2255011" y="450977"/>
                  </a:lnTo>
                  <a:lnTo>
                    <a:pt x="2255011" y="630428"/>
                  </a:lnTo>
                  <a:lnTo>
                    <a:pt x="2477769" y="304546"/>
                  </a:lnTo>
                  <a:lnTo>
                    <a:pt x="225501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75260" y="30480"/>
              <a:ext cx="512064" cy="390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38200" y="5422391"/>
              <a:ext cx="1985772" cy="10698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951352" y="5181518"/>
              <a:ext cx="1427480" cy="480059"/>
            </a:xfrm>
            <a:custGeom>
              <a:avLst/>
              <a:gdLst/>
              <a:ahLst/>
              <a:cxnLst/>
              <a:rect l="l" t="t" r="r" b="b"/>
              <a:pathLst>
                <a:path w="1427479" h="480060">
                  <a:moveTo>
                    <a:pt x="38100" y="403306"/>
                  </a:moveTo>
                  <a:lnTo>
                    <a:pt x="23252" y="406310"/>
                  </a:lnTo>
                  <a:lnTo>
                    <a:pt x="11144" y="414496"/>
                  </a:lnTo>
                  <a:lnTo>
                    <a:pt x="2988" y="426628"/>
                  </a:lnTo>
                  <a:lnTo>
                    <a:pt x="0" y="441469"/>
                  </a:lnTo>
                  <a:lnTo>
                    <a:pt x="2988" y="456300"/>
                  </a:lnTo>
                  <a:lnTo>
                    <a:pt x="11144" y="468411"/>
                  </a:lnTo>
                  <a:lnTo>
                    <a:pt x="23252" y="476576"/>
                  </a:lnTo>
                  <a:lnTo>
                    <a:pt x="38100" y="479569"/>
                  </a:lnTo>
                  <a:lnTo>
                    <a:pt x="52947" y="476576"/>
                  </a:lnTo>
                  <a:lnTo>
                    <a:pt x="65055" y="468411"/>
                  </a:lnTo>
                  <a:lnTo>
                    <a:pt x="73211" y="456300"/>
                  </a:lnTo>
                  <a:lnTo>
                    <a:pt x="74920" y="447819"/>
                  </a:lnTo>
                  <a:lnTo>
                    <a:pt x="38100" y="447819"/>
                  </a:lnTo>
                  <a:lnTo>
                    <a:pt x="38100" y="435119"/>
                  </a:lnTo>
                  <a:lnTo>
                    <a:pt x="74921" y="435119"/>
                  </a:lnTo>
                  <a:lnTo>
                    <a:pt x="73211" y="426628"/>
                  </a:lnTo>
                  <a:lnTo>
                    <a:pt x="65055" y="414496"/>
                  </a:lnTo>
                  <a:lnTo>
                    <a:pt x="52947" y="406310"/>
                  </a:lnTo>
                  <a:lnTo>
                    <a:pt x="38100" y="403306"/>
                  </a:lnTo>
                  <a:close/>
                </a:path>
                <a:path w="1427479" h="480060">
                  <a:moveTo>
                    <a:pt x="74921" y="435119"/>
                  </a:moveTo>
                  <a:lnTo>
                    <a:pt x="38100" y="435119"/>
                  </a:lnTo>
                  <a:lnTo>
                    <a:pt x="38100" y="447819"/>
                  </a:lnTo>
                  <a:lnTo>
                    <a:pt x="74920" y="447819"/>
                  </a:lnTo>
                  <a:lnTo>
                    <a:pt x="76200" y="441469"/>
                  </a:lnTo>
                  <a:lnTo>
                    <a:pt x="74921" y="435119"/>
                  </a:lnTo>
                  <a:close/>
                </a:path>
                <a:path w="1427479" h="480060">
                  <a:moveTo>
                    <a:pt x="202556" y="435119"/>
                  </a:moveTo>
                  <a:lnTo>
                    <a:pt x="74921" y="435119"/>
                  </a:lnTo>
                  <a:lnTo>
                    <a:pt x="76200" y="441469"/>
                  </a:lnTo>
                  <a:lnTo>
                    <a:pt x="74920" y="447819"/>
                  </a:lnTo>
                  <a:lnTo>
                    <a:pt x="204597" y="447819"/>
                  </a:lnTo>
                  <a:lnTo>
                    <a:pt x="240904" y="435462"/>
                  </a:lnTo>
                  <a:lnTo>
                    <a:pt x="201549" y="435462"/>
                  </a:lnTo>
                  <a:lnTo>
                    <a:pt x="202556" y="435119"/>
                  </a:lnTo>
                  <a:close/>
                </a:path>
                <a:path w="1427479" h="480060">
                  <a:moveTo>
                    <a:pt x="1352109" y="43823"/>
                  </a:moveTo>
                  <a:lnTo>
                    <a:pt x="201549" y="435462"/>
                  </a:lnTo>
                  <a:lnTo>
                    <a:pt x="203581" y="435119"/>
                  </a:lnTo>
                  <a:lnTo>
                    <a:pt x="241912" y="435119"/>
                  </a:lnTo>
                  <a:lnTo>
                    <a:pt x="1356218" y="55871"/>
                  </a:lnTo>
                  <a:lnTo>
                    <a:pt x="1352931" y="50246"/>
                  </a:lnTo>
                  <a:lnTo>
                    <a:pt x="1352109" y="43823"/>
                  </a:lnTo>
                  <a:close/>
                </a:path>
                <a:path w="1427479" h="480060">
                  <a:moveTo>
                    <a:pt x="241912" y="435119"/>
                  </a:moveTo>
                  <a:lnTo>
                    <a:pt x="203581" y="435119"/>
                  </a:lnTo>
                  <a:lnTo>
                    <a:pt x="201549" y="435462"/>
                  </a:lnTo>
                  <a:lnTo>
                    <a:pt x="240904" y="435462"/>
                  </a:lnTo>
                  <a:lnTo>
                    <a:pt x="241912" y="435119"/>
                  </a:lnTo>
                  <a:close/>
                </a:path>
                <a:path w="1427479" h="480060">
                  <a:moveTo>
                    <a:pt x="1425890" y="31958"/>
                  </a:moveTo>
                  <a:lnTo>
                    <a:pt x="1386967" y="31958"/>
                  </a:lnTo>
                  <a:lnTo>
                    <a:pt x="1391031" y="44023"/>
                  </a:lnTo>
                  <a:lnTo>
                    <a:pt x="1356218" y="55871"/>
                  </a:lnTo>
                  <a:lnTo>
                    <a:pt x="1360580" y="63335"/>
                  </a:lnTo>
                  <a:lnTo>
                    <a:pt x="1372219" y="72185"/>
                  </a:lnTo>
                  <a:lnTo>
                    <a:pt x="1386310" y="76035"/>
                  </a:lnTo>
                  <a:lnTo>
                    <a:pt x="1401318" y="74122"/>
                  </a:lnTo>
                  <a:lnTo>
                    <a:pt x="1414404" y="66472"/>
                  </a:lnTo>
                  <a:lnTo>
                    <a:pt x="1423241" y="54834"/>
                  </a:lnTo>
                  <a:lnTo>
                    <a:pt x="1427053" y="40743"/>
                  </a:lnTo>
                  <a:lnTo>
                    <a:pt x="1425890" y="31958"/>
                  </a:lnTo>
                  <a:close/>
                </a:path>
                <a:path w="1427479" h="480060">
                  <a:moveTo>
                    <a:pt x="1386967" y="31958"/>
                  </a:moveTo>
                  <a:lnTo>
                    <a:pt x="1352109" y="43823"/>
                  </a:lnTo>
                  <a:lnTo>
                    <a:pt x="1352931" y="50246"/>
                  </a:lnTo>
                  <a:lnTo>
                    <a:pt x="1356218" y="55871"/>
                  </a:lnTo>
                  <a:lnTo>
                    <a:pt x="1391031" y="44023"/>
                  </a:lnTo>
                  <a:lnTo>
                    <a:pt x="1386967" y="31958"/>
                  </a:lnTo>
                  <a:close/>
                </a:path>
                <a:path w="1427479" h="480060">
                  <a:moveTo>
                    <a:pt x="1391759" y="0"/>
                  </a:moveTo>
                  <a:lnTo>
                    <a:pt x="1376807" y="1986"/>
                  </a:lnTo>
                  <a:lnTo>
                    <a:pt x="1363718" y="9580"/>
                  </a:lnTo>
                  <a:lnTo>
                    <a:pt x="1354867" y="21210"/>
                  </a:lnTo>
                  <a:lnTo>
                    <a:pt x="1351018" y="35294"/>
                  </a:lnTo>
                  <a:lnTo>
                    <a:pt x="1352109" y="43823"/>
                  </a:lnTo>
                  <a:lnTo>
                    <a:pt x="1386967" y="31958"/>
                  </a:lnTo>
                  <a:lnTo>
                    <a:pt x="1425890" y="31958"/>
                  </a:lnTo>
                  <a:lnTo>
                    <a:pt x="1425067" y="25735"/>
                  </a:lnTo>
                  <a:lnTo>
                    <a:pt x="1417472" y="12648"/>
                  </a:lnTo>
                  <a:lnTo>
                    <a:pt x="1405842" y="3811"/>
                  </a:lnTo>
                  <a:lnTo>
                    <a:pt x="1391759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213610" y="345135"/>
            <a:ext cx="7768590" cy="560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5"/>
              <a:t>Proses </a:t>
            </a:r>
            <a:r>
              <a:rPr dirty="0" spc="40"/>
              <a:t>Umum </a:t>
            </a:r>
            <a:r>
              <a:rPr dirty="0" spc="25"/>
              <a:t>Manajemen </a:t>
            </a:r>
            <a:r>
              <a:rPr dirty="0" spc="40"/>
              <a:t>SDM</a:t>
            </a:r>
            <a:r>
              <a:rPr dirty="0" spc="-65"/>
              <a:t> </a:t>
            </a:r>
            <a:r>
              <a:rPr dirty="0" spc="-330"/>
              <a:t>SPBE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25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8200" y="5422391"/>
            <a:ext cx="1986280" cy="1069975"/>
          </a:xfrm>
          <a:prstGeom prst="rect">
            <a:avLst/>
          </a:prstGeom>
          <a:ln w="12700">
            <a:solidFill>
              <a:srgbClr val="83838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 sz="1800" spc="-15">
                <a:latin typeface="Carlito"/>
                <a:cs typeface="Carlito"/>
              </a:rPr>
              <a:t>Peningkatan</a:t>
            </a:r>
            <a:endParaRPr sz="1800">
              <a:latin typeface="Carlito"/>
              <a:cs typeface="Carlito"/>
            </a:endParaRPr>
          </a:p>
          <a:p>
            <a:pPr algn="ctr" marL="275590" marR="269875">
              <a:lnSpc>
                <a:spcPct val="100000"/>
              </a:lnSpc>
            </a:pPr>
            <a:r>
              <a:rPr dirty="0" sz="1800" spc="-15">
                <a:latin typeface="Carlito"/>
                <a:cs typeface="Carlito"/>
              </a:rPr>
              <a:t>kompetensi,  </a:t>
            </a:r>
            <a:r>
              <a:rPr dirty="0" sz="1800" spc="-10">
                <a:latin typeface="Carlito"/>
                <a:cs typeface="Carlito"/>
              </a:rPr>
              <a:t>promosi</a:t>
            </a:r>
            <a:r>
              <a:rPr dirty="0" sz="1800" spc="-7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literasi  </a:t>
            </a:r>
            <a:r>
              <a:rPr dirty="0" sz="1800" spc="-5">
                <a:latin typeface="Carlito"/>
                <a:cs typeface="Carlito"/>
              </a:rPr>
              <a:t>SPBE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141848" y="2944241"/>
            <a:ext cx="1908810" cy="1906905"/>
            <a:chOff x="5141848" y="2944241"/>
            <a:chExt cx="1908810" cy="1906905"/>
          </a:xfrm>
        </p:grpSpPr>
        <p:sp>
          <p:nvSpPr>
            <p:cNvPr id="36" name="object 36"/>
            <p:cNvSpPr/>
            <p:nvPr/>
          </p:nvSpPr>
          <p:spPr>
            <a:xfrm>
              <a:off x="5145023" y="2947416"/>
              <a:ext cx="1901952" cy="19004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145023" y="2947416"/>
              <a:ext cx="1902460" cy="1900555"/>
            </a:xfrm>
            <a:custGeom>
              <a:avLst/>
              <a:gdLst/>
              <a:ahLst/>
              <a:cxnLst/>
              <a:rect l="l" t="t" r="r" b="b"/>
              <a:pathLst>
                <a:path w="1902459" h="1900554">
                  <a:moveTo>
                    <a:pt x="0" y="950214"/>
                  </a:moveTo>
                  <a:lnTo>
                    <a:pt x="1163" y="902790"/>
                  </a:lnTo>
                  <a:lnTo>
                    <a:pt x="4618" y="855969"/>
                  </a:lnTo>
                  <a:lnTo>
                    <a:pt x="10309" y="809803"/>
                  </a:lnTo>
                  <a:lnTo>
                    <a:pt x="18182" y="764349"/>
                  </a:lnTo>
                  <a:lnTo>
                    <a:pt x="28184" y="719659"/>
                  </a:lnTo>
                  <a:lnTo>
                    <a:pt x="40258" y="675788"/>
                  </a:lnTo>
                  <a:lnTo>
                    <a:pt x="54351" y="632792"/>
                  </a:lnTo>
                  <a:lnTo>
                    <a:pt x="70408" y="590723"/>
                  </a:lnTo>
                  <a:lnTo>
                    <a:pt x="88375" y="549638"/>
                  </a:lnTo>
                  <a:lnTo>
                    <a:pt x="108198" y="509590"/>
                  </a:lnTo>
                  <a:lnTo>
                    <a:pt x="129822" y="470633"/>
                  </a:lnTo>
                  <a:lnTo>
                    <a:pt x="153192" y="432823"/>
                  </a:lnTo>
                  <a:lnTo>
                    <a:pt x="178254" y="396213"/>
                  </a:lnTo>
                  <a:lnTo>
                    <a:pt x="204954" y="360859"/>
                  </a:lnTo>
                  <a:lnTo>
                    <a:pt x="233237" y="326813"/>
                  </a:lnTo>
                  <a:lnTo>
                    <a:pt x="263048" y="294132"/>
                  </a:lnTo>
                  <a:lnTo>
                    <a:pt x="294334" y="262869"/>
                  </a:lnTo>
                  <a:lnTo>
                    <a:pt x="327040" y="233079"/>
                  </a:lnTo>
                  <a:lnTo>
                    <a:pt x="361111" y="204817"/>
                  </a:lnTo>
                  <a:lnTo>
                    <a:pt x="396493" y="178136"/>
                  </a:lnTo>
                  <a:lnTo>
                    <a:pt x="433132" y="153091"/>
                  </a:lnTo>
                  <a:lnTo>
                    <a:pt x="470972" y="129737"/>
                  </a:lnTo>
                  <a:lnTo>
                    <a:pt x="509960" y="108128"/>
                  </a:lnTo>
                  <a:lnTo>
                    <a:pt x="550041" y="88319"/>
                  </a:lnTo>
                  <a:lnTo>
                    <a:pt x="591161" y="70363"/>
                  </a:lnTo>
                  <a:lnTo>
                    <a:pt x="633265" y="54317"/>
                  </a:lnTo>
                  <a:lnTo>
                    <a:pt x="676298" y="40233"/>
                  </a:lnTo>
                  <a:lnTo>
                    <a:pt x="720207" y="28166"/>
                  </a:lnTo>
                  <a:lnTo>
                    <a:pt x="764937" y="18171"/>
                  </a:lnTo>
                  <a:lnTo>
                    <a:pt x="810433" y="10303"/>
                  </a:lnTo>
                  <a:lnTo>
                    <a:pt x="856641" y="4615"/>
                  </a:lnTo>
                  <a:lnTo>
                    <a:pt x="903507" y="1162"/>
                  </a:lnTo>
                  <a:lnTo>
                    <a:pt x="950976" y="0"/>
                  </a:lnTo>
                  <a:lnTo>
                    <a:pt x="998444" y="1162"/>
                  </a:lnTo>
                  <a:lnTo>
                    <a:pt x="1045310" y="4615"/>
                  </a:lnTo>
                  <a:lnTo>
                    <a:pt x="1091518" y="10303"/>
                  </a:lnTo>
                  <a:lnTo>
                    <a:pt x="1137014" y="18171"/>
                  </a:lnTo>
                  <a:lnTo>
                    <a:pt x="1181744" y="28166"/>
                  </a:lnTo>
                  <a:lnTo>
                    <a:pt x="1225653" y="40233"/>
                  </a:lnTo>
                  <a:lnTo>
                    <a:pt x="1268686" y="54317"/>
                  </a:lnTo>
                  <a:lnTo>
                    <a:pt x="1310790" y="70363"/>
                  </a:lnTo>
                  <a:lnTo>
                    <a:pt x="1351910" y="88319"/>
                  </a:lnTo>
                  <a:lnTo>
                    <a:pt x="1391991" y="108128"/>
                  </a:lnTo>
                  <a:lnTo>
                    <a:pt x="1430979" y="129737"/>
                  </a:lnTo>
                  <a:lnTo>
                    <a:pt x="1468819" y="153091"/>
                  </a:lnTo>
                  <a:lnTo>
                    <a:pt x="1505458" y="178136"/>
                  </a:lnTo>
                  <a:lnTo>
                    <a:pt x="1540840" y="204817"/>
                  </a:lnTo>
                  <a:lnTo>
                    <a:pt x="1574911" y="233079"/>
                  </a:lnTo>
                  <a:lnTo>
                    <a:pt x="1607617" y="262869"/>
                  </a:lnTo>
                  <a:lnTo>
                    <a:pt x="1638903" y="294132"/>
                  </a:lnTo>
                  <a:lnTo>
                    <a:pt x="1668714" y="326813"/>
                  </a:lnTo>
                  <a:lnTo>
                    <a:pt x="1696997" y="360859"/>
                  </a:lnTo>
                  <a:lnTo>
                    <a:pt x="1723697" y="396213"/>
                  </a:lnTo>
                  <a:lnTo>
                    <a:pt x="1748759" y="432823"/>
                  </a:lnTo>
                  <a:lnTo>
                    <a:pt x="1772129" y="470633"/>
                  </a:lnTo>
                  <a:lnTo>
                    <a:pt x="1793753" y="509590"/>
                  </a:lnTo>
                  <a:lnTo>
                    <a:pt x="1813576" y="549638"/>
                  </a:lnTo>
                  <a:lnTo>
                    <a:pt x="1831543" y="590723"/>
                  </a:lnTo>
                  <a:lnTo>
                    <a:pt x="1847600" y="632792"/>
                  </a:lnTo>
                  <a:lnTo>
                    <a:pt x="1861693" y="675788"/>
                  </a:lnTo>
                  <a:lnTo>
                    <a:pt x="1873767" y="719659"/>
                  </a:lnTo>
                  <a:lnTo>
                    <a:pt x="1883769" y="764349"/>
                  </a:lnTo>
                  <a:lnTo>
                    <a:pt x="1891642" y="809803"/>
                  </a:lnTo>
                  <a:lnTo>
                    <a:pt x="1897333" y="855969"/>
                  </a:lnTo>
                  <a:lnTo>
                    <a:pt x="1900788" y="902790"/>
                  </a:lnTo>
                  <a:lnTo>
                    <a:pt x="1901952" y="950214"/>
                  </a:lnTo>
                  <a:lnTo>
                    <a:pt x="1900788" y="997637"/>
                  </a:lnTo>
                  <a:lnTo>
                    <a:pt x="1897333" y="1044458"/>
                  </a:lnTo>
                  <a:lnTo>
                    <a:pt x="1891642" y="1090624"/>
                  </a:lnTo>
                  <a:lnTo>
                    <a:pt x="1883769" y="1136078"/>
                  </a:lnTo>
                  <a:lnTo>
                    <a:pt x="1873767" y="1180768"/>
                  </a:lnTo>
                  <a:lnTo>
                    <a:pt x="1861693" y="1224639"/>
                  </a:lnTo>
                  <a:lnTo>
                    <a:pt x="1847600" y="1267635"/>
                  </a:lnTo>
                  <a:lnTo>
                    <a:pt x="1831543" y="1309704"/>
                  </a:lnTo>
                  <a:lnTo>
                    <a:pt x="1813576" y="1350789"/>
                  </a:lnTo>
                  <a:lnTo>
                    <a:pt x="1793753" y="1390837"/>
                  </a:lnTo>
                  <a:lnTo>
                    <a:pt x="1772129" y="1429794"/>
                  </a:lnTo>
                  <a:lnTo>
                    <a:pt x="1748759" y="1467604"/>
                  </a:lnTo>
                  <a:lnTo>
                    <a:pt x="1723697" y="1504214"/>
                  </a:lnTo>
                  <a:lnTo>
                    <a:pt x="1696997" y="1539568"/>
                  </a:lnTo>
                  <a:lnTo>
                    <a:pt x="1668714" y="1573614"/>
                  </a:lnTo>
                  <a:lnTo>
                    <a:pt x="1638903" y="1606295"/>
                  </a:lnTo>
                  <a:lnTo>
                    <a:pt x="1607617" y="1637558"/>
                  </a:lnTo>
                  <a:lnTo>
                    <a:pt x="1574911" y="1667348"/>
                  </a:lnTo>
                  <a:lnTo>
                    <a:pt x="1540840" y="1695610"/>
                  </a:lnTo>
                  <a:lnTo>
                    <a:pt x="1505458" y="1722291"/>
                  </a:lnTo>
                  <a:lnTo>
                    <a:pt x="1468819" y="1747336"/>
                  </a:lnTo>
                  <a:lnTo>
                    <a:pt x="1430979" y="1770690"/>
                  </a:lnTo>
                  <a:lnTo>
                    <a:pt x="1391991" y="1792299"/>
                  </a:lnTo>
                  <a:lnTo>
                    <a:pt x="1351910" y="1812108"/>
                  </a:lnTo>
                  <a:lnTo>
                    <a:pt x="1310790" y="1830064"/>
                  </a:lnTo>
                  <a:lnTo>
                    <a:pt x="1268686" y="1846110"/>
                  </a:lnTo>
                  <a:lnTo>
                    <a:pt x="1225653" y="1860194"/>
                  </a:lnTo>
                  <a:lnTo>
                    <a:pt x="1181744" y="1872261"/>
                  </a:lnTo>
                  <a:lnTo>
                    <a:pt x="1137014" y="1882256"/>
                  </a:lnTo>
                  <a:lnTo>
                    <a:pt x="1091518" y="1890124"/>
                  </a:lnTo>
                  <a:lnTo>
                    <a:pt x="1045310" y="1895812"/>
                  </a:lnTo>
                  <a:lnTo>
                    <a:pt x="998444" y="1899265"/>
                  </a:lnTo>
                  <a:lnTo>
                    <a:pt x="950976" y="1900428"/>
                  </a:lnTo>
                  <a:lnTo>
                    <a:pt x="903507" y="1899265"/>
                  </a:lnTo>
                  <a:lnTo>
                    <a:pt x="856641" y="1895812"/>
                  </a:lnTo>
                  <a:lnTo>
                    <a:pt x="810433" y="1890124"/>
                  </a:lnTo>
                  <a:lnTo>
                    <a:pt x="764937" y="1882256"/>
                  </a:lnTo>
                  <a:lnTo>
                    <a:pt x="720207" y="1872261"/>
                  </a:lnTo>
                  <a:lnTo>
                    <a:pt x="676298" y="1860194"/>
                  </a:lnTo>
                  <a:lnTo>
                    <a:pt x="633265" y="1846110"/>
                  </a:lnTo>
                  <a:lnTo>
                    <a:pt x="591161" y="1830064"/>
                  </a:lnTo>
                  <a:lnTo>
                    <a:pt x="550041" y="1812108"/>
                  </a:lnTo>
                  <a:lnTo>
                    <a:pt x="509960" y="1792299"/>
                  </a:lnTo>
                  <a:lnTo>
                    <a:pt x="470972" y="1770690"/>
                  </a:lnTo>
                  <a:lnTo>
                    <a:pt x="433132" y="1747336"/>
                  </a:lnTo>
                  <a:lnTo>
                    <a:pt x="396493" y="1722291"/>
                  </a:lnTo>
                  <a:lnTo>
                    <a:pt x="361111" y="1695610"/>
                  </a:lnTo>
                  <a:lnTo>
                    <a:pt x="327040" y="1667348"/>
                  </a:lnTo>
                  <a:lnTo>
                    <a:pt x="294334" y="1637558"/>
                  </a:lnTo>
                  <a:lnTo>
                    <a:pt x="263048" y="1606295"/>
                  </a:lnTo>
                  <a:lnTo>
                    <a:pt x="233237" y="1573614"/>
                  </a:lnTo>
                  <a:lnTo>
                    <a:pt x="204954" y="1539568"/>
                  </a:lnTo>
                  <a:lnTo>
                    <a:pt x="178254" y="1504214"/>
                  </a:lnTo>
                  <a:lnTo>
                    <a:pt x="153192" y="1467604"/>
                  </a:lnTo>
                  <a:lnTo>
                    <a:pt x="129822" y="1429794"/>
                  </a:lnTo>
                  <a:lnTo>
                    <a:pt x="108198" y="1390837"/>
                  </a:lnTo>
                  <a:lnTo>
                    <a:pt x="88375" y="1350789"/>
                  </a:lnTo>
                  <a:lnTo>
                    <a:pt x="70408" y="1309704"/>
                  </a:lnTo>
                  <a:lnTo>
                    <a:pt x="54351" y="1267635"/>
                  </a:lnTo>
                  <a:lnTo>
                    <a:pt x="40258" y="1224639"/>
                  </a:lnTo>
                  <a:lnTo>
                    <a:pt x="28184" y="1180768"/>
                  </a:lnTo>
                  <a:lnTo>
                    <a:pt x="18182" y="1136078"/>
                  </a:lnTo>
                  <a:lnTo>
                    <a:pt x="10309" y="1090624"/>
                  </a:lnTo>
                  <a:lnTo>
                    <a:pt x="4618" y="1044458"/>
                  </a:lnTo>
                  <a:lnTo>
                    <a:pt x="1163" y="997637"/>
                  </a:lnTo>
                  <a:lnTo>
                    <a:pt x="0" y="950214"/>
                  </a:lnTo>
                  <a:close/>
                </a:path>
              </a:pathLst>
            </a:custGeom>
            <a:ln w="6350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5514594" y="3322065"/>
            <a:ext cx="11633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Keberlang-  sungan,  </a:t>
            </a:r>
            <a:r>
              <a:rPr dirty="0" sz="1800" spc="-45">
                <a:latin typeface="Carlito"/>
                <a:cs typeface="Carlito"/>
              </a:rPr>
              <a:t>P</a:t>
            </a:r>
            <a:r>
              <a:rPr dirty="0" sz="1800">
                <a:latin typeface="Carlito"/>
                <a:cs typeface="Carlito"/>
              </a:rPr>
              <a:t>e</a:t>
            </a:r>
            <a:r>
              <a:rPr dirty="0" sz="1800" spc="5">
                <a:latin typeface="Carlito"/>
                <a:cs typeface="Carlito"/>
              </a:rPr>
              <a:t>n</a:t>
            </a:r>
            <a:r>
              <a:rPr dirty="0" sz="1800" spc="-5">
                <a:latin typeface="Carlito"/>
                <a:cs typeface="Carlito"/>
              </a:rPr>
              <a:t>in</a:t>
            </a:r>
            <a:r>
              <a:rPr dirty="0" sz="1800">
                <a:latin typeface="Carlito"/>
                <a:cs typeface="Carlito"/>
              </a:rPr>
              <a:t>g</a:t>
            </a:r>
            <a:r>
              <a:rPr dirty="0" sz="1800" spc="-40">
                <a:latin typeface="Carlito"/>
                <a:cs typeface="Carlito"/>
              </a:rPr>
              <a:t>k</a:t>
            </a:r>
            <a:r>
              <a:rPr dirty="0" sz="1800" spc="-15">
                <a:latin typeface="Carlito"/>
                <a:cs typeface="Carlito"/>
              </a:rPr>
              <a:t>a</a:t>
            </a:r>
            <a:r>
              <a:rPr dirty="0" sz="1800" spc="-30">
                <a:latin typeface="Carlito"/>
                <a:cs typeface="Carlito"/>
              </a:rPr>
              <a:t>t</a:t>
            </a:r>
            <a:r>
              <a:rPr dirty="0" sz="1800">
                <a:latin typeface="Carlito"/>
                <a:cs typeface="Carlito"/>
              </a:rPr>
              <a:t>an  Mutu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158983" y="6245352"/>
            <a:ext cx="1647825" cy="467995"/>
          </a:xfrm>
          <a:custGeom>
            <a:avLst/>
            <a:gdLst/>
            <a:ahLst/>
            <a:cxnLst/>
            <a:rect l="l" t="t" r="r" b="b"/>
            <a:pathLst>
              <a:path w="1647825" h="467995">
                <a:moveTo>
                  <a:pt x="1647444" y="0"/>
                </a:moveTo>
                <a:lnTo>
                  <a:pt x="0" y="0"/>
                </a:lnTo>
                <a:lnTo>
                  <a:pt x="0" y="467868"/>
                </a:lnTo>
                <a:lnTo>
                  <a:pt x="1647444" y="467868"/>
                </a:lnTo>
                <a:lnTo>
                  <a:pt x="1647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628119" y="6403847"/>
              <a:ext cx="124968" cy="170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362943" y="6403847"/>
              <a:ext cx="126491" cy="1706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186669" y="6411803"/>
            <a:ext cx="998855" cy="120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5"/>
              </a:lnSpc>
            </a:pPr>
            <a:r>
              <a:rPr dirty="0" sz="800" spc="10">
                <a:latin typeface="Arial"/>
                <a:cs typeface="Arial"/>
              </a:rPr>
              <a:t>Creative Solgan</a:t>
            </a:r>
            <a:r>
              <a:rPr dirty="0" sz="800" spc="-14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Here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2457" y="345135"/>
            <a:ext cx="6390005" cy="560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Bidang </a:t>
            </a:r>
            <a:r>
              <a:rPr dirty="0" spc="-55"/>
              <a:t>Kompetensi </a:t>
            </a:r>
            <a:r>
              <a:rPr dirty="0" spc="40"/>
              <a:t>SDM</a:t>
            </a:r>
            <a:r>
              <a:rPr dirty="0" spc="-30"/>
              <a:t> </a:t>
            </a:r>
            <a:r>
              <a:rPr dirty="0" spc="-330"/>
              <a:t>SPBE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75260" y="30480"/>
            <a:ext cx="4396740" cy="3615054"/>
            <a:chOff x="175260" y="30480"/>
            <a:chExt cx="4396740" cy="3615054"/>
          </a:xfrm>
        </p:grpSpPr>
        <p:sp>
          <p:nvSpPr>
            <p:cNvPr id="9" name="object 9"/>
            <p:cNvSpPr/>
            <p:nvPr/>
          </p:nvSpPr>
          <p:spPr>
            <a:xfrm>
              <a:off x="175260" y="30480"/>
              <a:ext cx="512064" cy="390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31492" y="2121407"/>
              <a:ext cx="2540508" cy="1524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25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1492" y="2121407"/>
            <a:ext cx="2540635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611505">
              <a:lnSpc>
                <a:spcPts val="2305"/>
              </a:lnSpc>
              <a:spcBef>
                <a:spcPts val="1155"/>
              </a:spcBef>
            </a:pP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Proses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Bisnis</a:t>
            </a:r>
            <a:endParaRPr sz="2000">
              <a:latin typeface="Carlito"/>
              <a:cs typeface="Carlito"/>
            </a:endParaRPr>
          </a:p>
          <a:p>
            <a:pPr marL="542925">
              <a:lnSpc>
                <a:spcPts val="2305"/>
              </a:lnSpc>
            </a:pP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Pemerintahan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26508" y="2121407"/>
            <a:ext cx="2538984" cy="152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826508" y="2121407"/>
            <a:ext cx="2539365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7498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Arsitektur</a:t>
            </a:r>
            <a:r>
              <a:rPr dirty="0" sz="20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SPBE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00" y="2121407"/>
            <a:ext cx="2540507" cy="152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620000" y="2121407"/>
            <a:ext cx="2540635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5"/>
              </a:spcBef>
            </a:pPr>
            <a:r>
              <a:rPr dirty="0" sz="2000" spc="-15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dan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 Informasi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31492" y="3898391"/>
            <a:ext cx="2540508" cy="152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031492" y="3898391"/>
            <a:ext cx="2540635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441325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Keamanan</a:t>
            </a:r>
            <a:r>
              <a:rPr dirty="0" sz="20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SPBE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26508" y="3898391"/>
            <a:ext cx="2538984" cy="1524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826508" y="3898391"/>
            <a:ext cx="2539365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591185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Aplikasi</a:t>
            </a:r>
            <a:r>
              <a:rPr dirty="0" sz="20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SPBE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20000" y="3898391"/>
            <a:ext cx="2540507" cy="152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620000" y="3898391"/>
            <a:ext cx="2540635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334645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Infrastruktur</a:t>
            </a:r>
            <a:r>
              <a:rPr dirty="0" sz="20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SPBE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158983" y="6245352"/>
            <a:ext cx="1647825" cy="467995"/>
          </a:xfrm>
          <a:custGeom>
            <a:avLst/>
            <a:gdLst/>
            <a:ahLst/>
            <a:cxnLst/>
            <a:rect l="l" t="t" r="r" b="b"/>
            <a:pathLst>
              <a:path w="1647825" h="467995">
                <a:moveTo>
                  <a:pt x="1647444" y="0"/>
                </a:moveTo>
                <a:lnTo>
                  <a:pt x="0" y="0"/>
                </a:lnTo>
                <a:lnTo>
                  <a:pt x="0" y="467868"/>
                </a:lnTo>
                <a:lnTo>
                  <a:pt x="1647444" y="467868"/>
                </a:lnTo>
                <a:lnTo>
                  <a:pt x="1647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628119" y="6403847"/>
              <a:ext cx="124968" cy="170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362943" y="6403847"/>
              <a:ext cx="126491" cy="1706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556491" y="6488900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w="0" h="86995">
                  <a:moveTo>
                    <a:pt x="0" y="0"/>
                  </a:moveTo>
                  <a:lnTo>
                    <a:pt x="0" y="86740"/>
                  </a:lnTo>
                </a:path>
              </a:pathLst>
            </a:custGeom>
            <a:ln w="6350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186669" y="6411803"/>
            <a:ext cx="998855" cy="120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5"/>
              </a:lnSpc>
            </a:pPr>
            <a:r>
              <a:rPr dirty="0" sz="800" spc="10">
                <a:latin typeface="Arial"/>
                <a:cs typeface="Arial"/>
              </a:rPr>
              <a:t>Creative Solgan</a:t>
            </a:r>
            <a:r>
              <a:rPr dirty="0" sz="800" spc="-14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Here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3435" y="1333119"/>
            <a:ext cx="11430635" cy="1200785"/>
            <a:chOff x="363435" y="1333119"/>
            <a:chExt cx="11430635" cy="1200785"/>
          </a:xfrm>
        </p:grpSpPr>
        <p:sp>
          <p:nvSpPr>
            <p:cNvPr id="9" name="object 9"/>
            <p:cNvSpPr/>
            <p:nvPr/>
          </p:nvSpPr>
          <p:spPr>
            <a:xfrm>
              <a:off x="1407921" y="1345869"/>
              <a:ext cx="10386060" cy="452120"/>
            </a:xfrm>
            <a:custGeom>
              <a:avLst/>
              <a:gdLst/>
              <a:ahLst/>
              <a:cxnLst/>
              <a:rect l="l" t="t" r="r" b="b"/>
              <a:pathLst>
                <a:path w="10386060" h="452119">
                  <a:moveTo>
                    <a:pt x="10385552" y="0"/>
                  </a:moveTo>
                  <a:lnTo>
                    <a:pt x="0" y="0"/>
                  </a:lnTo>
                  <a:lnTo>
                    <a:pt x="0" y="452069"/>
                  </a:lnTo>
                  <a:lnTo>
                    <a:pt x="10385552" y="452069"/>
                  </a:lnTo>
                  <a:lnTo>
                    <a:pt x="10385552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3435" y="1797900"/>
              <a:ext cx="1044575" cy="309880"/>
            </a:xfrm>
            <a:custGeom>
              <a:avLst/>
              <a:gdLst/>
              <a:ahLst/>
              <a:cxnLst/>
              <a:rect l="l" t="t" r="r" b="b"/>
              <a:pathLst>
                <a:path w="1044575" h="309880">
                  <a:moveTo>
                    <a:pt x="1044447" y="0"/>
                  </a:moveTo>
                  <a:lnTo>
                    <a:pt x="0" y="0"/>
                  </a:lnTo>
                  <a:lnTo>
                    <a:pt x="0" y="309283"/>
                  </a:lnTo>
                  <a:lnTo>
                    <a:pt x="1044447" y="309283"/>
                  </a:lnTo>
                  <a:lnTo>
                    <a:pt x="104444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07922" y="1797900"/>
              <a:ext cx="10386060" cy="309880"/>
            </a:xfrm>
            <a:custGeom>
              <a:avLst/>
              <a:gdLst/>
              <a:ahLst/>
              <a:cxnLst/>
              <a:rect l="l" t="t" r="r" b="b"/>
              <a:pathLst>
                <a:path w="10386060" h="309880">
                  <a:moveTo>
                    <a:pt x="10385552" y="0"/>
                  </a:moveTo>
                  <a:lnTo>
                    <a:pt x="9056878" y="0"/>
                  </a:lnTo>
                  <a:lnTo>
                    <a:pt x="0" y="0"/>
                  </a:lnTo>
                  <a:lnTo>
                    <a:pt x="0" y="309283"/>
                  </a:lnTo>
                  <a:lnTo>
                    <a:pt x="9056878" y="309283"/>
                  </a:lnTo>
                  <a:lnTo>
                    <a:pt x="10385552" y="309283"/>
                  </a:lnTo>
                  <a:lnTo>
                    <a:pt x="10385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07922" y="2107183"/>
              <a:ext cx="10386060" cy="426720"/>
            </a:xfrm>
            <a:custGeom>
              <a:avLst/>
              <a:gdLst/>
              <a:ahLst/>
              <a:cxnLst/>
              <a:rect l="l" t="t" r="r" b="b"/>
              <a:pathLst>
                <a:path w="10386060" h="426719">
                  <a:moveTo>
                    <a:pt x="10385552" y="0"/>
                  </a:moveTo>
                  <a:lnTo>
                    <a:pt x="9056878" y="0"/>
                  </a:lnTo>
                  <a:lnTo>
                    <a:pt x="0" y="0"/>
                  </a:lnTo>
                  <a:lnTo>
                    <a:pt x="0" y="426720"/>
                  </a:lnTo>
                  <a:lnTo>
                    <a:pt x="9056878" y="426720"/>
                  </a:lnTo>
                  <a:lnTo>
                    <a:pt x="10385552" y="426720"/>
                  </a:lnTo>
                  <a:lnTo>
                    <a:pt x="10385552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63435" y="1345819"/>
              <a:ext cx="11430635" cy="0"/>
            </a:xfrm>
            <a:custGeom>
              <a:avLst/>
              <a:gdLst/>
              <a:ahLst/>
              <a:cxnLst/>
              <a:rect l="l" t="t" r="r" b="b"/>
              <a:pathLst>
                <a:path w="11430635" h="0">
                  <a:moveTo>
                    <a:pt x="0" y="0"/>
                  </a:moveTo>
                  <a:lnTo>
                    <a:pt x="1143003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99872" y="1743443"/>
              <a:ext cx="784097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59552" y="1743443"/>
              <a:ext cx="767334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727435" y="1743443"/>
              <a:ext cx="816101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63435" y="649986"/>
          <a:ext cx="11430635" cy="585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4575"/>
                <a:gridCol w="5591175"/>
                <a:gridCol w="2388234"/>
                <a:gridCol w="2406650"/>
              </a:tblGrid>
              <a:tr h="683133">
                <a:tc>
                  <a:txBody>
                    <a:bodyPr/>
                    <a:lstStyle/>
                    <a:p>
                      <a:pPr marL="57150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Domain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62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71195">
                        <a:lnSpc>
                          <a:spcPts val="162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Aspek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136650">
                        <a:lnSpc>
                          <a:spcPts val="1625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Penerapan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1136650" marR="368300">
                        <a:lnSpc>
                          <a:spcPct val="1071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emen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57150">
                        <a:lnSpc>
                          <a:spcPts val="163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Indikator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Carlito"/>
                          <a:cs typeface="Carlito"/>
                        </a:rPr>
                        <a:t>Tingkat Kematangan Kompetensi </a:t>
                      </a:r>
                      <a:r>
                        <a:rPr dirty="0" sz="16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6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600" spc="-5">
                          <a:latin typeface="Carlito"/>
                          <a:cs typeface="Carlito"/>
                        </a:rPr>
                        <a:t>Manusia</a:t>
                      </a:r>
                      <a:r>
                        <a:rPr dirty="0" sz="16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5">
                          <a:latin typeface="Carlito"/>
                          <a:cs typeface="Carlito"/>
                        </a:rPr>
                        <a:t>SPBE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474033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3189"/>
                </a:tc>
                <a:tc>
                  <a:txBody>
                    <a:bodyPr/>
                    <a:lstStyle/>
                    <a:p>
                      <a:pPr algn="r" marR="78930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1400" spc="-25"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ri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31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5351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Capaian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3189"/>
                </a:tc>
              </a:tr>
              <a:tr h="392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223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Pemenuhan 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9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diupayakan.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ts val="165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Pemenuhan 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SPBE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dilakukan </a:t>
                      </a:r>
                      <a:r>
                        <a:rPr dirty="0" sz="1400" spc="-40" b="1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PERENCANAAN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</a:t>
                      </a:r>
                      <a:r>
                        <a:rPr dirty="0" sz="1400" spc="1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53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pemenuhan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SPBE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dilakukan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SESUAI</a:t>
                      </a:r>
                      <a:r>
                        <a:rPr dirty="0" sz="1400" spc="13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rlito"/>
                          <a:cs typeface="Carlito"/>
                        </a:rPr>
                        <a:t>PERENCANAAN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Manusia.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SPBE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terpenuhi </a:t>
                      </a:r>
                      <a:r>
                        <a:rPr dirty="0" sz="1400" spc="-15" b="1">
                          <a:latin typeface="Carlito"/>
                          <a:cs typeface="Carlito"/>
                        </a:rPr>
                        <a:t>SELURUHNYA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bidang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Proses</a:t>
                      </a:r>
                      <a:r>
                        <a:rPr dirty="0" sz="1400" spc="12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Bisnis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ts val="1655"/>
                        </a:lnSpc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Pemerintahan,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Arsitektur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Informasi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Keamanan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Aplikasi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SPBE, 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Infrastruktur</a:t>
                      </a:r>
                      <a:r>
                        <a:rPr dirty="0" sz="1400" spc="-10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4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17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13239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SPBE telah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terpenuhi </a:t>
                      </a:r>
                      <a:r>
                        <a:rPr dirty="0" sz="1400" spc="-20" b="1">
                          <a:latin typeface="Carlito"/>
                          <a:cs typeface="Carlito"/>
                        </a:rPr>
                        <a:t>SELURUHNYA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 bidang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Proses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Bisnis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Pemerintahan,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Arsitektur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Informasi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Keamanan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SPBE,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Aplikasi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SPBE, 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Infrastruktur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2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4541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terpenuhi, </a:t>
                      </a:r>
                      <a:r>
                        <a:rPr dirty="0" sz="1400" spc="-20" b="1">
                          <a:latin typeface="Carlito"/>
                          <a:cs typeface="Carlito"/>
                        </a:rPr>
                        <a:t>PENINGKATAN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PENILAIAN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12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dilakukan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Selain itu, pemenuhan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SPBE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evaluasi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secara</a:t>
                      </a:r>
                      <a:r>
                        <a:rPr dirty="0" sz="1400" spc="1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periodik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42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400" spc="-10" b="1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evaluasi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ditindaklanjuti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melalui 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perbaikan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rlito"/>
                          <a:cs typeface="Carlito"/>
                        </a:rPr>
                        <a:t>model 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</a:t>
                      </a:r>
                      <a:r>
                        <a:rPr dirty="0" sz="1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4859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6290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Jawaban: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Pilih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1, 2, 3, 4,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 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309283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Penjelasan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57150">
                        <a:lnSpc>
                          <a:spcPts val="166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175260" y="30480"/>
            <a:ext cx="792480" cy="390525"/>
            <a:chOff x="175260" y="30480"/>
            <a:chExt cx="792480" cy="390525"/>
          </a:xfrm>
        </p:grpSpPr>
        <p:sp>
          <p:nvSpPr>
            <p:cNvPr id="19" name="object 19"/>
            <p:cNvSpPr/>
            <p:nvPr/>
          </p:nvSpPr>
          <p:spPr>
            <a:xfrm>
              <a:off x="175260" y="30480"/>
              <a:ext cx="512064" cy="3901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25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628119" y="6403847"/>
              <a:ext cx="124968" cy="170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1362943" y="6403847"/>
            <a:ext cx="126491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186669" y="6411803"/>
            <a:ext cx="998855" cy="120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5"/>
              </a:lnSpc>
            </a:pPr>
            <a:r>
              <a:rPr dirty="0" sz="800" spc="10">
                <a:latin typeface="Arial"/>
                <a:cs typeface="Arial"/>
              </a:rPr>
              <a:t>Creative Solgan</a:t>
            </a:r>
            <a:r>
              <a:rPr dirty="0" sz="800" spc="-14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Here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Verifikasi </a:t>
            </a:r>
            <a:r>
              <a:rPr dirty="0" spc="30"/>
              <a:t>Data</a:t>
            </a:r>
            <a:r>
              <a:rPr dirty="0" spc="-50"/>
              <a:t> </a:t>
            </a:r>
            <a:r>
              <a:rPr dirty="0" spc="5"/>
              <a:t>Dukung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77012" y="1636763"/>
            <a:ext cx="11238230" cy="429259"/>
            <a:chOff x="477012" y="1636763"/>
            <a:chExt cx="11238230" cy="429259"/>
          </a:xfrm>
        </p:grpSpPr>
        <p:sp>
          <p:nvSpPr>
            <p:cNvPr id="9" name="object 9"/>
            <p:cNvSpPr/>
            <p:nvPr/>
          </p:nvSpPr>
          <p:spPr>
            <a:xfrm>
              <a:off x="477253" y="1690649"/>
              <a:ext cx="11237595" cy="375285"/>
            </a:xfrm>
            <a:custGeom>
              <a:avLst/>
              <a:gdLst/>
              <a:ahLst/>
              <a:cxnLst/>
              <a:rect l="l" t="t" r="r" b="b"/>
              <a:pathLst>
                <a:path w="11237595" h="375285">
                  <a:moveTo>
                    <a:pt x="11237481" y="0"/>
                  </a:moveTo>
                  <a:lnTo>
                    <a:pt x="6376683" y="0"/>
                  </a:lnTo>
                  <a:lnTo>
                    <a:pt x="678192" y="0"/>
                  </a:lnTo>
                  <a:lnTo>
                    <a:pt x="0" y="0"/>
                  </a:lnTo>
                  <a:lnTo>
                    <a:pt x="0" y="375259"/>
                  </a:lnTo>
                  <a:lnTo>
                    <a:pt x="678192" y="375259"/>
                  </a:lnTo>
                  <a:lnTo>
                    <a:pt x="6376683" y="375259"/>
                  </a:lnTo>
                  <a:lnTo>
                    <a:pt x="11237481" y="375259"/>
                  </a:lnTo>
                  <a:lnTo>
                    <a:pt x="1123748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7012" y="1636763"/>
              <a:ext cx="679704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17976" y="1636763"/>
              <a:ext cx="790194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695943" y="1636763"/>
              <a:ext cx="624077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081516" y="1636763"/>
              <a:ext cx="806957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77253" y="1678051"/>
          <a:ext cx="11237595" cy="5144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/>
                <a:gridCol w="5712460"/>
                <a:gridCol w="4846320"/>
              </a:tblGrid>
              <a:tr h="375158"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marR="49523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Pemenuhan 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diupayakan.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Pemenuhan 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 tanpa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perencanaan 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</a:t>
                      </a:r>
                      <a:r>
                        <a:rPr dirty="0" sz="14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46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pemenuhan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</a:t>
                      </a:r>
                      <a:r>
                        <a:rPr dirty="0" sz="1400" spc="114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R="9779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Manusia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dilakukan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sesuai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Manusia.  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SPBE belum terpenuhi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seluruhnya  (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di bidang Proses </a:t>
                      </a:r>
                      <a:r>
                        <a:rPr dirty="0" u="sng" sz="140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Bisnis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Pemerintahan, Arsitektur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SPBE,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Informasi, Keamanan SPBE, Aplikasi SPBE,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</a:t>
                      </a:r>
                      <a:r>
                        <a:rPr dirty="0" sz="14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0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330200" algn="l"/>
                          <a:tab pos="33083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data dukung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perencanaan/formasi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SDM</a:t>
                      </a:r>
                      <a:r>
                        <a:rPr dirty="0" sz="1400" spc="7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pemenuhan/realisasinya.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30200" marR="232410" indent="-287020">
                        <a:lnSpc>
                          <a:spcPct val="107100"/>
                        </a:lnSpc>
                        <a:buFont typeface="Arial"/>
                        <a:buChar char="•"/>
                        <a:tabLst>
                          <a:tab pos="330200" algn="l"/>
                          <a:tab pos="33083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Realisasi terpenuhi SEBAGIAN dari bidang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yang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dipersyaratkan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873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SPBE  telah terpenuhi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seluruhnya (kompetensi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bidang Proses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Bisnis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Pemerintahan,  Arsitektur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Informasi,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Keamanan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SPBE,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Aplikasi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SPBE,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016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0200" marR="385445" indent="-287020">
                        <a:lnSpc>
                          <a:spcPts val="1800"/>
                        </a:lnSpc>
                        <a:spcBef>
                          <a:spcPts val="65"/>
                        </a:spcBef>
                        <a:buFont typeface="Arial"/>
                        <a:buChar char="•"/>
                        <a:tabLst>
                          <a:tab pos="330200" algn="l"/>
                          <a:tab pos="33083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Realisasi terpenuhi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SELURUHNYA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dari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bidang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kompetensi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yang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dipersyaratkan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8255">
                    <a:solidFill>
                      <a:srgbClr val="E7E7E7"/>
                    </a:solidFill>
                  </a:tcPr>
                </a:tc>
              </a:tr>
              <a:tr h="1359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33337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peningkatan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penilaian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kompetensi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SPBE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dilakukan.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Selain itu, pemenuhan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 SPBE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 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secara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periodik.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17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0" indent="-287020">
                        <a:lnSpc>
                          <a:spcPts val="1635"/>
                        </a:lnSpc>
                        <a:buFont typeface="Arial"/>
                        <a:buChar char="•"/>
                        <a:tabLst>
                          <a:tab pos="330200" algn="l"/>
                          <a:tab pos="33083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dokumentasi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dilaksanakan</a:t>
                      </a:r>
                      <a:r>
                        <a:rPr dirty="0" sz="1400" spc="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pelatihan/sertifikasi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30200" marR="222885">
                        <a:lnSpc>
                          <a:spcPct val="1071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dari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rencana peningkatan kompetensi, atau 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hasil  penilaian evaluasi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kinerja ASN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(salah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satunya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skill)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unit  pengelola SDM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ASN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(misal:</a:t>
                      </a:r>
                      <a:r>
                        <a:rPr dirty="0" sz="14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BKPSDM)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30200" marR="1449705" indent="-287020">
                        <a:lnSpc>
                          <a:spcPct val="1064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30200" algn="l"/>
                          <a:tab pos="330835" algn="l"/>
                        </a:tabLst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rapat/laporan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evaluasi/telaahan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kinerja/kompetensi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SDM</a:t>
                      </a:r>
                      <a:r>
                        <a:rPr dirty="0" sz="14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74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438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hasil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telah  ditindaklanjuti melalui perbaikan perencanaan dan model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kompetensi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Sumber 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Daya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Manusia</a:t>
                      </a:r>
                      <a:r>
                        <a:rPr dirty="0" sz="14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191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0200" indent="-287020">
                        <a:lnSpc>
                          <a:spcPts val="1635"/>
                        </a:lnSpc>
                        <a:buFont typeface="Arial"/>
                        <a:buChar char="•"/>
                        <a:tabLst>
                          <a:tab pos="330200" algn="l"/>
                          <a:tab pos="33083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Hasil/rapat tindak lanjut laporan evaluasi</a:t>
                      </a:r>
                      <a:r>
                        <a:rPr dirty="0" sz="1400" spc="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kinerja/kompetensi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SDM</a:t>
                      </a:r>
                      <a:r>
                        <a:rPr dirty="0" sz="1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TIK.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175260" y="30480"/>
            <a:ext cx="792480" cy="390525"/>
            <a:chOff x="175260" y="30480"/>
            <a:chExt cx="792480" cy="390525"/>
          </a:xfrm>
        </p:grpSpPr>
        <p:sp>
          <p:nvSpPr>
            <p:cNvPr id="16" name="object 16"/>
            <p:cNvSpPr/>
            <p:nvPr/>
          </p:nvSpPr>
          <p:spPr>
            <a:xfrm>
              <a:off x="175260" y="30480"/>
              <a:ext cx="512064" cy="3901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25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11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26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4320" y="2779902"/>
            <a:ext cx="6556375" cy="1183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576580" marR="5080" indent="-563880">
              <a:lnSpc>
                <a:spcPts val="4320"/>
              </a:lnSpc>
              <a:spcBef>
                <a:spcPts val="640"/>
              </a:spcBef>
            </a:pP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Penerapan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Manajemen  </a:t>
            </a: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Pengetahuan</a:t>
            </a:r>
            <a:r>
              <a:rPr dirty="0" sz="4000" spc="25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SPBE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795506" y="6467652"/>
            <a:ext cx="16891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83477" y="3468623"/>
              <a:ext cx="1057275" cy="3389629"/>
            </a:xfrm>
            <a:custGeom>
              <a:avLst/>
              <a:gdLst/>
              <a:ahLst/>
              <a:cxnLst/>
              <a:rect l="l" t="t" r="r" b="b"/>
              <a:pathLst>
                <a:path w="1057275" h="3389629">
                  <a:moveTo>
                    <a:pt x="130508" y="2486186"/>
                  </a:moveTo>
                  <a:lnTo>
                    <a:pt x="145811" y="2548941"/>
                  </a:lnTo>
                  <a:lnTo>
                    <a:pt x="158628" y="2596766"/>
                  </a:lnTo>
                  <a:lnTo>
                    <a:pt x="172439" y="2644774"/>
                  </a:lnTo>
                  <a:lnTo>
                    <a:pt x="187260" y="2692967"/>
                  </a:lnTo>
                  <a:lnTo>
                    <a:pt x="203106" y="2741351"/>
                  </a:lnTo>
                  <a:lnTo>
                    <a:pt x="219996" y="2789929"/>
                  </a:lnTo>
                  <a:lnTo>
                    <a:pt x="237943" y="2838704"/>
                  </a:lnTo>
                  <a:lnTo>
                    <a:pt x="256965" y="2887681"/>
                  </a:lnTo>
                  <a:lnTo>
                    <a:pt x="277079" y="2936863"/>
                  </a:lnTo>
                  <a:lnTo>
                    <a:pt x="298299" y="2986254"/>
                  </a:lnTo>
                  <a:lnTo>
                    <a:pt x="320642" y="3035859"/>
                  </a:lnTo>
                  <a:lnTo>
                    <a:pt x="344125" y="3085680"/>
                  </a:lnTo>
                  <a:lnTo>
                    <a:pt x="368763" y="3135722"/>
                  </a:lnTo>
                  <a:lnTo>
                    <a:pt x="394574" y="3185988"/>
                  </a:lnTo>
                  <a:lnTo>
                    <a:pt x="421572" y="3236483"/>
                  </a:lnTo>
                  <a:lnTo>
                    <a:pt x="449774" y="3287209"/>
                  </a:lnTo>
                  <a:lnTo>
                    <a:pt x="479197" y="3338172"/>
                  </a:lnTo>
                  <a:lnTo>
                    <a:pt x="509857" y="3389375"/>
                  </a:lnTo>
                  <a:lnTo>
                    <a:pt x="1056846" y="3389375"/>
                  </a:lnTo>
                  <a:lnTo>
                    <a:pt x="305377" y="2800650"/>
                  </a:lnTo>
                  <a:lnTo>
                    <a:pt x="130508" y="2486186"/>
                  </a:lnTo>
                  <a:close/>
                </a:path>
                <a:path w="1057275" h="3389629">
                  <a:moveTo>
                    <a:pt x="103942" y="1383318"/>
                  </a:moveTo>
                  <a:lnTo>
                    <a:pt x="91314" y="1424283"/>
                  </a:lnTo>
                  <a:lnTo>
                    <a:pt x="0" y="2251494"/>
                  </a:lnTo>
                  <a:lnTo>
                    <a:pt x="130508" y="2486186"/>
                  </a:lnTo>
                  <a:lnTo>
                    <a:pt x="123092" y="2453823"/>
                  </a:lnTo>
                  <a:lnTo>
                    <a:pt x="113159" y="2406522"/>
                  </a:lnTo>
                  <a:lnTo>
                    <a:pt x="104154" y="2359389"/>
                  </a:lnTo>
                  <a:lnTo>
                    <a:pt x="96063" y="2312418"/>
                  </a:lnTo>
                  <a:lnTo>
                    <a:pt x="88867" y="2265607"/>
                  </a:lnTo>
                  <a:lnTo>
                    <a:pt x="82552" y="2218952"/>
                  </a:lnTo>
                  <a:lnTo>
                    <a:pt x="77102" y="2172448"/>
                  </a:lnTo>
                  <a:lnTo>
                    <a:pt x="72499" y="2126092"/>
                  </a:lnTo>
                  <a:lnTo>
                    <a:pt x="68728" y="2079881"/>
                  </a:lnTo>
                  <a:lnTo>
                    <a:pt x="65772" y="2033810"/>
                  </a:lnTo>
                  <a:lnTo>
                    <a:pt x="63616" y="1987875"/>
                  </a:lnTo>
                  <a:lnTo>
                    <a:pt x="62243" y="1942073"/>
                  </a:lnTo>
                  <a:lnTo>
                    <a:pt x="61637" y="1896399"/>
                  </a:lnTo>
                  <a:lnTo>
                    <a:pt x="61781" y="1850851"/>
                  </a:lnTo>
                  <a:lnTo>
                    <a:pt x="62660" y="1805424"/>
                  </a:lnTo>
                  <a:lnTo>
                    <a:pt x="64258" y="1760114"/>
                  </a:lnTo>
                  <a:lnTo>
                    <a:pt x="66558" y="1714918"/>
                  </a:lnTo>
                  <a:lnTo>
                    <a:pt x="69544" y="1669831"/>
                  </a:lnTo>
                  <a:lnTo>
                    <a:pt x="73199" y="1624850"/>
                  </a:lnTo>
                  <a:lnTo>
                    <a:pt x="77508" y="1579971"/>
                  </a:lnTo>
                  <a:lnTo>
                    <a:pt x="82455" y="1535191"/>
                  </a:lnTo>
                  <a:lnTo>
                    <a:pt x="88023" y="1490505"/>
                  </a:lnTo>
                  <a:lnTo>
                    <a:pt x="94195" y="1445909"/>
                  </a:lnTo>
                  <a:lnTo>
                    <a:pt x="100957" y="1401400"/>
                  </a:lnTo>
                  <a:lnTo>
                    <a:pt x="103942" y="1383318"/>
                  </a:lnTo>
                  <a:close/>
                </a:path>
                <a:path w="1057275" h="3389629">
                  <a:moveTo>
                    <a:pt x="526698" y="11857"/>
                  </a:moveTo>
                  <a:lnTo>
                    <a:pt x="497284" y="87473"/>
                  </a:lnTo>
                  <a:lnTo>
                    <a:pt x="480388" y="131160"/>
                  </a:lnTo>
                  <a:lnTo>
                    <a:pt x="463595" y="174819"/>
                  </a:lnTo>
                  <a:lnTo>
                    <a:pt x="446921" y="218454"/>
                  </a:lnTo>
                  <a:lnTo>
                    <a:pt x="430383" y="262068"/>
                  </a:lnTo>
                  <a:lnTo>
                    <a:pt x="413996" y="305665"/>
                  </a:lnTo>
                  <a:lnTo>
                    <a:pt x="397777" y="349250"/>
                  </a:lnTo>
                  <a:lnTo>
                    <a:pt x="381742" y="392826"/>
                  </a:lnTo>
                  <a:lnTo>
                    <a:pt x="365907" y="436397"/>
                  </a:lnTo>
                  <a:lnTo>
                    <a:pt x="350289" y="479966"/>
                  </a:lnTo>
                  <a:lnTo>
                    <a:pt x="334903" y="523538"/>
                  </a:lnTo>
                  <a:lnTo>
                    <a:pt x="319765" y="567116"/>
                  </a:lnTo>
                  <a:lnTo>
                    <a:pt x="304893" y="610705"/>
                  </a:lnTo>
                  <a:lnTo>
                    <a:pt x="290302" y="654307"/>
                  </a:lnTo>
                  <a:lnTo>
                    <a:pt x="276008" y="697927"/>
                  </a:lnTo>
                  <a:lnTo>
                    <a:pt x="262028" y="741569"/>
                  </a:lnTo>
                  <a:lnTo>
                    <a:pt x="248377" y="785237"/>
                  </a:lnTo>
                  <a:lnTo>
                    <a:pt x="235072" y="828934"/>
                  </a:lnTo>
                  <a:lnTo>
                    <a:pt x="222130" y="872663"/>
                  </a:lnTo>
                  <a:lnTo>
                    <a:pt x="209565" y="916430"/>
                  </a:lnTo>
                  <a:lnTo>
                    <a:pt x="197396" y="960238"/>
                  </a:lnTo>
                  <a:lnTo>
                    <a:pt x="185636" y="1004090"/>
                  </a:lnTo>
                  <a:lnTo>
                    <a:pt x="174304" y="1047991"/>
                  </a:lnTo>
                  <a:lnTo>
                    <a:pt x="163415" y="1091944"/>
                  </a:lnTo>
                  <a:lnTo>
                    <a:pt x="152985" y="1135953"/>
                  </a:lnTo>
                  <a:lnTo>
                    <a:pt x="143031" y="1180022"/>
                  </a:lnTo>
                  <a:lnTo>
                    <a:pt x="133568" y="1224155"/>
                  </a:lnTo>
                  <a:lnTo>
                    <a:pt x="124613" y="1268355"/>
                  </a:lnTo>
                  <a:lnTo>
                    <a:pt x="116182" y="1312627"/>
                  </a:lnTo>
                  <a:lnTo>
                    <a:pt x="108291" y="1356974"/>
                  </a:lnTo>
                  <a:lnTo>
                    <a:pt x="103942" y="1383318"/>
                  </a:lnTo>
                  <a:lnTo>
                    <a:pt x="526698" y="11857"/>
                  </a:lnTo>
                  <a:close/>
                </a:path>
                <a:path w="1057275" h="3389629">
                  <a:moveTo>
                    <a:pt x="531320" y="0"/>
                  </a:moveTo>
                  <a:lnTo>
                    <a:pt x="529923" y="1397"/>
                  </a:lnTo>
                  <a:lnTo>
                    <a:pt x="526698" y="11857"/>
                  </a:lnTo>
                  <a:lnTo>
                    <a:pt x="5313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617444" cy="6857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420227" y="140334"/>
            <a:ext cx="35521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2753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E61"/>
                </a:solidFill>
                <a:latin typeface="Verdana"/>
                <a:cs typeface="Verdana"/>
              </a:rPr>
              <a:t>IN</a:t>
            </a:r>
            <a:r>
              <a:rPr dirty="0" sz="1800" spc="5" b="1">
                <a:solidFill>
                  <a:srgbClr val="003E61"/>
                </a:solidFill>
                <a:latin typeface="Verdana"/>
                <a:cs typeface="Verdana"/>
              </a:rPr>
              <a:t>S</a:t>
            </a:r>
            <a:r>
              <a:rPr dirty="0" sz="1800" b="1">
                <a:solidFill>
                  <a:srgbClr val="003E61"/>
                </a:solidFill>
                <a:latin typeface="Verdana"/>
                <a:cs typeface="Verdana"/>
              </a:rPr>
              <a:t>T</a:t>
            </a:r>
            <a:r>
              <a:rPr dirty="0" sz="1800" spc="-10" b="1">
                <a:solidFill>
                  <a:srgbClr val="003E61"/>
                </a:solidFill>
                <a:latin typeface="Verdana"/>
                <a:cs typeface="Verdana"/>
              </a:rPr>
              <a:t>R</a:t>
            </a:r>
            <a:r>
              <a:rPr dirty="0" sz="1800" b="1">
                <a:solidFill>
                  <a:srgbClr val="003E61"/>
                </a:solidFill>
                <a:latin typeface="Verdana"/>
                <a:cs typeface="Verdana"/>
              </a:rPr>
              <a:t>U</a:t>
            </a:r>
            <a:r>
              <a:rPr dirty="0" sz="1800" spc="5" b="1">
                <a:solidFill>
                  <a:srgbClr val="003E61"/>
                </a:solidFill>
                <a:latin typeface="Verdana"/>
                <a:cs typeface="Verdana"/>
              </a:rPr>
              <a:t>K</a:t>
            </a:r>
            <a:r>
              <a:rPr dirty="0" sz="1800" b="1">
                <a:solidFill>
                  <a:srgbClr val="003E61"/>
                </a:solidFill>
                <a:latin typeface="Verdana"/>
                <a:cs typeface="Verdana"/>
              </a:rPr>
              <a:t>TUR  </a:t>
            </a:r>
            <a:r>
              <a:rPr dirty="0" sz="1800" spc="-5" b="1">
                <a:solidFill>
                  <a:srgbClr val="003E61"/>
                </a:solidFill>
                <a:latin typeface="Verdana"/>
                <a:cs typeface="Verdana"/>
              </a:rPr>
              <a:t>DOMAIN </a:t>
            </a:r>
            <a:r>
              <a:rPr dirty="0" sz="1800" spc="-10" b="1">
                <a:solidFill>
                  <a:srgbClr val="003E61"/>
                </a:solidFill>
                <a:latin typeface="Verdana"/>
                <a:cs typeface="Verdana"/>
              </a:rPr>
              <a:t>MANAJEMEN</a:t>
            </a:r>
            <a:r>
              <a:rPr dirty="0" sz="1800" spc="-35" b="1">
                <a:solidFill>
                  <a:srgbClr val="003E61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003E61"/>
                </a:solidFill>
                <a:latin typeface="Verdana"/>
                <a:cs typeface="Verdana"/>
              </a:rPr>
              <a:t>SPBE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09665" y="685037"/>
            <a:ext cx="640080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latin typeface="Verdana"/>
                <a:cs typeface="Verdana"/>
              </a:rPr>
              <a:t>SONI </a:t>
            </a:r>
            <a:r>
              <a:rPr dirty="0" sz="2200" spc="-5">
                <a:latin typeface="Verdana"/>
                <a:cs typeface="Verdana"/>
              </a:rPr>
              <a:t>FAJAR </a:t>
            </a:r>
            <a:r>
              <a:rPr dirty="0" sz="2200" spc="-10">
                <a:latin typeface="Verdana"/>
                <a:cs typeface="Verdana"/>
              </a:rPr>
              <a:t>SURYA GUMILANG, </a:t>
            </a:r>
            <a:r>
              <a:rPr dirty="0" sz="2200" spc="-100" b="0">
                <a:latin typeface="Verdana"/>
                <a:cs typeface="Verdana"/>
              </a:rPr>
              <a:t>S.T.,</a:t>
            </a:r>
            <a:r>
              <a:rPr dirty="0" sz="2200" spc="110" b="0">
                <a:latin typeface="Verdana"/>
                <a:cs typeface="Verdana"/>
              </a:rPr>
              <a:t> </a:t>
            </a:r>
            <a:r>
              <a:rPr dirty="0" sz="2200" spc="-80" b="0">
                <a:latin typeface="Verdana"/>
                <a:cs typeface="Verdana"/>
              </a:rPr>
              <a:t>M.T.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12282" y="1581658"/>
            <a:ext cx="1337310" cy="3211830"/>
            <a:chOff x="5812282" y="1581658"/>
            <a:chExt cx="1337310" cy="3211830"/>
          </a:xfrm>
        </p:grpSpPr>
        <p:sp>
          <p:nvSpPr>
            <p:cNvPr id="9" name="object 9"/>
            <p:cNvSpPr/>
            <p:nvPr/>
          </p:nvSpPr>
          <p:spPr>
            <a:xfrm>
              <a:off x="5818632" y="1588008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89">
                  <a:moveTo>
                    <a:pt x="391667" y="0"/>
                  </a:moveTo>
                  <a:lnTo>
                    <a:pt x="342544" y="3052"/>
                  </a:lnTo>
                  <a:lnTo>
                    <a:pt x="295239" y="11963"/>
                  </a:lnTo>
                  <a:lnTo>
                    <a:pt x="250121" y="26367"/>
                  </a:lnTo>
                  <a:lnTo>
                    <a:pt x="207556" y="45896"/>
                  </a:lnTo>
                  <a:lnTo>
                    <a:pt x="167913" y="70182"/>
                  </a:lnTo>
                  <a:lnTo>
                    <a:pt x="131558" y="98858"/>
                  </a:lnTo>
                  <a:lnTo>
                    <a:pt x="98858" y="131558"/>
                  </a:lnTo>
                  <a:lnTo>
                    <a:pt x="70182" y="167913"/>
                  </a:lnTo>
                  <a:lnTo>
                    <a:pt x="45896" y="207556"/>
                  </a:lnTo>
                  <a:lnTo>
                    <a:pt x="26367" y="250121"/>
                  </a:lnTo>
                  <a:lnTo>
                    <a:pt x="11963" y="295239"/>
                  </a:lnTo>
                  <a:lnTo>
                    <a:pt x="3052" y="342544"/>
                  </a:lnTo>
                  <a:lnTo>
                    <a:pt x="0" y="391667"/>
                  </a:lnTo>
                  <a:lnTo>
                    <a:pt x="3052" y="440791"/>
                  </a:lnTo>
                  <a:lnTo>
                    <a:pt x="11963" y="488096"/>
                  </a:lnTo>
                  <a:lnTo>
                    <a:pt x="26367" y="533214"/>
                  </a:lnTo>
                  <a:lnTo>
                    <a:pt x="45896" y="575779"/>
                  </a:lnTo>
                  <a:lnTo>
                    <a:pt x="70182" y="615422"/>
                  </a:lnTo>
                  <a:lnTo>
                    <a:pt x="98858" y="651777"/>
                  </a:lnTo>
                  <a:lnTo>
                    <a:pt x="131558" y="684477"/>
                  </a:lnTo>
                  <a:lnTo>
                    <a:pt x="167913" y="713153"/>
                  </a:lnTo>
                  <a:lnTo>
                    <a:pt x="207556" y="737439"/>
                  </a:lnTo>
                  <a:lnTo>
                    <a:pt x="250121" y="756968"/>
                  </a:lnTo>
                  <a:lnTo>
                    <a:pt x="295239" y="771372"/>
                  </a:lnTo>
                  <a:lnTo>
                    <a:pt x="342544" y="780283"/>
                  </a:lnTo>
                  <a:lnTo>
                    <a:pt x="391667" y="783336"/>
                  </a:lnTo>
                  <a:lnTo>
                    <a:pt x="440791" y="780283"/>
                  </a:lnTo>
                  <a:lnTo>
                    <a:pt x="488096" y="771372"/>
                  </a:lnTo>
                  <a:lnTo>
                    <a:pt x="533214" y="756968"/>
                  </a:lnTo>
                  <a:lnTo>
                    <a:pt x="575779" y="737439"/>
                  </a:lnTo>
                  <a:lnTo>
                    <a:pt x="615422" y="713153"/>
                  </a:lnTo>
                  <a:lnTo>
                    <a:pt x="651777" y="684477"/>
                  </a:lnTo>
                  <a:lnTo>
                    <a:pt x="684477" y="651777"/>
                  </a:lnTo>
                  <a:lnTo>
                    <a:pt x="713153" y="615422"/>
                  </a:lnTo>
                  <a:lnTo>
                    <a:pt x="737439" y="575779"/>
                  </a:lnTo>
                  <a:lnTo>
                    <a:pt x="756968" y="533214"/>
                  </a:lnTo>
                  <a:lnTo>
                    <a:pt x="771372" y="488096"/>
                  </a:lnTo>
                  <a:lnTo>
                    <a:pt x="780283" y="440791"/>
                  </a:lnTo>
                  <a:lnTo>
                    <a:pt x="783336" y="391667"/>
                  </a:lnTo>
                  <a:lnTo>
                    <a:pt x="780283" y="342544"/>
                  </a:lnTo>
                  <a:lnTo>
                    <a:pt x="771372" y="295239"/>
                  </a:lnTo>
                  <a:lnTo>
                    <a:pt x="756968" y="250121"/>
                  </a:lnTo>
                  <a:lnTo>
                    <a:pt x="737439" y="207556"/>
                  </a:lnTo>
                  <a:lnTo>
                    <a:pt x="713153" y="167913"/>
                  </a:lnTo>
                  <a:lnTo>
                    <a:pt x="684477" y="131558"/>
                  </a:lnTo>
                  <a:lnTo>
                    <a:pt x="651777" y="98858"/>
                  </a:lnTo>
                  <a:lnTo>
                    <a:pt x="615422" y="70182"/>
                  </a:lnTo>
                  <a:lnTo>
                    <a:pt x="575779" y="45896"/>
                  </a:lnTo>
                  <a:lnTo>
                    <a:pt x="533214" y="26367"/>
                  </a:lnTo>
                  <a:lnTo>
                    <a:pt x="488096" y="11963"/>
                  </a:lnTo>
                  <a:lnTo>
                    <a:pt x="440791" y="3052"/>
                  </a:lnTo>
                  <a:lnTo>
                    <a:pt x="39166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18632" y="1588008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89">
                  <a:moveTo>
                    <a:pt x="0" y="391667"/>
                  </a:moveTo>
                  <a:lnTo>
                    <a:pt x="3052" y="342544"/>
                  </a:lnTo>
                  <a:lnTo>
                    <a:pt x="11963" y="295239"/>
                  </a:lnTo>
                  <a:lnTo>
                    <a:pt x="26367" y="250121"/>
                  </a:lnTo>
                  <a:lnTo>
                    <a:pt x="45896" y="207556"/>
                  </a:lnTo>
                  <a:lnTo>
                    <a:pt x="70182" y="167913"/>
                  </a:lnTo>
                  <a:lnTo>
                    <a:pt x="98858" y="131558"/>
                  </a:lnTo>
                  <a:lnTo>
                    <a:pt x="131558" y="98858"/>
                  </a:lnTo>
                  <a:lnTo>
                    <a:pt x="167913" y="70182"/>
                  </a:lnTo>
                  <a:lnTo>
                    <a:pt x="207556" y="45896"/>
                  </a:lnTo>
                  <a:lnTo>
                    <a:pt x="250121" y="26367"/>
                  </a:lnTo>
                  <a:lnTo>
                    <a:pt x="295239" y="11963"/>
                  </a:lnTo>
                  <a:lnTo>
                    <a:pt x="342544" y="3052"/>
                  </a:lnTo>
                  <a:lnTo>
                    <a:pt x="391667" y="0"/>
                  </a:lnTo>
                  <a:lnTo>
                    <a:pt x="440791" y="3052"/>
                  </a:lnTo>
                  <a:lnTo>
                    <a:pt x="488096" y="11963"/>
                  </a:lnTo>
                  <a:lnTo>
                    <a:pt x="533214" y="26367"/>
                  </a:lnTo>
                  <a:lnTo>
                    <a:pt x="575779" y="45896"/>
                  </a:lnTo>
                  <a:lnTo>
                    <a:pt x="615422" y="70182"/>
                  </a:lnTo>
                  <a:lnTo>
                    <a:pt x="651777" y="98858"/>
                  </a:lnTo>
                  <a:lnTo>
                    <a:pt x="684477" y="131558"/>
                  </a:lnTo>
                  <a:lnTo>
                    <a:pt x="713153" y="167913"/>
                  </a:lnTo>
                  <a:lnTo>
                    <a:pt x="737439" y="207556"/>
                  </a:lnTo>
                  <a:lnTo>
                    <a:pt x="756968" y="250121"/>
                  </a:lnTo>
                  <a:lnTo>
                    <a:pt x="771372" y="295239"/>
                  </a:lnTo>
                  <a:lnTo>
                    <a:pt x="780283" y="342544"/>
                  </a:lnTo>
                  <a:lnTo>
                    <a:pt x="783336" y="391667"/>
                  </a:lnTo>
                  <a:lnTo>
                    <a:pt x="780283" y="440791"/>
                  </a:lnTo>
                  <a:lnTo>
                    <a:pt x="771372" y="488096"/>
                  </a:lnTo>
                  <a:lnTo>
                    <a:pt x="756968" y="533214"/>
                  </a:lnTo>
                  <a:lnTo>
                    <a:pt x="737439" y="575779"/>
                  </a:lnTo>
                  <a:lnTo>
                    <a:pt x="713153" y="615422"/>
                  </a:lnTo>
                  <a:lnTo>
                    <a:pt x="684477" y="651777"/>
                  </a:lnTo>
                  <a:lnTo>
                    <a:pt x="651777" y="684477"/>
                  </a:lnTo>
                  <a:lnTo>
                    <a:pt x="615422" y="713153"/>
                  </a:lnTo>
                  <a:lnTo>
                    <a:pt x="575779" y="737439"/>
                  </a:lnTo>
                  <a:lnTo>
                    <a:pt x="533214" y="756968"/>
                  </a:lnTo>
                  <a:lnTo>
                    <a:pt x="488096" y="771372"/>
                  </a:lnTo>
                  <a:lnTo>
                    <a:pt x="440791" y="780283"/>
                  </a:lnTo>
                  <a:lnTo>
                    <a:pt x="391667" y="783336"/>
                  </a:lnTo>
                  <a:lnTo>
                    <a:pt x="342544" y="780283"/>
                  </a:lnTo>
                  <a:lnTo>
                    <a:pt x="295239" y="771372"/>
                  </a:lnTo>
                  <a:lnTo>
                    <a:pt x="250121" y="756968"/>
                  </a:lnTo>
                  <a:lnTo>
                    <a:pt x="207556" y="737439"/>
                  </a:lnTo>
                  <a:lnTo>
                    <a:pt x="167913" y="713153"/>
                  </a:lnTo>
                  <a:lnTo>
                    <a:pt x="131558" y="684477"/>
                  </a:lnTo>
                  <a:lnTo>
                    <a:pt x="98858" y="651777"/>
                  </a:lnTo>
                  <a:lnTo>
                    <a:pt x="70182" y="615422"/>
                  </a:lnTo>
                  <a:lnTo>
                    <a:pt x="45896" y="575779"/>
                  </a:lnTo>
                  <a:lnTo>
                    <a:pt x="26367" y="533214"/>
                  </a:lnTo>
                  <a:lnTo>
                    <a:pt x="11963" y="488096"/>
                  </a:lnTo>
                  <a:lnTo>
                    <a:pt x="3052" y="440791"/>
                  </a:lnTo>
                  <a:lnTo>
                    <a:pt x="0" y="391667"/>
                  </a:lnTo>
                  <a:close/>
                </a:path>
              </a:pathLst>
            </a:custGeom>
            <a:ln w="12700">
              <a:solidFill>
                <a:srgbClr val="C29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27776" y="2959608"/>
              <a:ext cx="788035" cy="789940"/>
            </a:xfrm>
            <a:custGeom>
              <a:avLst/>
              <a:gdLst/>
              <a:ahLst/>
              <a:cxnLst/>
              <a:rect l="l" t="t" r="r" b="b"/>
              <a:pathLst>
                <a:path w="788034" h="789939">
                  <a:moveTo>
                    <a:pt x="393953" y="0"/>
                  </a:moveTo>
                  <a:lnTo>
                    <a:pt x="344541" y="3074"/>
                  </a:lnTo>
                  <a:lnTo>
                    <a:pt x="296960" y="12051"/>
                  </a:lnTo>
                  <a:lnTo>
                    <a:pt x="251577" y="26561"/>
                  </a:lnTo>
                  <a:lnTo>
                    <a:pt x="208764" y="46234"/>
                  </a:lnTo>
                  <a:lnTo>
                    <a:pt x="168889" y="70702"/>
                  </a:lnTo>
                  <a:lnTo>
                    <a:pt x="132323" y="99595"/>
                  </a:lnTo>
                  <a:lnTo>
                    <a:pt x="99433" y="132543"/>
                  </a:lnTo>
                  <a:lnTo>
                    <a:pt x="70589" y="169178"/>
                  </a:lnTo>
                  <a:lnTo>
                    <a:pt x="46162" y="209129"/>
                  </a:lnTo>
                  <a:lnTo>
                    <a:pt x="26520" y="252028"/>
                  </a:lnTo>
                  <a:lnTo>
                    <a:pt x="12033" y="297505"/>
                  </a:lnTo>
                  <a:lnTo>
                    <a:pt x="3069" y="345191"/>
                  </a:lnTo>
                  <a:lnTo>
                    <a:pt x="0" y="394715"/>
                  </a:lnTo>
                  <a:lnTo>
                    <a:pt x="3069" y="444215"/>
                  </a:lnTo>
                  <a:lnTo>
                    <a:pt x="12033" y="491884"/>
                  </a:lnTo>
                  <a:lnTo>
                    <a:pt x="26520" y="537351"/>
                  </a:lnTo>
                  <a:lnTo>
                    <a:pt x="46162" y="580245"/>
                  </a:lnTo>
                  <a:lnTo>
                    <a:pt x="70589" y="620197"/>
                  </a:lnTo>
                  <a:lnTo>
                    <a:pt x="99433" y="656837"/>
                  </a:lnTo>
                  <a:lnTo>
                    <a:pt x="132323" y="689792"/>
                  </a:lnTo>
                  <a:lnTo>
                    <a:pt x="168889" y="718694"/>
                  </a:lnTo>
                  <a:lnTo>
                    <a:pt x="208764" y="743172"/>
                  </a:lnTo>
                  <a:lnTo>
                    <a:pt x="251577" y="762855"/>
                  </a:lnTo>
                  <a:lnTo>
                    <a:pt x="296960" y="777373"/>
                  </a:lnTo>
                  <a:lnTo>
                    <a:pt x="344541" y="786355"/>
                  </a:lnTo>
                  <a:lnTo>
                    <a:pt x="393953" y="789431"/>
                  </a:lnTo>
                  <a:lnTo>
                    <a:pt x="443366" y="786355"/>
                  </a:lnTo>
                  <a:lnTo>
                    <a:pt x="490947" y="777373"/>
                  </a:lnTo>
                  <a:lnTo>
                    <a:pt x="536330" y="762855"/>
                  </a:lnTo>
                  <a:lnTo>
                    <a:pt x="579143" y="743172"/>
                  </a:lnTo>
                  <a:lnTo>
                    <a:pt x="619018" y="718694"/>
                  </a:lnTo>
                  <a:lnTo>
                    <a:pt x="655584" y="689792"/>
                  </a:lnTo>
                  <a:lnTo>
                    <a:pt x="688474" y="656837"/>
                  </a:lnTo>
                  <a:lnTo>
                    <a:pt x="717318" y="620197"/>
                  </a:lnTo>
                  <a:lnTo>
                    <a:pt x="741745" y="580245"/>
                  </a:lnTo>
                  <a:lnTo>
                    <a:pt x="761387" y="537351"/>
                  </a:lnTo>
                  <a:lnTo>
                    <a:pt x="775874" y="491884"/>
                  </a:lnTo>
                  <a:lnTo>
                    <a:pt x="784838" y="444215"/>
                  </a:lnTo>
                  <a:lnTo>
                    <a:pt x="787907" y="394715"/>
                  </a:lnTo>
                  <a:lnTo>
                    <a:pt x="784838" y="345191"/>
                  </a:lnTo>
                  <a:lnTo>
                    <a:pt x="775874" y="297505"/>
                  </a:lnTo>
                  <a:lnTo>
                    <a:pt x="761387" y="252028"/>
                  </a:lnTo>
                  <a:lnTo>
                    <a:pt x="741745" y="209129"/>
                  </a:lnTo>
                  <a:lnTo>
                    <a:pt x="717318" y="169178"/>
                  </a:lnTo>
                  <a:lnTo>
                    <a:pt x="688474" y="132543"/>
                  </a:lnTo>
                  <a:lnTo>
                    <a:pt x="655584" y="99595"/>
                  </a:lnTo>
                  <a:lnTo>
                    <a:pt x="619018" y="70702"/>
                  </a:lnTo>
                  <a:lnTo>
                    <a:pt x="579143" y="46234"/>
                  </a:lnTo>
                  <a:lnTo>
                    <a:pt x="536330" y="26561"/>
                  </a:lnTo>
                  <a:lnTo>
                    <a:pt x="490947" y="12051"/>
                  </a:lnTo>
                  <a:lnTo>
                    <a:pt x="443366" y="3074"/>
                  </a:lnTo>
                  <a:lnTo>
                    <a:pt x="39395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27776" y="2959608"/>
              <a:ext cx="788035" cy="789940"/>
            </a:xfrm>
            <a:custGeom>
              <a:avLst/>
              <a:gdLst/>
              <a:ahLst/>
              <a:cxnLst/>
              <a:rect l="l" t="t" r="r" b="b"/>
              <a:pathLst>
                <a:path w="788034" h="789939">
                  <a:moveTo>
                    <a:pt x="0" y="394715"/>
                  </a:moveTo>
                  <a:lnTo>
                    <a:pt x="3069" y="345191"/>
                  </a:lnTo>
                  <a:lnTo>
                    <a:pt x="12033" y="297505"/>
                  </a:lnTo>
                  <a:lnTo>
                    <a:pt x="26520" y="252028"/>
                  </a:lnTo>
                  <a:lnTo>
                    <a:pt x="46162" y="209129"/>
                  </a:lnTo>
                  <a:lnTo>
                    <a:pt x="70589" y="169178"/>
                  </a:lnTo>
                  <a:lnTo>
                    <a:pt x="99433" y="132543"/>
                  </a:lnTo>
                  <a:lnTo>
                    <a:pt x="132323" y="99595"/>
                  </a:lnTo>
                  <a:lnTo>
                    <a:pt x="168889" y="70702"/>
                  </a:lnTo>
                  <a:lnTo>
                    <a:pt x="208764" y="46234"/>
                  </a:lnTo>
                  <a:lnTo>
                    <a:pt x="251577" y="26561"/>
                  </a:lnTo>
                  <a:lnTo>
                    <a:pt x="296960" y="12051"/>
                  </a:lnTo>
                  <a:lnTo>
                    <a:pt x="344541" y="3074"/>
                  </a:lnTo>
                  <a:lnTo>
                    <a:pt x="393953" y="0"/>
                  </a:lnTo>
                  <a:lnTo>
                    <a:pt x="443366" y="3074"/>
                  </a:lnTo>
                  <a:lnTo>
                    <a:pt x="490947" y="12051"/>
                  </a:lnTo>
                  <a:lnTo>
                    <a:pt x="536330" y="26561"/>
                  </a:lnTo>
                  <a:lnTo>
                    <a:pt x="579143" y="46234"/>
                  </a:lnTo>
                  <a:lnTo>
                    <a:pt x="619018" y="70702"/>
                  </a:lnTo>
                  <a:lnTo>
                    <a:pt x="655584" y="99595"/>
                  </a:lnTo>
                  <a:lnTo>
                    <a:pt x="688474" y="132543"/>
                  </a:lnTo>
                  <a:lnTo>
                    <a:pt x="717318" y="169178"/>
                  </a:lnTo>
                  <a:lnTo>
                    <a:pt x="741745" y="209129"/>
                  </a:lnTo>
                  <a:lnTo>
                    <a:pt x="761387" y="252028"/>
                  </a:lnTo>
                  <a:lnTo>
                    <a:pt x="775874" y="297505"/>
                  </a:lnTo>
                  <a:lnTo>
                    <a:pt x="784838" y="345191"/>
                  </a:lnTo>
                  <a:lnTo>
                    <a:pt x="787907" y="394715"/>
                  </a:lnTo>
                  <a:lnTo>
                    <a:pt x="784838" y="444215"/>
                  </a:lnTo>
                  <a:lnTo>
                    <a:pt x="775874" y="491884"/>
                  </a:lnTo>
                  <a:lnTo>
                    <a:pt x="761387" y="537351"/>
                  </a:lnTo>
                  <a:lnTo>
                    <a:pt x="741745" y="580245"/>
                  </a:lnTo>
                  <a:lnTo>
                    <a:pt x="717318" y="620197"/>
                  </a:lnTo>
                  <a:lnTo>
                    <a:pt x="688474" y="656837"/>
                  </a:lnTo>
                  <a:lnTo>
                    <a:pt x="655584" y="689792"/>
                  </a:lnTo>
                  <a:lnTo>
                    <a:pt x="619018" y="718694"/>
                  </a:lnTo>
                  <a:lnTo>
                    <a:pt x="579143" y="743172"/>
                  </a:lnTo>
                  <a:lnTo>
                    <a:pt x="536330" y="762855"/>
                  </a:lnTo>
                  <a:lnTo>
                    <a:pt x="490947" y="777373"/>
                  </a:lnTo>
                  <a:lnTo>
                    <a:pt x="443366" y="786355"/>
                  </a:lnTo>
                  <a:lnTo>
                    <a:pt x="393953" y="789431"/>
                  </a:lnTo>
                  <a:lnTo>
                    <a:pt x="344541" y="786355"/>
                  </a:lnTo>
                  <a:lnTo>
                    <a:pt x="296960" y="777373"/>
                  </a:lnTo>
                  <a:lnTo>
                    <a:pt x="251577" y="762855"/>
                  </a:lnTo>
                  <a:lnTo>
                    <a:pt x="208764" y="743172"/>
                  </a:lnTo>
                  <a:lnTo>
                    <a:pt x="168889" y="718694"/>
                  </a:lnTo>
                  <a:lnTo>
                    <a:pt x="132323" y="689792"/>
                  </a:lnTo>
                  <a:lnTo>
                    <a:pt x="99433" y="656837"/>
                  </a:lnTo>
                  <a:lnTo>
                    <a:pt x="70589" y="620197"/>
                  </a:lnTo>
                  <a:lnTo>
                    <a:pt x="46162" y="580245"/>
                  </a:lnTo>
                  <a:lnTo>
                    <a:pt x="26520" y="537351"/>
                  </a:lnTo>
                  <a:lnTo>
                    <a:pt x="12033" y="491884"/>
                  </a:lnTo>
                  <a:lnTo>
                    <a:pt x="3069" y="444215"/>
                  </a:lnTo>
                  <a:lnTo>
                    <a:pt x="0" y="394715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18632" y="3983736"/>
              <a:ext cx="802005" cy="803275"/>
            </a:xfrm>
            <a:custGeom>
              <a:avLst/>
              <a:gdLst/>
              <a:ahLst/>
              <a:cxnLst/>
              <a:rect l="l" t="t" r="r" b="b"/>
              <a:pathLst>
                <a:path w="802004" h="803275">
                  <a:moveTo>
                    <a:pt x="400812" y="0"/>
                  </a:moveTo>
                  <a:lnTo>
                    <a:pt x="354069" y="2702"/>
                  </a:lnTo>
                  <a:lnTo>
                    <a:pt x="308909" y="10608"/>
                  </a:lnTo>
                  <a:lnTo>
                    <a:pt x="265635" y="23415"/>
                  </a:lnTo>
                  <a:lnTo>
                    <a:pt x="224545" y="40823"/>
                  </a:lnTo>
                  <a:lnTo>
                    <a:pt x="185942" y="62530"/>
                  </a:lnTo>
                  <a:lnTo>
                    <a:pt x="150125" y="88234"/>
                  </a:lnTo>
                  <a:lnTo>
                    <a:pt x="117395" y="117633"/>
                  </a:lnTo>
                  <a:lnTo>
                    <a:pt x="88054" y="150427"/>
                  </a:lnTo>
                  <a:lnTo>
                    <a:pt x="62401" y="186313"/>
                  </a:lnTo>
                  <a:lnTo>
                    <a:pt x="40739" y="224989"/>
                  </a:lnTo>
                  <a:lnTo>
                    <a:pt x="23366" y="266155"/>
                  </a:lnTo>
                  <a:lnTo>
                    <a:pt x="10585" y="309509"/>
                  </a:lnTo>
                  <a:lnTo>
                    <a:pt x="2696" y="354749"/>
                  </a:lnTo>
                  <a:lnTo>
                    <a:pt x="0" y="401574"/>
                  </a:lnTo>
                  <a:lnTo>
                    <a:pt x="2696" y="448398"/>
                  </a:lnTo>
                  <a:lnTo>
                    <a:pt x="10585" y="493638"/>
                  </a:lnTo>
                  <a:lnTo>
                    <a:pt x="23366" y="536992"/>
                  </a:lnTo>
                  <a:lnTo>
                    <a:pt x="40739" y="578158"/>
                  </a:lnTo>
                  <a:lnTo>
                    <a:pt x="62401" y="616834"/>
                  </a:lnTo>
                  <a:lnTo>
                    <a:pt x="88054" y="652720"/>
                  </a:lnTo>
                  <a:lnTo>
                    <a:pt x="117395" y="685514"/>
                  </a:lnTo>
                  <a:lnTo>
                    <a:pt x="150125" y="714913"/>
                  </a:lnTo>
                  <a:lnTo>
                    <a:pt x="185942" y="740617"/>
                  </a:lnTo>
                  <a:lnTo>
                    <a:pt x="224545" y="762324"/>
                  </a:lnTo>
                  <a:lnTo>
                    <a:pt x="265635" y="779732"/>
                  </a:lnTo>
                  <a:lnTo>
                    <a:pt x="308909" y="792539"/>
                  </a:lnTo>
                  <a:lnTo>
                    <a:pt x="354069" y="800445"/>
                  </a:lnTo>
                  <a:lnTo>
                    <a:pt x="400812" y="803147"/>
                  </a:lnTo>
                  <a:lnTo>
                    <a:pt x="447554" y="800445"/>
                  </a:lnTo>
                  <a:lnTo>
                    <a:pt x="492714" y="792539"/>
                  </a:lnTo>
                  <a:lnTo>
                    <a:pt x="535988" y="779732"/>
                  </a:lnTo>
                  <a:lnTo>
                    <a:pt x="577078" y="762324"/>
                  </a:lnTo>
                  <a:lnTo>
                    <a:pt x="615681" y="740617"/>
                  </a:lnTo>
                  <a:lnTo>
                    <a:pt x="651498" y="714913"/>
                  </a:lnTo>
                  <a:lnTo>
                    <a:pt x="684228" y="685514"/>
                  </a:lnTo>
                  <a:lnTo>
                    <a:pt x="713569" y="652720"/>
                  </a:lnTo>
                  <a:lnTo>
                    <a:pt x="739222" y="616834"/>
                  </a:lnTo>
                  <a:lnTo>
                    <a:pt x="760884" y="578158"/>
                  </a:lnTo>
                  <a:lnTo>
                    <a:pt x="778257" y="536992"/>
                  </a:lnTo>
                  <a:lnTo>
                    <a:pt x="791038" y="493638"/>
                  </a:lnTo>
                  <a:lnTo>
                    <a:pt x="798927" y="448398"/>
                  </a:lnTo>
                  <a:lnTo>
                    <a:pt x="801623" y="401574"/>
                  </a:lnTo>
                  <a:lnTo>
                    <a:pt x="798927" y="354749"/>
                  </a:lnTo>
                  <a:lnTo>
                    <a:pt x="791038" y="309509"/>
                  </a:lnTo>
                  <a:lnTo>
                    <a:pt x="778257" y="266155"/>
                  </a:lnTo>
                  <a:lnTo>
                    <a:pt x="760884" y="224989"/>
                  </a:lnTo>
                  <a:lnTo>
                    <a:pt x="739222" y="186313"/>
                  </a:lnTo>
                  <a:lnTo>
                    <a:pt x="713569" y="150427"/>
                  </a:lnTo>
                  <a:lnTo>
                    <a:pt x="684228" y="117633"/>
                  </a:lnTo>
                  <a:lnTo>
                    <a:pt x="651498" y="88234"/>
                  </a:lnTo>
                  <a:lnTo>
                    <a:pt x="615681" y="62530"/>
                  </a:lnTo>
                  <a:lnTo>
                    <a:pt x="577078" y="40823"/>
                  </a:lnTo>
                  <a:lnTo>
                    <a:pt x="535988" y="23415"/>
                  </a:lnTo>
                  <a:lnTo>
                    <a:pt x="492714" y="10608"/>
                  </a:lnTo>
                  <a:lnTo>
                    <a:pt x="447554" y="2702"/>
                  </a:lnTo>
                  <a:lnTo>
                    <a:pt x="40081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18632" y="3983736"/>
              <a:ext cx="802005" cy="803275"/>
            </a:xfrm>
            <a:custGeom>
              <a:avLst/>
              <a:gdLst/>
              <a:ahLst/>
              <a:cxnLst/>
              <a:rect l="l" t="t" r="r" b="b"/>
              <a:pathLst>
                <a:path w="802004" h="803275">
                  <a:moveTo>
                    <a:pt x="0" y="401574"/>
                  </a:moveTo>
                  <a:lnTo>
                    <a:pt x="2696" y="354749"/>
                  </a:lnTo>
                  <a:lnTo>
                    <a:pt x="10585" y="309509"/>
                  </a:lnTo>
                  <a:lnTo>
                    <a:pt x="23366" y="266155"/>
                  </a:lnTo>
                  <a:lnTo>
                    <a:pt x="40739" y="224989"/>
                  </a:lnTo>
                  <a:lnTo>
                    <a:pt x="62401" y="186313"/>
                  </a:lnTo>
                  <a:lnTo>
                    <a:pt x="88054" y="150427"/>
                  </a:lnTo>
                  <a:lnTo>
                    <a:pt x="117395" y="117633"/>
                  </a:lnTo>
                  <a:lnTo>
                    <a:pt x="150125" y="88234"/>
                  </a:lnTo>
                  <a:lnTo>
                    <a:pt x="185942" y="62530"/>
                  </a:lnTo>
                  <a:lnTo>
                    <a:pt x="224545" y="40823"/>
                  </a:lnTo>
                  <a:lnTo>
                    <a:pt x="265635" y="23415"/>
                  </a:lnTo>
                  <a:lnTo>
                    <a:pt x="308909" y="10608"/>
                  </a:lnTo>
                  <a:lnTo>
                    <a:pt x="354069" y="2702"/>
                  </a:lnTo>
                  <a:lnTo>
                    <a:pt x="400812" y="0"/>
                  </a:lnTo>
                  <a:lnTo>
                    <a:pt x="447554" y="2702"/>
                  </a:lnTo>
                  <a:lnTo>
                    <a:pt x="492714" y="10608"/>
                  </a:lnTo>
                  <a:lnTo>
                    <a:pt x="535988" y="23415"/>
                  </a:lnTo>
                  <a:lnTo>
                    <a:pt x="577078" y="40823"/>
                  </a:lnTo>
                  <a:lnTo>
                    <a:pt x="615681" y="62530"/>
                  </a:lnTo>
                  <a:lnTo>
                    <a:pt x="651498" y="88234"/>
                  </a:lnTo>
                  <a:lnTo>
                    <a:pt x="684228" y="117633"/>
                  </a:lnTo>
                  <a:lnTo>
                    <a:pt x="713569" y="150427"/>
                  </a:lnTo>
                  <a:lnTo>
                    <a:pt x="739222" y="186313"/>
                  </a:lnTo>
                  <a:lnTo>
                    <a:pt x="760884" y="224989"/>
                  </a:lnTo>
                  <a:lnTo>
                    <a:pt x="778257" y="266155"/>
                  </a:lnTo>
                  <a:lnTo>
                    <a:pt x="791038" y="309509"/>
                  </a:lnTo>
                  <a:lnTo>
                    <a:pt x="798927" y="354749"/>
                  </a:lnTo>
                  <a:lnTo>
                    <a:pt x="801623" y="401574"/>
                  </a:lnTo>
                  <a:lnTo>
                    <a:pt x="798927" y="448398"/>
                  </a:lnTo>
                  <a:lnTo>
                    <a:pt x="791038" y="493638"/>
                  </a:lnTo>
                  <a:lnTo>
                    <a:pt x="778257" y="536992"/>
                  </a:lnTo>
                  <a:lnTo>
                    <a:pt x="760884" y="578158"/>
                  </a:lnTo>
                  <a:lnTo>
                    <a:pt x="739222" y="616834"/>
                  </a:lnTo>
                  <a:lnTo>
                    <a:pt x="713569" y="652720"/>
                  </a:lnTo>
                  <a:lnTo>
                    <a:pt x="684228" y="685514"/>
                  </a:lnTo>
                  <a:lnTo>
                    <a:pt x="651498" y="714913"/>
                  </a:lnTo>
                  <a:lnTo>
                    <a:pt x="615681" y="740617"/>
                  </a:lnTo>
                  <a:lnTo>
                    <a:pt x="577078" y="762324"/>
                  </a:lnTo>
                  <a:lnTo>
                    <a:pt x="535988" y="779732"/>
                  </a:lnTo>
                  <a:lnTo>
                    <a:pt x="492714" y="792539"/>
                  </a:lnTo>
                  <a:lnTo>
                    <a:pt x="447554" y="800445"/>
                  </a:lnTo>
                  <a:lnTo>
                    <a:pt x="400812" y="803147"/>
                  </a:lnTo>
                  <a:lnTo>
                    <a:pt x="354069" y="800445"/>
                  </a:lnTo>
                  <a:lnTo>
                    <a:pt x="308909" y="792539"/>
                  </a:lnTo>
                  <a:lnTo>
                    <a:pt x="265635" y="779732"/>
                  </a:lnTo>
                  <a:lnTo>
                    <a:pt x="224545" y="762324"/>
                  </a:lnTo>
                  <a:lnTo>
                    <a:pt x="185942" y="740617"/>
                  </a:lnTo>
                  <a:lnTo>
                    <a:pt x="150125" y="714913"/>
                  </a:lnTo>
                  <a:lnTo>
                    <a:pt x="117395" y="685514"/>
                  </a:lnTo>
                  <a:lnTo>
                    <a:pt x="88054" y="652720"/>
                  </a:lnTo>
                  <a:lnTo>
                    <a:pt x="62401" y="616834"/>
                  </a:lnTo>
                  <a:lnTo>
                    <a:pt x="40739" y="578158"/>
                  </a:lnTo>
                  <a:lnTo>
                    <a:pt x="23366" y="536992"/>
                  </a:lnTo>
                  <a:lnTo>
                    <a:pt x="10585" y="493638"/>
                  </a:lnTo>
                  <a:lnTo>
                    <a:pt x="2696" y="448398"/>
                  </a:lnTo>
                  <a:lnTo>
                    <a:pt x="0" y="401574"/>
                  </a:lnTo>
                  <a:close/>
                </a:path>
              </a:pathLst>
            </a:custGeom>
            <a:ln w="126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74180" y="1627632"/>
              <a:ext cx="283845" cy="248920"/>
            </a:xfrm>
            <a:custGeom>
              <a:avLst/>
              <a:gdLst/>
              <a:ahLst/>
              <a:cxnLst/>
              <a:rect l="l" t="t" r="r" b="b"/>
              <a:pathLst>
                <a:path w="283845" h="248919">
                  <a:moveTo>
                    <a:pt x="141731" y="0"/>
                  </a:moveTo>
                  <a:lnTo>
                    <a:pt x="96950" y="6333"/>
                  </a:lnTo>
                  <a:lnTo>
                    <a:pt x="58046" y="23969"/>
                  </a:lnTo>
                  <a:lnTo>
                    <a:pt x="27358" y="50858"/>
                  </a:lnTo>
                  <a:lnTo>
                    <a:pt x="7229" y="84953"/>
                  </a:lnTo>
                  <a:lnTo>
                    <a:pt x="0" y="124205"/>
                  </a:lnTo>
                  <a:lnTo>
                    <a:pt x="7229" y="163458"/>
                  </a:lnTo>
                  <a:lnTo>
                    <a:pt x="27358" y="197553"/>
                  </a:lnTo>
                  <a:lnTo>
                    <a:pt x="58046" y="224442"/>
                  </a:lnTo>
                  <a:lnTo>
                    <a:pt x="96950" y="242078"/>
                  </a:lnTo>
                  <a:lnTo>
                    <a:pt x="141731" y="248412"/>
                  </a:lnTo>
                  <a:lnTo>
                    <a:pt x="186513" y="242078"/>
                  </a:lnTo>
                  <a:lnTo>
                    <a:pt x="225417" y="224442"/>
                  </a:lnTo>
                  <a:lnTo>
                    <a:pt x="256105" y="197553"/>
                  </a:lnTo>
                  <a:lnTo>
                    <a:pt x="276234" y="163458"/>
                  </a:lnTo>
                  <a:lnTo>
                    <a:pt x="283464" y="124205"/>
                  </a:lnTo>
                  <a:lnTo>
                    <a:pt x="276234" y="84953"/>
                  </a:lnTo>
                  <a:lnTo>
                    <a:pt x="256105" y="50858"/>
                  </a:lnTo>
                  <a:lnTo>
                    <a:pt x="225417" y="23969"/>
                  </a:lnTo>
                  <a:lnTo>
                    <a:pt x="186513" y="633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74180" y="1627632"/>
              <a:ext cx="283845" cy="248920"/>
            </a:xfrm>
            <a:custGeom>
              <a:avLst/>
              <a:gdLst/>
              <a:ahLst/>
              <a:cxnLst/>
              <a:rect l="l" t="t" r="r" b="b"/>
              <a:pathLst>
                <a:path w="283845" h="248919">
                  <a:moveTo>
                    <a:pt x="0" y="124205"/>
                  </a:moveTo>
                  <a:lnTo>
                    <a:pt x="7229" y="84953"/>
                  </a:lnTo>
                  <a:lnTo>
                    <a:pt x="27358" y="50858"/>
                  </a:lnTo>
                  <a:lnTo>
                    <a:pt x="58046" y="23969"/>
                  </a:lnTo>
                  <a:lnTo>
                    <a:pt x="96950" y="6333"/>
                  </a:lnTo>
                  <a:lnTo>
                    <a:pt x="141731" y="0"/>
                  </a:lnTo>
                  <a:lnTo>
                    <a:pt x="186513" y="6333"/>
                  </a:lnTo>
                  <a:lnTo>
                    <a:pt x="225417" y="23969"/>
                  </a:lnTo>
                  <a:lnTo>
                    <a:pt x="256105" y="50858"/>
                  </a:lnTo>
                  <a:lnTo>
                    <a:pt x="276234" y="84953"/>
                  </a:lnTo>
                  <a:lnTo>
                    <a:pt x="283464" y="124205"/>
                  </a:lnTo>
                  <a:lnTo>
                    <a:pt x="276234" y="163458"/>
                  </a:lnTo>
                  <a:lnTo>
                    <a:pt x="256105" y="197553"/>
                  </a:lnTo>
                  <a:lnTo>
                    <a:pt x="225417" y="224442"/>
                  </a:lnTo>
                  <a:lnTo>
                    <a:pt x="186513" y="242078"/>
                  </a:lnTo>
                  <a:lnTo>
                    <a:pt x="141731" y="248412"/>
                  </a:lnTo>
                  <a:lnTo>
                    <a:pt x="96950" y="242078"/>
                  </a:lnTo>
                  <a:lnTo>
                    <a:pt x="58046" y="224442"/>
                  </a:lnTo>
                  <a:lnTo>
                    <a:pt x="27358" y="197553"/>
                  </a:lnTo>
                  <a:lnTo>
                    <a:pt x="7229" y="163458"/>
                  </a:lnTo>
                  <a:lnTo>
                    <a:pt x="0" y="124205"/>
                  </a:lnTo>
                  <a:close/>
                </a:path>
              </a:pathLst>
            </a:custGeom>
            <a:ln w="12700">
              <a:solidFill>
                <a:srgbClr val="C29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845046" y="1698498"/>
              <a:ext cx="162560" cy="93345"/>
            </a:xfrm>
            <a:custGeom>
              <a:avLst/>
              <a:gdLst/>
              <a:ahLst/>
              <a:cxnLst/>
              <a:rect l="l" t="t" r="r" b="b"/>
              <a:pathLst>
                <a:path w="162559" h="93344">
                  <a:moveTo>
                    <a:pt x="0" y="27431"/>
                  </a:moveTo>
                  <a:lnTo>
                    <a:pt x="60325" y="90169"/>
                  </a:lnTo>
                </a:path>
                <a:path w="162559" h="93344">
                  <a:moveTo>
                    <a:pt x="162432" y="0"/>
                  </a:moveTo>
                  <a:lnTo>
                    <a:pt x="41148" y="9283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894576" y="2997708"/>
              <a:ext cx="248412" cy="248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894576" y="2997708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0" y="124205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5" y="0"/>
                  </a:lnTo>
                  <a:lnTo>
                    <a:pt x="172545" y="9763"/>
                  </a:lnTo>
                  <a:lnTo>
                    <a:pt x="212026" y="36385"/>
                  </a:lnTo>
                  <a:lnTo>
                    <a:pt x="238648" y="75866"/>
                  </a:lnTo>
                  <a:lnTo>
                    <a:pt x="248412" y="124205"/>
                  </a:lnTo>
                  <a:lnTo>
                    <a:pt x="238648" y="172545"/>
                  </a:lnTo>
                  <a:lnTo>
                    <a:pt x="212026" y="212026"/>
                  </a:lnTo>
                  <a:lnTo>
                    <a:pt x="172545" y="238648"/>
                  </a:lnTo>
                  <a:lnTo>
                    <a:pt x="124205" y="248412"/>
                  </a:lnTo>
                  <a:lnTo>
                    <a:pt x="75866" y="238648"/>
                  </a:lnTo>
                  <a:lnTo>
                    <a:pt x="36385" y="212026"/>
                  </a:lnTo>
                  <a:lnTo>
                    <a:pt x="9763" y="172545"/>
                  </a:lnTo>
                  <a:lnTo>
                    <a:pt x="0" y="124205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939534" y="3068574"/>
              <a:ext cx="159385" cy="108585"/>
            </a:xfrm>
            <a:custGeom>
              <a:avLst/>
              <a:gdLst/>
              <a:ahLst/>
              <a:cxnLst/>
              <a:rect l="l" t="t" r="r" b="b"/>
              <a:pathLst>
                <a:path w="159384" h="108585">
                  <a:moveTo>
                    <a:pt x="0" y="45720"/>
                  </a:moveTo>
                  <a:lnTo>
                    <a:pt x="52705" y="108458"/>
                  </a:lnTo>
                </a:path>
                <a:path w="159384" h="108585">
                  <a:moveTo>
                    <a:pt x="159385" y="0"/>
                  </a:moveTo>
                  <a:lnTo>
                    <a:pt x="53340" y="9283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844284" y="3965447"/>
              <a:ext cx="248412" cy="248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844284" y="3965447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20">
                  <a:moveTo>
                    <a:pt x="0" y="124206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6" y="0"/>
                  </a:lnTo>
                  <a:lnTo>
                    <a:pt x="172545" y="9763"/>
                  </a:lnTo>
                  <a:lnTo>
                    <a:pt x="212026" y="36385"/>
                  </a:lnTo>
                  <a:lnTo>
                    <a:pt x="238648" y="75866"/>
                  </a:lnTo>
                  <a:lnTo>
                    <a:pt x="248412" y="124206"/>
                  </a:lnTo>
                  <a:lnTo>
                    <a:pt x="238648" y="172545"/>
                  </a:lnTo>
                  <a:lnTo>
                    <a:pt x="212026" y="212026"/>
                  </a:lnTo>
                  <a:lnTo>
                    <a:pt x="172545" y="238648"/>
                  </a:lnTo>
                  <a:lnTo>
                    <a:pt x="124206" y="248412"/>
                  </a:lnTo>
                  <a:lnTo>
                    <a:pt x="75866" y="238648"/>
                  </a:lnTo>
                  <a:lnTo>
                    <a:pt x="36385" y="212026"/>
                  </a:lnTo>
                  <a:lnTo>
                    <a:pt x="9763" y="172545"/>
                  </a:lnTo>
                  <a:lnTo>
                    <a:pt x="0" y="124206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889242" y="4036313"/>
              <a:ext cx="159385" cy="110489"/>
            </a:xfrm>
            <a:custGeom>
              <a:avLst/>
              <a:gdLst/>
              <a:ahLst/>
              <a:cxnLst/>
              <a:rect l="l" t="t" r="r" b="b"/>
              <a:pathLst>
                <a:path w="159384" h="110489">
                  <a:moveTo>
                    <a:pt x="0" y="47243"/>
                  </a:moveTo>
                  <a:lnTo>
                    <a:pt x="52704" y="109981"/>
                  </a:lnTo>
                </a:path>
                <a:path w="159384" h="110489">
                  <a:moveTo>
                    <a:pt x="159384" y="0"/>
                  </a:moveTo>
                  <a:lnTo>
                    <a:pt x="53339" y="9283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964288" y="1847824"/>
              <a:ext cx="535305" cy="294640"/>
            </a:xfrm>
            <a:custGeom>
              <a:avLst/>
              <a:gdLst/>
              <a:ahLst/>
              <a:cxnLst/>
              <a:rect l="l" t="t" r="r" b="b"/>
              <a:pathLst>
                <a:path w="535304" h="294639">
                  <a:moveTo>
                    <a:pt x="439369" y="155232"/>
                  </a:moveTo>
                  <a:lnTo>
                    <a:pt x="267538" y="215976"/>
                  </a:lnTo>
                  <a:lnTo>
                    <a:pt x="95719" y="155232"/>
                  </a:lnTo>
                  <a:lnTo>
                    <a:pt x="95719" y="227025"/>
                  </a:lnTo>
                  <a:lnTo>
                    <a:pt x="109194" y="251802"/>
                  </a:lnTo>
                  <a:lnTo>
                    <a:pt x="145961" y="273418"/>
                  </a:lnTo>
                  <a:lnTo>
                    <a:pt x="200571" y="288709"/>
                  </a:lnTo>
                  <a:lnTo>
                    <a:pt x="267538" y="294513"/>
                  </a:lnTo>
                  <a:lnTo>
                    <a:pt x="334518" y="288709"/>
                  </a:lnTo>
                  <a:lnTo>
                    <a:pt x="389128" y="273418"/>
                  </a:lnTo>
                  <a:lnTo>
                    <a:pt x="425894" y="251802"/>
                  </a:lnTo>
                  <a:lnTo>
                    <a:pt x="439369" y="227025"/>
                  </a:lnTo>
                  <a:lnTo>
                    <a:pt x="439369" y="155232"/>
                  </a:lnTo>
                  <a:close/>
                </a:path>
                <a:path w="535304" h="294639">
                  <a:moveTo>
                    <a:pt x="535076" y="95719"/>
                  </a:moveTo>
                  <a:lnTo>
                    <a:pt x="267538" y="0"/>
                  </a:lnTo>
                  <a:lnTo>
                    <a:pt x="0" y="95719"/>
                  </a:lnTo>
                  <a:lnTo>
                    <a:pt x="34353" y="107988"/>
                  </a:lnTo>
                  <a:lnTo>
                    <a:pt x="34353" y="227634"/>
                  </a:lnTo>
                  <a:lnTo>
                    <a:pt x="39878" y="233159"/>
                  </a:lnTo>
                  <a:lnTo>
                    <a:pt x="53378" y="233159"/>
                  </a:lnTo>
                  <a:lnTo>
                    <a:pt x="58902" y="227634"/>
                  </a:lnTo>
                  <a:lnTo>
                    <a:pt x="58902" y="116573"/>
                  </a:lnTo>
                  <a:lnTo>
                    <a:pt x="267538" y="189598"/>
                  </a:lnTo>
                  <a:lnTo>
                    <a:pt x="535076" y="95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809358" y="1066876"/>
            <a:ext cx="5163185" cy="566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0309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3E61"/>
                </a:solidFill>
                <a:latin typeface="Verdana"/>
                <a:cs typeface="Verdana"/>
              </a:rPr>
              <a:t>UNIVERSITAS</a:t>
            </a:r>
            <a:r>
              <a:rPr dirty="0" sz="2000" spc="-70" b="1">
                <a:solidFill>
                  <a:srgbClr val="003E61"/>
                </a:solidFill>
                <a:latin typeface="Verdana"/>
                <a:cs typeface="Verdana"/>
              </a:rPr>
              <a:t> </a:t>
            </a:r>
            <a:r>
              <a:rPr dirty="0" sz="2000" spc="-5" b="1">
                <a:solidFill>
                  <a:srgbClr val="003E61"/>
                </a:solidFill>
                <a:latin typeface="Verdana"/>
                <a:cs typeface="Verdana"/>
              </a:rPr>
              <a:t>TELKOM</a:t>
            </a:r>
            <a:endParaRPr sz="2000">
              <a:latin typeface="Verdana"/>
              <a:cs typeface="Verdana"/>
            </a:endParaRPr>
          </a:p>
          <a:p>
            <a:pPr marL="371475">
              <a:lnSpc>
                <a:spcPct val="100000"/>
              </a:lnSpc>
              <a:spcBef>
                <a:spcPts val="1825"/>
              </a:spcBef>
            </a:pPr>
            <a:r>
              <a:rPr dirty="0" sz="1500" spc="-5" b="1">
                <a:latin typeface="Verdana"/>
                <a:cs typeface="Verdana"/>
              </a:rPr>
              <a:t>Riwayat</a:t>
            </a:r>
            <a:r>
              <a:rPr dirty="0" sz="1500" spc="-15" b="1">
                <a:latin typeface="Verdana"/>
                <a:cs typeface="Verdana"/>
              </a:rPr>
              <a:t> </a:t>
            </a:r>
            <a:r>
              <a:rPr dirty="0" sz="1500" spc="-5" b="1">
                <a:latin typeface="Verdana"/>
                <a:cs typeface="Verdana"/>
              </a:rPr>
              <a:t>Pendidikan</a:t>
            </a:r>
            <a:endParaRPr sz="15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200" spc="-5" b="1">
                <a:latin typeface="Verdana"/>
                <a:cs typeface="Verdana"/>
              </a:rPr>
              <a:t>S2, Sekolah Teknik Elektro </a:t>
            </a:r>
            <a:r>
              <a:rPr dirty="0" sz="1200" b="1">
                <a:latin typeface="Verdana"/>
                <a:cs typeface="Verdana"/>
              </a:rPr>
              <a:t>&amp; </a:t>
            </a:r>
            <a:r>
              <a:rPr dirty="0" sz="1200" spc="-5" b="1">
                <a:latin typeface="Verdana"/>
                <a:cs typeface="Verdana"/>
              </a:rPr>
              <a:t>Informatika,</a:t>
            </a:r>
            <a:r>
              <a:rPr dirty="0" sz="1200" spc="80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Institut</a:t>
            </a:r>
            <a:endParaRPr sz="12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  <a:spcBef>
                <a:spcPts val="725"/>
              </a:spcBef>
            </a:pPr>
            <a:r>
              <a:rPr dirty="0" sz="1200" spc="-5" b="1">
                <a:latin typeface="Verdana"/>
                <a:cs typeface="Verdana"/>
              </a:rPr>
              <a:t>Teknologi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Bandung.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200" spc="-5" b="1">
                <a:latin typeface="Verdana"/>
                <a:cs typeface="Verdana"/>
              </a:rPr>
              <a:t>S1, Sekolah Tinggi Teknologi Indonesia,</a:t>
            </a:r>
            <a:r>
              <a:rPr dirty="0" sz="1200" spc="2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Bandung.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Verdana"/>
              <a:cs typeface="Verdana"/>
            </a:endParaRPr>
          </a:p>
          <a:p>
            <a:pPr marL="480695">
              <a:lnSpc>
                <a:spcPct val="100000"/>
              </a:lnSpc>
              <a:spcBef>
                <a:spcPts val="935"/>
              </a:spcBef>
            </a:pPr>
            <a:r>
              <a:rPr dirty="0" sz="1500" spc="-5" b="1">
                <a:latin typeface="Verdana"/>
                <a:cs typeface="Verdana"/>
              </a:rPr>
              <a:t>Pengalaman</a:t>
            </a:r>
            <a:r>
              <a:rPr dirty="0" sz="1500" spc="-30" b="1">
                <a:latin typeface="Verdana"/>
                <a:cs typeface="Verdana"/>
              </a:rPr>
              <a:t> </a:t>
            </a:r>
            <a:r>
              <a:rPr dirty="0" sz="1500" spc="-5" b="1">
                <a:latin typeface="Verdana"/>
                <a:cs typeface="Verdana"/>
              </a:rPr>
              <a:t>Profesi</a:t>
            </a:r>
            <a:endParaRPr sz="1500">
              <a:latin typeface="Verdana"/>
              <a:cs typeface="Verdana"/>
            </a:endParaRPr>
          </a:p>
          <a:p>
            <a:pPr marL="112395">
              <a:lnSpc>
                <a:spcPct val="100000"/>
              </a:lnSpc>
              <a:spcBef>
                <a:spcPts val="945"/>
              </a:spcBef>
            </a:pPr>
            <a:r>
              <a:rPr dirty="0" sz="1200" spc="-5" b="1">
                <a:latin typeface="Verdana"/>
                <a:cs typeface="Verdana"/>
              </a:rPr>
              <a:t>Dosen </a:t>
            </a:r>
            <a:r>
              <a:rPr dirty="0" sz="1200" b="1">
                <a:latin typeface="Verdana"/>
                <a:cs typeface="Verdana"/>
              </a:rPr>
              <a:t>/ </a:t>
            </a:r>
            <a:r>
              <a:rPr dirty="0" sz="1200" spc="-5" b="1">
                <a:latin typeface="Verdana"/>
                <a:cs typeface="Verdana"/>
              </a:rPr>
              <a:t>Akademisi Universitas</a:t>
            </a:r>
            <a:r>
              <a:rPr dirty="0" sz="1200" spc="40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Telkom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Verdana"/>
              <a:cs typeface="Verdana"/>
            </a:endParaRPr>
          </a:p>
          <a:p>
            <a:pPr marL="430530">
              <a:lnSpc>
                <a:spcPct val="100000"/>
              </a:lnSpc>
              <a:spcBef>
                <a:spcPts val="5"/>
              </a:spcBef>
            </a:pPr>
            <a:r>
              <a:rPr dirty="0" sz="1500" spc="-5" b="1">
                <a:latin typeface="Verdana"/>
                <a:cs typeface="Verdana"/>
              </a:rPr>
              <a:t>Pengalaman</a:t>
            </a:r>
            <a:r>
              <a:rPr dirty="0" sz="1500" spc="-35" b="1">
                <a:latin typeface="Verdana"/>
                <a:cs typeface="Verdana"/>
              </a:rPr>
              <a:t> </a:t>
            </a:r>
            <a:r>
              <a:rPr dirty="0" sz="1500" b="1">
                <a:latin typeface="Verdana"/>
                <a:cs typeface="Verdana"/>
              </a:rPr>
              <a:t>SPBE</a:t>
            </a:r>
            <a:endParaRPr sz="1500">
              <a:latin typeface="Verdana"/>
              <a:cs typeface="Verdana"/>
            </a:endParaRPr>
          </a:p>
          <a:p>
            <a:pPr algn="just" marL="234315" marR="125730" indent="-172720">
              <a:lnSpc>
                <a:spcPct val="150100"/>
              </a:lnSpc>
              <a:spcBef>
                <a:spcPts val="370"/>
              </a:spcBef>
              <a:buFont typeface="Arial"/>
              <a:buChar char="•"/>
              <a:tabLst>
                <a:tab pos="234315" algn="l"/>
              </a:tabLst>
            </a:pPr>
            <a:r>
              <a:rPr dirty="0" sz="1200" spc="-5" b="1">
                <a:latin typeface="Verdana"/>
                <a:cs typeface="Verdana"/>
              </a:rPr>
              <a:t>2018 </a:t>
            </a:r>
            <a:r>
              <a:rPr dirty="0" sz="1200" b="1">
                <a:latin typeface="Verdana"/>
                <a:cs typeface="Verdana"/>
              </a:rPr>
              <a:t>– </a:t>
            </a:r>
            <a:r>
              <a:rPr dirty="0" sz="1200" spc="-5" b="1">
                <a:latin typeface="Verdana"/>
                <a:cs typeface="Verdana"/>
              </a:rPr>
              <a:t>Sekarang, Tim Evaluator Eksternal </a:t>
            </a:r>
            <a:r>
              <a:rPr dirty="0" sz="1200" spc="5" b="1">
                <a:latin typeface="Verdana"/>
                <a:cs typeface="Verdana"/>
              </a:rPr>
              <a:t>dan  </a:t>
            </a:r>
            <a:r>
              <a:rPr dirty="0" sz="1200" spc="-5" b="1">
                <a:latin typeface="Verdana"/>
                <a:cs typeface="Verdana"/>
              </a:rPr>
              <a:t>Instruktur Asistensi Sistem Pemerintahan </a:t>
            </a:r>
            <a:r>
              <a:rPr dirty="0" sz="1200" b="1">
                <a:latin typeface="Verdana"/>
                <a:cs typeface="Verdana"/>
              </a:rPr>
              <a:t>Berbasis  </a:t>
            </a:r>
            <a:r>
              <a:rPr dirty="0" sz="1200" spc="-5" b="1">
                <a:latin typeface="Verdana"/>
                <a:cs typeface="Verdana"/>
              </a:rPr>
              <a:t>Elektronik (SPBE),</a:t>
            </a:r>
            <a:r>
              <a:rPr dirty="0" sz="1200" spc="2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KEMENPANRB</a:t>
            </a:r>
            <a:endParaRPr sz="1200">
              <a:latin typeface="Verdana"/>
              <a:cs typeface="Verdana"/>
            </a:endParaRPr>
          </a:p>
          <a:p>
            <a:pPr algn="just" marL="234315" marR="125730" indent="-172720">
              <a:lnSpc>
                <a:spcPct val="150000"/>
              </a:lnSpc>
              <a:buFont typeface="Arial"/>
              <a:buChar char="•"/>
              <a:tabLst>
                <a:tab pos="234315" algn="l"/>
              </a:tabLst>
            </a:pPr>
            <a:r>
              <a:rPr dirty="0" sz="1200" spc="-5" b="1">
                <a:latin typeface="Verdana"/>
                <a:cs typeface="Verdana"/>
              </a:rPr>
              <a:t>2018 </a:t>
            </a:r>
            <a:r>
              <a:rPr dirty="0" sz="1200" b="1">
                <a:latin typeface="Verdana"/>
                <a:cs typeface="Verdana"/>
              </a:rPr>
              <a:t>– </a:t>
            </a:r>
            <a:r>
              <a:rPr dirty="0" sz="1200" spc="-5" b="1">
                <a:latin typeface="Verdana"/>
                <a:cs typeface="Verdana"/>
              </a:rPr>
              <a:t>2019, Project Leader </a:t>
            </a:r>
            <a:r>
              <a:rPr dirty="0" sz="1200" b="1">
                <a:latin typeface="Verdana"/>
                <a:cs typeface="Verdana"/>
              </a:rPr>
              <a:t>&amp; </a:t>
            </a:r>
            <a:r>
              <a:rPr dirty="0" sz="1200" spc="-5" b="1">
                <a:latin typeface="Verdana"/>
                <a:cs typeface="Verdana"/>
              </a:rPr>
              <a:t>Drafter, Penyusunan  Permen </a:t>
            </a:r>
            <a:r>
              <a:rPr dirty="0" sz="1200" b="1">
                <a:latin typeface="Verdana"/>
                <a:cs typeface="Verdana"/>
              </a:rPr>
              <a:t>PAN &amp; RB </a:t>
            </a:r>
            <a:r>
              <a:rPr dirty="0" sz="1200" spc="-5" b="1">
                <a:latin typeface="Verdana"/>
                <a:cs typeface="Verdana"/>
              </a:rPr>
              <a:t>tentang Pedoman Manajemen</a:t>
            </a:r>
            <a:r>
              <a:rPr dirty="0" sz="1200" spc="150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Risiko</a:t>
            </a:r>
            <a:endParaRPr sz="1200">
              <a:latin typeface="Verdana"/>
              <a:cs typeface="Verdana"/>
            </a:endParaRPr>
          </a:p>
          <a:p>
            <a:pPr marL="234315" marR="128270">
              <a:lnSpc>
                <a:spcPct val="150000"/>
              </a:lnSpc>
              <a:tabLst>
                <a:tab pos="1002030" algn="l"/>
                <a:tab pos="2390775" algn="l"/>
                <a:tab pos="3309620" algn="l"/>
                <a:tab pos="4367530" algn="l"/>
              </a:tabLst>
            </a:pPr>
            <a:r>
              <a:rPr dirty="0" sz="1200" spc="-5" b="1">
                <a:latin typeface="Verdana"/>
                <a:cs typeface="Verdana"/>
              </a:rPr>
              <a:t>Si</a:t>
            </a:r>
            <a:r>
              <a:rPr dirty="0" sz="1200" spc="-10" b="1">
                <a:latin typeface="Verdana"/>
                <a:cs typeface="Verdana"/>
              </a:rPr>
              <a:t>s</a:t>
            </a:r>
            <a:r>
              <a:rPr dirty="0" sz="1200" b="1">
                <a:latin typeface="Verdana"/>
                <a:cs typeface="Verdana"/>
              </a:rPr>
              <a:t>t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b="1">
                <a:latin typeface="Verdana"/>
                <a:cs typeface="Verdana"/>
              </a:rPr>
              <a:t>m	Pe</a:t>
            </a:r>
            <a:r>
              <a:rPr dirty="0" sz="1200" spc="-5" b="1">
                <a:latin typeface="Verdana"/>
                <a:cs typeface="Verdana"/>
              </a:rPr>
              <a:t>me</a:t>
            </a:r>
            <a:r>
              <a:rPr dirty="0" sz="1200" spc="10" b="1">
                <a:latin typeface="Verdana"/>
                <a:cs typeface="Verdana"/>
              </a:rPr>
              <a:t>r</a:t>
            </a:r>
            <a:r>
              <a:rPr dirty="0" sz="1200" b="1">
                <a:latin typeface="Verdana"/>
                <a:cs typeface="Verdana"/>
              </a:rPr>
              <a:t>i</a:t>
            </a:r>
            <a:r>
              <a:rPr dirty="0" sz="1200" spc="-5" b="1">
                <a:latin typeface="Verdana"/>
                <a:cs typeface="Verdana"/>
              </a:rPr>
              <a:t>n</a:t>
            </a:r>
            <a:r>
              <a:rPr dirty="0" sz="1200" b="1">
                <a:latin typeface="Verdana"/>
                <a:cs typeface="Verdana"/>
              </a:rPr>
              <a:t>tahan	B</a:t>
            </a:r>
            <a:r>
              <a:rPr dirty="0" sz="1200" spc="-10" b="1">
                <a:latin typeface="Verdana"/>
                <a:cs typeface="Verdana"/>
              </a:rPr>
              <a:t>e</a:t>
            </a:r>
            <a:r>
              <a:rPr dirty="0" sz="1200" spc="-5" b="1">
                <a:latin typeface="Verdana"/>
                <a:cs typeface="Verdana"/>
              </a:rPr>
              <a:t>r</a:t>
            </a:r>
            <a:r>
              <a:rPr dirty="0" sz="1200" b="1">
                <a:latin typeface="Verdana"/>
                <a:cs typeface="Verdana"/>
              </a:rPr>
              <a:t>basis	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spc="5" b="1">
                <a:latin typeface="Verdana"/>
                <a:cs typeface="Verdana"/>
              </a:rPr>
              <a:t>l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b="1">
                <a:latin typeface="Verdana"/>
                <a:cs typeface="Verdana"/>
              </a:rPr>
              <a:t>kt</a:t>
            </a:r>
            <a:r>
              <a:rPr dirty="0" sz="1200" spc="-5" b="1">
                <a:latin typeface="Verdana"/>
                <a:cs typeface="Verdana"/>
              </a:rPr>
              <a:t>r</a:t>
            </a:r>
            <a:r>
              <a:rPr dirty="0" sz="1200" spc="5" b="1">
                <a:latin typeface="Verdana"/>
                <a:cs typeface="Verdana"/>
              </a:rPr>
              <a:t>o</a:t>
            </a:r>
            <a:r>
              <a:rPr dirty="0" sz="1200" spc="-5" b="1">
                <a:latin typeface="Verdana"/>
                <a:cs typeface="Verdana"/>
              </a:rPr>
              <a:t>n</a:t>
            </a:r>
            <a:r>
              <a:rPr dirty="0" sz="1200" spc="-10" b="1">
                <a:latin typeface="Verdana"/>
                <a:cs typeface="Verdana"/>
              </a:rPr>
              <a:t>i</a:t>
            </a:r>
            <a:r>
              <a:rPr dirty="0" sz="1200" b="1">
                <a:latin typeface="Verdana"/>
                <a:cs typeface="Verdana"/>
              </a:rPr>
              <a:t>k	</a:t>
            </a:r>
            <a:r>
              <a:rPr dirty="0" sz="1200" spc="-5" b="1">
                <a:latin typeface="Verdana"/>
                <a:cs typeface="Verdana"/>
              </a:rPr>
              <a:t>(S</a:t>
            </a:r>
            <a:r>
              <a:rPr dirty="0" sz="1200" b="1">
                <a:latin typeface="Verdana"/>
                <a:cs typeface="Verdana"/>
              </a:rPr>
              <a:t>P</a:t>
            </a:r>
            <a:r>
              <a:rPr dirty="0" sz="1200" spc="-10" b="1">
                <a:latin typeface="Verdana"/>
                <a:cs typeface="Verdana"/>
              </a:rPr>
              <a:t>B</a:t>
            </a:r>
            <a:r>
              <a:rPr dirty="0" sz="1200" spc="-5" b="1">
                <a:latin typeface="Verdana"/>
                <a:cs typeface="Verdana"/>
              </a:rPr>
              <a:t>E),  KEMENPANRB</a:t>
            </a:r>
            <a:endParaRPr sz="1200">
              <a:latin typeface="Verdana"/>
              <a:cs typeface="Verdana"/>
            </a:endParaRPr>
          </a:p>
          <a:p>
            <a:pPr algn="just" marL="234315" marR="126364" indent="-172720">
              <a:lnSpc>
                <a:spcPct val="150000"/>
              </a:lnSpc>
              <a:buFont typeface="Arial"/>
              <a:buChar char="•"/>
              <a:tabLst>
                <a:tab pos="234315" algn="l"/>
              </a:tabLst>
            </a:pPr>
            <a:r>
              <a:rPr dirty="0" sz="1200" spc="-5" b="1">
                <a:latin typeface="Verdana"/>
                <a:cs typeface="Verdana"/>
              </a:rPr>
              <a:t>2019, Project Leader, Pembangunan Aplikasi eLearning  SPBE,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KEMENPANRB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929809" y="3135671"/>
            <a:ext cx="590550" cy="1538605"/>
            <a:chOff x="5929809" y="3135671"/>
            <a:chExt cx="590550" cy="1538605"/>
          </a:xfrm>
        </p:grpSpPr>
        <p:sp>
          <p:nvSpPr>
            <p:cNvPr id="27" name="object 27"/>
            <p:cNvSpPr/>
            <p:nvPr/>
          </p:nvSpPr>
          <p:spPr>
            <a:xfrm>
              <a:off x="5998182" y="3348100"/>
              <a:ext cx="193773" cy="1812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929808" y="3135680"/>
              <a:ext cx="590550" cy="1538605"/>
            </a:xfrm>
            <a:custGeom>
              <a:avLst/>
              <a:gdLst/>
              <a:ahLst/>
              <a:cxnLst/>
              <a:rect l="l" t="t" r="r" b="b"/>
              <a:pathLst>
                <a:path w="590550" h="1538604">
                  <a:moveTo>
                    <a:pt x="415048" y="76466"/>
                  </a:moveTo>
                  <a:lnTo>
                    <a:pt x="385648" y="76466"/>
                  </a:lnTo>
                  <a:lnTo>
                    <a:pt x="385648" y="39649"/>
                  </a:lnTo>
                  <a:lnTo>
                    <a:pt x="384517" y="33985"/>
                  </a:lnTo>
                  <a:lnTo>
                    <a:pt x="382549" y="24130"/>
                  </a:lnTo>
                  <a:lnTo>
                    <a:pt x="374103" y="11531"/>
                  </a:lnTo>
                  <a:lnTo>
                    <a:pt x="361505" y="3086"/>
                  </a:lnTo>
                  <a:lnTo>
                    <a:pt x="351650" y="1130"/>
                  </a:lnTo>
                  <a:lnTo>
                    <a:pt x="351650" y="36245"/>
                  </a:lnTo>
                  <a:lnTo>
                    <a:pt x="351650" y="76466"/>
                  </a:lnTo>
                  <a:lnTo>
                    <a:pt x="238340" y="76466"/>
                  </a:lnTo>
                  <a:lnTo>
                    <a:pt x="238340" y="36245"/>
                  </a:lnTo>
                  <a:lnTo>
                    <a:pt x="240601" y="33985"/>
                  </a:lnTo>
                  <a:lnTo>
                    <a:pt x="349377" y="33985"/>
                  </a:lnTo>
                  <a:lnTo>
                    <a:pt x="351650" y="36245"/>
                  </a:lnTo>
                  <a:lnTo>
                    <a:pt x="351650" y="1130"/>
                  </a:lnTo>
                  <a:lnTo>
                    <a:pt x="345986" y="0"/>
                  </a:lnTo>
                  <a:lnTo>
                    <a:pt x="244005" y="0"/>
                  </a:lnTo>
                  <a:lnTo>
                    <a:pt x="228485" y="3086"/>
                  </a:lnTo>
                  <a:lnTo>
                    <a:pt x="215887" y="11531"/>
                  </a:lnTo>
                  <a:lnTo>
                    <a:pt x="207429" y="24130"/>
                  </a:lnTo>
                  <a:lnTo>
                    <a:pt x="204343" y="39649"/>
                  </a:lnTo>
                  <a:lnTo>
                    <a:pt x="204343" y="76466"/>
                  </a:lnTo>
                  <a:lnTo>
                    <a:pt x="91033" y="76466"/>
                  </a:lnTo>
                  <a:lnTo>
                    <a:pt x="82232" y="78257"/>
                  </a:lnTo>
                  <a:lnTo>
                    <a:pt x="75018" y="83121"/>
                  </a:lnTo>
                  <a:lnTo>
                    <a:pt x="70154" y="90335"/>
                  </a:lnTo>
                  <a:lnTo>
                    <a:pt x="68364" y="99123"/>
                  </a:lnTo>
                  <a:lnTo>
                    <a:pt x="68364" y="189763"/>
                  </a:lnTo>
                  <a:lnTo>
                    <a:pt x="260997" y="189763"/>
                  </a:lnTo>
                  <a:lnTo>
                    <a:pt x="260997" y="178435"/>
                  </a:lnTo>
                  <a:lnTo>
                    <a:pt x="313080" y="178435"/>
                  </a:lnTo>
                  <a:lnTo>
                    <a:pt x="415048" y="76466"/>
                  </a:lnTo>
                  <a:close/>
                </a:path>
                <a:path w="590550" h="1538604">
                  <a:moveTo>
                    <a:pt x="590054" y="1271892"/>
                  </a:moveTo>
                  <a:lnTo>
                    <a:pt x="589711" y="1269352"/>
                  </a:lnTo>
                  <a:lnTo>
                    <a:pt x="589203" y="1265542"/>
                  </a:lnTo>
                  <a:lnTo>
                    <a:pt x="587184" y="1250302"/>
                  </a:lnTo>
                  <a:lnTo>
                    <a:pt x="577392" y="1233792"/>
                  </a:lnTo>
                  <a:lnTo>
                    <a:pt x="575894" y="1231252"/>
                  </a:lnTo>
                  <a:lnTo>
                    <a:pt x="565683" y="1223632"/>
                  </a:lnTo>
                  <a:lnTo>
                    <a:pt x="563460" y="1222603"/>
                  </a:lnTo>
                  <a:lnTo>
                    <a:pt x="563460" y="1283322"/>
                  </a:lnTo>
                  <a:lnTo>
                    <a:pt x="563460" y="1297292"/>
                  </a:lnTo>
                  <a:lnTo>
                    <a:pt x="499249" y="1297292"/>
                  </a:lnTo>
                  <a:lnTo>
                    <a:pt x="499249" y="1282052"/>
                  </a:lnTo>
                  <a:lnTo>
                    <a:pt x="500634" y="1280782"/>
                  </a:lnTo>
                  <a:lnTo>
                    <a:pt x="502704" y="1279512"/>
                  </a:lnTo>
                  <a:lnTo>
                    <a:pt x="507542" y="1275702"/>
                  </a:lnTo>
                  <a:lnTo>
                    <a:pt x="513067" y="1273162"/>
                  </a:lnTo>
                  <a:lnTo>
                    <a:pt x="518591" y="1271892"/>
                  </a:lnTo>
                  <a:lnTo>
                    <a:pt x="522732" y="1270622"/>
                  </a:lnTo>
                  <a:lnTo>
                    <a:pt x="527570" y="1269352"/>
                  </a:lnTo>
                  <a:lnTo>
                    <a:pt x="535838" y="1269352"/>
                  </a:lnTo>
                  <a:lnTo>
                    <a:pt x="540677" y="1270622"/>
                  </a:lnTo>
                  <a:lnTo>
                    <a:pt x="544817" y="1271892"/>
                  </a:lnTo>
                  <a:lnTo>
                    <a:pt x="550341" y="1273162"/>
                  </a:lnTo>
                  <a:lnTo>
                    <a:pt x="555180" y="1275702"/>
                  </a:lnTo>
                  <a:lnTo>
                    <a:pt x="560006" y="1279512"/>
                  </a:lnTo>
                  <a:lnTo>
                    <a:pt x="562076" y="1280782"/>
                  </a:lnTo>
                  <a:lnTo>
                    <a:pt x="563460" y="1283322"/>
                  </a:lnTo>
                  <a:lnTo>
                    <a:pt x="563460" y="1222603"/>
                  </a:lnTo>
                  <a:lnTo>
                    <a:pt x="554824" y="1218552"/>
                  </a:lnTo>
                  <a:lnTo>
                    <a:pt x="547585" y="1216126"/>
                  </a:lnTo>
                  <a:lnTo>
                    <a:pt x="547585" y="1241412"/>
                  </a:lnTo>
                  <a:lnTo>
                    <a:pt x="547585" y="1259192"/>
                  </a:lnTo>
                  <a:lnTo>
                    <a:pt x="540677" y="1265542"/>
                  </a:lnTo>
                  <a:lnTo>
                    <a:pt x="522732" y="1265542"/>
                  </a:lnTo>
                  <a:lnTo>
                    <a:pt x="515823" y="1259192"/>
                  </a:lnTo>
                  <a:lnTo>
                    <a:pt x="515823" y="1241412"/>
                  </a:lnTo>
                  <a:lnTo>
                    <a:pt x="522732" y="1233792"/>
                  </a:lnTo>
                  <a:lnTo>
                    <a:pt x="540677" y="1233792"/>
                  </a:lnTo>
                  <a:lnTo>
                    <a:pt x="547585" y="1241412"/>
                  </a:lnTo>
                  <a:lnTo>
                    <a:pt x="547585" y="1216126"/>
                  </a:lnTo>
                  <a:lnTo>
                    <a:pt x="543458" y="1214742"/>
                  </a:lnTo>
                  <a:lnTo>
                    <a:pt x="531698" y="1213472"/>
                  </a:lnTo>
                  <a:lnTo>
                    <a:pt x="525500" y="1213472"/>
                  </a:lnTo>
                  <a:lnTo>
                    <a:pt x="511797" y="1176642"/>
                  </a:lnTo>
                  <a:lnTo>
                    <a:pt x="510374" y="1172832"/>
                  </a:lnTo>
                  <a:lnTo>
                    <a:pt x="507542" y="1165212"/>
                  </a:lnTo>
                  <a:lnTo>
                    <a:pt x="533400" y="1142352"/>
                  </a:lnTo>
                  <a:lnTo>
                    <a:pt x="536613" y="1136002"/>
                  </a:lnTo>
                  <a:lnTo>
                    <a:pt x="548182" y="1113142"/>
                  </a:lnTo>
                  <a:lnTo>
                    <a:pt x="549884" y="1092822"/>
                  </a:lnTo>
                  <a:lnTo>
                    <a:pt x="550189" y="1089012"/>
                  </a:lnTo>
                  <a:lnTo>
                    <a:pt x="550506" y="1085202"/>
                  </a:lnTo>
                  <a:lnTo>
                    <a:pt x="550938" y="1080122"/>
                  </a:lnTo>
                  <a:lnTo>
                    <a:pt x="540677" y="1048372"/>
                  </a:lnTo>
                  <a:lnTo>
                    <a:pt x="531063" y="1036942"/>
                  </a:lnTo>
                  <a:lnTo>
                    <a:pt x="518261" y="1021702"/>
                  </a:lnTo>
                  <a:lnTo>
                    <a:pt x="513067" y="1019251"/>
                  </a:lnTo>
                  <a:lnTo>
                    <a:pt x="513067" y="1113142"/>
                  </a:lnTo>
                  <a:lnTo>
                    <a:pt x="513067" y="1136002"/>
                  </a:lnTo>
                  <a:lnTo>
                    <a:pt x="500634" y="1136002"/>
                  </a:lnTo>
                  <a:lnTo>
                    <a:pt x="500634" y="1224902"/>
                  </a:lnTo>
                  <a:lnTo>
                    <a:pt x="489661" y="1232522"/>
                  </a:lnTo>
                  <a:lnTo>
                    <a:pt x="481736" y="1243952"/>
                  </a:lnTo>
                  <a:lnTo>
                    <a:pt x="477037" y="1256652"/>
                  </a:lnTo>
                  <a:lnTo>
                    <a:pt x="475894" y="1269352"/>
                  </a:lnTo>
                  <a:lnTo>
                    <a:pt x="475780" y="1274432"/>
                  </a:lnTo>
                  <a:lnTo>
                    <a:pt x="476465" y="1278242"/>
                  </a:lnTo>
                  <a:lnTo>
                    <a:pt x="477850" y="1282052"/>
                  </a:lnTo>
                  <a:lnTo>
                    <a:pt x="414312" y="1315072"/>
                  </a:lnTo>
                  <a:lnTo>
                    <a:pt x="407873" y="1304912"/>
                  </a:lnTo>
                  <a:lnTo>
                    <a:pt x="402996" y="1298562"/>
                  </a:lnTo>
                  <a:lnTo>
                    <a:pt x="400075" y="1294752"/>
                  </a:lnTo>
                  <a:lnTo>
                    <a:pt x="391109" y="1285862"/>
                  </a:lnTo>
                  <a:lnTo>
                    <a:pt x="381177" y="1278242"/>
                  </a:lnTo>
                  <a:lnTo>
                    <a:pt x="387997" y="1265542"/>
                  </a:lnTo>
                  <a:lnTo>
                    <a:pt x="437794" y="1172832"/>
                  </a:lnTo>
                  <a:lnTo>
                    <a:pt x="444652" y="1175372"/>
                  </a:lnTo>
                  <a:lnTo>
                    <a:pt x="458863" y="1177912"/>
                  </a:lnTo>
                  <a:lnTo>
                    <a:pt x="471627" y="1177912"/>
                  </a:lnTo>
                  <a:lnTo>
                    <a:pt x="482676" y="1176642"/>
                  </a:lnTo>
                  <a:lnTo>
                    <a:pt x="500634" y="1224902"/>
                  </a:lnTo>
                  <a:lnTo>
                    <a:pt x="500634" y="1136002"/>
                  </a:lnTo>
                  <a:lnTo>
                    <a:pt x="416394" y="1136002"/>
                  </a:lnTo>
                  <a:lnTo>
                    <a:pt x="416394" y="1113142"/>
                  </a:lnTo>
                  <a:lnTo>
                    <a:pt x="418465" y="1108062"/>
                  </a:lnTo>
                  <a:lnTo>
                    <a:pt x="421220" y="1106792"/>
                  </a:lnTo>
                  <a:lnTo>
                    <a:pt x="426643" y="1102982"/>
                  </a:lnTo>
                  <a:lnTo>
                    <a:pt x="432447" y="1100442"/>
                  </a:lnTo>
                  <a:lnTo>
                    <a:pt x="450913" y="1092822"/>
                  </a:lnTo>
                  <a:lnTo>
                    <a:pt x="471627" y="1092822"/>
                  </a:lnTo>
                  <a:lnTo>
                    <a:pt x="508228" y="1106792"/>
                  </a:lnTo>
                  <a:lnTo>
                    <a:pt x="513067" y="1113142"/>
                  </a:lnTo>
                  <a:lnTo>
                    <a:pt x="513067" y="1019251"/>
                  </a:lnTo>
                  <a:lnTo>
                    <a:pt x="489585" y="1008151"/>
                  </a:lnTo>
                  <a:lnTo>
                    <a:pt x="489585" y="1061072"/>
                  </a:lnTo>
                  <a:lnTo>
                    <a:pt x="487654" y="1071232"/>
                  </a:lnTo>
                  <a:lnTo>
                    <a:pt x="482422" y="1078852"/>
                  </a:lnTo>
                  <a:lnTo>
                    <a:pt x="474726" y="1083932"/>
                  </a:lnTo>
                  <a:lnTo>
                    <a:pt x="465416" y="1085202"/>
                  </a:lnTo>
                  <a:lnTo>
                    <a:pt x="456107" y="1083932"/>
                  </a:lnTo>
                  <a:lnTo>
                    <a:pt x="448411" y="1078852"/>
                  </a:lnTo>
                  <a:lnTo>
                    <a:pt x="443179" y="1071232"/>
                  </a:lnTo>
                  <a:lnTo>
                    <a:pt x="442937" y="1069962"/>
                  </a:lnTo>
                  <a:lnTo>
                    <a:pt x="442455" y="1067422"/>
                  </a:lnTo>
                  <a:lnTo>
                    <a:pt x="465416" y="1036942"/>
                  </a:lnTo>
                  <a:lnTo>
                    <a:pt x="474726" y="1039482"/>
                  </a:lnTo>
                  <a:lnTo>
                    <a:pt x="482422" y="1044562"/>
                  </a:lnTo>
                  <a:lnTo>
                    <a:pt x="487654" y="1052182"/>
                  </a:lnTo>
                  <a:lnTo>
                    <a:pt x="489585" y="1061072"/>
                  </a:lnTo>
                  <a:lnTo>
                    <a:pt x="489585" y="1008151"/>
                  </a:lnTo>
                  <a:lnTo>
                    <a:pt x="488721" y="1007732"/>
                  </a:lnTo>
                  <a:lnTo>
                    <a:pt x="455815" y="1003922"/>
                  </a:lnTo>
                  <a:lnTo>
                    <a:pt x="423291" y="1014082"/>
                  </a:lnTo>
                  <a:lnTo>
                    <a:pt x="412242" y="1022083"/>
                  </a:lnTo>
                  <a:lnTo>
                    <a:pt x="412242" y="1160132"/>
                  </a:lnTo>
                  <a:lnTo>
                    <a:pt x="378409" y="1223124"/>
                  </a:lnTo>
                  <a:lnTo>
                    <a:pt x="378409" y="1392542"/>
                  </a:lnTo>
                  <a:lnTo>
                    <a:pt x="378409" y="1396352"/>
                  </a:lnTo>
                  <a:lnTo>
                    <a:pt x="377723" y="1419212"/>
                  </a:lnTo>
                  <a:lnTo>
                    <a:pt x="258254" y="1419212"/>
                  </a:lnTo>
                  <a:lnTo>
                    <a:pt x="258254" y="1391272"/>
                  </a:lnTo>
                  <a:lnTo>
                    <a:pt x="260324" y="1387462"/>
                  </a:lnTo>
                  <a:lnTo>
                    <a:pt x="264464" y="1384922"/>
                  </a:lnTo>
                  <a:lnTo>
                    <a:pt x="271335" y="1379842"/>
                  </a:lnTo>
                  <a:lnTo>
                    <a:pt x="278460" y="1376032"/>
                  </a:lnTo>
                  <a:lnTo>
                    <a:pt x="285838" y="1373492"/>
                  </a:lnTo>
                  <a:lnTo>
                    <a:pt x="293471" y="1369682"/>
                  </a:lnTo>
                  <a:lnTo>
                    <a:pt x="310045" y="1367142"/>
                  </a:lnTo>
                  <a:lnTo>
                    <a:pt x="326618" y="1367142"/>
                  </a:lnTo>
                  <a:lnTo>
                    <a:pt x="365620" y="1379842"/>
                  </a:lnTo>
                  <a:lnTo>
                    <a:pt x="372198" y="1384922"/>
                  </a:lnTo>
                  <a:lnTo>
                    <a:pt x="375653" y="1387462"/>
                  </a:lnTo>
                  <a:lnTo>
                    <a:pt x="378409" y="1392542"/>
                  </a:lnTo>
                  <a:lnTo>
                    <a:pt x="378409" y="1223124"/>
                  </a:lnTo>
                  <a:lnTo>
                    <a:pt x="355625" y="1265542"/>
                  </a:lnTo>
                  <a:lnTo>
                    <a:pt x="348030" y="1263865"/>
                  </a:lnTo>
                  <a:lnTo>
                    <a:pt x="348030" y="1329042"/>
                  </a:lnTo>
                  <a:lnTo>
                    <a:pt x="345605" y="1340472"/>
                  </a:lnTo>
                  <a:lnTo>
                    <a:pt x="339051" y="1349362"/>
                  </a:lnTo>
                  <a:lnTo>
                    <a:pt x="329387" y="1355712"/>
                  </a:lnTo>
                  <a:lnTo>
                    <a:pt x="317639" y="1358252"/>
                  </a:lnTo>
                  <a:lnTo>
                    <a:pt x="306006" y="1355712"/>
                  </a:lnTo>
                  <a:lnTo>
                    <a:pt x="296583" y="1349362"/>
                  </a:lnTo>
                  <a:lnTo>
                    <a:pt x="290258" y="1340472"/>
                  </a:lnTo>
                  <a:lnTo>
                    <a:pt x="287947" y="1329042"/>
                  </a:lnTo>
                  <a:lnTo>
                    <a:pt x="290258" y="1317612"/>
                  </a:lnTo>
                  <a:lnTo>
                    <a:pt x="329958" y="1301102"/>
                  </a:lnTo>
                  <a:lnTo>
                    <a:pt x="348030" y="1329042"/>
                  </a:lnTo>
                  <a:lnTo>
                    <a:pt x="348030" y="1263865"/>
                  </a:lnTo>
                  <a:lnTo>
                    <a:pt x="321132" y="1257922"/>
                  </a:lnTo>
                  <a:lnTo>
                    <a:pt x="286918" y="1263002"/>
                  </a:lnTo>
                  <a:lnTo>
                    <a:pt x="255790" y="1278242"/>
                  </a:lnTo>
                  <a:lnTo>
                    <a:pt x="230632" y="1303642"/>
                  </a:lnTo>
                  <a:lnTo>
                    <a:pt x="223037" y="1299705"/>
                  </a:lnTo>
                  <a:lnTo>
                    <a:pt x="223037" y="1414132"/>
                  </a:lnTo>
                  <a:lnTo>
                    <a:pt x="162966" y="1444612"/>
                  </a:lnTo>
                  <a:lnTo>
                    <a:pt x="156057" y="1438630"/>
                  </a:lnTo>
                  <a:lnTo>
                    <a:pt x="156057" y="1496682"/>
                  </a:lnTo>
                  <a:lnTo>
                    <a:pt x="156057" y="1511922"/>
                  </a:lnTo>
                  <a:lnTo>
                    <a:pt x="91833" y="1511922"/>
                  </a:lnTo>
                  <a:lnTo>
                    <a:pt x="91833" y="1496682"/>
                  </a:lnTo>
                  <a:lnTo>
                    <a:pt x="93218" y="1494142"/>
                  </a:lnTo>
                  <a:lnTo>
                    <a:pt x="95288" y="1492872"/>
                  </a:lnTo>
                  <a:lnTo>
                    <a:pt x="100126" y="1489062"/>
                  </a:lnTo>
                  <a:lnTo>
                    <a:pt x="105651" y="1486522"/>
                  </a:lnTo>
                  <a:lnTo>
                    <a:pt x="111175" y="1485252"/>
                  </a:lnTo>
                  <a:lnTo>
                    <a:pt x="115316" y="1483982"/>
                  </a:lnTo>
                  <a:lnTo>
                    <a:pt x="133273" y="1483982"/>
                  </a:lnTo>
                  <a:lnTo>
                    <a:pt x="137414" y="1485252"/>
                  </a:lnTo>
                  <a:lnTo>
                    <a:pt x="142938" y="1486522"/>
                  </a:lnTo>
                  <a:lnTo>
                    <a:pt x="147764" y="1489062"/>
                  </a:lnTo>
                  <a:lnTo>
                    <a:pt x="152603" y="1492872"/>
                  </a:lnTo>
                  <a:lnTo>
                    <a:pt x="154673" y="1494142"/>
                  </a:lnTo>
                  <a:lnTo>
                    <a:pt x="156057" y="1496682"/>
                  </a:lnTo>
                  <a:lnTo>
                    <a:pt x="156057" y="1438630"/>
                  </a:lnTo>
                  <a:lnTo>
                    <a:pt x="155638" y="1438262"/>
                  </a:lnTo>
                  <a:lnTo>
                    <a:pt x="147332" y="1433182"/>
                  </a:lnTo>
                  <a:lnTo>
                    <a:pt x="139484" y="1429842"/>
                  </a:lnTo>
                  <a:lnTo>
                    <a:pt x="139484" y="1454772"/>
                  </a:lnTo>
                  <a:lnTo>
                    <a:pt x="139484" y="1472552"/>
                  </a:lnTo>
                  <a:lnTo>
                    <a:pt x="132575" y="1478902"/>
                  </a:lnTo>
                  <a:lnTo>
                    <a:pt x="123596" y="1478902"/>
                  </a:lnTo>
                  <a:lnTo>
                    <a:pt x="115316" y="1480172"/>
                  </a:lnTo>
                  <a:lnTo>
                    <a:pt x="108407" y="1472552"/>
                  </a:lnTo>
                  <a:lnTo>
                    <a:pt x="107721" y="1463662"/>
                  </a:lnTo>
                  <a:lnTo>
                    <a:pt x="107721" y="1454772"/>
                  </a:lnTo>
                  <a:lnTo>
                    <a:pt x="114630" y="1447152"/>
                  </a:lnTo>
                  <a:lnTo>
                    <a:pt x="132575" y="1447152"/>
                  </a:lnTo>
                  <a:lnTo>
                    <a:pt x="139484" y="1454772"/>
                  </a:lnTo>
                  <a:lnTo>
                    <a:pt x="139484" y="1429842"/>
                  </a:lnTo>
                  <a:lnTo>
                    <a:pt x="138391" y="1429372"/>
                  </a:lnTo>
                  <a:lnTo>
                    <a:pt x="129120" y="1428102"/>
                  </a:lnTo>
                  <a:lnTo>
                    <a:pt x="111861" y="1325232"/>
                  </a:lnTo>
                  <a:lnTo>
                    <a:pt x="123875" y="1320152"/>
                  </a:lnTo>
                  <a:lnTo>
                    <a:pt x="134912" y="1312532"/>
                  </a:lnTo>
                  <a:lnTo>
                    <a:pt x="144780" y="1304912"/>
                  </a:lnTo>
                  <a:lnTo>
                    <a:pt x="153289" y="1294752"/>
                  </a:lnTo>
                  <a:lnTo>
                    <a:pt x="217512" y="1329042"/>
                  </a:lnTo>
                  <a:lnTo>
                    <a:pt x="212064" y="1350632"/>
                  </a:lnTo>
                  <a:lnTo>
                    <a:pt x="211213" y="1372222"/>
                  </a:lnTo>
                  <a:lnTo>
                    <a:pt x="214896" y="1393812"/>
                  </a:lnTo>
                  <a:lnTo>
                    <a:pt x="223037" y="1414132"/>
                  </a:lnTo>
                  <a:lnTo>
                    <a:pt x="223037" y="1299705"/>
                  </a:lnTo>
                  <a:lnTo>
                    <a:pt x="213525" y="1294752"/>
                  </a:lnTo>
                  <a:lnTo>
                    <a:pt x="198869" y="1287132"/>
                  </a:lnTo>
                  <a:lnTo>
                    <a:pt x="167106" y="1270622"/>
                  </a:lnTo>
                  <a:lnTo>
                    <a:pt x="168922" y="1263002"/>
                  </a:lnTo>
                  <a:lnTo>
                    <a:pt x="170218" y="1256652"/>
                  </a:lnTo>
                  <a:lnTo>
                    <a:pt x="170992" y="1249032"/>
                  </a:lnTo>
                  <a:lnTo>
                    <a:pt x="171196" y="1243952"/>
                  </a:lnTo>
                  <a:lnTo>
                    <a:pt x="171157" y="1241412"/>
                  </a:lnTo>
                  <a:lnTo>
                    <a:pt x="155371" y="1193152"/>
                  </a:lnTo>
                  <a:lnTo>
                    <a:pt x="159232" y="1189342"/>
                  </a:lnTo>
                  <a:lnTo>
                    <a:pt x="175983" y="1172832"/>
                  </a:lnTo>
                  <a:lnTo>
                    <a:pt x="232702" y="1116952"/>
                  </a:lnTo>
                  <a:lnTo>
                    <a:pt x="253517" y="1124572"/>
                  </a:lnTo>
                  <a:lnTo>
                    <a:pt x="274916" y="1124572"/>
                  </a:lnTo>
                  <a:lnTo>
                    <a:pt x="291592" y="1116952"/>
                  </a:lnTo>
                  <a:lnTo>
                    <a:pt x="294373" y="1115682"/>
                  </a:lnTo>
                  <a:lnTo>
                    <a:pt x="309359" y="1099172"/>
                  </a:lnTo>
                  <a:lnTo>
                    <a:pt x="310388" y="1097902"/>
                  </a:lnTo>
                  <a:lnTo>
                    <a:pt x="311429" y="1096632"/>
                  </a:lnTo>
                  <a:lnTo>
                    <a:pt x="314185" y="1089012"/>
                  </a:lnTo>
                  <a:lnTo>
                    <a:pt x="378409" y="1096632"/>
                  </a:lnTo>
                  <a:lnTo>
                    <a:pt x="381457" y="1114412"/>
                  </a:lnTo>
                  <a:lnTo>
                    <a:pt x="388340" y="1130922"/>
                  </a:lnTo>
                  <a:lnTo>
                    <a:pt x="398703" y="1146162"/>
                  </a:lnTo>
                  <a:lnTo>
                    <a:pt x="412242" y="1160132"/>
                  </a:lnTo>
                  <a:lnTo>
                    <a:pt x="412242" y="1022083"/>
                  </a:lnTo>
                  <a:lnTo>
                    <a:pt x="409257" y="1024242"/>
                  </a:lnTo>
                  <a:lnTo>
                    <a:pt x="397484" y="1036942"/>
                  </a:lnTo>
                  <a:lnTo>
                    <a:pt x="388429" y="1050912"/>
                  </a:lnTo>
                  <a:lnTo>
                    <a:pt x="382549" y="1067422"/>
                  </a:lnTo>
                  <a:lnTo>
                    <a:pt x="361149" y="1064882"/>
                  </a:lnTo>
                  <a:lnTo>
                    <a:pt x="318338" y="1059802"/>
                  </a:lnTo>
                  <a:lnTo>
                    <a:pt x="310642" y="1039482"/>
                  </a:lnTo>
                  <a:lnTo>
                    <a:pt x="305066" y="1033132"/>
                  </a:lnTo>
                  <a:lnTo>
                    <a:pt x="296151" y="1022972"/>
                  </a:lnTo>
                  <a:lnTo>
                    <a:pt x="294170" y="1022070"/>
                  </a:lnTo>
                  <a:lnTo>
                    <a:pt x="294170" y="1083932"/>
                  </a:lnTo>
                  <a:lnTo>
                    <a:pt x="294170" y="1097902"/>
                  </a:lnTo>
                  <a:lnTo>
                    <a:pt x="230632" y="1097902"/>
                  </a:lnTo>
                  <a:lnTo>
                    <a:pt x="230632" y="1085202"/>
                  </a:lnTo>
                  <a:lnTo>
                    <a:pt x="229946" y="1085202"/>
                  </a:lnTo>
                  <a:lnTo>
                    <a:pt x="229946" y="1082662"/>
                  </a:lnTo>
                  <a:lnTo>
                    <a:pt x="231330" y="1080122"/>
                  </a:lnTo>
                  <a:lnTo>
                    <a:pt x="233400" y="1078852"/>
                  </a:lnTo>
                  <a:lnTo>
                    <a:pt x="238226" y="1075042"/>
                  </a:lnTo>
                  <a:lnTo>
                    <a:pt x="249275" y="1072502"/>
                  </a:lnTo>
                  <a:lnTo>
                    <a:pt x="253415" y="1069962"/>
                  </a:lnTo>
                  <a:lnTo>
                    <a:pt x="271373" y="1069962"/>
                  </a:lnTo>
                  <a:lnTo>
                    <a:pt x="275513" y="1072502"/>
                  </a:lnTo>
                  <a:lnTo>
                    <a:pt x="281038" y="1073772"/>
                  </a:lnTo>
                  <a:lnTo>
                    <a:pt x="285877" y="1076312"/>
                  </a:lnTo>
                  <a:lnTo>
                    <a:pt x="290715" y="1080122"/>
                  </a:lnTo>
                  <a:lnTo>
                    <a:pt x="292785" y="1081392"/>
                  </a:lnTo>
                  <a:lnTo>
                    <a:pt x="294170" y="1083932"/>
                  </a:lnTo>
                  <a:lnTo>
                    <a:pt x="294170" y="1022070"/>
                  </a:lnTo>
                  <a:lnTo>
                    <a:pt x="278282" y="1014742"/>
                  </a:lnTo>
                  <a:lnTo>
                    <a:pt x="278282" y="1040752"/>
                  </a:lnTo>
                  <a:lnTo>
                    <a:pt x="278282" y="1058532"/>
                  </a:lnTo>
                  <a:lnTo>
                    <a:pt x="271373" y="1064882"/>
                  </a:lnTo>
                  <a:lnTo>
                    <a:pt x="253415" y="1064882"/>
                  </a:lnTo>
                  <a:lnTo>
                    <a:pt x="246519" y="1058532"/>
                  </a:lnTo>
                  <a:lnTo>
                    <a:pt x="246519" y="1040752"/>
                  </a:lnTo>
                  <a:lnTo>
                    <a:pt x="253415" y="1033132"/>
                  </a:lnTo>
                  <a:lnTo>
                    <a:pt x="271373" y="1033132"/>
                  </a:lnTo>
                  <a:lnTo>
                    <a:pt x="278282" y="1040752"/>
                  </a:lnTo>
                  <a:lnTo>
                    <a:pt x="278282" y="1014742"/>
                  </a:lnTo>
                  <a:lnTo>
                    <a:pt x="276872" y="1014082"/>
                  </a:lnTo>
                  <a:lnTo>
                    <a:pt x="254800" y="1012812"/>
                  </a:lnTo>
                  <a:lnTo>
                    <a:pt x="235699" y="1019162"/>
                  </a:lnTo>
                  <a:lnTo>
                    <a:pt x="220624" y="1031862"/>
                  </a:lnTo>
                  <a:lnTo>
                    <a:pt x="210718" y="1048372"/>
                  </a:lnTo>
                  <a:lnTo>
                    <a:pt x="207149" y="1068692"/>
                  </a:lnTo>
                  <a:lnTo>
                    <a:pt x="207657" y="1076312"/>
                  </a:lnTo>
                  <a:lnTo>
                    <a:pt x="209143" y="1082662"/>
                  </a:lnTo>
                  <a:lnTo>
                    <a:pt x="211531" y="1090282"/>
                  </a:lnTo>
                  <a:lnTo>
                    <a:pt x="214757" y="1096632"/>
                  </a:lnTo>
                  <a:lnTo>
                    <a:pt x="137414" y="1172832"/>
                  </a:lnTo>
                  <a:lnTo>
                    <a:pt x="133273" y="1170089"/>
                  </a:lnTo>
                  <a:lnTo>
                    <a:pt x="133273" y="1265542"/>
                  </a:lnTo>
                  <a:lnTo>
                    <a:pt x="133273" y="1287132"/>
                  </a:lnTo>
                  <a:lnTo>
                    <a:pt x="36588" y="1287132"/>
                  </a:lnTo>
                  <a:lnTo>
                    <a:pt x="36588" y="1264272"/>
                  </a:lnTo>
                  <a:lnTo>
                    <a:pt x="38658" y="1260462"/>
                  </a:lnTo>
                  <a:lnTo>
                    <a:pt x="41427" y="1257922"/>
                  </a:lnTo>
                  <a:lnTo>
                    <a:pt x="46837" y="1255382"/>
                  </a:lnTo>
                  <a:lnTo>
                    <a:pt x="52641" y="1251572"/>
                  </a:lnTo>
                  <a:lnTo>
                    <a:pt x="58712" y="1249032"/>
                  </a:lnTo>
                  <a:lnTo>
                    <a:pt x="64909" y="1247762"/>
                  </a:lnTo>
                  <a:lnTo>
                    <a:pt x="71120" y="1245222"/>
                  </a:lnTo>
                  <a:lnTo>
                    <a:pt x="78028" y="1243952"/>
                  </a:lnTo>
                  <a:lnTo>
                    <a:pt x="91833" y="1243952"/>
                  </a:lnTo>
                  <a:lnTo>
                    <a:pt x="98742" y="1246492"/>
                  </a:lnTo>
                  <a:lnTo>
                    <a:pt x="111150" y="1249032"/>
                  </a:lnTo>
                  <a:lnTo>
                    <a:pt x="133273" y="1265542"/>
                  </a:lnTo>
                  <a:lnTo>
                    <a:pt x="133273" y="1170089"/>
                  </a:lnTo>
                  <a:lnTo>
                    <a:pt x="125933" y="1165212"/>
                  </a:lnTo>
                  <a:lnTo>
                    <a:pt x="113411" y="1160132"/>
                  </a:lnTo>
                  <a:lnTo>
                    <a:pt x="109105" y="1158900"/>
                  </a:lnTo>
                  <a:lnTo>
                    <a:pt x="109105" y="1213472"/>
                  </a:lnTo>
                  <a:lnTo>
                    <a:pt x="107162" y="1222362"/>
                  </a:lnTo>
                  <a:lnTo>
                    <a:pt x="101930" y="1229982"/>
                  </a:lnTo>
                  <a:lnTo>
                    <a:pt x="94246" y="1236332"/>
                  </a:lnTo>
                  <a:lnTo>
                    <a:pt x="84924" y="1237602"/>
                  </a:lnTo>
                  <a:lnTo>
                    <a:pt x="75615" y="1236332"/>
                  </a:lnTo>
                  <a:lnTo>
                    <a:pt x="67932" y="1229982"/>
                  </a:lnTo>
                  <a:lnTo>
                    <a:pt x="62687" y="1222362"/>
                  </a:lnTo>
                  <a:lnTo>
                    <a:pt x="60756" y="1213472"/>
                  </a:lnTo>
                  <a:lnTo>
                    <a:pt x="62979" y="1204582"/>
                  </a:lnTo>
                  <a:lnTo>
                    <a:pt x="68186" y="1196962"/>
                  </a:lnTo>
                  <a:lnTo>
                    <a:pt x="75717" y="1190612"/>
                  </a:lnTo>
                  <a:lnTo>
                    <a:pt x="84924" y="1189342"/>
                  </a:lnTo>
                  <a:lnTo>
                    <a:pt x="94246" y="1190612"/>
                  </a:lnTo>
                  <a:lnTo>
                    <a:pt x="101930" y="1196962"/>
                  </a:lnTo>
                  <a:lnTo>
                    <a:pt x="107162" y="1204582"/>
                  </a:lnTo>
                  <a:lnTo>
                    <a:pt x="109105" y="1213472"/>
                  </a:lnTo>
                  <a:lnTo>
                    <a:pt x="109105" y="1158900"/>
                  </a:lnTo>
                  <a:lnTo>
                    <a:pt x="100126" y="1156322"/>
                  </a:lnTo>
                  <a:lnTo>
                    <a:pt x="86309" y="1155052"/>
                  </a:lnTo>
                  <a:lnTo>
                    <a:pt x="52717" y="1162672"/>
                  </a:lnTo>
                  <a:lnTo>
                    <a:pt x="25285" y="1180452"/>
                  </a:lnTo>
                  <a:lnTo>
                    <a:pt x="6781" y="1208392"/>
                  </a:lnTo>
                  <a:lnTo>
                    <a:pt x="0" y="1241412"/>
                  </a:lnTo>
                  <a:lnTo>
                    <a:pt x="6781" y="1275702"/>
                  </a:lnTo>
                  <a:lnTo>
                    <a:pt x="25285" y="1302372"/>
                  </a:lnTo>
                  <a:lnTo>
                    <a:pt x="52717" y="1321422"/>
                  </a:lnTo>
                  <a:lnTo>
                    <a:pt x="86309" y="1327772"/>
                  </a:lnTo>
                  <a:lnTo>
                    <a:pt x="103581" y="1431912"/>
                  </a:lnTo>
                  <a:lnTo>
                    <a:pt x="85356" y="1444612"/>
                  </a:lnTo>
                  <a:lnTo>
                    <a:pt x="73799" y="1462392"/>
                  </a:lnTo>
                  <a:lnTo>
                    <a:pt x="69875" y="1483982"/>
                  </a:lnTo>
                  <a:lnTo>
                    <a:pt x="74574" y="1505572"/>
                  </a:lnTo>
                  <a:lnTo>
                    <a:pt x="87376" y="1523352"/>
                  </a:lnTo>
                  <a:lnTo>
                    <a:pt x="105562" y="1534782"/>
                  </a:lnTo>
                  <a:lnTo>
                    <a:pt x="126720" y="1538592"/>
                  </a:lnTo>
                  <a:lnTo>
                    <a:pt x="148463" y="1534782"/>
                  </a:lnTo>
                  <a:lnTo>
                    <a:pt x="165557" y="1523352"/>
                  </a:lnTo>
                  <a:lnTo>
                    <a:pt x="173507" y="1511922"/>
                  </a:lnTo>
                  <a:lnTo>
                    <a:pt x="177025" y="1506842"/>
                  </a:lnTo>
                  <a:lnTo>
                    <a:pt x="182156" y="1487792"/>
                  </a:lnTo>
                  <a:lnTo>
                    <a:pt x="181800" y="1483982"/>
                  </a:lnTo>
                  <a:lnTo>
                    <a:pt x="181432" y="1480172"/>
                  </a:lnTo>
                  <a:lnTo>
                    <a:pt x="180225" y="1467472"/>
                  </a:lnTo>
                  <a:lnTo>
                    <a:pt x="219113" y="1447152"/>
                  </a:lnTo>
                  <a:lnTo>
                    <a:pt x="223977" y="1444612"/>
                  </a:lnTo>
                  <a:lnTo>
                    <a:pt x="240995" y="1435722"/>
                  </a:lnTo>
                  <a:lnTo>
                    <a:pt x="275018" y="1459852"/>
                  </a:lnTo>
                  <a:lnTo>
                    <a:pt x="314794" y="1470012"/>
                  </a:lnTo>
                  <a:lnTo>
                    <a:pt x="355485" y="1463662"/>
                  </a:lnTo>
                  <a:lnTo>
                    <a:pt x="392226" y="1442072"/>
                  </a:lnTo>
                  <a:lnTo>
                    <a:pt x="397929" y="1435722"/>
                  </a:lnTo>
                  <a:lnTo>
                    <a:pt x="407047" y="1425562"/>
                  </a:lnTo>
                  <a:lnTo>
                    <a:pt x="410730" y="1419212"/>
                  </a:lnTo>
                  <a:lnTo>
                    <a:pt x="418122" y="1406512"/>
                  </a:lnTo>
                  <a:lnTo>
                    <a:pt x="425043" y="1386192"/>
                  </a:lnTo>
                  <a:lnTo>
                    <a:pt x="427151" y="1367142"/>
                  </a:lnTo>
                  <a:lnTo>
                    <a:pt x="427443" y="1364602"/>
                  </a:lnTo>
                  <a:lnTo>
                    <a:pt x="427443" y="1358252"/>
                  </a:lnTo>
                  <a:lnTo>
                    <a:pt x="427342" y="1355712"/>
                  </a:lnTo>
                  <a:lnTo>
                    <a:pt x="426745" y="1348092"/>
                  </a:lnTo>
                  <a:lnTo>
                    <a:pt x="424675" y="1340472"/>
                  </a:lnTo>
                  <a:lnTo>
                    <a:pt x="474294" y="1315072"/>
                  </a:lnTo>
                  <a:lnTo>
                    <a:pt x="491655" y="1306182"/>
                  </a:lnTo>
                  <a:lnTo>
                    <a:pt x="509498" y="1320152"/>
                  </a:lnTo>
                  <a:lnTo>
                    <a:pt x="530326" y="1325232"/>
                  </a:lnTo>
                  <a:lnTo>
                    <a:pt x="551662" y="1322692"/>
                  </a:lnTo>
                  <a:lnTo>
                    <a:pt x="571055" y="1311262"/>
                  </a:lnTo>
                  <a:lnTo>
                    <a:pt x="574941" y="1306182"/>
                  </a:lnTo>
                  <a:lnTo>
                    <a:pt x="581723" y="1297292"/>
                  </a:lnTo>
                  <a:lnTo>
                    <a:pt x="584631" y="1293482"/>
                  </a:lnTo>
                  <a:lnTo>
                    <a:pt x="590054" y="1271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628119" y="6403847"/>
              <a:ext cx="124968" cy="170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362943" y="6403847"/>
              <a:ext cx="126491" cy="1706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556491" y="640384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179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260" y="30480"/>
              <a:ext cx="512064" cy="390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1312" y="44196"/>
              <a:ext cx="376428" cy="376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26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173969" y="6399103"/>
            <a:ext cx="1024255" cy="1454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10">
                <a:latin typeface="Arial"/>
                <a:cs typeface="Arial"/>
              </a:rPr>
              <a:t>Creative Solgan</a:t>
            </a:r>
            <a:r>
              <a:rPr dirty="0" sz="800" spc="-13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Here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628119" y="6403847"/>
              <a:ext cx="124968" cy="170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362943" y="6403847"/>
              <a:ext cx="126491" cy="1706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556491" y="640384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179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260" y="30480"/>
              <a:ext cx="512064" cy="390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1312" y="44196"/>
              <a:ext cx="376428" cy="376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26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173969" y="6399103"/>
            <a:ext cx="1024255" cy="1454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10">
                <a:latin typeface="Arial"/>
                <a:cs typeface="Arial"/>
              </a:rPr>
              <a:t>Creative Solgan</a:t>
            </a:r>
            <a:r>
              <a:rPr dirty="0" sz="800" spc="-13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Here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28119" y="6403847"/>
            <a:ext cx="124968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362943" y="6403847"/>
            <a:ext cx="126491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77952" y="1746491"/>
            <a:ext cx="11430000" cy="400685"/>
            <a:chOff x="377952" y="1746491"/>
            <a:chExt cx="11430000" cy="400685"/>
          </a:xfrm>
        </p:grpSpPr>
        <p:sp>
          <p:nvSpPr>
            <p:cNvPr id="6" name="object 6"/>
            <p:cNvSpPr/>
            <p:nvPr/>
          </p:nvSpPr>
          <p:spPr>
            <a:xfrm>
              <a:off x="377952" y="1800758"/>
              <a:ext cx="1291590" cy="346710"/>
            </a:xfrm>
            <a:custGeom>
              <a:avLst/>
              <a:gdLst/>
              <a:ahLst/>
              <a:cxnLst/>
              <a:rect l="l" t="t" r="r" b="b"/>
              <a:pathLst>
                <a:path w="1291589" h="346710">
                  <a:moveTo>
                    <a:pt x="1291209" y="0"/>
                  </a:moveTo>
                  <a:lnTo>
                    <a:pt x="0" y="0"/>
                  </a:lnTo>
                  <a:lnTo>
                    <a:pt x="0" y="346303"/>
                  </a:lnTo>
                  <a:lnTo>
                    <a:pt x="1291209" y="346303"/>
                  </a:lnTo>
                  <a:lnTo>
                    <a:pt x="129120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69161" y="1800770"/>
              <a:ext cx="10139045" cy="346710"/>
            </a:xfrm>
            <a:custGeom>
              <a:avLst/>
              <a:gdLst/>
              <a:ahLst/>
              <a:cxnLst/>
              <a:rect l="l" t="t" r="r" b="b"/>
              <a:pathLst>
                <a:path w="10139045" h="346710">
                  <a:moveTo>
                    <a:pt x="10138791" y="0"/>
                  </a:moveTo>
                  <a:lnTo>
                    <a:pt x="8810117" y="0"/>
                  </a:lnTo>
                  <a:lnTo>
                    <a:pt x="0" y="0"/>
                  </a:lnTo>
                  <a:lnTo>
                    <a:pt x="0" y="346290"/>
                  </a:lnTo>
                  <a:lnTo>
                    <a:pt x="8810117" y="346290"/>
                  </a:lnTo>
                  <a:lnTo>
                    <a:pt x="10138791" y="346290"/>
                  </a:lnTo>
                  <a:lnTo>
                    <a:pt x="10138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556" y="1746491"/>
              <a:ext cx="784098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98236" y="1746491"/>
              <a:ext cx="767334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742675" y="1746491"/>
              <a:ext cx="816101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77952" y="688975"/>
          <a:ext cx="11430000" cy="5887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/>
                <a:gridCol w="5405755"/>
                <a:gridCol w="2326004"/>
                <a:gridCol w="2154554"/>
                <a:gridCol w="250825"/>
              </a:tblGrid>
              <a:tr h="647446">
                <a:tc>
                  <a:txBody>
                    <a:bodyPr/>
                    <a:lstStyle/>
                    <a:p>
                      <a:pPr marL="57150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Domain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62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09600">
                        <a:lnSpc>
                          <a:spcPts val="162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Aspek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136650">
                        <a:lnSpc>
                          <a:spcPts val="159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Penerapan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1136650" marR="116839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emen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06571">
                <a:tc>
                  <a:txBody>
                    <a:bodyPr/>
                    <a:lstStyle/>
                    <a:p>
                      <a:pPr marL="57150">
                        <a:lnSpc>
                          <a:spcPts val="163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Indikator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gridSpan="4" rowSpan="2">
                  <a:txBody>
                    <a:bodyPr/>
                    <a:lstStyle/>
                    <a:p>
                      <a:pPr marL="57150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600" spc="-15">
                          <a:latin typeface="Carlito"/>
                          <a:cs typeface="Carlito"/>
                        </a:rPr>
                        <a:t>Kematangan Penerapan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Manajemen Pengetahuan</a:t>
                      </a:r>
                      <a:r>
                        <a:rPr dirty="0" sz="16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SPBE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5065">
                <a:tc rowSpan="2"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38430"/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62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8430"/>
                </a:tc>
                <a:tc>
                  <a:txBody>
                    <a:bodyPr/>
                    <a:lstStyle/>
                    <a:p>
                      <a:pPr algn="r" marR="727710">
                        <a:lnSpc>
                          <a:spcPts val="1630"/>
                        </a:lnSpc>
                      </a:pPr>
                      <a:r>
                        <a:rPr dirty="0" sz="1400" spc="-25"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ri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935">
                        <a:lnSpc>
                          <a:spcPts val="163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C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aian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486727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7000"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perencanaan.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032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73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540"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</a:t>
                      </a:r>
                      <a:r>
                        <a:rPr dirty="0" sz="1400" spc="1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perencanaan.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telah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 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</a:t>
                      </a:r>
                      <a:r>
                        <a:rPr dirty="0" sz="1400" spc="17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4135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0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143256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terpenuhi,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mengacu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standar/pedoman  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 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menggunakan sistem aplikasi  manajemen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159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31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14192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terpenuhi, semua unit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kerja/perangkat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daerah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menerapkan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menggunakan sistem aplikasi 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yang terintegrasi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serta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 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 terhadap 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</a:t>
                      </a:r>
                      <a:r>
                        <a:rPr dirty="0" sz="1400" spc="6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8636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955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terhadap penerapan 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</a:t>
                      </a:r>
                      <a:r>
                        <a:rPr dirty="0" sz="1400" spc="1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ditindaklanjuti melalui perbaikan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</a:t>
                      </a:r>
                      <a:r>
                        <a:rPr dirty="0" sz="1400" spc="1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7556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6893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Jawaban: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Pilih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1, 2, 3, 4,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6303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Penjelasan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1612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622">
                <a:tc gridSpan="4">
                  <a:txBody>
                    <a:bodyPr/>
                    <a:lstStyle/>
                    <a:p>
                      <a:pPr algn="r" marR="363220">
                        <a:lnSpc>
                          <a:spcPts val="844"/>
                        </a:lnSpc>
                      </a:pPr>
                      <a:r>
                        <a:rPr dirty="0" sz="800" spc="10">
                          <a:latin typeface="Arial"/>
                          <a:cs typeface="Arial"/>
                        </a:rPr>
                        <a:t>Creative Solgan</a:t>
                      </a:r>
                      <a:r>
                        <a:rPr dirty="0" sz="8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Here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BEBEBE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175260" y="30480"/>
            <a:ext cx="792480" cy="390525"/>
            <a:chOff x="175260" y="30480"/>
            <a:chExt cx="792480" cy="390525"/>
          </a:xfrm>
        </p:grpSpPr>
        <p:sp>
          <p:nvSpPr>
            <p:cNvPr id="13" name="object 13"/>
            <p:cNvSpPr/>
            <p:nvPr/>
          </p:nvSpPr>
          <p:spPr>
            <a:xfrm>
              <a:off x="175260" y="30480"/>
              <a:ext cx="512064" cy="3901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26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628119" y="6403847"/>
              <a:ext cx="124968" cy="170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1362943" y="6403847"/>
            <a:ext cx="126491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186669" y="6411803"/>
            <a:ext cx="998855" cy="120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5"/>
              </a:lnSpc>
            </a:pPr>
            <a:r>
              <a:rPr dirty="0" sz="800" spc="10">
                <a:latin typeface="Arial"/>
                <a:cs typeface="Arial"/>
              </a:rPr>
              <a:t>Creative Solgan</a:t>
            </a:r>
            <a:r>
              <a:rPr dirty="0" sz="800" spc="-14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Here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Verifikasi </a:t>
            </a:r>
            <a:r>
              <a:rPr dirty="0" spc="30"/>
              <a:t>Data</a:t>
            </a:r>
            <a:r>
              <a:rPr dirty="0" spc="-50"/>
              <a:t> </a:t>
            </a:r>
            <a:r>
              <a:rPr dirty="0" spc="5"/>
              <a:t>Dukung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32816" y="1629143"/>
            <a:ext cx="11238230" cy="627380"/>
            <a:chOff x="432816" y="1629143"/>
            <a:chExt cx="11238230" cy="627380"/>
          </a:xfrm>
        </p:grpSpPr>
        <p:sp>
          <p:nvSpPr>
            <p:cNvPr id="9" name="object 9"/>
            <p:cNvSpPr/>
            <p:nvPr/>
          </p:nvSpPr>
          <p:spPr>
            <a:xfrm>
              <a:off x="433133" y="1638109"/>
              <a:ext cx="11237595" cy="538480"/>
            </a:xfrm>
            <a:custGeom>
              <a:avLst/>
              <a:gdLst/>
              <a:ahLst/>
              <a:cxnLst/>
              <a:rect l="l" t="t" r="r" b="b"/>
              <a:pathLst>
                <a:path w="11237595" h="538480">
                  <a:moveTo>
                    <a:pt x="6376683" y="0"/>
                  </a:moveTo>
                  <a:lnTo>
                    <a:pt x="678192" y="0"/>
                  </a:lnTo>
                  <a:lnTo>
                    <a:pt x="0" y="0"/>
                  </a:lnTo>
                  <a:lnTo>
                    <a:pt x="0" y="537908"/>
                  </a:lnTo>
                  <a:lnTo>
                    <a:pt x="678192" y="537908"/>
                  </a:lnTo>
                  <a:lnTo>
                    <a:pt x="6376683" y="537908"/>
                  </a:lnTo>
                  <a:lnTo>
                    <a:pt x="6376683" y="0"/>
                  </a:lnTo>
                  <a:close/>
                </a:path>
                <a:path w="11237595" h="538480">
                  <a:moveTo>
                    <a:pt x="11237532" y="0"/>
                  </a:moveTo>
                  <a:lnTo>
                    <a:pt x="6376733" y="0"/>
                  </a:lnTo>
                  <a:lnTo>
                    <a:pt x="6376733" y="537908"/>
                  </a:lnTo>
                  <a:lnTo>
                    <a:pt x="11237532" y="537908"/>
                  </a:lnTo>
                  <a:lnTo>
                    <a:pt x="112375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2816" y="1629143"/>
              <a:ext cx="679704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9412" y="1857743"/>
              <a:ext cx="300977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572255" y="1629143"/>
              <a:ext cx="790194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50223" y="1629143"/>
              <a:ext cx="624077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035796" y="1629143"/>
              <a:ext cx="806957" cy="398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33133" y="1625346"/>
          <a:ext cx="11237595" cy="5233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/>
                <a:gridCol w="5639435"/>
                <a:gridCol w="4919979"/>
              </a:tblGrid>
              <a:tr h="537971">
                <a:tc>
                  <a:txBody>
                    <a:bodyPr/>
                    <a:lstStyle/>
                    <a:p>
                      <a:pPr marL="307340" marR="90170" indent="-212090">
                        <a:lnSpc>
                          <a:spcPct val="107100"/>
                        </a:lnSpc>
                        <a:spcBef>
                          <a:spcPts val="18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349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96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6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7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perencanaan.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37515" marR="407034" indent="-287020">
                        <a:lnSpc>
                          <a:spcPct val="107100"/>
                        </a:lnSpc>
                        <a:spcBef>
                          <a:spcPts val="185"/>
                        </a:spcBef>
                        <a:buFont typeface="Arial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ada penerapan, belum ada perencanaan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349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122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1440" marR="292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dilaksanakan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  Kondisi: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telah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 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</a:t>
                      </a:r>
                      <a:r>
                        <a:rPr dirty="0" sz="1400" spc="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7515" marR="107950" indent="-287020">
                        <a:lnSpc>
                          <a:spcPct val="107200"/>
                        </a:lnSpc>
                        <a:spcBef>
                          <a:spcPts val="185"/>
                        </a:spcBef>
                        <a:buFont typeface="Arial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renja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manajemen perubahan,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atau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 kegiatan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tercantum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dalam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Peta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Rencana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SPBE,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dijumpai struktur manajemen serta penerapan seluruh  proses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dalam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siklus manajemen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3495">
                    <a:solidFill>
                      <a:srgbClr val="FFFFFF"/>
                    </a:solidFill>
                  </a:tcPr>
                </a:tc>
              </a:tr>
              <a:tr h="994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0029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terpenuhi,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mengacu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pada standar/pedoman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 Pusat/Pemerintah 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 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menggunakan sistem aplikasi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manajemen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096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37515" marR="1036319" indent="-287020">
                        <a:lnSpc>
                          <a:spcPct val="1071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pedoman formal mengenai manajemen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37515" marR="294005" indent="-287020">
                        <a:lnSpc>
                          <a:spcPts val="1800"/>
                        </a:lnSpc>
                        <a:spcBef>
                          <a:spcPts val="80"/>
                        </a:spcBef>
                        <a:buFont typeface="Arial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aplikasi 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digunakan  (manual/screenshot/video/demo)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130">
                    <a:solidFill>
                      <a:srgbClr val="E7E7E7"/>
                    </a:solidFill>
                  </a:tcPr>
                </a:tc>
              </a:tr>
              <a:tr h="994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35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terpenuhi,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semua unit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kerja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/perangkat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daerah telah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menerapkan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menggunakan sistem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aplikasi manajemen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pengetahuan yang terintegrasi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serta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 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dan evaluasi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terhadap penerapan 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</a:t>
                      </a:r>
                      <a:r>
                        <a:rPr dirty="0" sz="1400" spc="1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159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7515" indent="-287020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aplikasi 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</a:t>
                      </a:r>
                      <a:r>
                        <a:rPr dirty="0" sz="1400" spc="8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TERINTEGRASI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aplikasi SIMP@N</a:t>
                      </a:r>
                      <a:r>
                        <a:rPr dirty="0" sz="1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BPPT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37515" marR="1151890" indent="-287020">
                        <a:lnSpc>
                          <a:spcPct val="107100"/>
                        </a:lnSpc>
                        <a:buFont typeface="Arial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rapat/laporan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evaluasi/telaahan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penerapan/aplikasi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1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70">
                    <a:solidFill>
                      <a:srgbClr val="FFFFFF"/>
                    </a:solidFill>
                  </a:tcPr>
                </a:tc>
              </a:tr>
              <a:tr h="704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98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3473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terhadap  penerapan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telah ditindaklanjuti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melalui  perbaikan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</a:t>
                      </a:r>
                      <a:r>
                        <a:rPr dirty="0" sz="1400" spc="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127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37515" marR="605790" indent="-287020">
                        <a:lnSpc>
                          <a:spcPct val="1071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Hasil/rapat tindak lanjut laporan evaluasi manajemen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pengetahuan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(termasuk</a:t>
                      </a:r>
                      <a:r>
                        <a:rPr dirty="0" sz="14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aplikasinya).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4765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175260" y="30480"/>
            <a:ext cx="792480" cy="390525"/>
            <a:chOff x="175260" y="30480"/>
            <a:chExt cx="792480" cy="390525"/>
          </a:xfrm>
        </p:grpSpPr>
        <p:sp>
          <p:nvSpPr>
            <p:cNvPr id="17" name="object 17"/>
            <p:cNvSpPr/>
            <p:nvPr/>
          </p:nvSpPr>
          <p:spPr>
            <a:xfrm>
              <a:off x="175260" y="30480"/>
              <a:ext cx="512064" cy="3901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26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11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27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4320" y="2779902"/>
            <a:ext cx="6556375" cy="1183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914400" marR="5080" indent="-902335">
              <a:lnSpc>
                <a:spcPts val="4320"/>
              </a:lnSpc>
              <a:spcBef>
                <a:spcPts val="640"/>
              </a:spcBef>
            </a:pP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Penerapan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Manajemen  </a:t>
            </a: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Perubahan</a:t>
            </a:r>
            <a:r>
              <a:rPr dirty="0" sz="4000" spc="3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SPBE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795506" y="6467652"/>
            <a:ext cx="16891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41665" y="2325497"/>
            <a:ext cx="3648710" cy="3145790"/>
            <a:chOff x="8241665" y="2325497"/>
            <a:chExt cx="3648710" cy="3145790"/>
          </a:xfrm>
        </p:grpSpPr>
        <p:sp>
          <p:nvSpPr>
            <p:cNvPr id="3" name="object 3"/>
            <p:cNvSpPr/>
            <p:nvPr/>
          </p:nvSpPr>
          <p:spPr>
            <a:xfrm>
              <a:off x="8244840" y="2328672"/>
              <a:ext cx="3642359" cy="3139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244840" y="2328672"/>
              <a:ext cx="3642360" cy="3139440"/>
            </a:xfrm>
            <a:custGeom>
              <a:avLst/>
              <a:gdLst/>
              <a:ahLst/>
              <a:cxnLst/>
              <a:rect l="l" t="t" r="r" b="b"/>
              <a:pathLst>
                <a:path w="3642359" h="3139440">
                  <a:moveTo>
                    <a:pt x="0" y="3139440"/>
                  </a:moveTo>
                  <a:lnTo>
                    <a:pt x="3642359" y="3139440"/>
                  </a:lnTo>
                  <a:lnTo>
                    <a:pt x="3642359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874632" y="2361387"/>
            <a:ext cx="261620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61111"/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Perubahan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Aplikasi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61111"/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Perubahan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Hardware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SzPct val="61111"/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Perubahan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Software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SzPct val="61111"/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Perubahan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Infrastruktur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SzPct val="61111"/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Perubahan </a:t>
            </a:r>
            <a:r>
              <a:rPr dirty="0" sz="1800" spc="-10">
                <a:latin typeface="Carlito"/>
                <a:cs typeface="Carlito"/>
              </a:rPr>
              <a:t>Proses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Bisnis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SzPct val="61111"/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Perubahan</a:t>
            </a:r>
            <a:r>
              <a:rPr dirty="0" sz="1800" spc="-10">
                <a:latin typeface="Carlito"/>
                <a:cs typeface="Carlito"/>
              </a:rPr>
              <a:t> Lingkungan</a:t>
            </a:r>
            <a:endParaRPr sz="18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Organisasi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SzPct val="61111"/>
              <a:buAutoNum type="arabicPeriod" startAt="7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Perubahan</a:t>
            </a:r>
            <a:r>
              <a:rPr dirty="0" sz="1800" spc="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Layanan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SzPct val="61111"/>
              <a:buAutoNum type="arabicPeriod" startAt="7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Perubahan</a:t>
            </a:r>
            <a:r>
              <a:rPr dirty="0" sz="1800" spc="5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Data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SzPct val="61111"/>
              <a:buAutoNum type="arabicPeriod" startAt="7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Perubahan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Keamanan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61111"/>
              <a:buAutoNum type="arabicPeriod" startAt="7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Perubahan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Arsitektur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2838" y="1149096"/>
            <a:ext cx="5277688" cy="5327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475603" y="2431796"/>
            <a:ext cx="1097915" cy="54991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45720" marR="5080" indent="-33655">
              <a:lnSpc>
                <a:spcPts val="1970"/>
              </a:lnSpc>
              <a:spcBef>
                <a:spcPts val="325"/>
              </a:spcBef>
            </a:pPr>
            <a:r>
              <a:rPr dirty="0" sz="1800" spc="-45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ermi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800" spc="-3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aan 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Perubahan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121" y="3854577"/>
            <a:ext cx="1032510" cy="80200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080" indent="154940">
              <a:lnSpc>
                <a:spcPct val="91500"/>
              </a:lnSpc>
              <a:spcBef>
                <a:spcPts val="280"/>
              </a:spcBef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Analisis  Dampak  </a:t>
            </a:r>
            <a:r>
              <a:rPr dirty="0" sz="1800" spc="-45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erubah</a:t>
            </a:r>
            <a:r>
              <a:rPr dirty="0" sz="1800" spc="5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1573" y="5275579"/>
            <a:ext cx="1229360" cy="54991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60960" marR="5080" indent="-48895">
              <a:lnSpc>
                <a:spcPts val="1970"/>
              </a:lnSpc>
              <a:spcBef>
                <a:spcPts val="320"/>
              </a:spcBef>
            </a:pPr>
            <a:r>
              <a:rPr dirty="0" sz="1800" spc="-45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maan/ 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Persetujuan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7748" y="3979875"/>
            <a:ext cx="1032510" cy="550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ts val="2065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Penerapan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ts val="2065"/>
              </a:lnSpc>
            </a:pPr>
            <a:r>
              <a:rPr dirty="0" sz="1800" spc="-45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erubah</a:t>
            </a:r>
            <a:r>
              <a:rPr dirty="0" sz="1800" spc="5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0994" y="2431796"/>
            <a:ext cx="1032510" cy="54991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 indent="132080">
              <a:lnSpc>
                <a:spcPts val="1970"/>
              </a:lnSpc>
              <a:spcBef>
                <a:spcPts val="325"/>
              </a:spcBef>
            </a:pP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Evaluasi  </a:t>
            </a:r>
            <a:r>
              <a:rPr dirty="0" sz="1800" spc="-45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erubah</a:t>
            </a:r>
            <a:r>
              <a:rPr dirty="0" sz="1800" spc="5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7631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70" b="0">
                <a:latin typeface="Trebuchet MS"/>
                <a:cs typeface="Trebuchet MS"/>
              </a:rPr>
              <a:t>Proses </a:t>
            </a:r>
            <a:r>
              <a:rPr dirty="0" sz="4400" spc="-130" b="0">
                <a:latin typeface="Trebuchet MS"/>
                <a:cs typeface="Trebuchet MS"/>
              </a:rPr>
              <a:t>Umum </a:t>
            </a:r>
            <a:r>
              <a:rPr dirty="0" sz="4400" spc="-150" b="0">
                <a:latin typeface="Trebuchet MS"/>
                <a:cs typeface="Trebuchet MS"/>
              </a:rPr>
              <a:t>Manajemen </a:t>
            </a:r>
            <a:r>
              <a:rPr dirty="0" sz="4400" spc="-195" b="0">
                <a:latin typeface="Trebuchet MS"/>
                <a:cs typeface="Trebuchet MS"/>
              </a:rPr>
              <a:t>Perubahan</a:t>
            </a:r>
            <a:r>
              <a:rPr dirty="0" sz="4400" spc="-944" b="0">
                <a:latin typeface="Trebuchet MS"/>
                <a:cs typeface="Trebuchet MS"/>
              </a:rPr>
              <a:t> </a:t>
            </a:r>
            <a:r>
              <a:rPr dirty="0" sz="4400" spc="-175" b="0">
                <a:latin typeface="Trebuchet MS"/>
                <a:cs typeface="Trebuchet MS"/>
              </a:rPr>
              <a:t>SPBE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14" name="object 14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27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41848" y="2944241"/>
            <a:ext cx="1908810" cy="1906905"/>
            <a:chOff x="5141848" y="2944241"/>
            <a:chExt cx="1908810" cy="1906905"/>
          </a:xfrm>
        </p:grpSpPr>
        <p:sp>
          <p:nvSpPr>
            <p:cNvPr id="18" name="object 18"/>
            <p:cNvSpPr/>
            <p:nvPr/>
          </p:nvSpPr>
          <p:spPr>
            <a:xfrm>
              <a:off x="5145023" y="2947416"/>
              <a:ext cx="1901952" cy="19004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145023" y="2947416"/>
              <a:ext cx="1902460" cy="1900555"/>
            </a:xfrm>
            <a:custGeom>
              <a:avLst/>
              <a:gdLst/>
              <a:ahLst/>
              <a:cxnLst/>
              <a:rect l="l" t="t" r="r" b="b"/>
              <a:pathLst>
                <a:path w="1902459" h="1900554">
                  <a:moveTo>
                    <a:pt x="0" y="950214"/>
                  </a:moveTo>
                  <a:lnTo>
                    <a:pt x="1163" y="902790"/>
                  </a:lnTo>
                  <a:lnTo>
                    <a:pt x="4618" y="855969"/>
                  </a:lnTo>
                  <a:lnTo>
                    <a:pt x="10309" y="809803"/>
                  </a:lnTo>
                  <a:lnTo>
                    <a:pt x="18182" y="764349"/>
                  </a:lnTo>
                  <a:lnTo>
                    <a:pt x="28184" y="719659"/>
                  </a:lnTo>
                  <a:lnTo>
                    <a:pt x="40258" y="675788"/>
                  </a:lnTo>
                  <a:lnTo>
                    <a:pt x="54351" y="632792"/>
                  </a:lnTo>
                  <a:lnTo>
                    <a:pt x="70408" y="590723"/>
                  </a:lnTo>
                  <a:lnTo>
                    <a:pt x="88375" y="549638"/>
                  </a:lnTo>
                  <a:lnTo>
                    <a:pt x="108198" y="509590"/>
                  </a:lnTo>
                  <a:lnTo>
                    <a:pt x="129822" y="470633"/>
                  </a:lnTo>
                  <a:lnTo>
                    <a:pt x="153192" y="432823"/>
                  </a:lnTo>
                  <a:lnTo>
                    <a:pt x="178254" y="396213"/>
                  </a:lnTo>
                  <a:lnTo>
                    <a:pt x="204954" y="360859"/>
                  </a:lnTo>
                  <a:lnTo>
                    <a:pt x="233237" y="326813"/>
                  </a:lnTo>
                  <a:lnTo>
                    <a:pt x="263048" y="294132"/>
                  </a:lnTo>
                  <a:lnTo>
                    <a:pt x="294334" y="262869"/>
                  </a:lnTo>
                  <a:lnTo>
                    <a:pt x="327040" y="233079"/>
                  </a:lnTo>
                  <a:lnTo>
                    <a:pt x="361111" y="204817"/>
                  </a:lnTo>
                  <a:lnTo>
                    <a:pt x="396493" y="178136"/>
                  </a:lnTo>
                  <a:lnTo>
                    <a:pt x="433132" y="153091"/>
                  </a:lnTo>
                  <a:lnTo>
                    <a:pt x="470972" y="129737"/>
                  </a:lnTo>
                  <a:lnTo>
                    <a:pt x="509960" y="108128"/>
                  </a:lnTo>
                  <a:lnTo>
                    <a:pt x="550041" y="88319"/>
                  </a:lnTo>
                  <a:lnTo>
                    <a:pt x="591161" y="70363"/>
                  </a:lnTo>
                  <a:lnTo>
                    <a:pt x="633265" y="54317"/>
                  </a:lnTo>
                  <a:lnTo>
                    <a:pt x="676298" y="40233"/>
                  </a:lnTo>
                  <a:lnTo>
                    <a:pt x="720207" y="28166"/>
                  </a:lnTo>
                  <a:lnTo>
                    <a:pt x="764937" y="18171"/>
                  </a:lnTo>
                  <a:lnTo>
                    <a:pt x="810433" y="10303"/>
                  </a:lnTo>
                  <a:lnTo>
                    <a:pt x="856641" y="4615"/>
                  </a:lnTo>
                  <a:lnTo>
                    <a:pt x="903507" y="1162"/>
                  </a:lnTo>
                  <a:lnTo>
                    <a:pt x="950976" y="0"/>
                  </a:lnTo>
                  <a:lnTo>
                    <a:pt x="998444" y="1162"/>
                  </a:lnTo>
                  <a:lnTo>
                    <a:pt x="1045310" y="4615"/>
                  </a:lnTo>
                  <a:lnTo>
                    <a:pt x="1091518" y="10303"/>
                  </a:lnTo>
                  <a:lnTo>
                    <a:pt x="1137014" y="18171"/>
                  </a:lnTo>
                  <a:lnTo>
                    <a:pt x="1181744" y="28166"/>
                  </a:lnTo>
                  <a:lnTo>
                    <a:pt x="1225653" y="40233"/>
                  </a:lnTo>
                  <a:lnTo>
                    <a:pt x="1268686" y="54317"/>
                  </a:lnTo>
                  <a:lnTo>
                    <a:pt x="1310790" y="70363"/>
                  </a:lnTo>
                  <a:lnTo>
                    <a:pt x="1351910" y="88319"/>
                  </a:lnTo>
                  <a:lnTo>
                    <a:pt x="1391991" y="108128"/>
                  </a:lnTo>
                  <a:lnTo>
                    <a:pt x="1430979" y="129737"/>
                  </a:lnTo>
                  <a:lnTo>
                    <a:pt x="1468819" y="153091"/>
                  </a:lnTo>
                  <a:lnTo>
                    <a:pt x="1505458" y="178136"/>
                  </a:lnTo>
                  <a:lnTo>
                    <a:pt x="1540840" y="204817"/>
                  </a:lnTo>
                  <a:lnTo>
                    <a:pt x="1574911" y="233079"/>
                  </a:lnTo>
                  <a:lnTo>
                    <a:pt x="1607617" y="262869"/>
                  </a:lnTo>
                  <a:lnTo>
                    <a:pt x="1638903" y="294132"/>
                  </a:lnTo>
                  <a:lnTo>
                    <a:pt x="1668714" y="326813"/>
                  </a:lnTo>
                  <a:lnTo>
                    <a:pt x="1696997" y="360859"/>
                  </a:lnTo>
                  <a:lnTo>
                    <a:pt x="1723697" y="396213"/>
                  </a:lnTo>
                  <a:lnTo>
                    <a:pt x="1748759" y="432823"/>
                  </a:lnTo>
                  <a:lnTo>
                    <a:pt x="1772129" y="470633"/>
                  </a:lnTo>
                  <a:lnTo>
                    <a:pt x="1793753" y="509590"/>
                  </a:lnTo>
                  <a:lnTo>
                    <a:pt x="1813576" y="549638"/>
                  </a:lnTo>
                  <a:lnTo>
                    <a:pt x="1831543" y="590723"/>
                  </a:lnTo>
                  <a:lnTo>
                    <a:pt x="1847600" y="632792"/>
                  </a:lnTo>
                  <a:lnTo>
                    <a:pt x="1861693" y="675788"/>
                  </a:lnTo>
                  <a:lnTo>
                    <a:pt x="1873767" y="719659"/>
                  </a:lnTo>
                  <a:lnTo>
                    <a:pt x="1883769" y="764349"/>
                  </a:lnTo>
                  <a:lnTo>
                    <a:pt x="1891642" y="809803"/>
                  </a:lnTo>
                  <a:lnTo>
                    <a:pt x="1897333" y="855969"/>
                  </a:lnTo>
                  <a:lnTo>
                    <a:pt x="1900788" y="902790"/>
                  </a:lnTo>
                  <a:lnTo>
                    <a:pt x="1901952" y="950214"/>
                  </a:lnTo>
                  <a:lnTo>
                    <a:pt x="1900788" y="997637"/>
                  </a:lnTo>
                  <a:lnTo>
                    <a:pt x="1897333" y="1044458"/>
                  </a:lnTo>
                  <a:lnTo>
                    <a:pt x="1891642" y="1090624"/>
                  </a:lnTo>
                  <a:lnTo>
                    <a:pt x="1883769" y="1136078"/>
                  </a:lnTo>
                  <a:lnTo>
                    <a:pt x="1873767" y="1180768"/>
                  </a:lnTo>
                  <a:lnTo>
                    <a:pt x="1861693" y="1224639"/>
                  </a:lnTo>
                  <a:lnTo>
                    <a:pt x="1847600" y="1267635"/>
                  </a:lnTo>
                  <a:lnTo>
                    <a:pt x="1831543" y="1309704"/>
                  </a:lnTo>
                  <a:lnTo>
                    <a:pt x="1813576" y="1350789"/>
                  </a:lnTo>
                  <a:lnTo>
                    <a:pt x="1793753" y="1390837"/>
                  </a:lnTo>
                  <a:lnTo>
                    <a:pt x="1772129" y="1429794"/>
                  </a:lnTo>
                  <a:lnTo>
                    <a:pt x="1748759" y="1467604"/>
                  </a:lnTo>
                  <a:lnTo>
                    <a:pt x="1723697" y="1504214"/>
                  </a:lnTo>
                  <a:lnTo>
                    <a:pt x="1696997" y="1539568"/>
                  </a:lnTo>
                  <a:lnTo>
                    <a:pt x="1668714" y="1573614"/>
                  </a:lnTo>
                  <a:lnTo>
                    <a:pt x="1638903" y="1606295"/>
                  </a:lnTo>
                  <a:lnTo>
                    <a:pt x="1607617" y="1637558"/>
                  </a:lnTo>
                  <a:lnTo>
                    <a:pt x="1574911" y="1667348"/>
                  </a:lnTo>
                  <a:lnTo>
                    <a:pt x="1540840" y="1695610"/>
                  </a:lnTo>
                  <a:lnTo>
                    <a:pt x="1505458" y="1722291"/>
                  </a:lnTo>
                  <a:lnTo>
                    <a:pt x="1468819" y="1747336"/>
                  </a:lnTo>
                  <a:lnTo>
                    <a:pt x="1430979" y="1770690"/>
                  </a:lnTo>
                  <a:lnTo>
                    <a:pt x="1391991" y="1792299"/>
                  </a:lnTo>
                  <a:lnTo>
                    <a:pt x="1351910" y="1812108"/>
                  </a:lnTo>
                  <a:lnTo>
                    <a:pt x="1310790" y="1830064"/>
                  </a:lnTo>
                  <a:lnTo>
                    <a:pt x="1268686" y="1846110"/>
                  </a:lnTo>
                  <a:lnTo>
                    <a:pt x="1225653" y="1860194"/>
                  </a:lnTo>
                  <a:lnTo>
                    <a:pt x="1181744" y="1872261"/>
                  </a:lnTo>
                  <a:lnTo>
                    <a:pt x="1137014" y="1882256"/>
                  </a:lnTo>
                  <a:lnTo>
                    <a:pt x="1091518" y="1890124"/>
                  </a:lnTo>
                  <a:lnTo>
                    <a:pt x="1045310" y="1895812"/>
                  </a:lnTo>
                  <a:lnTo>
                    <a:pt x="998444" y="1899265"/>
                  </a:lnTo>
                  <a:lnTo>
                    <a:pt x="950976" y="1900428"/>
                  </a:lnTo>
                  <a:lnTo>
                    <a:pt x="903507" y="1899265"/>
                  </a:lnTo>
                  <a:lnTo>
                    <a:pt x="856641" y="1895812"/>
                  </a:lnTo>
                  <a:lnTo>
                    <a:pt x="810433" y="1890124"/>
                  </a:lnTo>
                  <a:lnTo>
                    <a:pt x="764937" y="1882256"/>
                  </a:lnTo>
                  <a:lnTo>
                    <a:pt x="720207" y="1872261"/>
                  </a:lnTo>
                  <a:lnTo>
                    <a:pt x="676298" y="1860194"/>
                  </a:lnTo>
                  <a:lnTo>
                    <a:pt x="633265" y="1846110"/>
                  </a:lnTo>
                  <a:lnTo>
                    <a:pt x="591161" y="1830064"/>
                  </a:lnTo>
                  <a:lnTo>
                    <a:pt x="550041" y="1812108"/>
                  </a:lnTo>
                  <a:lnTo>
                    <a:pt x="509960" y="1792299"/>
                  </a:lnTo>
                  <a:lnTo>
                    <a:pt x="470972" y="1770690"/>
                  </a:lnTo>
                  <a:lnTo>
                    <a:pt x="433132" y="1747336"/>
                  </a:lnTo>
                  <a:lnTo>
                    <a:pt x="396493" y="1722291"/>
                  </a:lnTo>
                  <a:lnTo>
                    <a:pt x="361111" y="1695610"/>
                  </a:lnTo>
                  <a:lnTo>
                    <a:pt x="327040" y="1667348"/>
                  </a:lnTo>
                  <a:lnTo>
                    <a:pt x="294334" y="1637558"/>
                  </a:lnTo>
                  <a:lnTo>
                    <a:pt x="263048" y="1606295"/>
                  </a:lnTo>
                  <a:lnTo>
                    <a:pt x="233237" y="1573614"/>
                  </a:lnTo>
                  <a:lnTo>
                    <a:pt x="204954" y="1539568"/>
                  </a:lnTo>
                  <a:lnTo>
                    <a:pt x="178254" y="1504214"/>
                  </a:lnTo>
                  <a:lnTo>
                    <a:pt x="153192" y="1467604"/>
                  </a:lnTo>
                  <a:lnTo>
                    <a:pt x="129822" y="1429794"/>
                  </a:lnTo>
                  <a:lnTo>
                    <a:pt x="108198" y="1390837"/>
                  </a:lnTo>
                  <a:lnTo>
                    <a:pt x="88375" y="1350789"/>
                  </a:lnTo>
                  <a:lnTo>
                    <a:pt x="70408" y="1309704"/>
                  </a:lnTo>
                  <a:lnTo>
                    <a:pt x="54351" y="1267635"/>
                  </a:lnTo>
                  <a:lnTo>
                    <a:pt x="40258" y="1224639"/>
                  </a:lnTo>
                  <a:lnTo>
                    <a:pt x="28184" y="1180768"/>
                  </a:lnTo>
                  <a:lnTo>
                    <a:pt x="18182" y="1136078"/>
                  </a:lnTo>
                  <a:lnTo>
                    <a:pt x="10309" y="1090624"/>
                  </a:lnTo>
                  <a:lnTo>
                    <a:pt x="4618" y="1044458"/>
                  </a:lnTo>
                  <a:lnTo>
                    <a:pt x="1163" y="997637"/>
                  </a:lnTo>
                  <a:lnTo>
                    <a:pt x="0" y="95021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514594" y="3322065"/>
            <a:ext cx="11633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Keberlang-  sungan,  </a:t>
            </a:r>
            <a:r>
              <a:rPr dirty="0" sz="1800" spc="-45">
                <a:latin typeface="Carlito"/>
                <a:cs typeface="Carlito"/>
              </a:rPr>
              <a:t>P</a:t>
            </a:r>
            <a:r>
              <a:rPr dirty="0" sz="1800">
                <a:latin typeface="Carlito"/>
                <a:cs typeface="Carlito"/>
              </a:rPr>
              <a:t>e</a:t>
            </a:r>
            <a:r>
              <a:rPr dirty="0" sz="1800" spc="5">
                <a:latin typeface="Carlito"/>
                <a:cs typeface="Carlito"/>
              </a:rPr>
              <a:t>n</a:t>
            </a:r>
            <a:r>
              <a:rPr dirty="0" sz="1800" spc="-5">
                <a:latin typeface="Carlito"/>
                <a:cs typeface="Carlito"/>
              </a:rPr>
              <a:t>in</a:t>
            </a:r>
            <a:r>
              <a:rPr dirty="0" sz="1800">
                <a:latin typeface="Carlito"/>
                <a:cs typeface="Carlito"/>
              </a:rPr>
              <a:t>g</a:t>
            </a:r>
            <a:r>
              <a:rPr dirty="0" sz="1800" spc="-40">
                <a:latin typeface="Carlito"/>
                <a:cs typeface="Carlito"/>
              </a:rPr>
              <a:t>k</a:t>
            </a:r>
            <a:r>
              <a:rPr dirty="0" sz="1800" spc="-15">
                <a:latin typeface="Carlito"/>
                <a:cs typeface="Carlito"/>
              </a:rPr>
              <a:t>a</a:t>
            </a:r>
            <a:r>
              <a:rPr dirty="0" sz="1800" spc="-30">
                <a:latin typeface="Carlito"/>
                <a:cs typeface="Carlito"/>
              </a:rPr>
              <a:t>t</a:t>
            </a:r>
            <a:r>
              <a:rPr dirty="0" sz="1800">
                <a:latin typeface="Carlito"/>
                <a:cs typeface="Carlito"/>
              </a:rPr>
              <a:t>an  Mutu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2455" y="1690103"/>
            <a:ext cx="1219200" cy="412750"/>
            <a:chOff x="392455" y="1690103"/>
            <a:chExt cx="1219200" cy="412750"/>
          </a:xfrm>
        </p:grpSpPr>
        <p:sp>
          <p:nvSpPr>
            <p:cNvPr id="3" name="object 3"/>
            <p:cNvSpPr/>
            <p:nvPr/>
          </p:nvSpPr>
          <p:spPr>
            <a:xfrm>
              <a:off x="392455" y="1744052"/>
              <a:ext cx="1219200" cy="358775"/>
            </a:xfrm>
            <a:custGeom>
              <a:avLst/>
              <a:gdLst/>
              <a:ahLst/>
              <a:cxnLst/>
              <a:rect l="l" t="t" r="r" b="b"/>
              <a:pathLst>
                <a:path w="1219200" h="358775">
                  <a:moveTo>
                    <a:pt x="1218628" y="0"/>
                  </a:moveTo>
                  <a:lnTo>
                    <a:pt x="0" y="0"/>
                  </a:lnTo>
                  <a:lnTo>
                    <a:pt x="0" y="358305"/>
                  </a:lnTo>
                  <a:lnTo>
                    <a:pt x="1218628" y="358305"/>
                  </a:lnTo>
                  <a:lnTo>
                    <a:pt x="121862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17220" y="1690103"/>
              <a:ext cx="784098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711952" y="1690103"/>
            <a:ext cx="767334" cy="398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92968" y="1690103"/>
            <a:ext cx="816101" cy="398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92455" y="732916"/>
          <a:ext cx="11430635" cy="545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565"/>
                <a:gridCol w="5478145"/>
                <a:gridCol w="2362835"/>
                <a:gridCol w="2370454"/>
              </a:tblGrid>
              <a:tr h="640080">
                <a:tc>
                  <a:txBody>
                    <a:bodyPr/>
                    <a:lstStyle/>
                    <a:p>
                      <a:pPr marL="57150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Domain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62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09600">
                        <a:lnSpc>
                          <a:spcPts val="162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Aspek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172845">
                        <a:lnSpc>
                          <a:spcPts val="159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Penerapan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1172845" marR="29591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emen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260089">
                <a:tc>
                  <a:txBody>
                    <a:bodyPr/>
                    <a:lstStyle/>
                    <a:p>
                      <a:pPr marL="57150">
                        <a:lnSpc>
                          <a:spcPts val="163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Indikator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gridSpan="3" rowSpan="2">
                  <a:txBody>
                    <a:bodyPr/>
                    <a:lstStyle/>
                    <a:p>
                      <a:pPr marL="57150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600" spc="-15">
                          <a:latin typeface="Carlito"/>
                          <a:cs typeface="Carlito"/>
                        </a:rPr>
                        <a:t>Kematangan Penerapan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Manajemen Perubahan</a:t>
                      </a:r>
                      <a:r>
                        <a:rPr dirty="0" sz="16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SPBE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8304">
                <a:tc rowSpan="2"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9144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26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1440"/>
                </a:tc>
                <a:tc>
                  <a:txBody>
                    <a:bodyPr/>
                    <a:lstStyle/>
                    <a:p>
                      <a:pPr algn="r" marR="728345">
                        <a:lnSpc>
                          <a:spcPts val="1630"/>
                        </a:lnSpc>
                      </a:pPr>
                      <a:r>
                        <a:rPr dirty="0" sz="1400" spc="-25"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ri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54150">
                        <a:lnSpc>
                          <a:spcPts val="163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Capaian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456311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1176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 SPBE 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 SPBE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perencanaan.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508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0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 SPBE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</a:t>
                      </a:r>
                      <a:r>
                        <a:rPr dirty="0" sz="1400" spc="1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perencanaan.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R="147828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 SPBE 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sebagian unit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kerja/perangkat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daerah terkait 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 Pusat/Pemerintah Daerah dengan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caranya</a:t>
                      </a:r>
                      <a:r>
                        <a:rPr dirty="0" sz="1400" spc="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masing-masing.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4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17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 SPBE 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semua unit</a:t>
                      </a:r>
                      <a:r>
                        <a:rPr dirty="0" sz="1400" spc="1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kerja/perangkat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daerah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terkait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Daerah sesuai pedoman</a:t>
                      </a:r>
                      <a:r>
                        <a:rPr dirty="0" sz="1400" spc="6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5176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7657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1239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Perubahan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dilakukan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</a:t>
                      </a:r>
                      <a:r>
                        <a:rPr dirty="0" sz="1400" spc="1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evaluasi.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1239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2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198437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hasil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telah ditindaklanjuti melalui perbaikan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1874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9112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Jawaban: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Pilih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1, 2, 3, 4,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</a:t>
                      </a:r>
                      <a:r>
                        <a:rPr dirty="0" sz="14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305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Penjelasan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305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9" name="object 9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27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3745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 b="0">
                <a:latin typeface="Trebuchet MS"/>
                <a:cs typeface="Trebuchet MS"/>
              </a:rPr>
              <a:t>Verifikasi </a:t>
            </a:r>
            <a:r>
              <a:rPr dirty="0" sz="4400" spc="-229" b="0">
                <a:latin typeface="Trebuchet MS"/>
                <a:cs typeface="Trebuchet MS"/>
              </a:rPr>
              <a:t>Data</a:t>
            </a:r>
            <a:r>
              <a:rPr dirty="0" sz="4400" spc="-465" b="0">
                <a:latin typeface="Trebuchet MS"/>
                <a:cs typeface="Trebuchet MS"/>
              </a:rPr>
              <a:t> </a:t>
            </a:r>
            <a:r>
              <a:rPr dirty="0" sz="4400" spc="-140" b="0">
                <a:latin typeface="Trebuchet MS"/>
                <a:cs typeface="Trebuchet MS"/>
              </a:rPr>
              <a:t>Dukung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816" y="1770875"/>
            <a:ext cx="11238230" cy="430530"/>
            <a:chOff x="432816" y="1770875"/>
            <a:chExt cx="11238230" cy="430530"/>
          </a:xfrm>
        </p:grpSpPr>
        <p:sp>
          <p:nvSpPr>
            <p:cNvPr id="4" name="object 4"/>
            <p:cNvSpPr/>
            <p:nvPr/>
          </p:nvSpPr>
          <p:spPr>
            <a:xfrm>
              <a:off x="433133" y="1825650"/>
              <a:ext cx="11237595" cy="375285"/>
            </a:xfrm>
            <a:custGeom>
              <a:avLst/>
              <a:gdLst/>
              <a:ahLst/>
              <a:cxnLst/>
              <a:rect l="l" t="t" r="r" b="b"/>
              <a:pathLst>
                <a:path w="11237595" h="375285">
                  <a:moveTo>
                    <a:pt x="6376683" y="0"/>
                  </a:moveTo>
                  <a:lnTo>
                    <a:pt x="678192" y="0"/>
                  </a:lnTo>
                  <a:lnTo>
                    <a:pt x="0" y="0"/>
                  </a:lnTo>
                  <a:lnTo>
                    <a:pt x="0" y="375259"/>
                  </a:lnTo>
                  <a:lnTo>
                    <a:pt x="678192" y="375259"/>
                  </a:lnTo>
                  <a:lnTo>
                    <a:pt x="6376683" y="375259"/>
                  </a:lnTo>
                  <a:lnTo>
                    <a:pt x="6376683" y="0"/>
                  </a:lnTo>
                  <a:close/>
                </a:path>
                <a:path w="11237595" h="375285">
                  <a:moveTo>
                    <a:pt x="11237532" y="0"/>
                  </a:moveTo>
                  <a:lnTo>
                    <a:pt x="6376733" y="0"/>
                  </a:lnTo>
                  <a:lnTo>
                    <a:pt x="6376733" y="375259"/>
                  </a:lnTo>
                  <a:lnTo>
                    <a:pt x="11237532" y="375259"/>
                  </a:lnTo>
                  <a:lnTo>
                    <a:pt x="112375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2816" y="1770875"/>
              <a:ext cx="679704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73780" y="1770875"/>
              <a:ext cx="790194" cy="3985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651747" y="1770875"/>
              <a:ext cx="624077" cy="398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037320" y="1770875"/>
              <a:ext cx="806957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33133" y="1812925"/>
          <a:ext cx="11237595" cy="473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/>
                <a:gridCol w="937259"/>
                <a:gridCol w="105410"/>
                <a:gridCol w="4566920"/>
                <a:gridCol w="4951095"/>
              </a:tblGrid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44244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2075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1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5594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 SPBE 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dilaksanakan.  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 SPBE dilaksanakan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 perencanaan.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4340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ada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kegiatan, atau 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diselenggarakan</a:t>
                      </a:r>
                      <a:r>
                        <a:rPr dirty="0" sz="14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secara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adhoc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61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66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</a:t>
                      </a:r>
                      <a:r>
                        <a:rPr dirty="0" sz="1400" spc="1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</a:t>
                      </a:r>
                      <a:r>
                        <a:rPr dirty="0" sz="14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R="2197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Perubahan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oleh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sebagian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unit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kerja/perangkat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daerah terkait 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 Daerah  dengan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caranya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masing-masing.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4340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renja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manajemen perubahan,</a:t>
                      </a:r>
                      <a:r>
                        <a:rPr dirty="0" sz="1400" spc="8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rencana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perubahan/upgrade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647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Perubahan</a:t>
                      </a:r>
                      <a:r>
                        <a:rPr dirty="0" sz="1400" spc="1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R="44577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semua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unit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kerja/perangkat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daerah terkait di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 Pusat/Pemerintah Daerah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sesuai pedoman</a:t>
                      </a:r>
                      <a:r>
                        <a:rPr dirty="0" sz="14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4340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prosedur formal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mencakup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proses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umum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manajemen perubahan SPBE pada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SEMUA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unit</a:t>
                      </a:r>
                      <a:r>
                        <a:rPr dirty="0" sz="1400" spc="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kerja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67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14033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 SPBE 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dan</a:t>
                      </a:r>
                      <a:r>
                        <a:rPr dirty="0" u="sng" sz="1400" spc="4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evaluasi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162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4340" indent="-287020">
                        <a:lnSpc>
                          <a:spcPts val="1635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rapat/laporan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evaluasi/telaahan</a:t>
                      </a:r>
                      <a:r>
                        <a:rPr dirty="0" sz="1400" spc="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perubahan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564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71818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hasil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telah  ditindaklanjuti melalui perbaikan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Perubahan</a:t>
                      </a:r>
                      <a:r>
                        <a:rPr dirty="0" sz="1400" spc="10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4795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4340" indent="-287020">
                        <a:lnSpc>
                          <a:spcPts val="1635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Hasil/rapat tindak lanjut laporan evaluasi</a:t>
                      </a:r>
                      <a:r>
                        <a:rPr dirty="0" sz="1400" spc="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perubahan.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76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11" name="object 11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27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11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28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4320" y="2779902"/>
            <a:ext cx="6556375" cy="1183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59205" marR="5080" indent="-1247140">
              <a:lnSpc>
                <a:spcPts val="4320"/>
              </a:lnSpc>
              <a:spcBef>
                <a:spcPts val="640"/>
              </a:spcBef>
            </a:pP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Penerapan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Manajemen  Layanan</a:t>
            </a:r>
            <a:r>
              <a:rPr dirty="0" sz="4000" spc="5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SPBE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795506" y="6467652"/>
            <a:ext cx="16891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0312" y="1167257"/>
            <a:ext cx="5150993" cy="5293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82282" y="2423540"/>
            <a:ext cx="1167130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Penanganan</a:t>
            </a:r>
            <a:endParaRPr sz="1800">
              <a:latin typeface="Carlito"/>
              <a:cs typeface="Carlito"/>
            </a:endParaRPr>
          </a:p>
          <a:p>
            <a:pPr marL="111760">
              <a:lnSpc>
                <a:spcPts val="2065"/>
              </a:lnSpc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Gangguan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1480" y="5349950"/>
            <a:ext cx="2266950" cy="54991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546100" marR="5080" indent="-533400">
              <a:lnSpc>
                <a:spcPts val="1970"/>
              </a:lnSpc>
              <a:spcBef>
                <a:spcPts val="320"/>
              </a:spcBef>
            </a:pP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Pemeliharaan Aplikasi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&amp; 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Infrastruktur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6283" y="2423540"/>
            <a:ext cx="1461135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Pengembangan</a:t>
            </a:r>
            <a:endParaRPr sz="1800">
              <a:latin typeface="Carlito"/>
              <a:cs typeface="Carlito"/>
            </a:endParaRPr>
          </a:p>
          <a:p>
            <a:pPr algn="ctr" marL="635">
              <a:lnSpc>
                <a:spcPts val="2065"/>
              </a:lnSpc>
            </a:pP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Aplikasi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1681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70" b="0">
                <a:latin typeface="Trebuchet MS"/>
                <a:cs typeface="Trebuchet MS"/>
              </a:rPr>
              <a:t>Proses </a:t>
            </a:r>
            <a:r>
              <a:rPr dirty="0" sz="4400" spc="-130" b="0">
                <a:latin typeface="Trebuchet MS"/>
                <a:cs typeface="Trebuchet MS"/>
              </a:rPr>
              <a:t>Umum </a:t>
            </a:r>
            <a:r>
              <a:rPr dirty="0" sz="4400" spc="-150" b="0">
                <a:latin typeface="Trebuchet MS"/>
                <a:cs typeface="Trebuchet MS"/>
              </a:rPr>
              <a:t>Manajemen </a:t>
            </a:r>
            <a:r>
              <a:rPr dirty="0" sz="4400" spc="-245" b="0">
                <a:latin typeface="Trebuchet MS"/>
                <a:cs typeface="Trebuchet MS"/>
              </a:rPr>
              <a:t>Layanan</a:t>
            </a:r>
            <a:r>
              <a:rPr dirty="0" sz="4400" spc="-955" b="0">
                <a:latin typeface="Trebuchet MS"/>
                <a:cs typeface="Trebuchet MS"/>
              </a:rPr>
              <a:t> </a:t>
            </a:r>
            <a:r>
              <a:rPr dirty="0" sz="4400" spc="-170" b="0">
                <a:latin typeface="Trebuchet MS"/>
                <a:cs typeface="Trebuchet MS"/>
              </a:rPr>
              <a:t>SPBE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8" name="object 8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27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" y="2680716"/>
            <a:ext cx="1985772" cy="1708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2722752" y="2944241"/>
            <a:ext cx="4327525" cy="1906905"/>
            <a:chOff x="2722752" y="2944241"/>
            <a:chExt cx="4327525" cy="1906905"/>
          </a:xfrm>
        </p:grpSpPr>
        <p:sp>
          <p:nvSpPr>
            <p:cNvPr id="13" name="object 13"/>
            <p:cNvSpPr/>
            <p:nvPr/>
          </p:nvSpPr>
          <p:spPr>
            <a:xfrm>
              <a:off x="2722752" y="2962910"/>
              <a:ext cx="1789430" cy="372745"/>
            </a:xfrm>
            <a:custGeom>
              <a:avLst/>
              <a:gdLst/>
              <a:ahLst/>
              <a:cxnLst/>
              <a:rect l="l" t="t" r="r" b="b"/>
              <a:pathLst>
                <a:path w="1789429" h="372745">
                  <a:moveTo>
                    <a:pt x="1714446" y="334545"/>
                  </a:moveTo>
                  <a:lnTo>
                    <a:pt x="1714543" y="343187"/>
                  </a:lnTo>
                  <a:lnTo>
                    <a:pt x="1720310" y="356631"/>
                  </a:lnTo>
                  <a:lnTo>
                    <a:pt x="1730696" y="366956"/>
                  </a:lnTo>
                  <a:lnTo>
                    <a:pt x="1744726" y="372744"/>
                  </a:lnTo>
                  <a:lnTo>
                    <a:pt x="1759817" y="372574"/>
                  </a:lnTo>
                  <a:lnTo>
                    <a:pt x="1773253" y="366807"/>
                  </a:lnTo>
                  <a:lnTo>
                    <a:pt x="1783570" y="356421"/>
                  </a:lnTo>
                  <a:lnTo>
                    <a:pt x="1789302" y="342391"/>
                  </a:lnTo>
                  <a:lnTo>
                    <a:pt x="1789293" y="341502"/>
                  </a:lnTo>
                  <a:lnTo>
                    <a:pt x="1750695" y="341502"/>
                  </a:lnTo>
                  <a:lnTo>
                    <a:pt x="1714446" y="334545"/>
                  </a:lnTo>
                  <a:close/>
                </a:path>
                <a:path w="1789429" h="372745">
                  <a:moveTo>
                    <a:pt x="1716839" y="322095"/>
                  </a:moveTo>
                  <a:lnTo>
                    <a:pt x="1714373" y="328040"/>
                  </a:lnTo>
                  <a:lnTo>
                    <a:pt x="1714446" y="334545"/>
                  </a:lnTo>
                  <a:lnTo>
                    <a:pt x="1750695" y="341502"/>
                  </a:lnTo>
                  <a:lnTo>
                    <a:pt x="1753108" y="329056"/>
                  </a:lnTo>
                  <a:lnTo>
                    <a:pt x="1716839" y="322095"/>
                  </a:lnTo>
                  <a:close/>
                </a:path>
                <a:path w="1789429" h="372745">
                  <a:moveTo>
                    <a:pt x="1759077" y="297814"/>
                  </a:moveTo>
                  <a:lnTo>
                    <a:pt x="1743930" y="297983"/>
                  </a:lnTo>
                  <a:lnTo>
                    <a:pt x="1730486" y="303736"/>
                  </a:lnTo>
                  <a:lnTo>
                    <a:pt x="1720161" y="314084"/>
                  </a:lnTo>
                  <a:lnTo>
                    <a:pt x="1716839" y="322095"/>
                  </a:lnTo>
                  <a:lnTo>
                    <a:pt x="1753108" y="329056"/>
                  </a:lnTo>
                  <a:lnTo>
                    <a:pt x="1750695" y="341502"/>
                  </a:lnTo>
                  <a:lnTo>
                    <a:pt x="1789293" y="341502"/>
                  </a:lnTo>
                  <a:lnTo>
                    <a:pt x="1789134" y="327318"/>
                  </a:lnTo>
                  <a:lnTo>
                    <a:pt x="1783381" y="313912"/>
                  </a:lnTo>
                  <a:lnTo>
                    <a:pt x="1773033" y="303601"/>
                  </a:lnTo>
                  <a:lnTo>
                    <a:pt x="1759077" y="297814"/>
                  </a:lnTo>
                  <a:close/>
                </a:path>
                <a:path w="1789429" h="372745">
                  <a:moveTo>
                    <a:pt x="202438" y="44323"/>
                  </a:moveTo>
                  <a:lnTo>
                    <a:pt x="1714446" y="334545"/>
                  </a:lnTo>
                  <a:lnTo>
                    <a:pt x="1714373" y="328040"/>
                  </a:lnTo>
                  <a:lnTo>
                    <a:pt x="1716839" y="322095"/>
                  </a:lnTo>
                  <a:lnTo>
                    <a:pt x="270379" y="44450"/>
                  </a:lnTo>
                  <a:lnTo>
                    <a:pt x="203581" y="44450"/>
                  </a:lnTo>
                  <a:lnTo>
                    <a:pt x="202438" y="44323"/>
                  </a:lnTo>
                  <a:close/>
                </a:path>
                <a:path w="1789429" h="372745">
                  <a:moveTo>
                    <a:pt x="38100" y="0"/>
                  </a:moveTo>
                  <a:lnTo>
                    <a:pt x="23252" y="3006"/>
                  </a:lnTo>
                  <a:lnTo>
                    <a:pt x="11144" y="11191"/>
                  </a:lnTo>
                  <a:lnTo>
                    <a:pt x="2988" y="23306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17" y="31750"/>
                  </a:lnTo>
                  <a:lnTo>
                    <a:pt x="73211" y="23306"/>
                  </a:lnTo>
                  <a:lnTo>
                    <a:pt x="65055" y="11191"/>
                  </a:lnTo>
                  <a:lnTo>
                    <a:pt x="52947" y="3006"/>
                  </a:lnTo>
                  <a:lnTo>
                    <a:pt x="38100" y="0"/>
                  </a:lnTo>
                  <a:close/>
                </a:path>
                <a:path w="1789429" h="372745">
                  <a:moveTo>
                    <a:pt x="74917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17" y="31750"/>
                  </a:lnTo>
                  <a:close/>
                </a:path>
                <a:path w="1789429" h="372745">
                  <a:moveTo>
                    <a:pt x="204216" y="31750"/>
                  </a:moveTo>
                  <a:lnTo>
                    <a:pt x="74917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203099" y="44450"/>
                  </a:lnTo>
                  <a:lnTo>
                    <a:pt x="202438" y="44323"/>
                  </a:lnTo>
                  <a:lnTo>
                    <a:pt x="269718" y="44323"/>
                  </a:lnTo>
                  <a:lnTo>
                    <a:pt x="204216" y="31750"/>
                  </a:lnTo>
                  <a:close/>
                </a:path>
                <a:path w="1789429" h="372745">
                  <a:moveTo>
                    <a:pt x="269718" y="44323"/>
                  </a:moveTo>
                  <a:lnTo>
                    <a:pt x="202438" y="44323"/>
                  </a:lnTo>
                  <a:lnTo>
                    <a:pt x="203581" y="44450"/>
                  </a:lnTo>
                  <a:lnTo>
                    <a:pt x="270379" y="44450"/>
                  </a:lnTo>
                  <a:lnTo>
                    <a:pt x="269718" y="4432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45023" y="2947416"/>
              <a:ext cx="1901952" cy="19004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45023" y="2947416"/>
              <a:ext cx="1902460" cy="1900555"/>
            </a:xfrm>
            <a:custGeom>
              <a:avLst/>
              <a:gdLst/>
              <a:ahLst/>
              <a:cxnLst/>
              <a:rect l="l" t="t" r="r" b="b"/>
              <a:pathLst>
                <a:path w="1902459" h="1900554">
                  <a:moveTo>
                    <a:pt x="0" y="950214"/>
                  </a:moveTo>
                  <a:lnTo>
                    <a:pt x="1163" y="902790"/>
                  </a:lnTo>
                  <a:lnTo>
                    <a:pt x="4618" y="855969"/>
                  </a:lnTo>
                  <a:lnTo>
                    <a:pt x="10309" y="809803"/>
                  </a:lnTo>
                  <a:lnTo>
                    <a:pt x="18182" y="764349"/>
                  </a:lnTo>
                  <a:lnTo>
                    <a:pt x="28184" y="719659"/>
                  </a:lnTo>
                  <a:lnTo>
                    <a:pt x="40258" y="675788"/>
                  </a:lnTo>
                  <a:lnTo>
                    <a:pt x="54351" y="632792"/>
                  </a:lnTo>
                  <a:lnTo>
                    <a:pt x="70408" y="590723"/>
                  </a:lnTo>
                  <a:lnTo>
                    <a:pt x="88375" y="549638"/>
                  </a:lnTo>
                  <a:lnTo>
                    <a:pt x="108198" y="509590"/>
                  </a:lnTo>
                  <a:lnTo>
                    <a:pt x="129822" y="470633"/>
                  </a:lnTo>
                  <a:lnTo>
                    <a:pt x="153192" y="432823"/>
                  </a:lnTo>
                  <a:lnTo>
                    <a:pt x="178254" y="396213"/>
                  </a:lnTo>
                  <a:lnTo>
                    <a:pt x="204954" y="360859"/>
                  </a:lnTo>
                  <a:lnTo>
                    <a:pt x="233237" y="326813"/>
                  </a:lnTo>
                  <a:lnTo>
                    <a:pt x="263048" y="294132"/>
                  </a:lnTo>
                  <a:lnTo>
                    <a:pt x="294334" y="262869"/>
                  </a:lnTo>
                  <a:lnTo>
                    <a:pt x="327040" y="233079"/>
                  </a:lnTo>
                  <a:lnTo>
                    <a:pt x="361111" y="204817"/>
                  </a:lnTo>
                  <a:lnTo>
                    <a:pt x="396493" y="178136"/>
                  </a:lnTo>
                  <a:lnTo>
                    <a:pt x="433132" y="153091"/>
                  </a:lnTo>
                  <a:lnTo>
                    <a:pt x="470972" y="129737"/>
                  </a:lnTo>
                  <a:lnTo>
                    <a:pt x="509960" y="108128"/>
                  </a:lnTo>
                  <a:lnTo>
                    <a:pt x="550041" y="88319"/>
                  </a:lnTo>
                  <a:lnTo>
                    <a:pt x="591161" y="70363"/>
                  </a:lnTo>
                  <a:lnTo>
                    <a:pt x="633265" y="54317"/>
                  </a:lnTo>
                  <a:lnTo>
                    <a:pt x="676298" y="40233"/>
                  </a:lnTo>
                  <a:lnTo>
                    <a:pt x="720207" y="28166"/>
                  </a:lnTo>
                  <a:lnTo>
                    <a:pt x="764937" y="18171"/>
                  </a:lnTo>
                  <a:lnTo>
                    <a:pt x="810433" y="10303"/>
                  </a:lnTo>
                  <a:lnTo>
                    <a:pt x="856641" y="4615"/>
                  </a:lnTo>
                  <a:lnTo>
                    <a:pt x="903507" y="1162"/>
                  </a:lnTo>
                  <a:lnTo>
                    <a:pt x="950976" y="0"/>
                  </a:lnTo>
                  <a:lnTo>
                    <a:pt x="998444" y="1162"/>
                  </a:lnTo>
                  <a:lnTo>
                    <a:pt x="1045310" y="4615"/>
                  </a:lnTo>
                  <a:lnTo>
                    <a:pt x="1091518" y="10303"/>
                  </a:lnTo>
                  <a:lnTo>
                    <a:pt x="1137014" y="18171"/>
                  </a:lnTo>
                  <a:lnTo>
                    <a:pt x="1181744" y="28166"/>
                  </a:lnTo>
                  <a:lnTo>
                    <a:pt x="1225653" y="40233"/>
                  </a:lnTo>
                  <a:lnTo>
                    <a:pt x="1268686" y="54317"/>
                  </a:lnTo>
                  <a:lnTo>
                    <a:pt x="1310790" y="70363"/>
                  </a:lnTo>
                  <a:lnTo>
                    <a:pt x="1351910" y="88319"/>
                  </a:lnTo>
                  <a:lnTo>
                    <a:pt x="1391991" y="108128"/>
                  </a:lnTo>
                  <a:lnTo>
                    <a:pt x="1430979" y="129737"/>
                  </a:lnTo>
                  <a:lnTo>
                    <a:pt x="1468819" y="153091"/>
                  </a:lnTo>
                  <a:lnTo>
                    <a:pt x="1505458" y="178136"/>
                  </a:lnTo>
                  <a:lnTo>
                    <a:pt x="1540840" y="204817"/>
                  </a:lnTo>
                  <a:lnTo>
                    <a:pt x="1574911" y="233079"/>
                  </a:lnTo>
                  <a:lnTo>
                    <a:pt x="1607617" y="262869"/>
                  </a:lnTo>
                  <a:lnTo>
                    <a:pt x="1638903" y="294132"/>
                  </a:lnTo>
                  <a:lnTo>
                    <a:pt x="1668714" y="326813"/>
                  </a:lnTo>
                  <a:lnTo>
                    <a:pt x="1696997" y="360859"/>
                  </a:lnTo>
                  <a:lnTo>
                    <a:pt x="1723697" y="396213"/>
                  </a:lnTo>
                  <a:lnTo>
                    <a:pt x="1748759" y="432823"/>
                  </a:lnTo>
                  <a:lnTo>
                    <a:pt x="1772129" y="470633"/>
                  </a:lnTo>
                  <a:lnTo>
                    <a:pt x="1793753" y="509590"/>
                  </a:lnTo>
                  <a:lnTo>
                    <a:pt x="1813576" y="549638"/>
                  </a:lnTo>
                  <a:lnTo>
                    <a:pt x="1831543" y="590723"/>
                  </a:lnTo>
                  <a:lnTo>
                    <a:pt x="1847600" y="632792"/>
                  </a:lnTo>
                  <a:lnTo>
                    <a:pt x="1861693" y="675788"/>
                  </a:lnTo>
                  <a:lnTo>
                    <a:pt x="1873767" y="719659"/>
                  </a:lnTo>
                  <a:lnTo>
                    <a:pt x="1883769" y="764349"/>
                  </a:lnTo>
                  <a:lnTo>
                    <a:pt x="1891642" y="809803"/>
                  </a:lnTo>
                  <a:lnTo>
                    <a:pt x="1897333" y="855969"/>
                  </a:lnTo>
                  <a:lnTo>
                    <a:pt x="1900788" y="902790"/>
                  </a:lnTo>
                  <a:lnTo>
                    <a:pt x="1901952" y="950214"/>
                  </a:lnTo>
                  <a:lnTo>
                    <a:pt x="1900788" y="997637"/>
                  </a:lnTo>
                  <a:lnTo>
                    <a:pt x="1897333" y="1044458"/>
                  </a:lnTo>
                  <a:lnTo>
                    <a:pt x="1891642" y="1090624"/>
                  </a:lnTo>
                  <a:lnTo>
                    <a:pt x="1883769" y="1136078"/>
                  </a:lnTo>
                  <a:lnTo>
                    <a:pt x="1873767" y="1180768"/>
                  </a:lnTo>
                  <a:lnTo>
                    <a:pt x="1861693" y="1224639"/>
                  </a:lnTo>
                  <a:lnTo>
                    <a:pt x="1847600" y="1267635"/>
                  </a:lnTo>
                  <a:lnTo>
                    <a:pt x="1831543" y="1309704"/>
                  </a:lnTo>
                  <a:lnTo>
                    <a:pt x="1813576" y="1350789"/>
                  </a:lnTo>
                  <a:lnTo>
                    <a:pt x="1793753" y="1390837"/>
                  </a:lnTo>
                  <a:lnTo>
                    <a:pt x="1772129" y="1429794"/>
                  </a:lnTo>
                  <a:lnTo>
                    <a:pt x="1748759" y="1467604"/>
                  </a:lnTo>
                  <a:lnTo>
                    <a:pt x="1723697" y="1504214"/>
                  </a:lnTo>
                  <a:lnTo>
                    <a:pt x="1696997" y="1539568"/>
                  </a:lnTo>
                  <a:lnTo>
                    <a:pt x="1668714" y="1573614"/>
                  </a:lnTo>
                  <a:lnTo>
                    <a:pt x="1638903" y="1606295"/>
                  </a:lnTo>
                  <a:lnTo>
                    <a:pt x="1607617" y="1637558"/>
                  </a:lnTo>
                  <a:lnTo>
                    <a:pt x="1574911" y="1667348"/>
                  </a:lnTo>
                  <a:lnTo>
                    <a:pt x="1540840" y="1695610"/>
                  </a:lnTo>
                  <a:lnTo>
                    <a:pt x="1505458" y="1722291"/>
                  </a:lnTo>
                  <a:lnTo>
                    <a:pt x="1468819" y="1747336"/>
                  </a:lnTo>
                  <a:lnTo>
                    <a:pt x="1430979" y="1770690"/>
                  </a:lnTo>
                  <a:lnTo>
                    <a:pt x="1391991" y="1792299"/>
                  </a:lnTo>
                  <a:lnTo>
                    <a:pt x="1351910" y="1812108"/>
                  </a:lnTo>
                  <a:lnTo>
                    <a:pt x="1310790" y="1830064"/>
                  </a:lnTo>
                  <a:lnTo>
                    <a:pt x="1268686" y="1846110"/>
                  </a:lnTo>
                  <a:lnTo>
                    <a:pt x="1225653" y="1860194"/>
                  </a:lnTo>
                  <a:lnTo>
                    <a:pt x="1181744" y="1872261"/>
                  </a:lnTo>
                  <a:lnTo>
                    <a:pt x="1137014" y="1882256"/>
                  </a:lnTo>
                  <a:lnTo>
                    <a:pt x="1091518" y="1890124"/>
                  </a:lnTo>
                  <a:lnTo>
                    <a:pt x="1045310" y="1895812"/>
                  </a:lnTo>
                  <a:lnTo>
                    <a:pt x="998444" y="1899265"/>
                  </a:lnTo>
                  <a:lnTo>
                    <a:pt x="950976" y="1900428"/>
                  </a:lnTo>
                  <a:lnTo>
                    <a:pt x="903507" y="1899265"/>
                  </a:lnTo>
                  <a:lnTo>
                    <a:pt x="856641" y="1895812"/>
                  </a:lnTo>
                  <a:lnTo>
                    <a:pt x="810433" y="1890124"/>
                  </a:lnTo>
                  <a:lnTo>
                    <a:pt x="764937" y="1882256"/>
                  </a:lnTo>
                  <a:lnTo>
                    <a:pt x="720207" y="1872261"/>
                  </a:lnTo>
                  <a:lnTo>
                    <a:pt x="676298" y="1860194"/>
                  </a:lnTo>
                  <a:lnTo>
                    <a:pt x="633265" y="1846110"/>
                  </a:lnTo>
                  <a:lnTo>
                    <a:pt x="591161" y="1830064"/>
                  </a:lnTo>
                  <a:lnTo>
                    <a:pt x="550041" y="1812108"/>
                  </a:lnTo>
                  <a:lnTo>
                    <a:pt x="509960" y="1792299"/>
                  </a:lnTo>
                  <a:lnTo>
                    <a:pt x="470972" y="1770690"/>
                  </a:lnTo>
                  <a:lnTo>
                    <a:pt x="433132" y="1747336"/>
                  </a:lnTo>
                  <a:lnTo>
                    <a:pt x="396493" y="1722291"/>
                  </a:lnTo>
                  <a:lnTo>
                    <a:pt x="361111" y="1695610"/>
                  </a:lnTo>
                  <a:lnTo>
                    <a:pt x="327040" y="1667348"/>
                  </a:lnTo>
                  <a:lnTo>
                    <a:pt x="294334" y="1637558"/>
                  </a:lnTo>
                  <a:lnTo>
                    <a:pt x="263048" y="1606295"/>
                  </a:lnTo>
                  <a:lnTo>
                    <a:pt x="233237" y="1573614"/>
                  </a:lnTo>
                  <a:lnTo>
                    <a:pt x="204954" y="1539568"/>
                  </a:lnTo>
                  <a:lnTo>
                    <a:pt x="178254" y="1504214"/>
                  </a:lnTo>
                  <a:lnTo>
                    <a:pt x="153192" y="1467604"/>
                  </a:lnTo>
                  <a:lnTo>
                    <a:pt x="129822" y="1429794"/>
                  </a:lnTo>
                  <a:lnTo>
                    <a:pt x="108198" y="1390837"/>
                  </a:lnTo>
                  <a:lnTo>
                    <a:pt x="88375" y="1350789"/>
                  </a:lnTo>
                  <a:lnTo>
                    <a:pt x="70408" y="1309704"/>
                  </a:lnTo>
                  <a:lnTo>
                    <a:pt x="54351" y="1267635"/>
                  </a:lnTo>
                  <a:lnTo>
                    <a:pt x="40258" y="1224639"/>
                  </a:lnTo>
                  <a:lnTo>
                    <a:pt x="28184" y="1180768"/>
                  </a:lnTo>
                  <a:lnTo>
                    <a:pt x="18182" y="1136078"/>
                  </a:lnTo>
                  <a:lnTo>
                    <a:pt x="10309" y="1090624"/>
                  </a:lnTo>
                  <a:lnTo>
                    <a:pt x="4618" y="1044458"/>
                  </a:lnTo>
                  <a:lnTo>
                    <a:pt x="1163" y="997637"/>
                  </a:lnTo>
                  <a:lnTo>
                    <a:pt x="0" y="95021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09600" y="2680716"/>
            <a:ext cx="1986280" cy="1708785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rlito"/>
                <a:cs typeface="Carlito"/>
              </a:rPr>
              <a:t>Berpedoman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pada</a:t>
            </a:r>
            <a:endParaRPr sz="1800">
              <a:latin typeface="Carlito"/>
              <a:cs typeface="Carlito"/>
            </a:endParaRPr>
          </a:p>
          <a:p>
            <a:pPr marL="207010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metodologi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baku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6973" y="3459226"/>
            <a:ext cx="11791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B</a:t>
            </a:r>
            <a:r>
              <a:rPr dirty="0" sz="1800" spc="5">
                <a:latin typeface="Carlito"/>
                <a:cs typeface="Carlito"/>
              </a:rPr>
              <a:t>e</a:t>
            </a:r>
            <a:r>
              <a:rPr dirty="0" sz="1800">
                <a:latin typeface="Carlito"/>
                <a:cs typeface="Carlito"/>
              </a:rPr>
              <a:t>r</a:t>
            </a:r>
            <a:r>
              <a:rPr dirty="0" sz="1800" spc="-70">
                <a:latin typeface="Carlito"/>
                <a:cs typeface="Carlito"/>
              </a:rPr>
              <a:t>k</a:t>
            </a:r>
            <a:r>
              <a:rPr dirty="0" sz="1800">
                <a:latin typeface="Carlito"/>
                <a:cs typeface="Carlito"/>
              </a:rPr>
              <a:t>e</a:t>
            </a:r>
            <a:r>
              <a:rPr dirty="0" sz="1800" spc="5">
                <a:latin typeface="Carlito"/>
                <a:cs typeface="Carlito"/>
              </a:rPr>
              <a:t>s</a:t>
            </a:r>
            <a:r>
              <a:rPr dirty="0" sz="1800" spc="-5">
                <a:latin typeface="Carlito"/>
                <a:cs typeface="Carlito"/>
              </a:rPr>
              <a:t>ina</a:t>
            </a:r>
            <a:r>
              <a:rPr dirty="0" sz="1800" spc="5">
                <a:latin typeface="Carlito"/>
                <a:cs typeface="Carlito"/>
              </a:rPr>
              <a:t>m</a:t>
            </a:r>
            <a:r>
              <a:rPr dirty="0" sz="1800">
                <a:latin typeface="Carlito"/>
                <a:cs typeface="Carlito"/>
              </a:rPr>
              <a:t>-  </a:t>
            </a:r>
            <a:r>
              <a:rPr dirty="0" sz="1800" spc="-10">
                <a:latin typeface="Carlito"/>
                <a:cs typeface="Carlito"/>
              </a:rPr>
              <a:t>bungan  Berkualitas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67739" y="4920996"/>
            <a:ext cx="3877310" cy="1708785"/>
            <a:chOff x="967739" y="4920996"/>
            <a:chExt cx="3877310" cy="1708785"/>
          </a:xfrm>
        </p:grpSpPr>
        <p:sp>
          <p:nvSpPr>
            <p:cNvPr id="19" name="object 19"/>
            <p:cNvSpPr/>
            <p:nvPr/>
          </p:nvSpPr>
          <p:spPr>
            <a:xfrm>
              <a:off x="967739" y="4920996"/>
              <a:ext cx="1985772" cy="1708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80892" y="5203190"/>
              <a:ext cx="1764030" cy="216535"/>
            </a:xfrm>
            <a:custGeom>
              <a:avLst/>
              <a:gdLst/>
              <a:ahLst/>
              <a:cxnLst/>
              <a:rect l="l" t="t" r="r" b="b"/>
              <a:pathLst>
                <a:path w="1764029" h="216535">
                  <a:moveTo>
                    <a:pt x="1688776" y="181531"/>
                  </a:moveTo>
                  <a:lnTo>
                    <a:pt x="1689711" y="190174"/>
                  </a:lnTo>
                  <a:lnTo>
                    <a:pt x="1696720" y="202977"/>
                  </a:lnTo>
                  <a:lnTo>
                    <a:pt x="1708015" y="212209"/>
                  </a:lnTo>
                  <a:lnTo>
                    <a:pt x="1722501" y="216535"/>
                  </a:lnTo>
                  <a:lnTo>
                    <a:pt x="1737542" y="214907"/>
                  </a:lnTo>
                  <a:lnTo>
                    <a:pt x="1750345" y="207899"/>
                  </a:lnTo>
                  <a:lnTo>
                    <a:pt x="1759577" y="196603"/>
                  </a:lnTo>
                  <a:lnTo>
                    <a:pt x="1763068" y="184912"/>
                  </a:lnTo>
                  <a:lnTo>
                    <a:pt x="1725421" y="184912"/>
                  </a:lnTo>
                  <a:lnTo>
                    <a:pt x="1688776" y="181531"/>
                  </a:lnTo>
                  <a:close/>
                </a:path>
                <a:path w="1764029" h="216535">
                  <a:moveTo>
                    <a:pt x="1689962" y="168835"/>
                  </a:moveTo>
                  <a:lnTo>
                    <a:pt x="1688083" y="175133"/>
                  </a:lnTo>
                  <a:lnTo>
                    <a:pt x="1688776" y="181531"/>
                  </a:lnTo>
                  <a:lnTo>
                    <a:pt x="1725421" y="184912"/>
                  </a:lnTo>
                  <a:lnTo>
                    <a:pt x="1726565" y="172212"/>
                  </a:lnTo>
                  <a:lnTo>
                    <a:pt x="1689962" y="168835"/>
                  </a:lnTo>
                  <a:close/>
                </a:path>
                <a:path w="1764029" h="216535">
                  <a:moveTo>
                    <a:pt x="1729485" y="140589"/>
                  </a:moveTo>
                  <a:lnTo>
                    <a:pt x="1714444" y="142236"/>
                  </a:lnTo>
                  <a:lnTo>
                    <a:pt x="1701641" y="149288"/>
                  </a:lnTo>
                  <a:lnTo>
                    <a:pt x="1692409" y="160627"/>
                  </a:lnTo>
                  <a:lnTo>
                    <a:pt x="1689962" y="168835"/>
                  </a:lnTo>
                  <a:lnTo>
                    <a:pt x="1726565" y="172212"/>
                  </a:lnTo>
                  <a:lnTo>
                    <a:pt x="1725421" y="184912"/>
                  </a:lnTo>
                  <a:lnTo>
                    <a:pt x="1763068" y="184912"/>
                  </a:lnTo>
                  <a:lnTo>
                    <a:pt x="1763903" y="182118"/>
                  </a:lnTo>
                  <a:lnTo>
                    <a:pt x="1762329" y="167074"/>
                  </a:lnTo>
                  <a:lnTo>
                    <a:pt x="1755314" y="154257"/>
                  </a:lnTo>
                  <a:lnTo>
                    <a:pt x="1743989" y="144988"/>
                  </a:lnTo>
                  <a:lnTo>
                    <a:pt x="1729485" y="140589"/>
                  </a:lnTo>
                  <a:close/>
                </a:path>
                <a:path w="1764029" h="216535">
                  <a:moveTo>
                    <a:pt x="203834" y="31750"/>
                  </a:moveTo>
                  <a:lnTo>
                    <a:pt x="74917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202945" y="44450"/>
                  </a:lnTo>
                  <a:lnTo>
                    <a:pt x="1688776" y="181531"/>
                  </a:lnTo>
                  <a:lnTo>
                    <a:pt x="1688083" y="175133"/>
                  </a:lnTo>
                  <a:lnTo>
                    <a:pt x="1689962" y="168835"/>
                  </a:lnTo>
                  <a:lnTo>
                    <a:pt x="203834" y="31750"/>
                  </a:lnTo>
                  <a:close/>
                </a:path>
                <a:path w="1764029" h="216535">
                  <a:moveTo>
                    <a:pt x="38100" y="0"/>
                  </a:moveTo>
                  <a:lnTo>
                    <a:pt x="23252" y="3006"/>
                  </a:lnTo>
                  <a:lnTo>
                    <a:pt x="11144" y="11191"/>
                  </a:lnTo>
                  <a:lnTo>
                    <a:pt x="2988" y="23306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17" y="31750"/>
                  </a:lnTo>
                  <a:lnTo>
                    <a:pt x="73211" y="23306"/>
                  </a:lnTo>
                  <a:lnTo>
                    <a:pt x="65055" y="11191"/>
                  </a:lnTo>
                  <a:lnTo>
                    <a:pt x="52947" y="3006"/>
                  </a:lnTo>
                  <a:lnTo>
                    <a:pt x="38100" y="0"/>
                  </a:lnTo>
                  <a:close/>
                </a:path>
                <a:path w="1764029" h="216535">
                  <a:moveTo>
                    <a:pt x="74917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17" y="317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967739" y="4920996"/>
            <a:ext cx="1986280" cy="1708785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149225" marR="146050" indent="10668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rlito"/>
                <a:cs typeface="Carlito"/>
              </a:rPr>
              <a:t>Pendayagunaan  </a:t>
            </a:r>
            <a:r>
              <a:rPr dirty="0" sz="1800" spc="-5">
                <a:latin typeface="Carlito"/>
                <a:cs typeface="Carlito"/>
              </a:rPr>
              <a:t>dan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pemeliharaan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596628" y="2913888"/>
            <a:ext cx="1985772" cy="1708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7519416" y="1799844"/>
            <a:ext cx="2885440" cy="1892300"/>
            <a:chOff x="7519416" y="1799844"/>
            <a:chExt cx="2885440" cy="1892300"/>
          </a:xfrm>
        </p:grpSpPr>
        <p:sp>
          <p:nvSpPr>
            <p:cNvPr id="24" name="object 24"/>
            <p:cNvSpPr/>
            <p:nvPr/>
          </p:nvSpPr>
          <p:spPr>
            <a:xfrm>
              <a:off x="7724215" y="3196082"/>
              <a:ext cx="1745614" cy="495934"/>
            </a:xfrm>
            <a:custGeom>
              <a:avLst/>
              <a:gdLst/>
              <a:ahLst/>
              <a:cxnLst/>
              <a:rect l="l" t="t" r="r" b="b"/>
              <a:pathLst>
                <a:path w="1745615" h="495935">
                  <a:moveTo>
                    <a:pt x="42666" y="420117"/>
                  </a:moveTo>
                  <a:lnTo>
                    <a:pt x="27610" y="421258"/>
                  </a:lnTo>
                  <a:lnTo>
                    <a:pt x="14104" y="428099"/>
                  </a:lnTo>
                  <a:lnTo>
                    <a:pt x="4623" y="439213"/>
                  </a:lnTo>
                  <a:lnTo>
                    <a:pt x="0" y="453066"/>
                  </a:lnTo>
                  <a:lnTo>
                    <a:pt x="1067" y="468121"/>
                  </a:lnTo>
                  <a:lnTo>
                    <a:pt x="7963" y="481627"/>
                  </a:lnTo>
                  <a:lnTo>
                    <a:pt x="19085" y="491108"/>
                  </a:lnTo>
                  <a:lnTo>
                    <a:pt x="32946" y="495732"/>
                  </a:lnTo>
                  <a:lnTo>
                    <a:pt x="48057" y="494664"/>
                  </a:lnTo>
                  <a:lnTo>
                    <a:pt x="61507" y="487769"/>
                  </a:lnTo>
                  <a:lnTo>
                    <a:pt x="70981" y="476646"/>
                  </a:lnTo>
                  <a:lnTo>
                    <a:pt x="75173" y="464057"/>
                  </a:lnTo>
                  <a:lnTo>
                    <a:pt x="39548" y="464057"/>
                  </a:lnTo>
                  <a:lnTo>
                    <a:pt x="36119" y="451865"/>
                  </a:lnTo>
                  <a:lnTo>
                    <a:pt x="71580" y="441963"/>
                  </a:lnTo>
                  <a:lnTo>
                    <a:pt x="67633" y="434171"/>
                  </a:lnTo>
                  <a:lnTo>
                    <a:pt x="56518" y="424703"/>
                  </a:lnTo>
                  <a:lnTo>
                    <a:pt x="42666" y="420117"/>
                  </a:lnTo>
                  <a:close/>
                </a:path>
                <a:path w="1745615" h="495935">
                  <a:moveTo>
                    <a:pt x="71580" y="441963"/>
                  </a:moveTo>
                  <a:lnTo>
                    <a:pt x="36119" y="451865"/>
                  </a:lnTo>
                  <a:lnTo>
                    <a:pt x="39548" y="464057"/>
                  </a:lnTo>
                  <a:lnTo>
                    <a:pt x="74956" y="454170"/>
                  </a:lnTo>
                  <a:lnTo>
                    <a:pt x="74473" y="447674"/>
                  </a:lnTo>
                  <a:lnTo>
                    <a:pt x="71580" y="441963"/>
                  </a:lnTo>
                  <a:close/>
                </a:path>
                <a:path w="1745615" h="495935">
                  <a:moveTo>
                    <a:pt x="74956" y="454170"/>
                  </a:moveTo>
                  <a:lnTo>
                    <a:pt x="39548" y="464057"/>
                  </a:lnTo>
                  <a:lnTo>
                    <a:pt x="75173" y="464057"/>
                  </a:lnTo>
                  <a:lnTo>
                    <a:pt x="75596" y="462786"/>
                  </a:lnTo>
                  <a:lnTo>
                    <a:pt x="74956" y="454170"/>
                  </a:lnTo>
                  <a:close/>
                </a:path>
                <a:path w="1745615" h="495935">
                  <a:moveTo>
                    <a:pt x="1670114" y="31750"/>
                  </a:moveTo>
                  <a:lnTo>
                    <a:pt x="1540561" y="31750"/>
                  </a:lnTo>
                  <a:lnTo>
                    <a:pt x="71580" y="441963"/>
                  </a:lnTo>
                  <a:lnTo>
                    <a:pt x="74473" y="447674"/>
                  </a:lnTo>
                  <a:lnTo>
                    <a:pt x="74956" y="454170"/>
                  </a:lnTo>
                  <a:lnTo>
                    <a:pt x="1542192" y="44450"/>
                  </a:lnTo>
                  <a:lnTo>
                    <a:pt x="1541450" y="44450"/>
                  </a:lnTo>
                  <a:lnTo>
                    <a:pt x="1543101" y="44195"/>
                  </a:lnTo>
                  <a:lnTo>
                    <a:pt x="1670058" y="44195"/>
                  </a:lnTo>
                  <a:lnTo>
                    <a:pt x="1668831" y="38100"/>
                  </a:lnTo>
                  <a:lnTo>
                    <a:pt x="1670114" y="31750"/>
                  </a:lnTo>
                  <a:close/>
                </a:path>
                <a:path w="1745615" h="495935">
                  <a:moveTo>
                    <a:pt x="1706931" y="0"/>
                  </a:moveTo>
                  <a:lnTo>
                    <a:pt x="1692084" y="3006"/>
                  </a:lnTo>
                  <a:lnTo>
                    <a:pt x="1679975" y="11191"/>
                  </a:lnTo>
                  <a:lnTo>
                    <a:pt x="1671820" y="23306"/>
                  </a:lnTo>
                  <a:lnTo>
                    <a:pt x="1668831" y="38100"/>
                  </a:lnTo>
                  <a:lnTo>
                    <a:pt x="1671820" y="52947"/>
                  </a:lnTo>
                  <a:lnTo>
                    <a:pt x="1679975" y="65055"/>
                  </a:lnTo>
                  <a:lnTo>
                    <a:pt x="1692084" y="73211"/>
                  </a:lnTo>
                  <a:lnTo>
                    <a:pt x="1706931" y="76200"/>
                  </a:lnTo>
                  <a:lnTo>
                    <a:pt x="1721778" y="73211"/>
                  </a:lnTo>
                  <a:lnTo>
                    <a:pt x="1733887" y="65055"/>
                  </a:lnTo>
                  <a:lnTo>
                    <a:pt x="1742043" y="52947"/>
                  </a:lnTo>
                  <a:lnTo>
                    <a:pt x="1743753" y="44450"/>
                  </a:lnTo>
                  <a:lnTo>
                    <a:pt x="1706931" y="44450"/>
                  </a:lnTo>
                  <a:lnTo>
                    <a:pt x="1706931" y="31750"/>
                  </a:lnTo>
                  <a:lnTo>
                    <a:pt x="1743748" y="31750"/>
                  </a:lnTo>
                  <a:lnTo>
                    <a:pt x="1742043" y="23306"/>
                  </a:lnTo>
                  <a:lnTo>
                    <a:pt x="1733887" y="11191"/>
                  </a:lnTo>
                  <a:lnTo>
                    <a:pt x="1721778" y="3006"/>
                  </a:lnTo>
                  <a:lnTo>
                    <a:pt x="1706931" y="0"/>
                  </a:lnTo>
                  <a:close/>
                </a:path>
                <a:path w="1745615" h="495935">
                  <a:moveTo>
                    <a:pt x="1543101" y="44195"/>
                  </a:moveTo>
                  <a:lnTo>
                    <a:pt x="1541450" y="44450"/>
                  </a:lnTo>
                  <a:lnTo>
                    <a:pt x="1542192" y="44450"/>
                  </a:lnTo>
                  <a:lnTo>
                    <a:pt x="1543101" y="44195"/>
                  </a:lnTo>
                  <a:close/>
                </a:path>
                <a:path w="1745615" h="495935">
                  <a:moveTo>
                    <a:pt x="1670058" y="44195"/>
                  </a:moveTo>
                  <a:lnTo>
                    <a:pt x="1543101" y="44195"/>
                  </a:lnTo>
                  <a:lnTo>
                    <a:pt x="1542192" y="44450"/>
                  </a:lnTo>
                  <a:lnTo>
                    <a:pt x="1670109" y="44450"/>
                  </a:lnTo>
                  <a:lnTo>
                    <a:pt x="1670058" y="44195"/>
                  </a:lnTo>
                  <a:close/>
                </a:path>
                <a:path w="1745615" h="495935">
                  <a:moveTo>
                    <a:pt x="1743748" y="31750"/>
                  </a:moveTo>
                  <a:lnTo>
                    <a:pt x="1706931" y="31750"/>
                  </a:lnTo>
                  <a:lnTo>
                    <a:pt x="1706931" y="44450"/>
                  </a:lnTo>
                  <a:lnTo>
                    <a:pt x="1743753" y="44450"/>
                  </a:lnTo>
                  <a:lnTo>
                    <a:pt x="1745031" y="38100"/>
                  </a:lnTo>
                  <a:lnTo>
                    <a:pt x="1743748" y="317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519416" y="1799844"/>
              <a:ext cx="2884931" cy="3825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9596628" y="2913888"/>
            <a:ext cx="1986280" cy="1708785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94970">
              <a:lnSpc>
                <a:spcPct val="100000"/>
              </a:lnSpc>
              <a:spcBef>
                <a:spcPts val="1395"/>
              </a:spcBef>
            </a:pPr>
            <a:r>
              <a:rPr dirty="0" sz="1800" spc="-5">
                <a:latin typeface="Carlito"/>
                <a:cs typeface="Carlito"/>
              </a:rPr>
              <a:t>Helpdesk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TIK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19416" y="1799844"/>
            <a:ext cx="2885440" cy="382905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310"/>
              </a:spcBef>
            </a:pPr>
            <a:r>
              <a:rPr dirty="0" sz="1800" spc="-10">
                <a:latin typeface="Carlito"/>
                <a:cs typeface="Carlito"/>
              </a:rPr>
              <a:t>“Pelayanan </a:t>
            </a:r>
            <a:r>
              <a:rPr dirty="0" sz="1800" spc="-5">
                <a:latin typeface="Carlito"/>
                <a:cs typeface="Carlito"/>
              </a:rPr>
              <a:t>Pengguna SPBE”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58000" y="6105144"/>
            <a:ext cx="3177540" cy="382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858000" y="6105144"/>
            <a:ext cx="3177540" cy="382905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320"/>
              </a:spcBef>
            </a:pPr>
            <a:r>
              <a:rPr dirty="0" sz="1800" spc="-10">
                <a:latin typeface="Carlito"/>
                <a:cs typeface="Carlito"/>
              </a:rPr>
              <a:t>“Pengoperasian Layanan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SPBE”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08632" y="1740407"/>
            <a:ext cx="2884932" cy="382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008632" y="1740407"/>
            <a:ext cx="2885440" cy="382905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133350">
              <a:lnSpc>
                <a:spcPct val="100000"/>
              </a:lnSpc>
              <a:spcBef>
                <a:spcPts val="305"/>
              </a:spcBef>
            </a:pPr>
            <a:r>
              <a:rPr dirty="0" sz="1800" spc="-15">
                <a:latin typeface="Carlito"/>
                <a:cs typeface="Carlito"/>
              </a:rPr>
              <a:t>“Pelayanan </a:t>
            </a:r>
            <a:r>
              <a:rPr dirty="0" sz="1800" spc="-5">
                <a:latin typeface="Carlito"/>
                <a:cs typeface="Carlito"/>
              </a:rPr>
              <a:t>Pengguna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SPBE”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60409" y="181102"/>
            <a:ext cx="35509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4815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E61"/>
                </a:solidFill>
                <a:latin typeface="Verdana"/>
                <a:cs typeface="Verdana"/>
              </a:rPr>
              <a:t>INSTRUKTUR  </a:t>
            </a:r>
            <a:r>
              <a:rPr dirty="0" sz="1800" spc="-5" b="1">
                <a:solidFill>
                  <a:srgbClr val="003E61"/>
                </a:solidFill>
                <a:latin typeface="Verdana"/>
                <a:cs typeface="Verdana"/>
              </a:rPr>
              <a:t>DOMAIN </a:t>
            </a:r>
            <a:r>
              <a:rPr dirty="0" sz="1800" spc="-10" b="1">
                <a:solidFill>
                  <a:srgbClr val="003E61"/>
                </a:solidFill>
                <a:latin typeface="Verdana"/>
                <a:cs typeface="Verdana"/>
              </a:rPr>
              <a:t>MANAJEMEN</a:t>
            </a:r>
            <a:r>
              <a:rPr dirty="0" sz="1800" spc="-35" b="1">
                <a:solidFill>
                  <a:srgbClr val="003E61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003E61"/>
                </a:solidFill>
                <a:latin typeface="Verdana"/>
                <a:cs typeface="Verdana"/>
              </a:rPr>
              <a:t>SPBE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06920" y="728548"/>
            <a:ext cx="5346700" cy="701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0"/>
              <a:t>TONY </a:t>
            </a:r>
            <a:r>
              <a:rPr dirty="0" sz="2400" spc="85"/>
              <a:t>DWI </a:t>
            </a:r>
            <a:r>
              <a:rPr dirty="0" sz="2400" spc="-90"/>
              <a:t>SUSANTO, </a:t>
            </a:r>
            <a:r>
              <a:rPr dirty="0" sz="2400" spc="-245" b="0">
                <a:latin typeface="Arial"/>
                <a:cs typeface="Arial"/>
              </a:rPr>
              <a:t>S.T., </a:t>
            </a:r>
            <a:r>
              <a:rPr dirty="0" sz="2400" spc="-145" b="0">
                <a:latin typeface="Arial"/>
                <a:cs typeface="Arial"/>
              </a:rPr>
              <a:t>M.T.,</a:t>
            </a:r>
            <a:r>
              <a:rPr dirty="0" sz="2400" spc="-90" b="0">
                <a:latin typeface="Arial"/>
                <a:cs typeface="Arial"/>
              </a:rPr>
              <a:t> </a:t>
            </a:r>
            <a:r>
              <a:rPr dirty="0" sz="2400" spc="-155" b="0">
                <a:latin typeface="Arial"/>
                <a:cs typeface="Arial"/>
              </a:rPr>
              <a:t>Ph.D.</a:t>
            </a:r>
            <a:endParaRPr sz="2400">
              <a:latin typeface="Arial"/>
              <a:cs typeface="Arial"/>
            </a:endParaRPr>
          </a:p>
          <a:p>
            <a:pPr algn="r" marR="43815">
              <a:lnSpc>
                <a:spcPct val="100000"/>
              </a:lnSpc>
              <a:spcBef>
                <a:spcPts val="35"/>
              </a:spcBef>
            </a:pPr>
            <a:r>
              <a:rPr dirty="0" sz="2000" spc="-5">
                <a:solidFill>
                  <a:srgbClr val="003E61"/>
                </a:solidFill>
              </a:rPr>
              <a:t>INSTITUT </a:t>
            </a:r>
            <a:r>
              <a:rPr dirty="0" sz="2000" spc="-80">
                <a:solidFill>
                  <a:srgbClr val="003E61"/>
                </a:solidFill>
              </a:rPr>
              <a:t>TEKNOLOGI </a:t>
            </a:r>
            <a:r>
              <a:rPr dirty="0" sz="2000" spc="-105">
                <a:solidFill>
                  <a:srgbClr val="003E61"/>
                </a:solidFill>
              </a:rPr>
              <a:t>SEPULUH</a:t>
            </a:r>
            <a:r>
              <a:rPr dirty="0" sz="2000" spc="-40">
                <a:solidFill>
                  <a:srgbClr val="003E61"/>
                </a:solidFill>
              </a:rPr>
              <a:t> </a:t>
            </a:r>
            <a:r>
              <a:rPr dirty="0" sz="2000" spc="-80">
                <a:solidFill>
                  <a:srgbClr val="003E61"/>
                </a:solidFill>
              </a:rPr>
              <a:t>NOPEMBER</a:t>
            </a:r>
            <a:endParaRPr sz="2000"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7132955" cy="6858000"/>
            <a:chOff x="0" y="0"/>
            <a:chExt cx="7132955" cy="6858000"/>
          </a:xfrm>
        </p:grpSpPr>
        <p:sp>
          <p:nvSpPr>
            <p:cNvPr id="6" name="object 6"/>
            <p:cNvSpPr/>
            <p:nvPr/>
          </p:nvSpPr>
          <p:spPr>
            <a:xfrm>
              <a:off x="4583477" y="3468623"/>
              <a:ext cx="1057275" cy="3389629"/>
            </a:xfrm>
            <a:custGeom>
              <a:avLst/>
              <a:gdLst/>
              <a:ahLst/>
              <a:cxnLst/>
              <a:rect l="l" t="t" r="r" b="b"/>
              <a:pathLst>
                <a:path w="1057275" h="3389629">
                  <a:moveTo>
                    <a:pt x="130508" y="2486186"/>
                  </a:moveTo>
                  <a:lnTo>
                    <a:pt x="145811" y="2548941"/>
                  </a:lnTo>
                  <a:lnTo>
                    <a:pt x="158628" y="2596766"/>
                  </a:lnTo>
                  <a:lnTo>
                    <a:pt x="172439" y="2644774"/>
                  </a:lnTo>
                  <a:lnTo>
                    <a:pt x="187260" y="2692967"/>
                  </a:lnTo>
                  <a:lnTo>
                    <a:pt x="203106" y="2741351"/>
                  </a:lnTo>
                  <a:lnTo>
                    <a:pt x="219996" y="2789929"/>
                  </a:lnTo>
                  <a:lnTo>
                    <a:pt x="237943" y="2838704"/>
                  </a:lnTo>
                  <a:lnTo>
                    <a:pt x="256965" y="2887681"/>
                  </a:lnTo>
                  <a:lnTo>
                    <a:pt x="277079" y="2936863"/>
                  </a:lnTo>
                  <a:lnTo>
                    <a:pt x="298299" y="2986254"/>
                  </a:lnTo>
                  <a:lnTo>
                    <a:pt x="320642" y="3035859"/>
                  </a:lnTo>
                  <a:lnTo>
                    <a:pt x="344125" y="3085680"/>
                  </a:lnTo>
                  <a:lnTo>
                    <a:pt x="368763" y="3135722"/>
                  </a:lnTo>
                  <a:lnTo>
                    <a:pt x="394574" y="3185988"/>
                  </a:lnTo>
                  <a:lnTo>
                    <a:pt x="421572" y="3236483"/>
                  </a:lnTo>
                  <a:lnTo>
                    <a:pt x="449774" y="3287209"/>
                  </a:lnTo>
                  <a:lnTo>
                    <a:pt x="479197" y="3338172"/>
                  </a:lnTo>
                  <a:lnTo>
                    <a:pt x="509857" y="3389375"/>
                  </a:lnTo>
                  <a:lnTo>
                    <a:pt x="1056846" y="3389375"/>
                  </a:lnTo>
                  <a:lnTo>
                    <a:pt x="305377" y="2800650"/>
                  </a:lnTo>
                  <a:lnTo>
                    <a:pt x="130508" y="2486186"/>
                  </a:lnTo>
                  <a:close/>
                </a:path>
                <a:path w="1057275" h="3389629">
                  <a:moveTo>
                    <a:pt x="103942" y="1383318"/>
                  </a:moveTo>
                  <a:lnTo>
                    <a:pt x="91314" y="1424283"/>
                  </a:lnTo>
                  <a:lnTo>
                    <a:pt x="0" y="2251494"/>
                  </a:lnTo>
                  <a:lnTo>
                    <a:pt x="130508" y="2486186"/>
                  </a:lnTo>
                  <a:lnTo>
                    <a:pt x="123092" y="2453823"/>
                  </a:lnTo>
                  <a:lnTo>
                    <a:pt x="113159" y="2406522"/>
                  </a:lnTo>
                  <a:lnTo>
                    <a:pt x="104154" y="2359389"/>
                  </a:lnTo>
                  <a:lnTo>
                    <a:pt x="96063" y="2312418"/>
                  </a:lnTo>
                  <a:lnTo>
                    <a:pt x="88867" y="2265607"/>
                  </a:lnTo>
                  <a:lnTo>
                    <a:pt x="82552" y="2218952"/>
                  </a:lnTo>
                  <a:lnTo>
                    <a:pt x="77102" y="2172448"/>
                  </a:lnTo>
                  <a:lnTo>
                    <a:pt x="72499" y="2126092"/>
                  </a:lnTo>
                  <a:lnTo>
                    <a:pt x="68728" y="2079881"/>
                  </a:lnTo>
                  <a:lnTo>
                    <a:pt x="65772" y="2033810"/>
                  </a:lnTo>
                  <a:lnTo>
                    <a:pt x="63616" y="1987875"/>
                  </a:lnTo>
                  <a:lnTo>
                    <a:pt x="62243" y="1942073"/>
                  </a:lnTo>
                  <a:lnTo>
                    <a:pt x="61637" y="1896399"/>
                  </a:lnTo>
                  <a:lnTo>
                    <a:pt x="61781" y="1850851"/>
                  </a:lnTo>
                  <a:lnTo>
                    <a:pt x="62660" y="1805424"/>
                  </a:lnTo>
                  <a:lnTo>
                    <a:pt x="64258" y="1760114"/>
                  </a:lnTo>
                  <a:lnTo>
                    <a:pt x="66558" y="1714918"/>
                  </a:lnTo>
                  <a:lnTo>
                    <a:pt x="69544" y="1669831"/>
                  </a:lnTo>
                  <a:lnTo>
                    <a:pt x="73199" y="1624850"/>
                  </a:lnTo>
                  <a:lnTo>
                    <a:pt x="77508" y="1579971"/>
                  </a:lnTo>
                  <a:lnTo>
                    <a:pt x="82455" y="1535191"/>
                  </a:lnTo>
                  <a:lnTo>
                    <a:pt x="88023" y="1490505"/>
                  </a:lnTo>
                  <a:lnTo>
                    <a:pt x="94195" y="1445909"/>
                  </a:lnTo>
                  <a:lnTo>
                    <a:pt x="100957" y="1401400"/>
                  </a:lnTo>
                  <a:lnTo>
                    <a:pt x="103942" y="1383318"/>
                  </a:lnTo>
                  <a:close/>
                </a:path>
                <a:path w="1057275" h="3389629">
                  <a:moveTo>
                    <a:pt x="526698" y="11857"/>
                  </a:moveTo>
                  <a:lnTo>
                    <a:pt x="497284" y="87473"/>
                  </a:lnTo>
                  <a:lnTo>
                    <a:pt x="480388" y="131160"/>
                  </a:lnTo>
                  <a:lnTo>
                    <a:pt x="463595" y="174819"/>
                  </a:lnTo>
                  <a:lnTo>
                    <a:pt x="446921" y="218454"/>
                  </a:lnTo>
                  <a:lnTo>
                    <a:pt x="430383" y="262068"/>
                  </a:lnTo>
                  <a:lnTo>
                    <a:pt x="413996" y="305665"/>
                  </a:lnTo>
                  <a:lnTo>
                    <a:pt x="397777" y="349250"/>
                  </a:lnTo>
                  <a:lnTo>
                    <a:pt x="381742" y="392826"/>
                  </a:lnTo>
                  <a:lnTo>
                    <a:pt x="365907" y="436397"/>
                  </a:lnTo>
                  <a:lnTo>
                    <a:pt x="350289" y="479966"/>
                  </a:lnTo>
                  <a:lnTo>
                    <a:pt x="334903" y="523538"/>
                  </a:lnTo>
                  <a:lnTo>
                    <a:pt x="319765" y="567116"/>
                  </a:lnTo>
                  <a:lnTo>
                    <a:pt x="304893" y="610705"/>
                  </a:lnTo>
                  <a:lnTo>
                    <a:pt x="290302" y="654307"/>
                  </a:lnTo>
                  <a:lnTo>
                    <a:pt x="276008" y="697927"/>
                  </a:lnTo>
                  <a:lnTo>
                    <a:pt x="262028" y="741569"/>
                  </a:lnTo>
                  <a:lnTo>
                    <a:pt x="248377" y="785237"/>
                  </a:lnTo>
                  <a:lnTo>
                    <a:pt x="235072" y="828934"/>
                  </a:lnTo>
                  <a:lnTo>
                    <a:pt x="222130" y="872663"/>
                  </a:lnTo>
                  <a:lnTo>
                    <a:pt x="209565" y="916430"/>
                  </a:lnTo>
                  <a:lnTo>
                    <a:pt x="197396" y="960238"/>
                  </a:lnTo>
                  <a:lnTo>
                    <a:pt x="185636" y="1004090"/>
                  </a:lnTo>
                  <a:lnTo>
                    <a:pt x="174304" y="1047991"/>
                  </a:lnTo>
                  <a:lnTo>
                    <a:pt x="163415" y="1091944"/>
                  </a:lnTo>
                  <a:lnTo>
                    <a:pt x="152985" y="1135953"/>
                  </a:lnTo>
                  <a:lnTo>
                    <a:pt x="143031" y="1180022"/>
                  </a:lnTo>
                  <a:lnTo>
                    <a:pt x="133568" y="1224155"/>
                  </a:lnTo>
                  <a:lnTo>
                    <a:pt x="124613" y="1268355"/>
                  </a:lnTo>
                  <a:lnTo>
                    <a:pt x="116182" y="1312627"/>
                  </a:lnTo>
                  <a:lnTo>
                    <a:pt x="108291" y="1356974"/>
                  </a:lnTo>
                  <a:lnTo>
                    <a:pt x="103942" y="1383318"/>
                  </a:lnTo>
                  <a:lnTo>
                    <a:pt x="526698" y="11857"/>
                  </a:lnTo>
                  <a:close/>
                </a:path>
                <a:path w="1057275" h="3389629">
                  <a:moveTo>
                    <a:pt x="531320" y="0"/>
                  </a:moveTo>
                  <a:lnTo>
                    <a:pt x="529923" y="1397"/>
                  </a:lnTo>
                  <a:lnTo>
                    <a:pt x="526698" y="11857"/>
                  </a:lnTo>
                  <a:lnTo>
                    <a:pt x="5313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617455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2347" y="1607819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89">
                  <a:moveTo>
                    <a:pt x="391667" y="0"/>
                  </a:moveTo>
                  <a:lnTo>
                    <a:pt x="342544" y="3052"/>
                  </a:lnTo>
                  <a:lnTo>
                    <a:pt x="295239" y="11963"/>
                  </a:lnTo>
                  <a:lnTo>
                    <a:pt x="250121" y="26367"/>
                  </a:lnTo>
                  <a:lnTo>
                    <a:pt x="207556" y="45896"/>
                  </a:lnTo>
                  <a:lnTo>
                    <a:pt x="167913" y="70182"/>
                  </a:lnTo>
                  <a:lnTo>
                    <a:pt x="131558" y="98858"/>
                  </a:lnTo>
                  <a:lnTo>
                    <a:pt x="98858" y="131558"/>
                  </a:lnTo>
                  <a:lnTo>
                    <a:pt x="70182" y="167913"/>
                  </a:lnTo>
                  <a:lnTo>
                    <a:pt x="45896" y="207556"/>
                  </a:lnTo>
                  <a:lnTo>
                    <a:pt x="26367" y="250121"/>
                  </a:lnTo>
                  <a:lnTo>
                    <a:pt x="11963" y="295239"/>
                  </a:lnTo>
                  <a:lnTo>
                    <a:pt x="3052" y="342544"/>
                  </a:lnTo>
                  <a:lnTo>
                    <a:pt x="0" y="391667"/>
                  </a:lnTo>
                  <a:lnTo>
                    <a:pt x="3052" y="440791"/>
                  </a:lnTo>
                  <a:lnTo>
                    <a:pt x="11963" y="488096"/>
                  </a:lnTo>
                  <a:lnTo>
                    <a:pt x="26367" y="533214"/>
                  </a:lnTo>
                  <a:lnTo>
                    <a:pt x="45896" y="575779"/>
                  </a:lnTo>
                  <a:lnTo>
                    <a:pt x="70182" y="615422"/>
                  </a:lnTo>
                  <a:lnTo>
                    <a:pt x="98858" y="651777"/>
                  </a:lnTo>
                  <a:lnTo>
                    <a:pt x="131558" y="684477"/>
                  </a:lnTo>
                  <a:lnTo>
                    <a:pt x="167913" y="713153"/>
                  </a:lnTo>
                  <a:lnTo>
                    <a:pt x="207556" y="737439"/>
                  </a:lnTo>
                  <a:lnTo>
                    <a:pt x="250121" y="756968"/>
                  </a:lnTo>
                  <a:lnTo>
                    <a:pt x="295239" y="771372"/>
                  </a:lnTo>
                  <a:lnTo>
                    <a:pt x="342544" y="780283"/>
                  </a:lnTo>
                  <a:lnTo>
                    <a:pt x="391667" y="783335"/>
                  </a:lnTo>
                  <a:lnTo>
                    <a:pt x="440791" y="780283"/>
                  </a:lnTo>
                  <a:lnTo>
                    <a:pt x="488096" y="771372"/>
                  </a:lnTo>
                  <a:lnTo>
                    <a:pt x="533214" y="756968"/>
                  </a:lnTo>
                  <a:lnTo>
                    <a:pt x="575779" y="737439"/>
                  </a:lnTo>
                  <a:lnTo>
                    <a:pt x="615422" y="713153"/>
                  </a:lnTo>
                  <a:lnTo>
                    <a:pt x="651777" y="684477"/>
                  </a:lnTo>
                  <a:lnTo>
                    <a:pt x="684477" y="651777"/>
                  </a:lnTo>
                  <a:lnTo>
                    <a:pt x="713153" y="615422"/>
                  </a:lnTo>
                  <a:lnTo>
                    <a:pt x="737439" y="575779"/>
                  </a:lnTo>
                  <a:lnTo>
                    <a:pt x="756968" y="533214"/>
                  </a:lnTo>
                  <a:lnTo>
                    <a:pt x="771372" y="488096"/>
                  </a:lnTo>
                  <a:lnTo>
                    <a:pt x="780283" y="440791"/>
                  </a:lnTo>
                  <a:lnTo>
                    <a:pt x="783335" y="391667"/>
                  </a:lnTo>
                  <a:lnTo>
                    <a:pt x="780283" y="342544"/>
                  </a:lnTo>
                  <a:lnTo>
                    <a:pt x="771372" y="295239"/>
                  </a:lnTo>
                  <a:lnTo>
                    <a:pt x="756968" y="250121"/>
                  </a:lnTo>
                  <a:lnTo>
                    <a:pt x="737439" y="207556"/>
                  </a:lnTo>
                  <a:lnTo>
                    <a:pt x="713153" y="167913"/>
                  </a:lnTo>
                  <a:lnTo>
                    <a:pt x="684477" y="131558"/>
                  </a:lnTo>
                  <a:lnTo>
                    <a:pt x="651777" y="98858"/>
                  </a:lnTo>
                  <a:lnTo>
                    <a:pt x="615422" y="70182"/>
                  </a:lnTo>
                  <a:lnTo>
                    <a:pt x="575779" y="45896"/>
                  </a:lnTo>
                  <a:lnTo>
                    <a:pt x="533214" y="26367"/>
                  </a:lnTo>
                  <a:lnTo>
                    <a:pt x="488096" y="11963"/>
                  </a:lnTo>
                  <a:lnTo>
                    <a:pt x="440791" y="3052"/>
                  </a:lnTo>
                  <a:lnTo>
                    <a:pt x="391667" y="0"/>
                  </a:lnTo>
                  <a:close/>
                </a:path>
              </a:pathLst>
            </a:custGeom>
            <a:solidFill>
              <a:srgbClr val="EA05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32347" y="1607819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89">
                  <a:moveTo>
                    <a:pt x="0" y="391667"/>
                  </a:moveTo>
                  <a:lnTo>
                    <a:pt x="3052" y="342544"/>
                  </a:lnTo>
                  <a:lnTo>
                    <a:pt x="11963" y="295239"/>
                  </a:lnTo>
                  <a:lnTo>
                    <a:pt x="26367" y="250121"/>
                  </a:lnTo>
                  <a:lnTo>
                    <a:pt x="45896" y="207556"/>
                  </a:lnTo>
                  <a:lnTo>
                    <a:pt x="70182" y="167913"/>
                  </a:lnTo>
                  <a:lnTo>
                    <a:pt x="98858" y="131558"/>
                  </a:lnTo>
                  <a:lnTo>
                    <a:pt x="131558" y="98858"/>
                  </a:lnTo>
                  <a:lnTo>
                    <a:pt x="167913" y="70182"/>
                  </a:lnTo>
                  <a:lnTo>
                    <a:pt x="207556" y="45896"/>
                  </a:lnTo>
                  <a:lnTo>
                    <a:pt x="250121" y="26367"/>
                  </a:lnTo>
                  <a:lnTo>
                    <a:pt x="295239" y="11963"/>
                  </a:lnTo>
                  <a:lnTo>
                    <a:pt x="342544" y="3052"/>
                  </a:lnTo>
                  <a:lnTo>
                    <a:pt x="391667" y="0"/>
                  </a:lnTo>
                  <a:lnTo>
                    <a:pt x="440791" y="3052"/>
                  </a:lnTo>
                  <a:lnTo>
                    <a:pt x="488096" y="11963"/>
                  </a:lnTo>
                  <a:lnTo>
                    <a:pt x="533214" y="26367"/>
                  </a:lnTo>
                  <a:lnTo>
                    <a:pt x="575779" y="45896"/>
                  </a:lnTo>
                  <a:lnTo>
                    <a:pt x="615422" y="70182"/>
                  </a:lnTo>
                  <a:lnTo>
                    <a:pt x="651777" y="98858"/>
                  </a:lnTo>
                  <a:lnTo>
                    <a:pt x="684477" y="131558"/>
                  </a:lnTo>
                  <a:lnTo>
                    <a:pt x="713153" y="167913"/>
                  </a:lnTo>
                  <a:lnTo>
                    <a:pt x="737439" y="207556"/>
                  </a:lnTo>
                  <a:lnTo>
                    <a:pt x="756968" y="250121"/>
                  </a:lnTo>
                  <a:lnTo>
                    <a:pt x="771372" y="295239"/>
                  </a:lnTo>
                  <a:lnTo>
                    <a:pt x="780283" y="342544"/>
                  </a:lnTo>
                  <a:lnTo>
                    <a:pt x="783335" y="391667"/>
                  </a:lnTo>
                  <a:lnTo>
                    <a:pt x="780283" y="440791"/>
                  </a:lnTo>
                  <a:lnTo>
                    <a:pt x="771372" y="488096"/>
                  </a:lnTo>
                  <a:lnTo>
                    <a:pt x="756968" y="533214"/>
                  </a:lnTo>
                  <a:lnTo>
                    <a:pt x="737439" y="575779"/>
                  </a:lnTo>
                  <a:lnTo>
                    <a:pt x="713153" y="615422"/>
                  </a:lnTo>
                  <a:lnTo>
                    <a:pt x="684477" y="651777"/>
                  </a:lnTo>
                  <a:lnTo>
                    <a:pt x="651777" y="684477"/>
                  </a:lnTo>
                  <a:lnTo>
                    <a:pt x="615422" y="713153"/>
                  </a:lnTo>
                  <a:lnTo>
                    <a:pt x="575779" y="737439"/>
                  </a:lnTo>
                  <a:lnTo>
                    <a:pt x="533214" y="756968"/>
                  </a:lnTo>
                  <a:lnTo>
                    <a:pt x="488096" y="771372"/>
                  </a:lnTo>
                  <a:lnTo>
                    <a:pt x="440791" y="780283"/>
                  </a:lnTo>
                  <a:lnTo>
                    <a:pt x="391667" y="783335"/>
                  </a:lnTo>
                  <a:lnTo>
                    <a:pt x="342544" y="780283"/>
                  </a:lnTo>
                  <a:lnTo>
                    <a:pt x="295239" y="771372"/>
                  </a:lnTo>
                  <a:lnTo>
                    <a:pt x="250121" y="756968"/>
                  </a:lnTo>
                  <a:lnTo>
                    <a:pt x="207556" y="737439"/>
                  </a:lnTo>
                  <a:lnTo>
                    <a:pt x="167913" y="713153"/>
                  </a:lnTo>
                  <a:lnTo>
                    <a:pt x="131558" y="684477"/>
                  </a:lnTo>
                  <a:lnTo>
                    <a:pt x="98858" y="651777"/>
                  </a:lnTo>
                  <a:lnTo>
                    <a:pt x="70182" y="615422"/>
                  </a:lnTo>
                  <a:lnTo>
                    <a:pt x="45896" y="575779"/>
                  </a:lnTo>
                  <a:lnTo>
                    <a:pt x="26367" y="533214"/>
                  </a:lnTo>
                  <a:lnTo>
                    <a:pt x="11963" y="488096"/>
                  </a:lnTo>
                  <a:lnTo>
                    <a:pt x="3052" y="440791"/>
                  </a:lnTo>
                  <a:lnTo>
                    <a:pt x="0" y="391667"/>
                  </a:lnTo>
                  <a:close/>
                </a:path>
              </a:pathLst>
            </a:custGeom>
            <a:ln w="12700">
              <a:solidFill>
                <a:srgbClr val="EA05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06440" y="2977895"/>
              <a:ext cx="788035" cy="789940"/>
            </a:xfrm>
            <a:custGeom>
              <a:avLst/>
              <a:gdLst/>
              <a:ahLst/>
              <a:cxnLst/>
              <a:rect l="l" t="t" r="r" b="b"/>
              <a:pathLst>
                <a:path w="788034" h="789939">
                  <a:moveTo>
                    <a:pt x="393954" y="0"/>
                  </a:moveTo>
                  <a:lnTo>
                    <a:pt x="344541" y="3074"/>
                  </a:lnTo>
                  <a:lnTo>
                    <a:pt x="296960" y="12051"/>
                  </a:lnTo>
                  <a:lnTo>
                    <a:pt x="251577" y="26561"/>
                  </a:lnTo>
                  <a:lnTo>
                    <a:pt x="208764" y="46234"/>
                  </a:lnTo>
                  <a:lnTo>
                    <a:pt x="168889" y="70702"/>
                  </a:lnTo>
                  <a:lnTo>
                    <a:pt x="132323" y="99595"/>
                  </a:lnTo>
                  <a:lnTo>
                    <a:pt x="99433" y="132543"/>
                  </a:lnTo>
                  <a:lnTo>
                    <a:pt x="70589" y="169178"/>
                  </a:lnTo>
                  <a:lnTo>
                    <a:pt x="46162" y="209129"/>
                  </a:lnTo>
                  <a:lnTo>
                    <a:pt x="26520" y="252028"/>
                  </a:lnTo>
                  <a:lnTo>
                    <a:pt x="12033" y="297505"/>
                  </a:lnTo>
                  <a:lnTo>
                    <a:pt x="3069" y="345191"/>
                  </a:lnTo>
                  <a:lnTo>
                    <a:pt x="0" y="394715"/>
                  </a:lnTo>
                  <a:lnTo>
                    <a:pt x="3069" y="444215"/>
                  </a:lnTo>
                  <a:lnTo>
                    <a:pt x="12033" y="491884"/>
                  </a:lnTo>
                  <a:lnTo>
                    <a:pt x="26520" y="537351"/>
                  </a:lnTo>
                  <a:lnTo>
                    <a:pt x="46162" y="580245"/>
                  </a:lnTo>
                  <a:lnTo>
                    <a:pt x="70589" y="620197"/>
                  </a:lnTo>
                  <a:lnTo>
                    <a:pt x="99433" y="656837"/>
                  </a:lnTo>
                  <a:lnTo>
                    <a:pt x="132323" y="689792"/>
                  </a:lnTo>
                  <a:lnTo>
                    <a:pt x="168889" y="718694"/>
                  </a:lnTo>
                  <a:lnTo>
                    <a:pt x="208764" y="743172"/>
                  </a:lnTo>
                  <a:lnTo>
                    <a:pt x="251577" y="762855"/>
                  </a:lnTo>
                  <a:lnTo>
                    <a:pt x="296960" y="777373"/>
                  </a:lnTo>
                  <a:lnTo>
                    <a:pt x="344541" y="786355"/>
                  </a:lnTo>
                  <a:lnTo>
                    <a:pt x="393954" y="789431"/>
                  </a:lnTo>
                  <a:lnTo>
                    <a:pt x="443366" y="786355"/>
                  </a:lnTo>
                  <a:lnTo>
                    <a:pt x="490947" y="777373"/>
                  </a:lnTo>
                  <a:lnTo>
                    <a:pt x="536330" y="762855"/>
                  </a:lnTo>
                  <a:lnTo>
                    <a:pt x="579143" y="743172"/>
                  </a:lnTo>
                  <a:lnTo>
                    <a:pt x="619018" y="718694"/>
                  </a:lnTo>
                  <a:lnTo>
                    <a:pt x="655584" y="689792"/>
                  </a:lnTo>
                  <a:lnTo>
                    <a:pt x="688474" y="656837"/>
                  </a:lnTo>
                  <a:lnTo>
                    <a:pt x="717318" y="620197"/>
                  </a:lnTo>
                  <a:lnTo>
                    <a:pt x="741745" y="580245"/>
                  </a:lnTo>
                  <a:lnTo>
                    <a:pt x="761387" y="537351"/>
                  </a:lnTo>
                  <a:lnTo>
                    <a:pt x="775874" y="491884"/>
                  </a:lnTo>
                  <a:lnTo>
                    <a:pt x="784838" y="444215"/>
                  </a:lnTo>
                  <a:lnTo>
                    <a:pt x="787908" y="394715"/>
                  </a:lnTo>
                  <a:lnTo>
                    <a:pt x="784838" y="345191"/>
                  </a:lnTo>
                  <a:lnTo>
                    <a:pt x="775874" y="297505"/>
                  </a:lnTo>
                  <a:lnTo>
                    <a:pt x="761387" y="252028"/>
                  </a:lnTo>
                  <a:lnTo>
                    <a:pt x="741745" y="209129"/>
                  </a:lnTo>
                  <a:lnTo>
                    <a:pt x="717318" y="169178"/>
                  </a:lnTo>
                  <a:lnTo>
                    <a:pt x="688474" y="132543"/>
                  </a:lnTo>
                  <a:lnTo>
                    <a:pt x="655584" y="99595"/>
                  </a:lnTo>
                  <a:lnTo>
                    <a:pt x="619018" y="70702"/>
                  </a:lnTo>
                  <a:lnTo>
                    <a:pt x="579143" y="46234"/>
                  </a:lnTo>
                  <a:lnTo>
                    <a:pt x="536330" y="26561"/>
                  </a:lnTo>
                  <a:lnTo>
                    <a:pt x="490947" y="12051"/>
                  </a:lnTo>
                  <a:lnTo>
                    <a:pt x="443366" y="3074"/>
                  </a:lnTo>
                  <a:lnTo>
                    <a:pt x="39395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06440" y="2977895"/>
              <a:ext cx="788035" cy="789940"/>
            </a:xfrm>
            <a:custGeom>
              <a:avLst/>
              <a:gdLst/>
              <a:ahLst/>
              <a:cxnLst/>
              <a:rect l="l" t="t" r="r" b="b"/>
              <a:pathLst>
                <a:path w="788034" h="789939">
                  <a:moveTo>
                    <a:pt x="0" y="394715"/>
                  </a:moveTo>
                  <a:lnTo>
                    <a:pt x="3069" y="345191"/>
                  </a:lnTo>
                  <a:lnTo>
                    <a:pt x="12033" y="297505"/>
                  </a:lnTo>
                  <a:lnTo>
                    <a:pt x="26520" y="252028"/>
                  </a:lnTo>
                  <a:lnTo>
                    <a:pt x="46162" y="209129"/>
                  </a:lnTo>
                  <a:lnTo>
                    <a:pt x="70589" y="169178"/>
                  </a:lnTo>
                  <a:lnTo>
                    <a:pt x="99433" y="132543"/>
                  </a:lnTo>
                  <a:lnTo>
                    <a:pt x="132323" y="99595"/>
                  </a:lnTo>
                  <a:lnTo>
                    <a:pt x="168889" y="70702"/>
                  </a:lnTo>
                  <a:lnTo>
                    <a:pt x="208764" y="46234"/>
                  </a:lnTo>
                  <a:lnTo>
                    <a:pt x="251577" y="26561"/>
                  </a:lnTo>
                  <a:lnTo>
                    <a:pt x="296960" y="12051"/>
                  </a:lnTo>
                  <a:lnTo>
                    <a:pt x="344541" y="3074"/>
                  </a:lnTo>
                  <a:lnTo>
                    <a:pt x="393954" y="0"/>
                  </a:lnTo>
                  <a:lnTo>
                    <a:pt x="443366" y="3074"/>
                  </a:lnTo>
                  <a:lnTo>
                    <a:pt x="490947" y="12051"/>
                  </a:lnTo>
                  <a:lnTo>
                    <a:pt x="536330" y="26561"/>
                  </a:lnTo>
                  <a:lnTo>
                    <a:pt x="579143" y="46234"/>
                  </a:lnTo>
                  <a:lnTo>
                    <a:pt x="619018" y="70702"/>
                  </a:lnTo>
                  <a:lnTo>
                    <a:pt x="655584" y="99595"/>
                  </a:lnTo>
                  <a:lnTo>
                    <a:pt x="688474" y="132543"/>
                  </a:lnTo>
                  <a:lnTo>
                    <a:pt x="717318" y="169178"/>
                  </a:lnTo>
                  <a:lnTo>
                    <a:pt x="741745" y="209129"/>
                  </a:lnTo>
                  <a:lnTo>
                    <a:pt x="761387" y="252028"/>
                  </a:lnTo>
                  <a:lnTo>
                    <a:pt x="775874" y="297505"/>
                  </a:lnTo>
                  <a:lnTo>
                    <a:pt x="784838" y="345191"/>
                  </a:lnTo>
                  <a:lnTo>
                    <a:pt x="787908" y="394715"/>
                  </a:lnTo>
                  <a:lnTo>
                    <a:pt x="784838" y="444215"/>
                  </a:lnTo>
                  <a:lnTo>
                    <a:pt x="775874" y="491884"/>
                  </a:lnTo>
                  <a:lnTo>
                    <a:pt x="761387" y="537351"/>
                  </a:lnTo>
                  <a:lnTo>
                    <a:pt x="741745" y="580245"/>
                  </a:lnTo>
                  <a:lnTo>
                    <a:pt x="717318" y="620197"/>
                  </a:lnTo>
                  <a:lnTo>
                    <a:pt x="688474" y="656837"/>
                  </a:lnTo>
                  <a:lnTo>
                    <a:pt x="655584" y="689792"/>
                  </a:lnTo>
                  <a:lnTo>
                    <a:pt x="619018" y="718694"/>
                  </a:lnTo>
                  <a:lnTo>
                    <a:pt x="579143" y="743172"/>
                  </a:lnTo>
                  <a:lnTo>
                    <a:pt x="536330" y="762855"/>
                  </a:lnTo>
                  <a:lnTo>
                    <a:pt x="490947" y="777373"/>
                  </a:lnTo>
                  <a:lnTo>
                    <a:pt x="443366" y="786355"/>
                  </a:lnTo>
                  <a:lnTo>
                    <a:pt x="393954" y="789431"/>
                  </a:lnTo>
                  <a:lnTo>
                    <a:pt x="344541" y="786355"/>
                  </a:lnTo>
                  <a:lnTo>
                    <a:pt x="296960" y="777373"/>
                  </a:lnTo>
                  <a:lnTo>
                    <a:pt x="251577" y="762855"/>
                  </a:lnTo>
                  <a:lnTo>
                    <a:pt x="208764" y="743172"/>
                  </a:lnTo>
                  <a:lnTo>
                    <a:pt x="168889" y="718694"/>
                  </a:lnTo>
                  <a:lnTo>
                    <a:pt x="132323" y="689792"/>
                  </a:lnTo>
                  <a:lnTo>
                    <a:pt x="99433" y="656837"/>
                  </a:lnTo>
                  <a:lnTo>
                    <a:pt x="70589" y="620197"/>
                  </a:lnTo>
                  <a:lnTo>
                    <a:pt x="46162" y="580245"/>
                  </a:lnTo>
                  <a:lnTo>
                    <a:pt x="26520" y="537351"/>
                  </a:lnTo>
                  <a:lnTo>
                    <a:pt x="12033" y="491884"/>
                  </a:lnTo>
                  <a:lnTo>
                    <a:pt x="3069" y="444215"/>
                  </a:lnTo>
                  <a:lnTo>
                    <a:pt x="0" y="394715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26252" y="4047744"/>
              <a:ext cx="803275" cy="803275"/>
            </a:xfrm>
            <a:custGeom>
              <a:avLst/>
              <a:gdLst/>
              <a:ahLst/>
              <a:cxnLst/>
              <a:rect l="l" t="t" r="r" b="b"/>
              <a:pathLst>
                <a:path w="803275" h="803275">
                  <a:moveTo>
                    <a:pt x="401574" y="0"/>
                  </a:moveTo>
                  <a:lnTo>
                    <a:pt x="354749" y="2702"/>
                  </a:lnTo>
                  <a:lnTo>
                    <a:pt x="309509" y="10608"/>
                  </a:lnTo>
                  <a:lnTo>
                    <a:pt x="266155" y="23415"/>
                  </a:lnTo>
                  <a:lnTo>
                    <a:pt x="224989" y="40823"/>
                  </a:lnTo>
                  <a:lnTo>
                    <a:pt x="186313" y="62530"/>
                  </a:lnTo>
                  <a:lnTo>
                    <a:pt x="150427" y="88234"/>
                  </a:lnTo>
                  <a:lnTo>
                    <a:pt x="117633" y="117633"/>
                  </a:lnTo>
                  <a:lnTo>
                    <a:pt x="88234" y="150427"/>
                  </a:lnTo>
                  <a:lnTo>
                    <a:pt x="62530" y="186313"/>
                  </a:lnTo>
                  <a:lnTo>
                    <a:pt x="40823" y="224989"/>
                  </a:lnTo>
                  <a:lnTo>
                    <a:pt x="23415" y="266155"/>
                  </a:lnTo>
                  <a:lnTo>
                    <a:pt x="10608" y="309509"/>
                  </a:lnTo>
                  <a:lnTo>
                    <a:pt x="2702" y="354749"/>
                  </a:lnTo>
                  <a:lnTo>
                    <a:pt x="0" y="401573"/>
                  </a:lnTo>
                  <a:lnTo>
                    <a:pt x="2702" y="448398"/>
                  </a:lnTo>
                  <a:lnTo>
                    <a:pt x="10608" y="493638"/>
                  </a:lnTo>
                  <a:lnTo>
                    <a:pt x="23415" y="536992"/>
                  </a:lnTo>
                  <a:lnTo>
                    <a:pt x="40823" y="578158"/>
                  </a:lnTo>
                  <a:lnTo>
                    <a:pt x="62530" y="616834"/>
                  </a:lnTo>
                  <a:lnTo>
                    <a:pt x="88234" y="652720"/>
                  </a:lnTo>
                  <a:lnTo>
                    <a:pt x="117633" y="685514"/>
                  </a:lnTo>
                  <a:lnTo>
                    <a:pt x="150427" y="714913"/>
                  </a:lnTo>
                  <a:lnTo>
                    <a:pt x="186313" y="740617"/>
                  </a:lnTo>
                  <a:lnTo>
                    <a:pt x="224989" y="762324"/>
                  </a:lnTo>
                  <a:lnTo>
                    <a:pt x="266155" y="779732"/>
                  </a:lnTo>
                  <a:lnTo>
                    <a:pt x="309509" y="792539"/>
                  </a:lnTo>
                  <a:lnTo>
                    <a:pt x="354749" y="800445"/>
                  </a:lnTo>
                  <a:lnTo>
                    <a:pt x="401574" y="803147"/>
                  </a:lnTo>
                  <a:lnTo>
                    <a:pt x="448398" y="800445"/>
                  </a:lnTo>
                  <a:lnTo>
                    <a:pt x="493638" y="792539"/>
                  </a:lnTo>
                  <a:lnTo>
                    <a:pt x="536992" y="779732"/>
                  </a:lnTo>
                  <a:lnTo>
                    <a:pt x="578158" y="762324"/>
                  </a:lnTo>
                  <a:lnTo>
                    <a:pt x="616834" y="740617"/>
                  </a:lnTo>
                  <a:lnTo>
                    <a:pt x="652720" y="714913"/>
                  </a:lnTo>
                  <a:lnTo>
                    <a:pt x="685514" y="685514"/>
                  </a:lnTo>
                  <a:lnTo>
                    <a:pt x="714913" y="652720"/>
                  </a:lnTo>
                  <a:lnTo>
                    <a:pt x="740617" y="616834"/>
                  </a:lnTo>
                  <a:lnTo>
                    <a:pt x="762324" y="578158"/>
                  </a:lnTo>
                  <a:lnTo>
                    <a:pt x="779732" y="536992"/>
                  </a:lnTo>
                  <a:lnTo>
                    <a:pt x="792539" y="493638"/>
                  </a:lnTo>
                  <a:lnTo>
                    <a:pt x="800445" y="448398"/>
                  </a:lnTo>
                  <a:lnTo>
                    <a:pt x="803148" y="401573"/>
                  </a:lnTo>
                  <a:lnTo>
                    <a:pt x="800445" y="354749"/>
                  </a:lnTo>
                  <a:lnTo>
                    <a:pt x="792539" y="309509"/>
                  </a:lnTo>
                  <a:lnTo>
                    <a:pt x="779732" y="266155"/>
                  </a:lnTo>
                  <a:lnTo>
                    <a:pt x="762324" y="224989"/>
                  </a:lnTo>
                  <a:lnTo>
                    <a:pt x="740617" y="186313"/>
                  </a:lnTo>
                  <a:lnTo>
                    <a:pt x="714913" y="150427"/>
                  </a:lnTo>
                  <a:lnTo>
                    <a:pt x="685514" y="117633"/>
                  </a:lnTo>
                  <a:lnTo>
                    <a:pt x="652720" y="88234"/>
                  </a:lnTo>
                  <a:lnTo>
                    <a:pt x="616834" y="62530"/>
                  </a:lnTo>
                  <a:lnTo>
                    <a:pt x="578158" y="40823"/>
                  </a:lnTo>
                  <a:lnTo>
                    <a:pt x="536992" y="23415"/>
                  </a:lnTo>
                  <a:lnTo>
                    <a:pt x="493638" y="10608"/>
                  </a:lnTo>
                  <a:lnTo>
                    <a:pt x="448398" y="2702"/>
                  </a:lnTo>
                  <a:lnTo>
                    <a:pt x="40157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26252" y="4047744"/>
              <a:ext cx="803275" cy="803275"/>
            </a:xfrm>
            <a:custGeom>
              <a:avLst/>
              <a:gdLst/>
              <a:ahLst/>
              <a:cxnLst/>
              <a:rect l="l" t="t" r="r" b="b"/>
              <a:pathLst>
                <a:path w="803275" h="803275">
                  <a:moveTo>
                    <a:pt x="0" y="401573"/>
                  </a:moveTo>
                  <a:lnTo>
                    <a:pt x="2702" y="354749"/>
                  </a:lnTo>
                  <a:lnTo>
                    <a:pt x="10608" y="309509"/>
                  </a:lnTo>
                  <a:lnTo>
                    <a:pt x="23415" y="266155"/>
                  </a:lnTo>
                  <a:lnTo>
                    <a:pt x="40823" y="224989"/>
                  </a:lnTo>
                  <a:lnTo>
                    <a:pt x="62530" y="186313"/>
                  </a:lnTo>
                  <a:lnTo>
                    <a:pt x="88234" y="150427"/>
                  </a:lnTo>
                  <a:lnTo>
                    <a:pt x="117633" y="117633"/>
                  </a:lnTo>
                  <a:lnTo>
                    <a:pt x="150427" y="88234"/>
                  </a:lnTo>
                  <a:lnTo>
                    <a:pt x="186313" y="62530"/>
                  </a:lnTo>
                  <a:lnTo>
                    <a:pt x="224989" y="40823"/>
                  </a:lnTo>
                  <a:lnTo>
                    <a:pt x="266155" y="23415"/>
                  </a:lnTo>
                  <a:lnTo>
                    <a:pt x="309509" y="10608"/>
                  </a:lnTo>
                  <a:lnTo>
                    <a:pt x="354749" y="2702"/>
                  </a:lnTo>
                  <a:lnTo>
                    <a:pt x="401574" y="0"/>
                  </a:lnTo>
                  <a:lnTo>
                    <a:pt x="448398" y="2702"/>
                  </a:lnTo>
                  <a:lnTo>
                    <a:pt x="493638" y="10608"/>
                  </a:lnTo>
                  <a:lnTo>
                    <a:pt x="536992" y="23415"/>
                  </a:lnTo>
                  <a:lnTo>
                    <a:pt x="578158" y="40823"/>
                  </a:lnTo>
                  <a:lnTo>
                    <a:pt x="616834" y="62530"/>
                  </a:lnTo>
                  <a:lnTo>
                    <a:pt x="652720" y="88234"/>
                  </a:lnTo>
                  <a:lnTo>
                    <a:pt x="685514" y="117633"/>
                  </a:lnTo>
                  <a:lnTo>
                    <a:pt x="714913" y="150427"/>
                  </a:lnTo>
                  <a:lnTo>
                    <a:pt x="740617" y="186313"/>
                  </a:lnTo>
                  <a:lnTo>
                    <a:pt x="762324" y="224989"/>
                  </a:lnTo>
                  <a:lnTo>
                    <a:pt x="779732" y="266155"/>
                  </a:lnTo>
                  <a:lnTo>
                    <a:pt x="792539" y="309509"/>
                  </a:lnTo>
                  <a:lnTo>
                    <a:pt x="800445" y="354749"/>
                  </a:lnTo>
                  <a:lnTo>
                    <a:pt x="803148" y="401573"/>
                  </a:lnTo>
                  <a:lnTo>
                    <a:pt x="800445" y="448398"/>
                  </a:lnTo>
                  <a:lnTo>
                    <a:pt x="792539" y="493638"/>
                  </a:lnTo>
                  <a:lnTo>
                    <a:pt x="779732" y="536992"/>
                  </a:lnTo>
                  <a:lnTo>
                    <a:pt x="762324" y="578158"/>
                  </a:lnTo>
                  <a:lnTo>
                    <a:pt x="740617" y="616834"/>
                  </a:lnTo>
                  <a:lnTo>
                    <a:pt x="714913" y="652720"/>
                  </a:lnTo>
                  <a:lnTo>
                    <a:pt x="685514" y="685514"/>
                  </a:lnTo>
                  <a:lnTo>
                    <a:pt x="652720" y="714913"/>
                  </a:lnTo>
                  <a:lnTo>
                    <a:pt x="616834" y="740617"/>
                  </a:lnTo>
                  <a:lnTo>
                    <a:pt x="578158" y="762324"/>
                  </a:lnTo>
                  <a:lnTo>
                    <a:pt x="536992" y="779732"/>
                  </a:lnTo>
                  <a:lnTo>
                    <a:pt x="493638" y="792539"/>
                  </a:lnTo>
                  <a:lnTo>
                    <a:pt x="448398" y="800445"/>
                  </a:lnTo>
                  <a:lnTo>
                    <a:pt x="401574" y="803147"/>
                  </a:lnTo>
                  <a:lnTo>
                    <a:pt x="354749" y="800445"/>
                  </a:lnTo>
                  <a:lnTo>
                    <a:pt x="309509" y="792539"/>
                  </a:lnTo>
                  <a:lnTo>
                    <a:pt x="266155" y="779732"/>
                  </a:lnTo>
                  <a:lnTo>
                    <a:pt x="224989" y="762324"/>
                  </a:lnTo>
                  <a:lnTo>
                    <a:pt x="186313" y="740617"/>
                  </a:lnTo>
                  <a:lnTo>
                    <a:pt x="150427" y="714913"/>
                  </a:lnTo>
                  <a:lnTo>
                    <a:pt x="117633" y="685514"/>
                  </a:lnTo>
                  <a:lnTo>
                    <a:pt x="88234" y="652720"/>
                  </a:lnTo>
                  <a:lnTo>
                    <a:pt x="62530" y="616834"/>
                  </a:lnTo>
                  <a:lnTo>
                    <a:pt x="40823" y="578158"/>
                  </a:lnTo>
                  <a:lnTo>
                    <a:pt x="23415" y="536992"/>
                  </a:lnTo>
                  <a:lnTo>
                    <a:pt x="10608" y="493638"/>
                  </a:lnTo>
                  <a:lnTo>
                    <a:pt x="2702" y="448398"/>
                  </a:lnTo>
                  <a:lnTo>
                    <a:pt x="0" y="401573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42759" y="1744979"/>
              <a:ext cx="283845" cy="248920"/>
            </a:xfrm>
            <a:custGeom>
              <a:avLst/>
              <a:gdLst/>
              <a:ahLst/>
              <a:cxnLst/>
              <a:rect l="l" t="t" r="r" b="b"/>
              <a:pathLst>
                <a:path w="283845" h="248919">
                  <a:moveTo>
                    <a:pt x="141732" y="0"/>
                  </a:moveTo>
                  <a:lnTo>
                    <a:pt x="96950" y="6333"/>
                  </a:lnTo>
                  <a:lnTo>
                    <a:pt x="58046" y="23969"/>
                  </a:lnTo>
                  <a:lnTo>
                    <a:pt x="27358" y="50858"/>
                  </a:lnTo>
                  <a:lnTo>
                    <a:pt x="7229" y="84953"/>
                  </a:lnTo>
                  <a:lnTo>
                    <a:pt x="0" y="124206"/>
                  </a:lnTo>
                  <a:lnTo>
                    <a:pt x="7229" y="163458"/>
                  </a:lnTo>
                  <a:lnTo>
                    <a:pt x="27358" y="197553"/>
                  </a:lnTo>
                  <a:lnTo>
                    <a:pt x="58046" y="224442"/>
                  </a:lnTo>
                  <a:lnTo>
                    <a:pt x="96950" y="242078"/>
                  </a:lnTo>
                  <a:lnTo>
                    <a:pt x="141732" y="248412"/>
                  </a:lnTo>
                  <a:lnTo>
                    <a:pt x="186513" y="242078"/>
                  </a:lnTo>
                  <a:lnTo>
                    <a:pt x="225417" y="224442"/>
                  </a:lnTo>
                  <a:lnTo>
                    <a:pt x="256105" y="197553"/>
                  </a:lnTo>
                  <a:lnTo>
                    <a:pt x="276234" y="163458"/>
                  </a:lnTo>
                  <a:lnTo>
                    <a:pt x="283464" y="124206"/>
                  </a:lnTo>
                  <a:lnTo>
                    <a:pt x="276234" y="84953"/>
                  </a:lnTo>
                  <a:lnTo>
                    <a:pt x="256105" y="50858"/>
                  </a:lnTo>
                  <a:lnTo>
                    <a:pt x="225417" y="23969"/>
                  </a:lnTo>
                  <a:lnTo>
                    <a:pt x="186513" y="6333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EA05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842759" y="1744979"/>
              <a:ext cx="283845" cy="248920"/>
            </a:xfrm>
            <a:custGeom>
              <a:avLst/>
              <a:gdLst/>
              <a:ahLst/>
              <a:cxnLst/>
              <a:rect l="l" t="t" r="r" b="b"/>
              <a:pathLst>
                <a:path w="283845" h="248919">
                  <a:moveTo>
                    <a:pt x="0" y="124206"/>
                  </a:moveTo>
                  <a:lnTo>
                    <a:pt x="7229" y="84953"/>
                  </a:lnTo>
                  <a:lnTo>
                    <a:pt x="27358" y="50858"/>
                  </a:lnTo>
                  <a:lnTo>
                    <a:pt x="58046" y="23969"/>
                  </a:lnTo>
                  <a:lnTo>
                    <a:pt x="96950" y="6333"/>
                  </a:lnTo>
                  <a:lnTo>
                    <a:pt x="141732" y="0"/>
                  </a:lnTo>
                  <a:lnTo>
                    <a:pt x="186513" y="6333"/>
                  </a:lnTo>
                  <a:lnTo>
                    <a:pt x="225417" y="23969"/>
                  </a:lnTo>
                  <a:lnTo>
                    <a:pt x="256105" y="50858"/>
                  </a:lnTo>
                  <a:lnTo>
                    <a:pt x="276234" y="84953"/>
                  </a:lnTo>
                  <a:lnTo>
                    <a:pt x="283464" y="124206"/>
                  </a:lnTo>
                  <a:lnTo>
                    <a:pt x="276234" y="163458"/>
                  </a:lnTo>
                  <a:lnTo>
                    <a:pt x="256105" y="197553"/>
                  </a:lnTo>
                  <a:lnTo>
                    <a:pt x="225417" y="224442"/>
                  </a:lnTo>
                  <a:lnTo>
                    <a:pt x="186513" y="242078"/>
                  </a:lnTo>
                  <a:lnTo>
                    <a:pt x="141732" y="248412"/>
                  </a:lnTo>
                  <a:lnTo>
                    <a:pt x="96950" y="242078"/>
                  </a:lnTo>
                  <a:lnTo>
                    <a:pt x="58046" y="224442"/>
                  </a:lnTo>
                  <a:lnTo>
                    <a:pt x="27358" y="197553"/>
                  </a:lnTo>
                  <a:lnTo>
                    <a:pt x="7229" y="163458"/>
                  </a:lnTo>
                  <a:lnTo>
                    <a:pt x="0" y="124206"/>
                  </a:lnTo>
                  <a:close/>
                </a:path>
              </a:pathLst>
            </a:custGeom>
            <a:ln w="12700">
              <a:solidFill>
                <a:srgbClr val="EA05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913626" y="1815845"/>
              <a:ext cx="162560" cy="93345"/>
            </a:xfrm>
            <a:custGeom>
              <a:avLst/>
              <a:gdLst/>
              <a:ahLst/>
              <a:cxnLst/>
              <a:rect l="l" t="t" r="r" b="b"/>
              <a:pathLst>
                <a:path w="162559" h="93344">
                  <a:moveTo>
                    <a:pt x="0" y="27431"/>
                  </a:moveTo>
                  <a:lnTo>
                    <a:pt x="60325" y="90169"/>
                  </a:lnTo>
                </a:path>
                <a:path w="162559" h="93344">
                  <a:moveTo>
                    <a:pt x="162432" y="0"/>
                  </a:moveTo>
                  <a:lnTo>
                    <a:pt x="41148" y="9283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873240" y="3092195"/>
              <a:ext cx="248411" cy="248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873240" y="3092195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20">
                  <a:moveTo>
                    <a:pt x="0" y="124205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5" y="0"/>
                  </a:lnTo>
                  <a:lnTo>
                    <a:pt x="172545" y="9763"/>
                  </a:lnTo>
                  <a:lnTo>
                    <a:pt x="212026" y="36385"/>
                  </a:lnTo>
                  <a:lnTo>
                    <a:pt x="238648" y="75866"/>
                  </a:lnTo>
                  <a:lnTo>
                    <a:pt x="248411" y="124205"/>
                  </a:lnTo>
                  <a:lnTo>
                    <a:pt x="238648" y="172545"/>
                  </a:lnTo>
                  <a:lnTo>
                    <a:pt x="212026" y="212026"/>
                  </a:lnTo>
                  <a:lnTo>
                    <a:pt x="172545" y="238648"/>
                  </a:lnTo>
                  <a:lnTo>
                    <a:pt x="124205" y="248412"/>
                  </a:lnTo>
                  <a:lnTo>
                    <a:pt x="75866" y="238648"/>
                  </a:lnTo>
                  <a:lnTo>
                    <a:pt x="36385" y="212026"/>
                  </a:lnTo>
                  <a:lnTo>
                    <a:pt x="9763" y="172545"/>
                  </a:lnTo>
                  <a:lnTo>
                    <a:pt x="0" y="124205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919721" y="3161538"/>
              <a:ext cx="159385" cy="110489"/>
            </a:xfrm>
            <a:custGeom>
              <a:avLst/>
              <a:gdLst/>
              <a:ahLst/>
              <a:cxnLst/>
              <a:rect l="l" t="t" r="r" b="b"/>
              <a:pathLst>
                <a:path w="159384" h="110489">
                  <a:moveTo>
                    <a:pt x="0" y="47244"/>
                  </a:moveTo>
                  <a:lnTo>
                    <a:pt x="52704" y="109982"/>
                  </a:lnTo>
                </a:path>
                <a:path w="159384" h="110489">
                  <a:moveTo>
                    <a:pt x="159384" y="0"/>
                  </a:moveTo>
                  <a:lnTo>
                    <a:pt x="53339" y="9283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867906" y="1596159"/>
            <a:ext cx="5130800" cy="5033010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381000">
              <a:lnSpc>
                <a:spcPct val="100000"/>
              </a:lnSpc>
              <a:spcBef>
                <a:spcPts val="1065"/>
              </a:spcBef>
            </a:pPr>
            <a:r>
              <a:rPr dirty="0" sz="1500" spc="-15" b="1">
                <a:latin typeface="Arial"/>
                <a:cs typeface="Arial"/>
              </a:rPr>
              <a:t>Riwayat</a:t>
            </a:r>
            <a:r>
              <a:rPr dirty="0" sz="1500" spc="-5" b="1">
                <a:latin typeface="Arial"/>
                <a:cs typeface="Arial"/>
              </a:rPr>
              <a:t> </a:t>
            </a:r>
            <a:r>
              <a:rPr dirty="0" sz="1500" spc="-15" b="1">
                <a:latin typeface="Arial"/>
                <a:cs typeface="Arial"/>
              </a:rPr>
              <a:t>Pendidikan</a:t>
            </a:r>
            <a:endParaRPr sz="1500">
              <a:latin typeface="Arial"/>
              <a:cs typeface="Arial"/>
            </a:endParaRPr>
          </a:p>
          <a:p>
            <a:pPr marL="194310" indent="-17272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100" spc="-35" b="1">
                <a:latin typeface="Arial"/>
                <a:cs typeface="Arial"/>
              </a:rPr>
              <a:t>S3, </a:t>
            </a:r>
            <a:r>
              <a:rPr dirty="0" sz="1100" spc="-5" b="1">
                <a:latin typeface="Arial"/>
                <a:cs typeface="Arial"/>
              </a:rPr>
              <a:t>Computer </a:t>
            </a:r>
            <a:r>
              <a:rPr dirty="0" sz="1100" spc="-40" b="1">
                <a:latin typeface="Arial"/>
                <a:cs typeface="Arial"/>
              </a:rPr>
              <a:t>Science, </a:t>
            </a:r>
            <a:r>
              <a:rPr dirty="0" sz="1100" spc="-20" b="1">
                <a:latin typeface="Arial"/>
                <a:cs typeface="Arial"/>
              </a:rPr>
              <a:t>The </a:t>
            </a:r>
            <a:r>
              <a:rPr dirty="0" sz="1100" spc="-25" b="1">
                <a:latin typeface="Arial"/>
                <a:cs typeface="Arial"/>
              </a:rPr>
              <a:t>Flinders </a:t>
            </a:r>
            <a:r>
              <a:rPr dirty="0" sz="1100" spc="-10" b="1">
                <a:latin typeface="Arial"/>
                <a:cs typeface="Arial"/>
              </a:rPr>
              <a:t>University </a:t>
            </a:r>
            <a:r>
              <a:rPr dirty="0" sz="1100" spc="25" b="1">
                <a:latin typeface="Arial"/>
                <a:cs typeface="Arial"/>
              </a:rPr>
              <a:t>of </a:t>
            </a:r>
            <a:r>
              <a:rPr dirty="0" sz="1100" spc="-15" b="1">
                <a:latin typeface="Arial"/>
                <a:cs typeface="Arial"/>
              </a:rPr>
              <a:t>South Australia,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Australia.</a:t>
            </a:r>
            <a:endParaRPr sz="1100">
              <a:latin typeface="Arial"/>
              <a:cs typeface="Arial"/>
            </a:endParaRPr>
          </a:p>
          <a:p>
            <a:pPr marL="194310" indent="-17272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100" spc="-35" b="1">
                <a:latin typeface="Arial"/>
                <a:cs typeface="Arial"/>
              </a:rPr>
              <a:t>S2, </a:t>
            </a:r>
            <a:r>
              <a:rPr dirty="0" sz="1100" spc="-10" b="1">
                <a:latin typeface="Arial"/>
                <a:cs typeface="Arial"/>
              </a:rPr>
              <a:t>Teknik </a:t>
            </a:r>
            <a:r>
              <a:rPr dirty="0" sz="1100" spc="-15" b="1">
                <a:latin typeface="Arial"/>
                <a:cs typeface="Arial"/>
              </a:rPr>
              <a:t>Elektro, </a:t>
            </a:r>
            <a:r>
              <a:rPr dirty="0" sz="1100" spc="-25" b="1">
                <a:latin typeface="Arial"/>
                <a:cs typeface="Arial"/>
              </a:rPr>
              <a:t>Universitas </a:t>
            </a:r>
            <a:r>
              <a:rPr dirty="0" sz="1100" spc="-20" b="1">
                <a:latin typeface="Arial"/>
                <a:cs typeface="Arial"/>
              </a:rPr>
              <a:t>Gadjah </a:t>
            </a:r>
            <a:r>
              <a:rPr dirty="0" sz="1100" spc="20" b="1">
                <a:latin typeface="Arial"/>
                <a:cs typeface="Arial"/>
              </a:rPr>
              <a:t>Mada,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Yogyakarta.</a:t>
            </a:r>
            <a:endParaRPr sz="1100">
              <a:latin typeface="Arial"/>
              <a:cs typeface="Arial"/>
            </a:endParaRPr>
          </a:p>
          <a:p>
            <a:pPr marL="194310" indent="-17272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100" spc="-35" b="1">
                <a:latin typeface="Arial"/>
                <a:cs typeface="Arial"/>
              </a:rPr>
              <a:t>S1, </a:t>
            </a:r>
            <a:r>
              <a:rPr dirty="0" sz="1100" spc="-10" b="1">
                <a:latin typeface="Arial"/>
                <a:cs typeface="Arial"/>
              </a:rPr>
              <a:t>Tenik </a:t>
            </a:r>
            <a:r>
              <a:rPr dirty="0" sz="1100" spc="10" b="1">
                <a:latin typeface="Arial"/>
                <a:cs typeface="Arial"/>
              </a:rPr>
              <a:t>Nuklir, </a:t>
            </a:r>
            <a:r>
              <a:rPr dirty="0" sz="1100" spc="-25" b="1">
                <a:latin typeface="Arial"/>
                <a:cs typeface="Arial"/>
              </a:rPr>
              <a:t>Universitas </a:t>
            </a:r>
            <a:r>
              <a:rPr dirty="0" sz="1100" spc="-20" b="1">
                <a:latin typeface="Arial"/>
                <a:cs typeface="Arial"/>
              </a:rPr>
              <a:t>Gadjah </a:t>
            </a:r>
            <a:r>
              <a:rPr dirty="0" sz="1100" spc="20" b="1">
                <a:latin typeface="Arial"/>
                <a:cs typeface="Arial"/>
              </a:rPr>
              <a:t>Mada,</a:t>
            </a:r>
            <a:r>
              <a:rPr dirty="0" sz="1100" spc="-9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Yogyakarta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150">
              <a:latin typeface="Arial"/>
              <a:cs typeface="Arial"/>
            </a:endParaRPr>
          </a:p>
          <a:p>
            <a:pPr marL="401320">
              <a:lnSpc>
                <a:spcPct val="100000"/>
              </a:lnSpc>
            </a:pPr>
            <a:r>
              <a:rPr dirty="0" sz="1500" spc="-15" b="1">
                <a:latin typeface="Arial"/>
                <a:cs typeface="Arial"/>
              </a:rPr>
              <a:t>Pengalaman</a:t>
            </a:r>
            <a:r>
              <a:rPr dirty="0" sz="1500" spc="5" b="1">
                <a:latin typeface="Arial"/>
                <a:cs typeface="Arial"/>
              </a:rPr>
              <a:t> </a:t>
            </a:r>
            <a:r>
              <a:rPr dirty="0" sz="1500" spc="-30" b="1">
                <a:latin typeface="Arial"/>
                <a:cs typeface="Arial"/>
              </a:rPr>
              <a:t>Profesi</a:t>
            </a:r>
            <a:endParaRPr sz="150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915"/>
              </a:spcBef>
            </a:pPr>
            <a:r>
              <a:rPr dirty="0" sz="1050" spc="-30" b="1">
                <a:latin typeface="Arial"/>
                <a:cs typeface="Arial"/>
              </a:rPr>
              <a:t>Dosen </a:t>
            </a:r>
            <a:r>
              <a:rPr dirty="0" sz="1050" spc="175" b="1">
                <a:latin typeface="Arial"/>
                <a:cs typeface="Arial"/>
              </a:rPr>
              <a:t>/ </a:t>
            </a:r>
            <a:r>
              <a:rPr dirty="0" sz="1050" spc="-15" b="1">
                <a:latin typeface="Arial"/>
                <a:cs typeface="Arial"/>
              </a:rPr>
              <a:t>Akademisi </a:t>
            </a:r>
            <a:r>
              <a:rPr dirty="0" sz="1050" spc="10" b="1">
                <a:latin typeface="Arial"/>
                <a:cs typeface="Arial"/>
              </a:rPr>
              <a:t>Institut </a:t>
            </a:r>
            <a:r>
              <a:rPr dirty="0" sz="1050" spc="-5" b="1">
                <a:latin typeface="Arial"/>
                <a:cs typeface="Arial"/>
              </a:rPr>
              <a:t>Teknologi </a:t>
            </a:r>
            <a:r>
              <a:rPr dirty="0" sz="1050" spc="-20" b="1">
                <a:latin typeface="Arial"/>
                <a:cs typeface="Arial"/>
              </a:rPr>
              <a:t>Sepuluh </a:t>
            </a:r>
            <a:r>
              <a:rPr dirty="0" sz="1050" spc="5" b="1">
                <a:latin typeface="Arial"/>
                <a:cs typeface="Arial"/>
              </a:rPr>
              <a:t>Nopember, </a:t>
            </a:r>
            <a:r>
              <a:rPr dirty="0" sz="1050" spc="-20" b="1">
                <a:latin typeface="Arial"/>
                <a:cs typeface="Arial"/>
              </a:rPr>
              <a:t>Kepala </a:t>
            </a:r>
            <a:r>
              <a:rPr dirty="0" sz="1050" spc="-10" b="1">
                <a:latin typeface="Arial"/>
                <a:cs typeface="Arial"/>
              </a:rPr>
              <a:t>Peneliti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Lab-</a:t>
            </a:r>
            <a:endParaRPr sz="105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635"/>
              </a:spcBef>
            </a:pPr>
            <a:r>
              <a:rPr dirty="0" sz="1050" spc="-30" b="1">
                <a:latin typeface="Arial"/>
                <a:cs typeface="Arial"/>
              </a:rPr>
              <a:t>based </a:t>
            </a:r>
            <a:r>
              <a:rPr dirty="0" sz="1050" spc="-25" b="1">
                <a:latin typeface="Arial"/>
                <a:cs typeface="Arial"/>
              </a:rPr>
              <a:t>Education </a:t>
            </a:r>
            <a:r>
              <a:rPr dirty="0" sz="1050" spc="-55" b="1">
                <a:latin typeface="Arial"/>
                <a:cs typeface="Arial"/>
              </a:rPr>
              <a:t>(LBE) </a:t>
            </a:r>
            <a:r>
              <a:rPr dirty="0" sz="1050" spc="-10" b="1">
                <a:latin typeface="Arial"/>
                <a:cs typeface="Arial"/>
              </a:rPr>
              <a:t>E-Government </a:t>
            </a:r>
            <a:r>
              <a:rPr dirty="0" sz="1050" spc="135" b="1">
                <a:latin typeface="Arial"/>
                <a:cs typeface="Arial"/>
              </a:rPr>
              <a:t>&amp; </a:t>
            </a:r>
            <a:r>
              <a:rPr dirty="0" sz="1050" spc="10" b="1">
                <a:latin typeface="Arial"/>
                <a:cs typeface="Arial"/>
              </a:rPr>
              <a:t>IT </a:t>
            </a:r>
            <a:r>
              <a:rPr dirty="0" sz="1050" spc="-25" b="1">
                <a:latin typeface="Arial"/>
                <a:cs typeface="Arial"/>
              </a:rPr>
              <a:t>Governance</a:t>
            </a:r>
            <a:r>
              <a:rPr dirty="0" sz="1050" spc="-200" b="1">
                <a:latin typeface="Arial"/>
                <a:cs typeface="Arial"/>
              </a:rPr>
              <a:t> </a:t>
            </a:r>
            <a:r>
              <a:rPr dirty="0" sz="1050" spc="-30" b="1">
                <a:latin typeface="Arial"/>
                <a:cs typeface="Arial"/>
              </a:rPr>
              <a:t>ITS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"/>
              <a:cs typeface="Arial"/>
            </a:endParaRPr>
          </a:p>
          <a:p>
            <a:pPr marL="380365">
              <a:lnSpc>
                <a:spcPct val="100000"/>
              </a:lnSpc>
              <a:spcBef>
                <a:spcPts val="5"/>
              </a:spcBef>
            </a:pPr>
            <a:r>
              <a:rPr dirty="0" sz="1500" spc="-15" b="1">
                <a:latin typeface="Arial"/>
                <a:cs typeface="Arial"/>
              </a:rPr>
              <a:t>Pengalaman</a:t>
            </a:r>
            <a:r>
              <a:rPr dirty="0" sz="1500" b="1">
                <a:latin typeface="Arial"/>
                <a:cs typeface="Arial"/>
              </a:rPr>
              <a:t> </a:t>
            </a:r>
            <a:r>
              <a:rPr dirty="0" sz="1500" spc="-145" b="1">
                <a:latin typeface="Arial"/>
                <a:cs typeface="Arial"/>
              </a:rPr>
              <a:t>SPBE</a:t>
            </a:r>
            <a:endParaRPr sz="1500">
              <a:latin typeface="Arial"/>
              <a:cs typeface="Arial"/>
            </a:endParaRPr>
          </a:p>
          <a:p>
            <a:pPr marL="184785" marR="142875" indent="-172720">
              <a:lnSpc>
                <a:spcPct val="150500"/>
              </a:lnSpc>
              <a:spcBef>
                <a:spcPts val="9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10" b="1">
                <a:latin typeface="Arial"/>
                <a:cs typeface="Arial"/>
              </a:rPr>
              <a:t>2019, </a:t>
            </a:r>
            <a:r>
              <a:rPr dirty="0" sz="1050" spc="-15" b="1">
                <a:latin typeface="Arial"/>
                <a:cs typeface="Arial"/>
              </a:rPr>
              <a:t>Tenaga </a:t>
            </a:r>
            <a:r>
              <a:rPr dirty="0" sz="1050" spc="-5" b="1">
                <a:latin typeface="Arial"/>
                <a:cs typeface="Arial"/>
              </a:rPr>
              <a:t>Ahli </a:t>
            </a:r>
            <a:r>
              <a:rPr dirty="0" sz="1050" spc="-30" b="1">
                <a:latin typeface="Arial"/>
                <a:cs typeface="Arial"/>
              </a:rPr>
              <a:t>Penyusunan </a:t>
            </a:r>
            <a:r>
              <a:rPr dirty="0" sz="1050" spc="-10" b="1">
                <a:latin typeface="Arial"/>
                <a:cs typeface="Arial"/>
              </a:rPr>
              <a:t>Perangkat </a:t>
            </a:r>
            <a:r>
              <a:rPr dirty="0" sz="1050" spc="-45" b="1">
                <a:latin typeface="Arial"/>
                <a:cs typeface="Arial"/>
              </a:rPr>
              <a:t>Evaluasi </a:t>
            </a:r>
            <a:r>
              <a:rPr dirty="0" sz="1050" spc="-100" b="1">
                <a:latin typeface="Arial"/>
                <a:cs typeface="Arial"/>
              </a:rPr>
              <a:t>SPBE </a:t>
            </a:r>
            <a:r>
              <a:rPr dirty="0" sz="1050" spc="-30" b="1">
                <a:latin typeface="Arial"/>
                <a:cs typeface="Arial"/>
              </a:rPr>
              <a:t>Berdasarkan  </a:t>
            </a:r>
            <a:r>
              <a:rPr dirty="0" sz="1050" spc="-25" b="1">
                <a:latin typeface="Arial"/>
                <a:cs typeface="Arial"/>
              </a:rPr>
              <a:t>Perpres </a:t>
            </a:r>
            <a:r>
              <a:rPr dirty="0" sz="1050" spc="30" b="1">
                <a:latin typeface="Arial"/>
                <a:cs typeface="Arial"/>
              </a:rPr>
              <a:t>95/2018,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-35" b="1">
                <a:latin typeface="Arial"/>
                <a:cs typeface="Arial"/>
              </a:rPr>
              <a:t>KEMENPANRB</a:t>
            </a:r>
            <a:endParaRPr sz="1050">
              <a:latin typeface="Arial"/>
              <a:cs typeface="Arial"/>
            </a:endParaRPr>
          </a:p>
          <a:p>
            <a:pPr marL="184785" marR="142875" indent="-172720">
              <a:lnSpc>
                <a:spcPts val="1900"/>
              </a:lnSpc>
              <a:spcBef>
                <a:spcPts val="15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10" b="1">
                <a:latin typeface="Arial"/>
                <a:cs typeface="Arial"/>
              </a:rPr>
              <a:t>2019, </a:t>
            </a:r>
            <a:r>
              <a:rPr dirty="0" sz="1050" spc="-15" b="1">
                <a:latin typeface="Arial"/>
                <a:cs typeface="Arial"/>
              </a:rPr>
              <a:t>Tenaga </a:t>
            </a:r>
            <a:r>
              <a:rPr dirty="0" sz="1050" spc="-5" b="1">
                <a:latin typeface="Arial"/>
                <a:cs typeface="Arial"/>
              </a:rPr>
              <a:t>Ahli </a:t>
            </a:r>
            <a:r>
              <a:rPr dirty="0" sz="1050" spc="-25" b="1">
                <a:latin typeface="Arial"/>
                <a:cs typeface="Arial"/>
              </a:rPr>
              <a:t>Perumusan </a:t>
            </a:r>
            <a:r>
              <a:rPr dirty="0" sz="1050" spc="-20" b="1">
                <a:latin typeface="Arial"/>
                <a:cs typeface="Arial"/>
              </a:rPr>
              <a:t>Naskah </a:t>
            </a:r>
            <a:r>
              <a:rPr dirty="0" sz="1050" spc="-10" b="1">
                <a:latin typeface="Arial"/>
                <a:cs typeface="Arial"/>
              </a:rPr>
              <a:t>Akademik </a:t>
            </a:r>
            <a:r>
              <a:rPr dirty="0" sz="1050" spc="-15" b="1">
                <a:latin typeface="Arial"/>
                <a:cs typeface="Arial"/>
              </a:rPr>
              <a:t>Kebijakan </a:t>
            </a:r>
            <a:r>
              <a:rPr dirty="0" sz="1050" spc="5" b="1">
                <a:latin typeface="Arial"/>
                <a:cs typeface="Arial"/>
              </a:rPr>
              <a:t>Platform Digital  </a:t>
            </a:r>
            <a:r>
              <a:rPr dirty="0" sz="1050" spc="-15" b="1">
                <a:latin typeface="Arial"/>
                <a:cs typeface="Arial"/>
              </a:rPr>
              <a:t>Nasional,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KEMENKOMINFO</a:t>
            </a: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10" b="1">
                <a:latin typeface="Arial"/>
                <a:cs typeface="Arial"/>
              </a:rPr>
              <a:t>2019, </a:t>
            </a:r>
            <a:r>
              <a:rPr dirty="0" sz="1050" spc="-10" b="1">
                <a:latin typeface="Arial"/>
                <a:cs typeface="Arial"/>
              </a:rPr>
              <a:t>Narasumber </a:t>
            </a:r>
            <a:r>
              <a:rPr dirty="0" sz="1050" spc="-25" b="1">
                <a:latin typeface="Arial"/>
                <a:cs typeface="Arial"/>
              </a:rPr>
              <a:t>Perumusan </a:t>
            </a:r>
            <a:r>
              <a:rPr dirty="0" sz="1050" spc="-5" b="1">
                <a:latin typeface="Arial"/>
                <a:cs typeface="Arial"/>
              </a:rPr>
              <a:t>Blueprint </a:t>
            </a:r>
            <a:r>
              <a:rPr dirty="0" sz="1050" spc="-15" b="1">
                <a:latin typeface="Arial"/>
                <a:cs typeface="Arial"/>
              </a:rPr>
              <a:t>Kebijakan Pengamanan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Laut</a:t>
            </a:r>
            <a:endParaRPr sz="105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640"/>
              </a:spcBef>
            </a:pPr>
            <a:r>
              <a:rPr dirty="0" sz="1050" spc="-15" b="1">
                <a:latin typeface="Arial"/>
                <a:cs typeface="Arial"/>
              </a:rPr>
              <a:t>Indonesia </a:t>
            </a:r>
            <a:r>
              <a:rPr dirty="0" sz="1050" spc="-5" b="1">
                <a:latin typeface="Arial"/>
                <a:cs typeface="Arial"/>
              </a:rPr>
              <a:t>Dan Integrasi </a:t>
            </a:r>
            <a:r>
              <a:rPr dirty="0" sz="1050" spc="-30" b="1">
                <a:latin typeface="Arial"/>
                <a:cs typeface="Arial"/>
              </a:rPr>
              <a:t>Sistem </a:t>
            </a:r>
            <a:r>
              <a:rPr dirty="0" sz="1050" spc="-20" b="1">
                <a:latin typeface="Arial"/>
                <a:cs typeface="Arial"/>
              </a:rPr>
              <a:t>Keamanan Laut </a:t>
            </a:r>
            <a:r>
              <a:rPr dirty="0" sz="1050" spc="-15" b="1">
                <a:latin typeface="Arial"/>
                <a:cs typeface="Arial"/>
              </a:rPr>
              <a:t>Indonesia,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-30" b="1">
                <a:latin typeface="Arial"/>
                <a:cs typeface="Arial"/>
              </a:rPr>
              <a:t>BAKAMLA</a:t>
            </a:r>
            <a:endParaRPr sz="1050">
              <a:latin typeface="Arial"/>
              <a:cs typeface="Arial"/>
            </a:endParaRPr>
          </a:p>
          <a:p>
            <a:pPr marL="184785" marR="144780" indent="-172720">
              <a:lnSpc>
                <a:spcPts val="1900"/>
              </a:lnSpc>
              <a:spcBef>
                <a:spcPts val="1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15" b="1">
                <a:latin typeface="Arial"/>
                <a:cs typeface="Arial"/>
              </a:rPr>
              <a:t>2000 </a:t>
            </a:r>
            <a:r>
              <a:rPr dirty="0" sz="1050" spc="-60" b="1">
                <a:latin typeface="Arial"/>
                <a:cs typeface="Arial"/>
              </a:rPr>
              <a:t>– </a:t>
            </a:r>
            <a:r>
              <a:rPr dirty="0" sz="1050" spc="10" b="1">
                <a:latin typeface="Arial"/>
                <a:cs typeface="Arial"/>
              </a:rPr>
              <a:t>2019, </a:t>
            </a:r>
            <a:r>
              <a:rPr dirty="0" sz="1050" spc="-15" b="1">
                <a:latin typeface="Arial"/>
                <a:cs typeface="Arial"/>
              </a:rPr>
              <a:t>Pengalaman </a:t>
            </a:r>
            <a:r>
              <a:rPr dirty="0" sz="1050" spc="-5" b="1">
                <a:latin typeface="Arial"/>
                <a:cs typeface="Arial"/>
              </a:rPr>
              <a:t>Dalam </a:t>
            </a:r>
            <a:r>
              <a:rPr dirty="0" sz="1050" spc="-10" b="1">
                <a:latin typeface="Arial"/>
                <a:cs typeface="Arial"/>
              </a:rPr>
              <a:t>Pemuatan </a:t>
            </a:r>
            <a:r>
              <a:rPr dirty="0" sz="1050" spc="-20" b="1">
                <a:latin typeface="Arial"/>
                <a:cs typeface="Arial"/>
              </a:rPr>
              <a:t>Aplikasi </a:t>
            </a:r>
            <a:r>
              <a:rPr dirty="0" sz="1050" spc="5" b="1">
                <a:latin typeface="Arial"/>
                <a:cs typeface="Arial"/>
              </a:rPr>
              <a:t>di </a:t>
            </a:r>
            <a:r>
              <a:rPr dirty="0" sz="1050" spc="-10" b="1">
                <a:latin typeface="Arial"/>
                <a:cs typeface="Arial"/>
              </a:rPr>
              <a:t>banyak Kementerian,  </a:t>
            </a:r>
            <a:r>
              <a:rPr dirty="0" sz="1050" spc="-20" b="1">
                <a:latin typeface="Arial"/>
                <a:cs typeface="Arial"/>
              </a:rPr>
              <a:t>Lembaga </a:t>
            </a:r>
            <a:r>
              <a:rPr dirty="0" sz="1050" spc="-10" b="1">
                <a:latin typeface="Arial"/>
                <a:cs typeface="Arial"/>
              </a:rPr>
              <a:t>dan </a:t>
            </a:r>
            <a:r>
              <a:rPr dirty="0" sz="1050" spc="-5" b="1">
                <a:latin typeface="Arial"/>
                <a:cs typeface="Arial"/>
              </a:rPr>
              <a:t>Pemerintah</a:t>
            </a:r>
            <a:r>
              <a:rPr dirty="0" sz="1050" spc="-6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Daerah</a:t>
            </a: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20" b="1">
                <a:latin typeface="Arial"/>
                <a:cs typeface="Arial"/>
              </a:rPr>
              <a:t>2014 </a:t>
            </a:r>
            <a:r>
              <a:rPr dirty="0" sz="1050" spc="-60" b="1">
                <a:latin typeface="Arial"/>
                <a:cs typeface="Arial"/>
              </a:rPr>
              <a:t>– </a:t>
            </a:r>
            <a:r>
              <a:rPr dirty="0" sz="1050" spc="-20" b="1">
                <a:latin typeface="Arial"/>
                <a:cs typeface="Arial"/>
              </a:rPr>
              <a:t>Sekarang, Konsultan </a:t>
            </a:r>
            <a:r>
              <a:rPr dirty="0" sz="1050" spc="-100" b="1">
                <a:latin typeface="Arial"/>
                <a:cs typeface="Arial"/>
              </a:rPr>
              <a:t>SPBE </a:t>
            </a:r>
            <a:r>
              <a:rPr dirty="0" sz="1050" spc="135" b="1">
                <a:latin typeface="Arial"/>
                <a:cs typeface="Arial"/>
              </a:rPr>
              <a:t>&amp; </a:t>
            </a:r>
            <a:r>
              <a:rPr dirty="0" sz="1050" spc="-10" b="1">
                <a:latin typeface="Arial"/>
                <a:cs typeface="Arial"/>
              </a:rPr>
              <a:t>Smart</a:t>
            </a:r>
            <a:r>
              <a:rPr dirty="0" sz="1050" spc="-95" b="1">
                <a:latin typeface="Arial"/>
                <a:cs typeface="Arial"/>
              </a:rPr>
              <a:t> </a:t>
            </a:r>
            <a:r>
              <a:rPr dirty="0" sz="1050" spc="-15" b="1">
                <a:latin typeface="Arial"/>
                <a:cs typeface="Arial"/>
              </a:rPr>
              <a:t>City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37533" y="1867630"/>
            <a:ext cx="1169670" cy="2823845"/>
            <a:chOff x="5937533" y="1867630"/>
            <a:chExt cx="1169670" cy="2823845"/>
          </a:xfrm>
        </p:grpSpPr>
        <p:sp>
          <p:nvSpPr>
            <p:cNvPr id="22" name="object 22"/>
            <p:cNvSpPr/>
            <p:nvPr/>
          </p:nvSpPr>
          <p:spPr>
            <a:xfrm>
              <a:off x="6853427" y="4096511"/>
              <a:ext cx="246888" cy="248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853427" y="4096511"/>
              <a:ext cx="247015" cy="248920"/>
            </a:xfrm>
            <a:custGeom>
              <a:avLst/>
              <a:gdLst/>
              <a:ahLst/>
              <a:cxnLst/>
              <a:rect l="l" t="t" r="r" b="b"/>
              <a:pathLst>
                <a:path w="247015" h="248920">
                  <a:moveTo>
                    <a:pt x="0" y="124206"/>
                  </a:moveTo>
                  <a:lnTo>
                    <a:pt x="9697" y="75866"/>
                  </a:lnTo>
                  <a:lnTo>
                    <a:pt x="36147" y="36385"/>
                  </a:lnTo>
                  <a:lnTo>
                    <a:pt x="75384" y="9763"/>
                  </a:lnTo>
                  <a:lnTo>
                    <a:pt x="123444" y="0"/>
                  </a:lnTo>
                  <a:lnTo>
                    <a:pt x="171503" y="9763"/>
                  </a:lnTo>
                  <a:lnTo>
                    <a:pt x="210740" y="36385"/>
                  </a:lnTo>
                  <a:lnTo>
                    <a:pt x="237190" y="75866"/>
                  </a:lnTo>
                  <a:lnTo>
                    <a:pt x="246888" y="124206"/>
                  </a:lnTo>
                  <a:lnTo>
                    <a:pt x="237190" y="172545"/>
                  </a:lnTo>
                  <a:lnTo>
                    <a:pt x="210740" y="212026"/>
                  </a:lnTo>
                  <a:lnTo>
                    <a:pt x="171503" y="238648"/>
                  </a:lnTo>
                  <a:lnTo>
                    <a:pt x="123444" y="248412"/>
                  </a:lnTo>
                  <a:lnTo>
                    <a:pt x="75384" y="238648"/>
                  </a:lnTo>
                  <a:lnTo>
                    <a:pt x="36147" y="212026"/>
                  </a:lnTo>
                  <a:lnTo>
                    <a:pt x="9697" y="172545"/>
                  </a:lnTo>
                  <a:lnTo>
                    <a:pt x="0" y="124206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898385" y="4167377"/>
              <a:ext cx="159385" cy="110489"/>
            </a:xfrm>
            <a:custGeom>
              <a:avLst/>
              <a:gdLst/>
              <a:ahLst/>
              <a:cxnLst/>
              <a:rect l="l" t="t" r="r" b="b"/>
              <a:pathLst>
                <a:path w="159384" h="110489">
                  <a:moveTo>
                    <a:pt x="0" y="47244"/>
                  </a:moveTo>
                  <a:lnTo>
                    <a:pt x="52705" y="109982"/>
                  </a:lnTo>
                </a:path>
                <a:path w="159384" h="110489">
                  <a:moveTo>
                    <a:pt x="159385" y="0"/>
                  </a:moveTo>
                  <a:lnTo>
                    <a:pt x="53340" y="9283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978004" y="1867636"/>
              <a:ext cx="374650" cy="271145"/>
            </a:xfrm>
            <a:custGeom>
              <a:avLst/>
              <a:gdLst/>
              <a:ahLst/>
              <a:cxnLst/>
              <a:rect l="l" t="t" r="r" b="b"/>
              <a:pathLst>
                <a:path w="374650" h="271144">
                  <a:moveTo>
                    <a:pt x="215379" y="197535"/>
                  </a:moveTo>
                  <a:lnTo>
                    <a:pt x="95719" y="155232"/>
                  </a:lnTo>
                  <a:lnTo>
                    <a:pt x="95719" y="227025"/>
                  </a:lnTo>
                  <a:lnTo>
                    <a:pt x="109194" y="251802"/>
                  </a:lnTo>
                  <a:lnTo>
                    <a:pt x="141897" y="271030"/>
                  </a:lnTo>
                  <a:lnTo>
                    <a:pt x="215379" y="197535"/>
                  </a:lnTo>
                  <a:close/>
                </a:path>
                <a:path w="374650" h="271144">
                  <a:moveTo>
                    <a:pt x="374611" y="38303"/>
                  </a:moveTo>
                  <a:lnTo>
                    <a:pt x="267538" y="0"/>
                  </a:lnTo>
                  <a:lnTo>
                    <a:pt x="0" y="95719"/>
                  </a:lnTo>
                  <a:lnTo>
                    <a:pt x="34353" y="107988"/>
                  </a:lnTo>
                  <a:lnTo>
                    <a:pt x="34353" y="227634"/>
                  </a:lnTo>
                  <a:lnTo>
                    <a:pt x="39878" y="233159"/>
                  </a:lnTo>
                  <a:lnTo>
                    <a:pt x="53378" y="233159"/>
                  </a:lnTo>
                  <a:lnTo>
                    <a:pt x="58902" y="227634"/>
                  </a:lnTo>
                  <a:lnTo>
                    <a:pt x="58902" y="116573"/>
                  </a:lnTo>
                  <a:lnTo>
                    <a:pt x="234784" y="178130"/>
                  </a:lnTo>
                  <a:lnTo>
                    <a:pt x="374611" y="38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978201" y="3366387"/>
              <a:ext cx="193236" cy="1812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937529" y="3153968"/>
              <a:ext cx="530860" cy="1537335"/>
            </a:xfrm>
            <a:custGeom>
              <a:avLst/>
              <a:gdLst/>
              <a:ahLst/>
              <a:cxnLst/>
              <a:rect l="l" t="t" r="r" b="b"/>
              <a:pathLst>
                <a:path w="530860" h="1537335">
                  <a:moveTo>
                    <a:pt x="386397" y="76466"/>
                  </a:moveTo>
                  <a:lnTo>
                    <a:pt x="357060" y="76466"/>
                  </a:lnTo>
                  <a:lnTo>
                    <a:pt x="357060" y="39649"/>
                  </a:lnTo>
                  <a:lnTo>
                    <a:pt x="355930" y="33985"/>
                  </a:lnTo>
                  <a:lnTo>
                    <a:pt x="353974" y="24130"/>
                  </a:lnTo>
                  <a:lnTo>
                    <a:pt x="345554" y="11531"/>
                  </a:lnTo>
                  <a:lnTo>
                    <a:pt x="332981" y="3086"/>
                  </a:lnTo>
                  <a:lnTo>
                    <a:pt x="323164" y="1130"/>
                  </a:lnTo>
                  <a:lnTo>
                    <a:pt x="323164" y="36245"/>
                  </a:lnTo>
                  <a:lnTo>
                    <a:pt x="323164" y="76466"/>
                  </a:lnTo>
                  <a:lnTo>
                    <a:pt x="210159" y="76466"/>
                  </a:lnTo>
                  <a:lnTo>
                    <a:pt x="210159" y="36245"/>
                  </a:lnTo>
                  <a:lnTo>
                    <a:pt x="212420" y="33985"/>
                  </a:lnTo>
                  <a:lnTo>
                    <a:pt x="320903" y="33985"/>
                  </a:lnTo>
                  <a:lnTo>
                    <a:pt x="323164" y="36245"/>
                  </a:lnTo>
                  <a:lnTo>
                    <a:pt x="323164" y="1130"/>
                  </a:lnTo>
                  <a:lnTo>
                    <a:pt x="317512" y="0"/>
                  </a:lnTo>
                  <a:lnTo>
                    <a:pt x="215811" y="0"/>
                  </a:lnTo>
                  <a:lnTo>
                    <a:pt x="200342" y="3086"/>
                  </a:lnTo>
                  <a:lnTo>
                    <a:pt x="187769" y="11531"/>
                  </a:lnTo>
                  <a:lnTo>
                    <a:pt x="179349" y="24130"/>
                  </a:lnTo>
                  <a:lnTo>
                    <a:pt x="176263" y="39649"/>
                  </a:lnTo>
                  <a:lnTo>
                    <a:pt x="176263" y="76466"/>
                  </a:lnTo>
                  <a:lnTo>
                    <a:pt x="63271" y="76466"/>
                  </a:lnTo>
                  <a:lnTo>
                    <a:pt x="54495" y="78257"/>
                  </a:lnTo>
                  <a:lnTo>
                    <a:pt x="47307" y="83121"/>
                  </a:lnTo>
                  <a:lnTo>
                    <a:pt x="42443" y="90335"/>
                  </a:lnTo>
                  <a:lnTo>
                    <a:pt x="40665" y="99123"/>
                  </a:lnTo>
                  <a:lnTo>
                    <a:pt x="40665" y="189763"/>
                  </a:lnTo>
                  <a:lnTo>
                    <a:pt x="232765" y="189763"/>
                  </a:lnTo>
                  <a:lnTo>
                    <a:pt x="232765" y="178435"/>
                  </a:lnTo>
                  <a:lnTo>
                    <a:pt x="284708" y="178435"/>
                  </a:lnTo>
                  <a:lnTo>
                    <a:pt x="386397" y="76466"/>
                  </a:lnTo>
                  <a:close/>
                </a:path>
                <a:path w="530860" h="1537335">
                  <a:moveTo>
                    <a:pt x="530313" y="1079512"/>
                  </a:moveTo>
                  <a:lnTo>
                    <a:pt x="519442" y="1067003"/>
                  </a:lnTo>
                  <a:lnTo>
                    <a:pt x="490702" y="1052639"/>
                  </a:lnTo>
                  <a:lnTo>
                    <a:pt x="490702" y="1106665"/>
                  </a:lnTo>
                  <a:lnTo>
                    <a:pt x="488772" y="1115974"/>
                  </a:lnTo>
                  <a:lnTo>
                    <a:pt x="483527" y="1123670"/>
                  </a:lnTo>
                  <a:lnTo>
                    <a:pt x="475818" y="1128903"/>
                  </a:lnTo>
                  <a:lnTo>
                    <a:pt x="466483" y="1130833"/>
                  </a:lnTo>
                  <a:lnTo>
                    <a:pt x="457149" y="1128903"/>
                  </a:lnTo>
                  <a:lnTo>
                    <a:pt x="449440" y="1123670"/>
                  </a:lnTo>
                  <a:lnTo>
                    <a:pt x="444195" y="1115974"/>
                  </a:lnTo>
                  <a:lnTo>
                    <a:pt x="443979" y="1114958"/>
                  </a:lnTo>
                  <a:lnTo>
                    <a:pt x="443407" y="1112189"/>
                  </a:lnTo>
                  <a:lnTo>
                    <a:pt x="442252" y="1106665"/>
                  </a:lnTo>
                  <a:lnTo>
                    <a:pt x="444093" y="1097356"/>
                  </a:lnTo>
                  <a:lnTo>
                    <a:pt x="449173" y="1089660"/>
                  </a:lnTo>
                  <a:lnTo>
                    <a:pt x="456857" y="1084427"/>
                  </a:lnTo>
                  <a:lnTo>
                    <a:pt x="466483" y="1082497"/>
                  </a:lnTo>
                  <a:lnTo>
                    <a:pt x="475818" y="1084427"/>
                  </a:lnTo>
                  <a:lnTo>
                    <a:pt x="483527" y="1089660"/>
                  </a:lnTo>
                  <a:lnTo>
                    <a:pt x="488772" y="1097356"/>
                  </a:lnTo>
                  <a:lnTo>
                    <a:pt x="490702" y="1106665"/>
                  </a:lnTo>
                  <a:lnTo>
                    <a:pt x="490702" y="1052639"/>
                  </a:lnTo>
                  <a:lnTo>
                    <a:pt x="489839" y="1052207"/>
                  </a:lnTo>
                  <a:lnTo>
                    <a:pt x="456857" y="1049464"/>
                  </a:lnTo>
                  <a:lnTo>
                    <a:pt x="424256" y="1059726"/>
                  </a:lnTo>
                  <a:lnTo>
                    <a:pt x="410197" y="1069479"/>
                  </a:lnTo>
                  <a:lnTo>
                    <a:pt x="398399" y="1081811"/>
                  </a:lnTo>
                  <a:lnTo>
                    <a:pt x="389318" y="1096225"/>
                  </a:lnTo>
                  <a:lnTo>
                    <a:pt x="383425" y="1112189"/>
                  </a:lnTo>
                  <a:lnTo>
                    <a:pt x="364121" y="1110119"/>
                  </a:lnTo>
                  <a:lnTo>
                    <a:pt x="319062" y="1105281"/>
                  </a:lnTo>
                  <a:lnTo>
                    <a:pt x="311353" y="1084453"/>
                  </a:lnTo>
                  <a:lnTo>
                    <a:pt x="305765" y="1078369"/>
                  </a:lnTo>
                  <a:lnTo>
                    <a:pt x="296824" y="1068616"/>
                  </a:lnTo>
                  <a:lnTo>
                    <a:pt x="294830" y="1067663"/>
                  </a:lnTo>
                  <a:lnTo>
                    <a:pt x="294830" y="1128763"/>
                  </a:lnTo>
                  <a:lnTo>
                    <a:pt x="294830" y="1143266"/>
                  </a:lnTo>
                  <a:lnTo>
                    <a:pt x="231165" y="1143266"/>
                  </a:lnTo>
                  <a:lnTo>
                    <a:pt x="231165" y="1130147"/>
                  </a:lnTo>
                  <a:lnTo>
                    <a:pt x="230466" y="1130147"/>
                  </a:lnTo>
                  <a:lnTo>
                    <a:pt x="230466" y="1127379"/>
                  </a:lnTo>
                  <a:lnTo>
                    <a:pt x="231851" y="1125308"/>
                  </a:lnTo>
                  <a:lnTo>
                    <a:pt x="233934" y="1123924"/>
                  </a:lnTo>
                  <a:lnTo>
                    <a:pt x="238772" y="1120470"/>
                  </a:lnTo>
                  <a:lnTo>
                    <a:pt x="244309" y="1118400"/>
                  </a:lnTo>
                  <a:lnTo>
                    <a:pt x="249847" y="1117028"/>
                  </a:lnTo>
                  <a:lnTo>
                    <a:pt x="254000" y="1115644"/>
                  </a:lnTo>
                  <a:lnTo>
                    <a:pt x="258851" y="1114958"/>
                  </a:lnTo>
                  <a:lnTo>
                    <a:pt x="267157" y="1114958"/>
                  </a:lnTo>
                  <a:lnTo>
                    <a:pt x="271995" y="1115644"/>
                  </a:lnTo>
                  <a:lnTo>
                    <a:pt x="276148" y="1117028"/>
                  </a:lnTo>
                  <a:lnTo>
                    <a:pt x="281686" y="1118400"/>
                  </a:lnTo>
                  <a:lnTo>
                    <a:pt x="286537" y="1121168"/>
                  </a:lnTo>
                  <a:lnTo>
                    <a:pt x="291376" y="1124623"/>
                  </a:lnTo>
                  <a:lnTo>
                    <a:pt x="293446" y="1125994"/>
                  </a:lnTo>
                  <a:lnTo>
                    <a:pt x="294830" y="1128763"/>
                  </a:lnTo>
                  <a:lnTo>
                    <a:pt x="294830" y="1067663"/>
                  </a:lnTo>
                  <a:lnTo>
                    <a:pt x="278917" y="1060056"/>
                  </a:lnTo>
                  <a:lnTo>
                    <a:pt x="278917" y="1085265"/>
                  </a:lnTo>
                  <a:lnTo>
                    <a:pt x="278917" y="1103210"/>
                  </a:lnTo>
                  <a:lnTo>
                    <a:pt x="271995" y="1110119"/>
                  </a:lnTo>
                  <a:lnTo>
                    <a:pt x="254000" y="1110119"/>
                  </a:lnTo>
                  <a:lnTo>
                    <a:pt x="247078" y="1103210"/>
                  </a:lnTo>
                  <a:lnTo>
                    <a:pt x="247078" y="1085951"/>
                  </a:lnTo>
                  <a:lnTo>
                    <a:pt x="254000" y="1078369"/>
                  </a:lnTo>
                  <a:lnTo>
                    <a:pt x="271995" y="1078369"/>
                  </a:lnTo>
                  <a:lnTo>
                    <a:pt x="278917" y="1085265"/>
                  </a:lnTo>
                  <a:lnTo>
                    <a:pt x="278917" y="1060056"/>
                  </a:lnTo>
                  <a:lnTo>
                    <a:pt x="277507" y="1059370"/>
                  </a:lnTo>
                  <a:lnTo>
                    <a:pt x="255384" y="1058341"/>
                  </a:lnTo>
                  <a:lnTo>
                    <a:pt x="236245" y="1064831"/>
                  </a:lnTo>
                  <a:lnTo>
                    <a:pt x="221132" y="1077150"/>
                  </a:lnTo>
                  <a:lnTo>
                    <a:pt x="211201" y="1093876"/>
                  </a:lnTo>
                  <a:lnTo>
                    <a:pt x="207632" y="1113574"/>
                  </a:lnTo>
                  <a:lnTo>
                    <a:pt x="208114" y="1120470"/>
                  </a:lnTo>
                  <a:lnTo>
                    <a:pt x="208216" y="1121168"/>
                  </a:lnTo>
                  <a:lnTo>
                    <a:pt x="209626" y="1127988"/>
                  </a:lnTo>
                  <a:lnTo>
                    <a:pt x="212013" y="1135024"/>
                  </a:lnTo>
                  <a:lnTo>
                    <a:pt x="215239" y="1141882"/>
                  </a:lnTo>
                  <a:lnTo>
                    <a:pt x="137731" y="1217828"/>
                  </a:lnTo>
                  <a:lnTo>
                    <a:pt x="133578" y="1215186"/>
                  </a:lnTo>
                  <a:lnTo>
                    <a:pt x="133578" y="1310347"/>
                  </a:lnTo>
                  <a:lnTo>
                    <a:pt x="133578" y="1332445"/>
                  </a:lnTo>
                  <a:lnTo>
                    <a:pt x="36677" y="1331760"/>
                  </a:lnTo>
                  <a:lnTo>
                    <a:pt x="36677" y="1309662"/>
                  </a:lnTo>
                  <a:lnTo>
                    <a:pt x="65049" y="1292402"/>
                  </a:lnTo>
                  <a:lnTo>
                    <a:pt x="71285" y="1290332"/>
                  </a:lnTo>
                  <a:lnTo>
                    <a:pt x="78206" y="1289634"/>
                  </a:lnTo>
                  <a:lnTo>
                    <a:pt x="92049" y="1289634"/>
                  </a:lnTo>
                  <a:lnTo>
                    <a:pt x="128727" y="1304137"/>
                  </a:lnTo>
                  <a:lnTo>
                    <a:pt x="133578" y="1310347"/>
                  </a:lnTo>
                  <a:lnTo>
                    <a:pt x="133578" y="1215186"/>
                  </a:lnTo>
                  <a:lnTo>
                    <a:pt x="126225" y="1210475"/>
                  </a:lnTo>
                  <a:lnTo>
                    <a:pt x="113677" y="1205052"/>
                  </a:lnTo>
                  <a:lnTo>
                    <a:pt x="109347" y="1203972"/>
                  </a:lnTo>
                  <a:lnTo>
                    <a:pt x="109347" y="1258570"/>
                  </a:lnTo>
                  <a:lnTo>
                    <a:pt x="107416" y="1267879"/>
                  </a:lnTo>
                  <a:lnTo>
                    <a:pt x="102171" y="1275562"/>
                  </a:lnTo>
                  <a:lnTo>
                    <a:pt x="94462" y="1280795"/>
                  </a:lnTo>
                  <a:lnTo>
                    <a:pt x="85128" y="1282738"/>
                  </a:lnTo>
                  <a:lnTo>
                    <a:pt x="75793" y="1280795"/>
                  </a:lnTo>
                  <a:lnTo>
                    <a:pt x="68084" y="1275562"/>
                  </a:lnTo>
                  <a:lnTo>
                    <a:pt x="62839" y="1267879"/>
                  </a:lnTo>
                  <a:lnTo>
                    <a:pt x="60896" y="1258570"/>
                  </a:lnTo>
                  <a:lnTo>
                    <a:pt x="63131" y="1249260"/>
                  </a:lnTo>
                  <a:lnTo>
                    <a:pt x="68338" y="1241564"/>
                  </a:lnTo>
                  <a:lnTo>
                    <a:pt x="75895" y="1236332"/>
                  </a:lnTo>
                  <a:lnTo>
                    <a:pt x="85128" y="1234401"/>
                  </a:lnTo>
                  <a:lnTo>
                    <a:pt x="94462" y="1236332"/>
                  </a:lnTo>
                  <a:lnTo>
                    <a:pt x="102171" y="1241564"/>
                  </a:lnTo>
                  <a:lnTo>
                    <a:pt x="107416" y="1249260"/>
                  </a:lnTo>
                  <a:lnTo>
                    <a:pt x="109347" y="1258570"/>
                  </a:lnTo>
                  <a:lnTo>
                    <a:pt x="109347" y="1203972"/>
                  </a:lnTo>
                  <a:lnTo>
                    <a:pt x="100355" y="1201712"/>
                  </a:lnTo>
                  <a:lnTo>
                    <a:pt x="86512" y="1200569"/>
                  </a:lnTo>
                  <a:lnTo>
                    <a:pt x="52844" y="1207350"/>
                  </a:lnTo>
                  <a:lnTo>
                    <a:pt x="25349" y="1225854"/>
                  </a:lnTo>
                  <a:lnTo>
                    <a:pt x="6794" y="1253286"/>
                  </a:lnTo>
                  <a:lnTo>
                    <a:pt x="0" y="1286878"/>
                  </a:lnTo>
                  <a:lnTo>
                    <a:pt x="6794" y="1320457"/>
                  </a:lnTo>
                  <a:lnTo>
                    <a:pt x="25349" y="1347889"/>
                  </a:lnTo>
                  <a:lnTo>
                    <a:pt x="52844" y="1366393"/>
                  </a:lnTo>
                  <a:lnTo>
                    <a:pt x="86512" y="1373174"/>
                  </a:lnTo>
                  <a:lnTo>
                    <a:pt x="103809" y="1476743"/>
                  </a:lnTo>
                  <a:lnTo>
                    <a:pt x="85547" y="1489557"/>
                  </a:lnTo>
                  <a:lnTo>
                    <a:pt x="73964" y="1507731"/>
                  </a:lnTo>
                  <a:lnTo>
                    <a:pt x="70040" y="1528889"/>
                  </a:lnTo>
                  <a:lnTo>
                    <a:pt x="71793" y="1536979"/>
                  </a:lnTo>
                  <a:lnTo>
                    <a:pt x="107962" y="1500886"/>
                  </a:lnTo>
                  <a:lnTo>
                    <a:pt x="107962" y="1499539"/>
                  </a:lnTo>
                  <a:lnTo>
                    <a:pt x="114884" y="1492631"/>
                  </a:lnTo>
                  <a:lnTo>
                    <a:pt x="116243" y="1492631"/>
                  </a:lnTo>
                  <a:lnTo>
                    <a:pt x="134620" y="1474304"/>
                  </a:lnTo>
                  <a:lnTo>
                    <a:pt x="129425" y="1473301"/>
                  </a:lnTo>
                  <a:lnTo>
                    <a:pt x="112115" y="1369733"/>
                  </a:lnTo>
                  <a:lnTo>
                    <a:pt x="124155" y="1364703"/>
                  </a:lnTo>
                  <a:lnTo>
                    <a:pt x="135216" y="1357985"/>
                  </a:lnTo>
                  <a:lnTo>
                    <a:pt x="145110" y="1349730"/>
                  </a:lnTo>
                  <a:lnTo>
                    <a:pt x="153644" y="1340040"/>
                  </a:lnTo>
                  <a:lnTo>
                    <a:pt x="218008" y="1373873"/>
                  </a:lnTo>
                  <a:lnTo>
                    <a:pt x="212547" y="1395107"/>
                  </a:lnTo>
                  <a:lnTo>
                    <a:pt x="212496" y="1396606"/>
                  </a:lnTo>
                  <a:lnTo>
                    <a:pt x="260883" y="1348320"/>
                  </a:lnTo>
                  <a:lnTo>
                    <a:pt x="303860" y="1305445"/>
                  </a:lnTo>
                  <a:lnTo>
                    <a:pt x="287566" y="1307592"/>
                  </a:lnTo>
                  <a:lnTo>
                    <a:pt x="256374" y="1322971"/>
                  </a:lnTo>
                  <a:lnTo>
                    <a:pt x="231165" y="1348320"/>
                  </a:lnTo>
                  <a:lnTo>
                    <a:pt x="215239" y="1340040"/>
                  </a:lnTo>
                  <a:lnTo>
                    <a:pt x="200647" y="1332445"/>
                  </a:lnTo>
                  <a:lnTo>
                    <a:pt x="167487" y="1315186"/>
                  </a:lnTo>
                  <a:lnTo>
                    <a:pt x="169303" y="1308442"/>
                  </a:lnTo>
                  <a:lnTo>
                    <a:pt x="170599" y="1301635"/>
                  </a:lnTo>
                  <a:lnTo>
                    <a:pt x="171386" y="1294701"/>
                  </a:lnTo>
                  <a:lnTo>
                    <a:pt x="171564" y="1289634"/>
                  </a:lnTo>
                  <a:lnTo>
                    <a:pt x="171589" y="1286878"/>
                  </a:lnTo>
                  <a:lnTo>
                    <a:pt x="171272" y="1282738"/>
                  </a:lnTo>
                  <a:lnTo>
                    <a:pt x="170611" y="1274267"/>
                  </a:lnTo>
                  <a:lnTo>
                    <a:pt x="167576" y="1261414"/>
                  </a:lnTo>
                  <a:lnTo>
                    <a:pt x="162585" y="1249210"/>
                  </a:lnTo>
                  <a:lnTo>
                    <a:pt x="155727" y="1237856"/>
                  </a:lnTo>
                  <a:lnTo>
                    <a:pt x="159283" y="1234401"/>
                  </a:lnTo>
                  <a:lnTo>
                    <a:pt x="176339" y="1217828"/>
                  </a:lnTo>
                  <a:lnTo>
                    <a:pt x="233235" y="1162596"/>
                  </a:lnTo>
                  <a:lnTo>
                    <a:pt x="254101" y="1170178"/>
                  </a:lnTo>
                  <a:lnTo>
                    <a:pt x="275539" y="1169416"/>
                  </a:lnTo>
                  <a:lnTo>
                    <a:pt x="290893" y="1162596"/>
                  </a:lnTo>
                  <a:lnTo>
                    <a:pt x="295046" y="1160754"/>
                  </a:lnTo>
                  <a:lnTo>
                    <a:pt x="310057" y="1144638"/>
                  </a:lnTo>
                  <a:lnTo>
                    <a:pt x="310896" y="1143266"/>
                  </a:lnTo>
                  <a:lnTo>
                    <a:pt x="312140" y="1141183"/>
                  </a:lnTo>
                  <a:lnTo>
                    <a:pt x="314909" y="1134287"/>
                  </a:lnTo>
                  <a:lnTo>
                    <a:pt x="379272" y="1141183"/>
                  </a:lnTo>
                  <a:lnTo>
                    <a:pt x="382333" y="1159459"/>
                  </a:lnTo>
                  <a:lnTo>
                    <a:pt x="389229" y="1176578"/>
                  </a:lnTo>
                  <a:lnTo>
                    <a:pt x="399618" y="1191869"/>
                  </a:lnTo>
                  <a:lnTo>
                    <a:pt x="408901" y="1200658"/>
                  </a:lnTo>
                  <a:lnTo>
                    <a:pt x="429044" y="1180541"/>
                  </a:lnTo>
                  <a:lnTo>
                    <a:pt x="417334" y="1180541"/>
                  </a:lnTo>
                  <a:lnTo>
                    <a:pt x="417334" y="1157757"/>
                  </a:lnTo>
                  <a:lnTo>
                    <a:pt x="445719" y="1140498"/>
                  </a:lnTo>
                  <a:lnTo>
                    <a:pt x="451942" y="1138428"/>
                  </a:lnTo>
                  <a:lnTo>
                    <a:pt x="458863" y="1137742"/>
                  </a:lnTo>
                  <a:lnTo>
                    <a:pt x="471957" y="1137742"/>
                  </a:lnTo>
                  <a:lnTo>
                    <a:pt x="475411" y="1134287"/>
                  </a:lnTo>
                  <a:lnTo>
                    <a:pt x="478878" y="1130833"/>
                  </a:lnTo>
                  <a:lnTo>
                    <a:pt x="527316" y="1082497"/>
                  </a:lnTo>
                  <a:lnTo>
                    <a:pt x="530313" y="10795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952" y="1758683"/>
            <a:ext cx="1117600" cy="398780"/>
            <a:chOff x="377952" y="1758683"/>
            <a:chExt cx="1117600" cy="398780"/>
          </a:xfrm>
        </p:grpSpPr>
        <p:sp>
          <p:nvSpPr>
            <p:cNvPr id="3" name="object 3"/>
            <p:cNvSpPr/>
            <p:nvPr/>
          </p:nvSpPr>
          <p:spPr>
            <a:xfrm>
              <a:off x="377952" y="1767154"/>
              <a:ext cx="1117600" cy="362585"/>
            </a:xfrm>
            <a:custGeom>
              <a:avLst/>
              <a:gdLst/>
              <a:ahLst/>
              <a:cxnLst/>
              <a:rect l="l" t="t" r="r" b="b"/>
              <a:pathLst>
                <a:path w="1117600" h="362585">
                  <a:moveTo>
                    <a:pt x="1117028" y="0"/>
                  </a:moveTo>
                  <a:lnTo>
                    <a:pt x="0" y="0"/>
                  </a:lnTo>
                  <a:lnTo>
                    <a:pt x="0" y="362508"/>
                  </a:lnTo>
                  <a:lnTo>
                    <a:pt x="1117028" y="362508"/>
                  </a:lnTo>
                  <a:lnTo>
                    <a:pt x="111702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1688" y="1758683"/>
              <a:ext cx="784098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559552" y="1758683"/>
            <a:ext cx="767334" cy="398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90859" y="1758683"/>
            <a:ext cx="816101" cy="398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7952" y="660400"/>
          <a:ext cx="11455400" cy="571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965"/>
                <a:gridCol w="5528310"/>
                <a:gridCol w="2361565"/>
                <a:gridCol w="2423159"/>
              </a:tblGrid>
              <a:tr h="7315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Domain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Manajemen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959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Aspek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085850" marR="43560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Penerapan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Manaj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emen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429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6245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Indikator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600" spc="-15">
                          <a:latin typeface="Carlito"/>
                          <a:cs typeface="Carlito"/>
                        </a:rPr>
                        <a:t>Kematangan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Manajemen Layanan</a:t>
                      </a:r>
                      <a:r>
                        <a:rPr dirty="0" sz="16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SPBE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3810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2534"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81406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25"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ri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198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Capaian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</a:tr>
              <a:tr h="729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perencanaan.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4160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06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</a:t>
                      </a:r>
                      <a:r>
                        <a:rPr dirty="0" sz="1400" spc="1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perencanaan.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 marR="160845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pada sebagian proses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(Pelayanan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Pengguna  SPBE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Pengoperasian Layanan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382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64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164592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pada semua proses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(Pelayanan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Pengguna SPBE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Pengoperasian Layanan</a:t>
                      </a:r>
                      <a:r>
                        <a:rPr dirty="0" sz="1400" spc="7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0985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4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19177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terpenuhi,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 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menggunakan sistem aplikasi  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layanan,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 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</a:t>
                      </a:r>
                      <a:r>
                        <a:rPr dirty="0" sz="1400" spc="1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evaluasi.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895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95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hasil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telah ditindaklanjuti melalui perbaikan</a:t>
                      </a:r>
                      <a:r>
                        <a:rPr dirty="0" sz="1400" spc="2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Layanan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 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7493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83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Jawaban: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Pilih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1, 2, 3, 4,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</a:t>
                      </a:r>
                      <a:r>
                        <a:rPr dirty="0" sz="14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250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Penjelasan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9" name="object 9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28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3745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 b="0">
                <a:latin typeface="Trebuchet MS"/>
                <a:cs typeface="Trebuchet MS"/>
              </a:rPr>
              <a:t>Verifikasi </a:t>
            </a:r>
            <a:r>
              <a:rPr dirty="0" sz="4400" spc="-229" b="0">
                <a:latin typeface="Trebuchet MS"/>
                <a:cs typeface="Trebuchet MS"/>
              </a:rPr>
              <a:t>Data</a:t>
            </a:r>
            <a:r>
              <a:rPr dirty="0" sz="4400" spc="-465" b="0">
                <a:latin typeface="Trebuchet MS"/>
                <a:cs typeface="Trebuchet MS"/>
              </a:rPr>
              <a:t> </a:t>
            </a:r>
            <a:r>
              <a:rPr dirty="0" sz="4400" spc="-140" b="0">
                <a:latin typeface="Trebuchet MS"/>
                <a:cs typeface="Trebuchet MS"/>
              </a:rPr>
              <a:t>Dukung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68" y="1278623"/>
            <a:ext cx="11238865" cy="429259"/>
            <a:chOff x="429768" y="1278623"/>
            <a:chExt cx="11238865" cy="429259"/>
          </a:xfrm>
        </p:grpSpPr>
        <p:sp>
          <p:nvSpPr>
            <p:cNvPr id="4" name="object 4"/>
            <p:cNvSpPr/>
            <p:nvPr/>
          </p:nvSpPr>
          <p:spPr>
            <a:xfrm>
              <a:off x="431126" y="1332128"/>
              <a:ext cx="11237595" cy="375285"/>
            </a:xfrm>
            <a:custGeom>
              <a:avLst/>
              <a:gdLst/>
              <a:ahLst/>
              <a:cxnLst/>
              <a:rect l="l" t="t" r="r" b="b"/>
              <a:pathLst>
                <a:path w="11237595" h="375285">
                  <a:moveTo>
                    <a:pt x="6376683" y="0"/>
                  </a:moveTo>
                  <a:lnTo>
                    <a:pt x="678192" y="0"/>
                  </a:lnTo>
                  <a:lnTo>
                    <a:pt x="0" y="0"/>
                  </a:lnTo>
                  <a:lnTo>
                    <a:pt x="0" y="375259"/>
                  </a:lnTo>
                  <a:lnTo>
                    <a:pt x="678192" y="375259"/>
                  </a:lnTo>
                  <a:lnTo>
                    <a:pt x="6376683" y="375259"/>
                  </a:lnTo>
                  <a:lnTo>
                    <a:pt x="6376683" y="0"/>
                  </a:lnTo>
                  <a:close/>
                </a:path>
                <a:path w="11237595" h="375285">
                  <a:moveTo>
                    <a:pt x="11237506" y="0"/>
                  </a:moveTo>
                  <a:lnTo>
                    <a:pt x="6376708" y="0"/>
                  </a:lnTo>
                  <a:lnTo>
                    <a:pt x="6376708" y="375259"/>
                  </a:lnTo>
                  <a:lnTo>
                    <a:pt x="11237506" y="375259"/>
                  </a:lnTo>
                  <a:lnTo>
                    <a:pt x="112375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9768" y="1278623"/>
              <a:ext cx="679704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70732" y="1278623"/>
              <a:ext cx="790193" cy="3985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650224" y="1278623"/>
              <a:ext cx="624077" cy="398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035796" y="1278623"/>
              <a:ext cx="806957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31126" y="1319402"/>
          <a:ext cx="11237595" cy="425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/>
                <a:gridCol w="5693410"/>
                <a:gridCol w="4866640"/>
              </a:tblGrid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63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63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2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u="sng" sz="1400" spc="3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3843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49885" indent="-287020">
                        <a:lnSpc>
                          <a:spcPts val="1625"/>
                        </a:lnSpc>
                        <a:buFont typeface="Arial"/>
                        <a:buChar char="•"/>
                        <a:tabLst>
                          <a:tab pos="349885" algn="l"/>
                          <a:tab pos="350520" algn="l"/>
                        </a:tabLst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ada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kegiatan, atau 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diselenggarakan</a:t>
                      </a:r>
                      <a:r>
                        <a:rPr dirty="0" sz="14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secara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498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adhoc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1066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</a:t>
                      </a:r>
                      <a:r>
                        <a:rPr dirty="0" sz="1400" spc="7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dengan</a:t>
                      </a: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R="38608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pada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sebagian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proses 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(Pelayanan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Pengguna SPBE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Pengoperasian  Layanan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9885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349885" algn="l"/>
                          <a:tab pos="35052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renja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dan</a:t>
                      </a:r>
                      <a:r>
                        <a:rPr dirty="0" sz="1400" spc="8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output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498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647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17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marR="5588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dilaksanakan  pada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semua proses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(Pelayanan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Pengguna SPBE dan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Pengoperasian Layanan</a:t>
                      </a:r>
                      <a:r>
                        <a:rPr dirty="0" sz="14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90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49885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349885" algn="l"/>
                          <a:tab pos="35052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prosedur formal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yang</a:t>
                      </a:r>
                      <a:r>
                        <a:rPr dirty="0" sz="1400" spc="1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mencakup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498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SEMUA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proses manajemen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674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5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terpenuhi,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diterapkan  dengan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menggunakan sistem aplikasi manajemen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layanan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,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telah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dilakukan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dan</a:t>
                      </a:r>
                      <a:r>
                        <a:rPr dirty="0" u="sng" sz="1400" spc="6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evaluasi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349885" indent="-287020">
                        <a:lnSpc>
                          <a:spcPts val="1635"/>
                        </a:lnSpc>
                        <a:buFont typeface="Arial"/>
                        <a:buChar char="•"/>
                        <a:tabLst>
                          <a:tab pos="349885" algn="l"/>
                          <a:tab pos="35052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aplikasi Helpdesk TIK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r>
                        <a:rPr dirty="0" sz="14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digunakan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498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(manual/screenshot/video)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49885" indent="-287020">
                        <a:lnSpc>
                          <a:spcPts val="166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49885" algn="l"/>
                          <a:tab pos="350520" algn="l"/>
                        </a:tabLst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rapat/laporan evaluasi manajemen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74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0137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serta hasil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reviu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dan evaluasi telah  ditindaklanjuti melalui perbaikan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Manajemen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Layanan</a:t>
                      </a:r>
                      <a:r>
                        <a:rPr dirty="0" sz="1400" spc="1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4795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49885" indent="-287020">
                        <a:lnSpc>
                          <a:spcPts val="1630"/>
                        </a:lnSpc>
                        <a:buFont typeface="Arial"/>
                        <a:buChar char="•"/>
                        <a:tabLst>
                          <a:tab pos="349885" algn="l"/>
                          <a:tab pos="35052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Hasil/rapat tindak lanjut laporan evaluasi</a:t>
                      </a:r>
                      <a:r>
                        <a:rPr dirty="0" sz="1400" spc="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manajemen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498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layanan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(termasuk</a:t>
                      </a:r>
                      <a:r>
                        <a:rPr dirty="0" sz="14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aplikasinya).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11" name="object 11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28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11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29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4760" y="2779902"/>
            <a:ext cx="713232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Audit </a:t>
            </a: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Infrastruktur</a:t>
            </a:r>
            <a:r>
              <a:rPr dirty="0" sz="4000" spc="5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SPBE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42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7080" cy="6858000"/>
            <a:chOff x="0" y="0"/>
            <a:chExt cx="12197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391900" y="274320"/>
              <a:ext cx="481583" cy="480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8516" y="268224"/>
              <a:ext cx="370331" cy="4861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38116" y="2231135"/>
              <a:ext cx="3023870" cy="4291965"/>
            </a:xfrm>
            <a:custGeom>
              <a:avLst/>
              <a:gdLst/>
              <a:ahLst/>
              <a:cxnLst/>
              <a:rect l="l" t="t" r="r" b="b"/>
              <a:pathLst>
                <a:path w="3023870" h="4291965">
                  <a:moveTo>
                    <a:pt x="0" y="4291584"/>
                  </a:moveTo>
                  <a:lnTo>
                    <a:pt x="3023616" y="4291584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4291584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42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7080" cy="6858000"/>
            <a:chOff x="0" y="0"/>
            <a:chExt cx="12197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391900" y="274320"/>
              <a:ext cx="481583" cy="480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8516" y="268224"/>
              <a:ext cx="370331" cy="4861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67683" y="2606039"/>
              <a:ext cx="5222240" cy="453390"/>
            </a:xfrm>
            <a:custGeom>
              <a:avLst/>
              <a:gdLst/>
              <a:ahLst/>
              <a:cxnLst/>
              <a:rect l="l" t="t" r="r" b="b"/>
              <a:pathLst>
                <a:path w="5222240" h="453389">
                  <a:moveTo>
                    <a:pt x="2610612" y="0"/>
                  </a:moveTo>
                  <a:lnTo>
                    <a:pt x="2610612" y="226568"/>
                  </a:lnTo>
                  <a:lnTo>
                    <a:pt x="5222113" y="226568"/>
                  </a:lnTo>
                  <a:lnTo>
                    <a:pt x="5222113" y="453263"/>
                  </a:lnTo>
                </a:path>
                <a:path w="5222240" h="453389">
                  <a:moveTo>
                    <a:pt x="2610612" y="0"/>
                  </a:moveTo>
                  <a:lnTo>
                    <a:pt x="2610612" y="453263"/>
                  </a:lnTo>
                </a:path>
                <a:path w="5222240" h="453389">
                  <a:moveTo>
                    <a:pt x="2611501" y="0"/>
                  </a:moveTo>
                  <a:lnTo>
                    <a:pt x="2611501" y="226568"/>
                  </a:lnTo>
                  <a:lnTo>
                    <a:pt x="0" y="226568"/>
                  </a:lnTo>
                  <a:lnTo>
                    <a:pt x="0" y="453263"/>
                  </a:lnTo>
                </a:path>
              </a:pathLst>
            </a:custGeom>
            <a:ln w="6350">
              <a:solidFill>
                <a:srgbClr val="F69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99304" y="1527047"/>
              <a:ext cx="2159507" cy="10789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99303" y="1527047"/>
            <a:ext cx="2159635" cy="1079500"/>
          </a:xfrm>
          <a:prstGeom prst="rect"/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42875" marR="136525" indent="656590">
              <a:lnSpc>
                <a:spcPts val="2210"/>
              </a:lnSpc>
            </a:pPr>
            <a:r>
              <a:rPr dirty="0" sz="2000" b="0">
                <a:solidFill>
                  <a:srgbClr val="FFFFFF"/>
                </a:solidFill>
                <a:latin typeface="Carlito"/>
                <a:cs typeface="Carlito"/>
              </a:rPr>
              <a:t>Audit  </a:t>
            </a:r>
            <a:r>
              <a:rPr dirty="0" sz="2000" spc="-10" b="0">
                <a:solidFill>
                  <a:srgbClr val="FFFFFF"/>
                </a:solidFill>
                <a:latin typeface="Carlito"/>
                <a:cs typeface="Carlito"/>
              </a:rPr>
              <a:t>Infrastruktur</a:t>
            </a:r>
            <a:r>
              <a:rPr dirty="0" sz="2000" spc="-55" b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rlito"/>
                <a:cs typeface="Carlito"/>
              </a:rPr>
              <a:t>SPBE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8692" y="3060192"/>
            <a:ext cx="2157984" cy="1078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88692" y="3060192"/>
            <a:ext cx="2158365" cy="107950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52578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Pusat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 Data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99303" y="3060192"/>
            <a:ext cx="2159507" cy="1078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099303" y="3060192"/>
            <a:ext cx="2159635" cy="10795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353060" marR="344805" indent="28575">
              <a:lnSpc>
                <a:spcPts val="2210"/>
              </a:lnSpc>
              <a:spcBef>
                <a:spcPts val="5"/>
              </a:spcBef>
            </a:pP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Jaringan </a:t>
            </a:r>
            <a:r>
              <a:rPr dirty="0" sz="2000" spc="-15">
                <a:solidFill>
                  <a:srgbClr val="FFFFFF"/>
                </a:solidFill>
                <a:latin typeface="Carlito"/>
                <a:cs typeface="Carlito"/>
              </a:rPr>
              <a:t>Intra  </a:t>
            </a:r>
            <a:r>
              <a:rPr dirty="0" sz="2000" spc="-4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2000" spc="-25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ahan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11440" y="3060192"/>
            <a:ext cx="2157983" cy="1078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711440" y="3060192"/>
            <a:ext cx="2158365" cy="10795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656590" marR="52705" indent="-596265">
              <a:lnSpc>
                <a:spcPts val="2210"/>
              </a:lnSpc>
              <a:spcBef>
                <a:spcPts val="5"/>
              </a:spcBef>
            </a:pP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Sistem</a:t>
            </a:r>
            <a:r>
              <a:rPr dirty="0" sz="20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Penghubung  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Layanan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0360" y="1745996"/>
            <a:ext cx="405320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Definisi “Perencanaan</a:t>
            </a:r>
            <a:r>
              <a:rPr dirty="0" sz="1800" spc="5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Berkesinambungan”: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Selambat-lambatnya </a:t>
            </a:r>
            <a:r>
              <a:rPr dirty="0" sz="1800">
                <a:latin typeface="Carlito"/>
                <a:cs typeface="Carlito"/>
              </a:rPr>
              <a:t>2 </a:t>
            </a:r>
            <a:r>
              <a:rPr dirty="0" sz="1800" spc="-5">
                <a:latin typeface="Carlito"/>
                <a:cs typeface="Carlito"/>
              </a:rPr>
              <a:t>tahun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sekali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50920" y="5486400"/>
            <a:ext cx="5256276" cy="710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50920" y="5486400"/>
            <a:ext cx="5256530" cy="710565"/>
          </a:xfrm>
          <a:prstGeom prst="rect">
            <a:avLst/>
          </a:prstGeom>
          <a:ln w="6350">
            <a:solidFill>
              <a:srgbClr val="FDC305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800" spc="-5">
                <a:latin typeface="Carlito"/>
                <a:cs typeface="Carlito"/>
              </a:rPr>
              <a:t>Output </a:t>
            </a:r>
            <a:r>
              <a:rPr dirty="0" sz="1800">
                <a:latin typeface="Carlito"/>
                <a:cs typeface="Carlito"/>
              </a:rPr>
              <a:t>Audit </a:t>
            </a:r>
            <a:r>
              <a:rPr dirty="0" sz="1800" spc="-5">
                <a:latin typeface="Carlito"/>
                <a:cs typeface="Carlito"/>
              </a:rPr>
              <a:t>Keamanan merupakan </a:t>
            </a:r>
            <a:r>
              <a:rPr dirty="0" sz="1800" b="1" i="1">
                <a:latin typeface="Carlito"/>
                <a:cs typeface="Carlito"/>
              </a:rPr>
              <a:t>Audit</a:t>
            </a:r>
            <a:r>
              <a:rPr dirty="0" sz="1800" spc="10" b="1" i="1">
                <a:latin typeface="Carlito"/>
                <a:cs typeface="Carlito"/>
              </a:rPr>
              <a:t> </a:t>
            </a:r>
            <a:r>
              <a:rPr dirty="0" sz="1800" spc="-10" b="1" i="1">
                <a:latin typeface="Carlito"/>
                <a:cs typeface="Carlito"/>
              </a:rPr>
              <a:t>Report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yang </a:t>
            </a:r>
            <a:r>
              <a:rPr dirty="0" sz="1800" spc="-5">
                <a:latin typeface="Carlito"/>
                <a:cs typeface="Carlito"/>
              </a:rPr>
              <a:t>berisi temuan dan</a:t>
            </a:r>
            <a:r>
              <a:rPr dirty="0" sz="1800" spc="40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rekomendasi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42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7080" cy="6858000"/>
            <a:chOff x="0" y="0"/>
            <a:chExt cx="12197080" cy="6858000"/>
          </a:xfrm>
        </p:grpSpPr>
        <p:sp>
          <p:nvSpPr>
            <p:cNvPr id="3" name="object 3"/>
            <p:cNvSpPr/>
            <p:nvPr/>
          </p:nvSpPr>
          <p:spPr>
            <a:xfrm>
              <a:off x="11391900" y="274320"/>
              <a:ext cx="481583" cy="480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8516" y="268224"/>
              <a:ext cx="370331" cy="4861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2932" y="200659"/>
            <a:ext cx="1047813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  <a:latin typeface="Verdana"/>
                <a:cs typeface="Verdana"/>
              </a:rPr>
              <a:t>Pedoman </a:t>
            </a:r>
            <a:r>
              <a:rPr dirty="0" spc="-5">
                <a:solidFill>
                  <a:srgbClr val="C00000"/>
                </a:solidFill>
                <a:latin typeface="Verdana"/>
                <a:cs typeface="Verdana"/>
              </a:rPr>
              <a:t>Audit Infrastruktur dan</a:t>
            </a:r>
            <a:r>
              <a:rPr dirty="0" spc="-8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pc="-5">
                <a:solidFill>
                  <a:srgbClr val="C00000"/>
                </a:solidFill>
                <a:latin typeface="Verdana"/>
                <a:cs typeface="Verdana"/>
              </a:rPr>
              <a:t>Aplikasi</a:t>
            </a:r>
          </a:p>
        </p:txBody>
      </p:sp>
      <p:sp>
        <p:nvSpPr>
          <p:cNvPr id="8" name="object 8"/>
          <p:cNvSpPr/>
          <p:nvPr/>
        </p:nvSpPr>
        <p:spPr>
          <a:xfrm>
            <a:off x="2769107" y="1144522"/>
            <a:ext cx="6653783" cy="5590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42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7080" cy="6858000"/>
            <a:chOff x="0" y="0"/>
            <a:chExt cx="12197080" cy="6858000"/>
          </a:xfrm>
        </p:grpSpPr>
        <p:sp>
          <p:nvSpPr>
            <p:cNvPr id="3" name="object 3"/>
            <p:cNvSpPr/>
            <p:nvPr/>
          </p:nvSpPr>
          <p:spPr>
            <a:xfrm>
              <a:off x="11391900" y="274320"/>
              <a:ext cx="481583" cy="480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8516" y="268224"/>
              <a:ext cx="370331" cy="4861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859" y="1485900"/>
              <a:ext cx="3823716" cy="2567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22775" y="1485900"/>
              <a:ext cx="4224528" cy="27599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221979" y="1485900"/>
              <a:ext cx="3832860" cy="31120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33801" y="200659"/>
            <a:ext cx="672465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  <a:latin typeface="Verdana"/>
                <a:cs typeface="Verdana"/>
              </a:rPr>
              <a:t>Pemeriksaan </a:t>
            </a:r>
            <a:r>
              <a:rPr dirty="0" spc="-5">
                <a:solidFill>
                  <a:srgbClr val="C00000"/>
                </a:solidFill>
                <a:latin typeface="Verdana"/>
                <a:cs typeface="Verdana"/>
              </a:rPr>
              <a:t>Pokok</a:t>
            </a:r>
            <a:r>
              <a:rPr dirty="0" spc="-7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pc="-5">
                <a:solidFill>
                  <a:srgbClr val="C00000"/>
                </a:solidFill>
                <a:latin typeface="Verdana"/>
                <a:cs typeface="Verdana"/>
              </a:rPr>
              <a:t>Teknis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42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984" y="1339583"/>
            <a:ext cx="1078230" cy="409575"/>
            <a:chOff x="406984" y="1339583"/>
            <a:chExt cx="1078230" cy="409575"/>
          </a:xfrm>
        </p:grpSpPr>
        <p:sp>
          <p:nvSpPr>
            <p:cNvPr id="3" name="object 3"/>
            <p:cNvSpPr/>
            <p:nvPr/>
          </p:nvSpPr>
          <p:spPr>
            <a:xfrm>
              <a:off x="406984" y="1392859"/>
              <a:ext cx="1078230" cy="356235"/>
            </a:xfrm>
            <a:custGeom>
              <a:avLst/>
              <a:gdLst/>
              <a:ahLst/>
              <a:cxnLst/>
              <a:rect l="l" t="t" r="r" b="b"/>
              <a:pathLst>
                <a:path w="1078230" h="356235">
                  <a:moveTo>
                    <a:pt x="1077810" y="0"/>
                  </a:moveTo>
                  <a:lnTo>
                    <a:pt x="0" y="0"/>
                  </a:lnTo>
                  <a:lnTo>
                    <a:pt x="0" y="355803"/>
                  </a:lnTo>
                  <a:lnTo>
                    <a:pt x="1077810" y="355803"/>
                  </a:lnTo>
                  <a:lnTo>
                    <a:pt x="107781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0832" y="1339583"/>
              <a:ext cx="784098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591555" y="1339583"/>
            <a:ext cx="767334" cy="398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42676" y="1339583"/>
            <a:ext cx="816101" cy="398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06984" y="622300"/>
          <a:ext cx="11430635" cy="5881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7595"/>
                <a:gridCol w="5551805"/>
                <a:gridCol w="2364740"/>
                <a:gridCol w="2435225"/>
              </a:tblGrid>
              <a:tr h="402082">
                <a:tc>
                  <a:txBody>
                    <a:bodyPr/>
                    <a:lstStyle/>
                    <a:p>
                      <a:pPr marL="57150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Domain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625"/>
                        </a:lnSpc>
                      </a:pP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Tata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Kelola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77545">
                        <a:lnSpc>
                          <a:spcPts val="162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Aspek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107440">
                        <a:lnSpc>
                          <a:spcPts val="162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Audit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258984">
                <a:tc>
                  <a:txBody>
                    <a:bodyPr/>
                    <a:lstStyle/>
                    <a:p>
                      <a:pPr marL="57150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Indikator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gridSpan="3" rowSpan="2">
                  <a:txBody>
                    <a:bodyPr/>
                    <a:lstStyle/>
                    <a:p>
                      <a:pPr marL="57150">
                        <a:lnSpc>
                          <a:spcPts val="1855"/>
                        </a:lnSpc>
                      </a:pPr>
                      <a:r>
                        <a:rPr dirty="0" sz="1600" spc="-10">
                          <a:latin typeface="Carlito"/>
                          <a:cs typeface="Carlito"/>
                        </a:rPr>
                        <a:t>Tingkat Kematangan </a:t>
                      </a:r>
                      <a:r>
                        <a:rPr dirty="0" sz="16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Infrastruktur</a:t>
                      </a:r>
                      <a:r>
                        <a:rPr dirty="0" sz="16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SPBE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6742">
                <a:tc rowSpan="2"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89535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589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9535"/>
                </a:tc>
                <a:tc>
                  <a:txBody>
                    <a:bodyPr/>
                    <a:lstStyle/>
                    <a:p>
                      <a:pPr algn="r" marR="795655">
                        <a:lnSpc>
                          <a:spcPts val="1625"/>
                        </a:lnSpc>
                      </a:pPr>
                      <a:r>
                        <a:rPr dirty="0" sz="1400" spc="-25"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ri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54150">
                        <a:lnSpc>
                          <a:spcPts val="162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Capaian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573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54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perencanaan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r>
                        <a:rPr dirty="0" sz="1400" spc="1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96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571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22313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sesuai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perencanaan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 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7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841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962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764664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sesuai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standar/pedoman.  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 TIK/Sistem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internal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  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73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149860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 TIK/Sistem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eksternal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memiliki sertifikasi auditor TIK/Sistem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Informasi.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13664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65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508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188150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hasil 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telah ditindaklanjuti melalui perbaikan penerapan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1049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4162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Jawaban: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Pilih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1, 2, 3, 4,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5803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Penjelasan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6468">
                <a:tc>
                  <a:txBody>
                    <a:bodyPr/>
                    <a:lstStyle/>
                    <a:p>
                      <a:pPr marL="57150">
                        <a:lnSpc>
                          <a:spcPts val="163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57150">
                        <a:lnSpc>
                          <a:spcPts val="1660"/>
                        </a:lnSpc>
                        <a:spcBef>
                          <a:spcPts val="12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9" name="object 9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29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3745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 b="0">
                <a:latin typeface="Trebuchet MS"/>
                <a:cs typeface="Trebuchet MS"/>
              </a:rPr>
              <a:t>Verifikasi </a:t>
            </a:r>
            <a:r>
              <a:rPr dirty="0" sz="4400" spc="-229" b="0">
                <a:latin typeface="Trebuchet MS"/>
                <a:cs typeface="Trebuchet MS"/>
              </a:rPr>
              <a:t>Data</a:t>
            </a:r>
            <a:r>
              <a:rPr dirty="0" sz="4400" spc="-465" b="0">
                <a:latin typeface="Trebuchet MS"/>
                <a:cs typeface="Trebuchet MS"/>
              </a:rPr>
              <a:t> </a:t>
            </a:r>
            <a:r>
              <a:rPr dirty="0" sz="4400" spc="-140" b="0">
                <a:latin typeface="Trebuchet MS"/>
                <a:cs typeface="Trebuchet MS"/>
              </a:rPr>
              <a:t>Dukung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427975"/>
            <a:ext cx="12192000" cy="398780"/>
            <a:chOff x="0" y="1427975"/>
            <a:chExt cx="12192000" cy="398780"/>
          </a:xfrm>
        </p:grpSpPr>
        <p:sp>
          <p:nvSpPr>
            <p:cNvPr id="4" name="object 4"/>
            <p:cNvSpPr/>
            <p:nvPr/>
          </p:nvSpPr>
          <p:spPr>
            <a:xfrm>
              <a:off x="0" y="1435633"/>
              <a:ext cx="12192000" cy="375285"/>
            </a:xfrm>
            <a:custGeom>
              <a:avLst/>
              <a:gdLst/>
              <a:ahLst/>
              <a:cxnLst/>
              <a:rect l="l" t="t" r="r" b="b"/>
              <a:pathLst>
                <a:path w="12192000" h="375285">
                  <a:moveTo>
                    <a:pt x="12192000" y="0"/>
                  </a:moveTo>
                  <a:lnTo>
                    <a:pt x="6918414" y="0"/>
                  </a:lnTo>
                  <a:lnTo>
                    <a:pt x="735799" y="0"/>
                  </a:lnTo>
                  <a:lnTo>
                    <a:pt x="0" y="0"/>
                  </a:lnTo>
                  <a:lnTo>
                    <a:pt x="0" y="375259"/>
                  </a:lnTo>
                  <a:lnTo>
                    <a:pt x="735799" y="375259"/>
                  </a:lnTo>
                  <a:lnTo>
                    <a:pt x="6918325" y="375259"/>
                  </a:lnTo>
                  <a:lnTo>
                    <a:pt x="12192000" y="37525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427975"/>
              <a:ext cx="736092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39667" y="1427975"/>
              <a:ext cx="790193" cy="3985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67216" y="1427975"/>
              <a:ext cx="624077" cy="398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52788" y="1427975"/>
              <a:ext cx="806957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0" y="1422908"/>
          <a:ext cx="12192000" cy="452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965"/>
                <a:gridCol w="6024880"/>
                <a:gridCol w="5431789"/>
              </a:tblGrid>
              <a:tr h="3752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69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62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69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06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69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7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0805" marR="513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 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556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8765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536575" algn="l"/>
                          <a:tab pos="53721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Sama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sekali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tidak melaksanakan</a:t>
                      </a:r>
                      <a:r>
                        <a:rPr dirty="0" sz="14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536575" indent="-28765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536575" algn="l"/>
                          <a:tab pos="53721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</a:t>
                      </a:r>
                      <a:r>
                        <a:rPr dirty="0" sz="14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sporadis/adhoc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975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193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sesuai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r>
                        <a:rPr dirty="0" sz="1400" spc="7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9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58115"/>
                </a:tc>
                <a:tc>
                  <a:txBody>
                    <a:bodyPr/>
                    <a:lstStyle/>
                    <a:p>
                      <a:pPr marL="536575" indent="-28765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536575" algn="l"/>
                          <a:tab pos="53721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renja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</a:t>
                      </a:r>
                      <a:r>
                        <a:rPr dirty="0" sz="1400" spc="7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infrastruktur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536575" marR="1852930" indent="-287020">
                        <a:lnSpc>
                          <a:spcPct val="107100"/>
                        </a:lnSpc>
                        <a:buFont typeface="Arial"/>
                        <a:buChar char="•"/>
                        <a:tabLst>
                          <a:tab pos="536575" algn="l"/>
                          <a:tab pos="53721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hasil audit infrastruktur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valid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(selambat-lambatnya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tahun</a:t>
                      </a:r>
                      <a:r>
                        <a:rPr dirty="0" sz="14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sekali)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70"/>
                </a:tc>
              </a:tr>
              <a:tr h="944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19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sesuai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dengan</a:t>
                      </a:r>
                      <a:r>
                        <a:rPr dirty="0" u="sng" sz="1400" spc="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standar/pedoman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</a:t>
                      </a:r>
                      <a:r>
                        <a:rPr dirty="0" sz="1400" spc="8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TIK/Sistem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internal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</a:t>
                      </a:r>
                      <a:r>
                        <a:rPr dirty="0" sz="1400" spc="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19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8765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536575" algn="l"/>
                          <a:tab pos="53721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rujukan formal pedoman audit</a:t>
                      </a:r>
                      <a:r>
                        <a:rPr dirty="0" sz="14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infrastruktur.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536575" indent="-28765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536575" algn="l"/>
                          <a:tab pos="53721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Pelaksana: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</a:t>
                      </a:r>
                      <a:r>
                        <a:rPr dirty="0" sz="14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internal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70">
                    <a:solidFill>
                      <a:srgbClr val="E7E7E7"/>
                    </a:solidFill>
                  </a:tcPr>
                </a:tc>
              </a:tr>
              <a:tr h="731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90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19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 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 TIK/Sistem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eksternal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memiliki sertifikasi auditor  TIK/Sistem</a:t>
                      </a:r>
                      <a:r>
                        <a:rPr dirty="0" sz="1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Informasi.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830"/>
                </a:tc>
                <a:tc>
                  <a:txBody>
                    <a:bodyPr/>
                    <a:lstStyle/>
                    <a:p>
                      <a:pPr marL="536575" indent="-28765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536575" algn="l"/>
                          <a:tab pos="53721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Pelaksana: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 eksternal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tersertifikasi.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70"/>
                </a:tc>
              </a:tr>
              <a:tr h="74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0866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hasil 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 telah  ditindaklanjuti melalui perbaikan penerapan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Infrastruktur</a:t>
                      </a:r>
                      <a:r>
                        <a:rPr dirty="0" sz="1400" spc="114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4795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8765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536575" algn="l"/>
                          <a:tab pos="53721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rapat/laporan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hasil tindak lanjut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atas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temuan</a:t>
                      </a:r>
                      <a:r>
                        <a:rPr dirty="0" sz="1400" spc="1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7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11" name="object 11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29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11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30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808" y="2779902"/>
            <a:ext cx="560197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Audit </a:t>
            </a: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Aplikasi</a:t>
            </a:r>
            <a:r>
              <a:rPr dirty="0" sz="40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SPBE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49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780149" cy="6857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23" y="0"/>
              <a:ext cx="6779895" cy="6856730"/>
            </a:xfrm>
            <a:custGeom>
              <a:avLst/>
              <a:gdLst/>
              <a:ahLst/>
              <a:cxnLst/>
              <a:rect l="l" t="t" r="r" b="b"/>
              <a:pathLst>
                <a:path w="6779895" h="6856730">
                  <a:moveTo>
                    <a:pt x="6779313" y="0"/>
                  </a:moveTo>
                  <a:lnTo>
                    <a:pt x="0" y="0"/>
                  </a:lnTo>
                  <a:lnTo>
                    <a:pt x="0" y="6856475"/>
                  </a:lnTo>
                  <a:lnTo>
                    <a:pt x="3050159" y="6856475"/>
                  </a:lnTo>
                  <a:lnTo>
                    <a:pt x="6779313" y="0"/>
                  </a:lnTo>
                  <a:close/>
                </a:path>
              </a:pathLst>
            </a:custGeom>
            <a:solidFill>
              <a:srgbClr val="C00000">
                <a:alpha val="7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306811" y="394715"/>
              <a:ext cx="1695450" cy="2125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01711" y="699516"/>
              <a:ext cx="4400550" cy="2125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452104" y="1004316"/>
              <a:ext cx="3550157" cy="2125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939531" y="224789"/>
            <a:ext cx="385635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7051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C00000"/>
                </a:solidFill>
                <a:latin typeface="Verdana"/>
                <a:cs typeface="Verdana"/>
              </a:rPr>
              <a:t>MATERI  </a:t>
            </a:r>
            <a:r>
              <a:rPr dirty="0" sz="2000" b="1">
                <a:solidFill>
                  <a:srgbClr val="C00000"/>
                </a:solidFill>
                <a:latin typeface="Verdana"/>
                <a:cs typeface="Verdana"/>
              </a:rPr>
              <a:t>INSTRUMEN</a:t>
            </a:r>
            <a:r>
              <a:rPr dirty="0" sz="2000" spc="-95" b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spc="-5" b="1">
                <a:solidFill>
                  <a:srgbClr val="C00000"/>
                </a:solidFill>
                <a:latin typeface="Verdana"/>
                <a:cs typeface="Verdana"/>
              </a:rPr>
              <a:t>PEMANTAUAN </a:t>
            </a:r>
            <a:r>
              <a:rPr dirty="0" sz="2000" b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Verdana"/>
                <a:cs typeface="Verdana"/>
              </a:rPr>
              <a:t>DAN </a:t>
            </a:r>
            <a:r>
              <a:rPr dirty="0" sz="2000" spc="-5" b="1">
                <a:solidFill>
                  <a:srgbClr val="C00000"/>
                </a:solidFill>
                <a:latin typeface="Verdana"/>
                <a:cs typeface="Verdana"/>
              </a:rPr>
              <a:t>EVALUASI</a:t>
            </a:r>
            <a:r>
              <a:rPr dirty="0" sz="2000" spc="-100" b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spc="-5" b="1">
                <a:solidFill>
                  <a:srgbClr val="C00000"/>
                </a:solidFill>
                <a:latin typeface="Verdana"/>
                <a:cs typeface="Verdana"/>
              </a:rPr>
              <a:t>SPBE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24371" y="5180114"/>
            <a:ext cx="6167755" cy="1494790"/>
            <a:chOff x="6024371" y="5180114"/>
            <a:chExt cx="6167755" cy="1494790"/>
          </a:xfrm>
        </p:grpSpPr>
        <p:sp>
          <p:nvSpPr>
            <p:cNvPr id="11" name="object 11"/>
            <p:cNvSpPr/>
            <p:nvPr/>
          </p:nvSpPr>
          <p:spPr>
            <a:xfrm>
              <a:off x="8816339" y="5180114"/>
              <a:ext cx="3375659" cy="4007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24371" y="5789675"/>
              <a:ext cx="6167627" cy="4007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182611" y="6347459"/>
              <a:ext cx="4313682" cy="3268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597895" y="6347459"/>
              <a:ext cx="1093470" cy="3268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792967" y="6347459"/>
              <a:ext cx="1399031" cy="3268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667245" y="4879085"/>
            <a:ext cx="5255895" cy="1733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L="12700" marR="5080" indent="2792095">
              <a:lnSpc>
                <a:spcPct val="100099"/>
              </a:lnSpc>
              <a:spcBef>
                <a:spcPts val="90"/>
              </a:spcBef>
            </a:pPr>
            <a:r>
              <a:rPr dirty="0" sz="4000" spc="-10" b="1">
                <a:solidFill>
                  <a:srgbClr val="C00000"/>
                </a:solidFill>
                <a:latin typeface="Verdana"/>
                <a:cs typeface="Verdana"/>
              </a:rPr>
              <a:t>DOMAIN  </a:t>
            </a:r>
            <a:r>
              <a:rPr dirty="0" sz="4000" spc="-5" b="1">
                <a:solidFill>
                  <a:srgbClr val="C00000"/>
                </a:solidFill>
                <a:latin typeface="Verdana"/>
                <a:cs typeface="Verdana"/>
              </a:rPr>
              <a:t>MANAJEMEN</a:t>
            </a:r>
            <a:r>
              <a:rPr dirty="0" sz="4000" spc="-70" b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4000" b="1">
                <a:solidFill>
                  <a:srgbClr val="C00000"/>
                </a:solidFill>
                <a:latin typeface="Verdana"/>
                <a:cs typeface="Verdana"/>
              </a:rPr>
              <a:t>SPBE </a:t>
            </a:r>
            <a:r>
              <a:rPr dirty="0" sz="4000" spc="-5" b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3200" b="1" i="1">
                <a:solidFill>
                  <a:srgbClr val="C00000"/>
                </a:solidFill>
                <a:latin typeface="Verdana"/>
                <a:cs typeface="Verdana"/>
              </a:rPr>
              <a:t>INDIKATOR</a:t>
            </a:r>
            <a:r>
              <a:rPr dirty="0" sz="3200" spc="-105" b="1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3200" spc="5" b="1" i="1">
                <a:solidFill>
                  <a:srgbClr val="C00000"/>
                </a:solidFill>
                <a:latin typeface="Verdana"/>
                <a:cs typeface="Verdana"/>
              </a:rPr>
              <a:t>21-31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8515" y="295656"/>
            <a:ext cx="6004560" cy="4735195"/>
            <a:chOff x="318515" y="295656"/>
            <a:chExt cx="6004560" cy="4735195"/>
          </a:xfrm>
        </p:grpSpPr>
        <p:sp>
          <p:nvSpPr>
            <p:cNvPr id="18" name="object 18"/>
            <p:cNvSpPr/>
            <p:nvPr/>
          </p:nvSpPr>
          <p:spPr>
            <a:xfrm>
              <a:off x="2887980" y="1595628"/>
              <a:ext cx="3435096" cy="34350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18515" y="295656"/>
              <a:ext cx="681228" cy="8961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7080" cy="6858000"/>
            <a:chOff x="0" y="0"/>
            <a:chExt cx="12197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391900" y="274320"/>
              <a:ext cx="481583" cy="480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8516" y="268224"/>
              <a:ext cx="370331" cy="4861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72400" y="2231135"/>
              <a:ext cx="2877820" cy="4493260"/>
            </a:xfrm>
            <a:custGeom>
              <a:avLst/>
              <a:gdLst/>
              <a:ahLst/>
              <a:cxnLst/>
              <a:rect l="l" t="t" r="r" b="b"/>
              <a:pathLst>
                <a:path w="2877820" h="4493259">
                  <a:moveTo>
                    <a:pt x="0" y="4492752"/>
                  </a:moveTo>
                  <a:lnTo>
                    <a:pt x="2877311" y="4492752"/>
                  </a:lnTo>
                  <a:lnTo>
                    <a:pt x="2877311" y="0"/>
                  </a:lnTo>
                  <a:lnTo>
                    <a:pt x="0" y="0"/>
                  </a:lnTo>
                  <a:lnTo>
                    <a:pt x="0" y="4492752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49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952" y="1418831"/>
            <a:ext cx="1262380" cy="398780"/>
            <a:chOff x="377952" y="1418831"/>
            <a:chExt cx="1262380" cy="398780"/>
          </a:xfrm>
        </p:grpSpPr>
        <p:sp>
          <p:nvSpPr>
            <p:cNvPr id="3" name="object 3"/>
            <p:cNvSpPr/>
            <p:nvPr/>
          </p:nvSpPr>
          <p:spPr>
            <a:xfrm>
              <a:off x="377952" y="1426806"/>
              <a:ext cx="1262380" cy="358775"/>
            </a:xfrm>
            <a:custGeom>
              <a:avLst/>
              <a:gdLst/>
              <a:ahLst/>
              <a:cxnLst/>
              <a:rect l="l" t="t" r="r" b="b"/>
              <a:pathLst>
                <a:path w="1262380" h="358775">
                  <a:moveTo>
                    <a:pt x="1261910" y="0"/>
                  </a:moveTo>
                  <a:lnTo>
                    <a:pt x="0" y="0"/>
                  </a:lnTo>
                  <a:lnTo>
                    <a:pt x="0" y="358305"/>
                  </a:lnTo>
                  <a:lnTo>
                    <a:pt x="1261910" y="358305"/>
                  </a:lnTo>
                  <a:lnTo>
                    <a:pt x="126191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23315" y="1418831"/>
              <a:ext cx="784097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640323" y="1418831"/>
            <a:ext cx="767334" cy="398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98480" y="1418831"/>
            <a:ext cx="816101" cy="398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7952" y="650875"/>
          <a:ext cx="11430000" cy="5827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745"/>
                <a:gridCol w="5423534"/>
                <a:gridCol w="2328545"/>
                <a:gridCol w="2415540"/>
              </a:tblGrid>
              <a:tr h="4048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Domain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Tata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Kelola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553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Aspek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0934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Audit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429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5826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Indikator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600" spc="-15">
                          <a:latin typeface="Carlito"/>
                          <a:cs typeface="Carlito"/>
                        </a:rPr>
                        <a:t>Kematangan </a:t>
                      </a:r>
                      <a:r>
                        <a:rPr dirty="0" sz="1600" spc="-5">
                          <a:latin typeface="Carlito"/>
                          <a:cs typeface="Carlito"/>
                        </a:rPr>
                        <a:t>Audit Aplikasi</a:t>
                      </a:r>
                      <a:r>
                        <a:rPr dirty="0" sz="1600" spc="-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SPBE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3810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394">
                <a:tc rowSpan="2"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73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25"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ri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192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Capaian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</a:tr>
              <a:tr h="10947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735"/>
                </a:tc>
                <a:tc gridSpan="3"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SPBE 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perencanaan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r>
                        <a:rPr dirty="0" sz="1400" spc="114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5560">
                    <a:solidFill>
                      <a:srgbClr val="E7E7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8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3020">
                    <a:solidFill>
                      <a:srgbClr val="C000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5560">
                    <a:solidFill>
                      <a:srgbClr val="E7E7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1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23171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sesuai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perencanaan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 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19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03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 marR="18503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sesuai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standar/pedoman.  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 TIK/Sistem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internal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  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1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158242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 TIK/Sistem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eksternal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memiliki sertifikasi auditor TIK/Sistem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Informasi.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428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69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ditindaklanjuti melalui perbaikan</a:t>
                      </a:r>
                      <a:r>
                        <a:rPr dirty="0" sz="1400" spc="18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penerapan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Aplikasi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12395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96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Jawaban: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Pilih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1, 2, 3, 4,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3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Penjelasan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29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9" name="object 9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30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3745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 b="0">
                <a:latin typeface="Trebuchet MS"/>
                <a:cs typeface="Trebuchet MS"/>
              </a:rPr>
              <a:t>Verifikasi </a:t>
            </a:r>
            <a:r>
              <a:rPr dirty="0" sz="4400" spc="-229" b="0">
                <a:latin typeface="Trebuchet MS"/>
                <a:cs typeface="Trebuchet MS"/>
              </a:rPr>
              <a:t>Data</a:t>
            </a:r>
            <a:r>
              <a:rPr dirty="0" sz="4400" spc="-465" b="0">
                <a:latin typeface="Trebuchet MS"/>
                <a:cs typeface="Trebuchet MS"/>
              </a:rPr>
              <a:t> </a:t>
            </a:r>
            <a:r>
              <a:rPr dirty="0" sz="4400" spc="-140" b="0">
                <a:latin typeface="Trebuchet MS"/>
                <a:cs typeface="Trebuchet MS"/>
              </a:rPr>
              <a:t>Dukung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816" y="1816595"/>
            <a:ext cx="11238230" cy="627380"/>
            <a:chOff x="432816" y="1816595"/>
            <a:chExt cx="11238230" cy="627380"/>
          </a:xfrm>
        </p:grpSpPr>
        <p:sp>
          <p:nvSpPr>
            <p:cNvPr id="4" name="object 4"/>
            <p:cNvSpPr/>
            <p:nvPr/>
          </p:nvSpPr>
          <p:spPr>
            <a:xfrm>
              <a:off x="433133" y="1825688"/>
              <a:ext cx="11237595" cy="538480"/>
            </a:xfrm>
            <a:custGeom>
              <a:avLst/>
              <a:gdLst/>
              <a:ahLst/>
              <a:cxnLst/>
              <a:rect l="l" t="t" r="r" b="b"/>
              <a:pathLst>
                <a:path w="11237595" h="538480">
                  <a:moveTo>
                    <a:pt x="6376683" y="0"/>
                  </a:moveTo>
                  <a:lnTo>
                    <a:pt x="678192" y="0"/>
                  </a:lnTo>
                  <a:lnTo>
                    <a:pt x="0" y="0"/>
                  </a:lnTo>
                  <a:lnTo>
                    <a:pt x="0" y="537908"/>
                  </a:lnTo>
                  <a:lnTo>
                    <a:pt x="678192" y="537908"/>
                  </a:lnTo>
                  <a:lnTo>
                    <a:pt x="6376683" y="537908"/>
                  </a:lnTo>
                  <a:lnTo>
                    <a:pt x="6376683" y="0"/>
                  </a:lnTo>
                  <a:close/>
                </a:path>
                <a:path w="11237595" h="538480">
                  <a:moveTo>
                    <a:pt x="11237532" y="0"/>
                  </a:moveTo>
                  <a:lnTo>
                    <a:pt x="6376733" y="0"/>
                  </a:lnTo>
                  <a:lnTo>
                    <a:pt x="6376733" y="537908"/>
                  </a:lnTo>
                  <a:lnTo>
                    <a:pt x="11237532" y="537908"/>
                  </a:lnTo>
                  <a:lnTo>
                    <a:pt x="112375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2816" y="1816595"/>
              <a:ext cx="679704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9412" y="2045195"/>
              <a:ext cx="300977" cy="3985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72255" y="1816595"/>
              <a:ext cx="790194" cy="398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650223" y="1816595"/>
              <a:ext cx="624077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35796" y="1816595"/>
              <a:ext cx="806957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33133" y="1812925"/>
          <a:ext cx="11237595" cy="473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/>
                <a:gridCol w="5671185"/>
                <a:gridCol w="4887595"/>
              </a:tblGrid>
              <a:tr h="537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 marR="519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 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556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05765" indent="-28702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Sama sekali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tidak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melaksanakan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05765" indent="-28702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Arial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</a:t>
                      </a:r>
                      <a:r>
                        <a:rPr dirty="0" sz="14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sporadis/adhoc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975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</a:t>
                      </a:r>
                      <a:r>
                        <a:rPr dirty="0" sz="1400" spc="1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sesuai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r>
                        <a:rPr dirty="0" sz="1400" spc="7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6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58115"/>
                </a:tc>
                <a:tc>
                  <a:txBody>
                    <a:bodyPr/>
                    <a:lstStyle/>
                    <a:p>
                      <a:pPr marL="405765" indent="-287020">
                        <a:lnSpc>
                          <a:spcPct val="100000"/>
                        </a:lnSpc>
                        <a:spcBef>
                          <a:spcPts val="309"/>
                        </a:spcBef>
                        <a:buFont typeface="Arial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renja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</a:t>
                      </a:r>
                      <a:r>
                        <a:rPr dirty="0" sz="1400" spc="8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aplikasi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05765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hasil audit aplikasi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r>
                        <a:rPr dirty="0" sz="1400" spc="6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valid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(selambat-lambatnya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tahun</a:t>
                      </a:r>
                      <a:r>
                        <a:rPr dirty="0" sz="1400" spc="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sekali)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69"/>
                </a:tc>
              </a:tr>
              <a:tr h="994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01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 sesuai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</a:t>
                      </a:r>
                      <a:r>
                        <a:rPr dirty="0" sz="14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 marR="61277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auditor TIK/Sistem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internal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</a:t>
                      </a:r>
                      <a:r>
                        <a:rPr dirty="0" sz="1400" spc="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1594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05765" marR="1815464" indent="-287020">
                        <a:lnSpc>
                          <a:spcPct val="107300"/>
                        </a:lnSpc>
                        <a:spcBef>
                          <a:spcPts val="185"/>
                        </a:spcBef>
                        <a:buFont typeface="Arial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hasil audit aplikasi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valid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(selambat-lambatnya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tahun</a:t>
                      </a:r>
                      <a:r>
                        <a:rPr dirty="0" sz="14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sekali)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05765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rujukan pedoman audit</a:t>
                      </a:r>
                      <a:r>
                        <a:rPr dirty="0" sz="1400" spc="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aplikasi.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05765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Pelaksana: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</a:t>
                      </a:r>
                      <a:r>
                        <a:rPr dirty="0" sz="14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internal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23495">
                    <a:solidFill>
                      <a:srgbClr val="E7E7E7"/>
                    </a:solidFill>
                  </a:tcPr>
                </a:tc>
              </a:tr>
              <a:tr h="731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90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2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Aplikasi dilaksanakan 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auditor TIK/Sistem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eksternal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memiliki sertifikasi auditor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TIK/Sistem</a:t>
                      </a:r>
                      <a:r>
                        <a:rPr dirty="0" u="sng" sz="1400" spc="-3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Informasi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830"/>
                </a:tc>
                <a:tc>
                  <a:txBody>
                    <a:bodyPr/>
                    <a:lstStyle/>
                    <a:p>
                      <a:pPr marL="405765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Pelaksana: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 eksternal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tersertifikasi.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/>
                </a:tc>
              </a:tr>
              <a:tr h="74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1437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hasil audit Aplikasi SPBE telah 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ditindaklanjuti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melalui perbaikan penerapan Aplikasi</a:t>
                      </a:r>
                      <a:r>
                        <a:rPr dirty="0" sz="1400" spc="1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4795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05765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rapat/laporan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tindak lanjut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atas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temuan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audit.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12" name="object 12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30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18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b="1">
                <a:solidFill>
                  <a:srgbClr val="DDDDDD"/>
                </a:solidFill>
                <a:latin typeface="Verdana"/>
                <a:cs typeface="Verdana"/>
              </a:rPr>
              <a:t>31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8807" y="2779902"/>
            <a:ext cx="63627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Audit </a:t>
            </a: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Keamanan</a:t>
            </a:r>
            <a:r>
              <a:rPr dirty="0" sz="400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SPBE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53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7080" cy="6858000"/>
            <a:chOff x="0" y="0"/>
            <a:chExt cx="12197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391900" y="274320"/>
              <a:ext cx="481583" cy="480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8516" y="268224"/>
              <a:ext cx="370331" cy="4861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657343" y="1973579"/>
              <a:ext cx="2877185" cy="499745"/>
            </a:xfrm>
            <a:custGeom>
              <a:avLst/>
              <a:gdLst/>
              <a:ahLst/>
              <a:cxnLst/>
              <a:rect l="l" t="t" r="r" b="b"/>
              <a:pathLst>
                <a:path w="2877184" h="499744">
                  <a:moveTo>
                    <a:pt x="1438655" y="0"/>
                  </a:moveTo>
                  <a:lnTo>
                    <a:pt x="1438655" y="249555"/>
                  </a:lnTo>
                  <a:lnTo>
                    <a:pt x="2876930" y="249555"/>
                  </a:lnTo>
                  <a:lnTo>
                    <a:pt x="2876930" y="499237"/>
                  </a:lnTo>
                </a:path>
                <a:path w="2877184" h="499744">
                  <a:moveTo>
                    <a:pt x="1438275" y="0"/>
                  </a:moveTo>
                  <a:lnTo>
                    <a:pt x="1438275" y="249555"/>
                  </a:lnTo>
                  <a:lnTo>
                    <a:pt x="0" y="249555"/>
                  </a:lnTo>
                  <a:lnTo>
                    <a:pt x="0" y="499237"/>
                  </a:lnTo>
                </a:path>
              </a:pathLst>
            </a:custGeom>
            <a:ln w="6350">
              <a:solidFill>
                <a:srgbClr val="F69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07280" y="784859"/>
              <a:ext cx="2377439" cy="11887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07279" y="784859"/>
            <a:ext cx="2377440" cy="1188720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359410" marR="353060" indent="549910">
              <a:lnSpc>
                <a:spcPct val="127600"/>
              </a:lnSpc>
              <a:spcBef>
                <a:spcPts val="1045"/>
              </a:spcBef>
            </a:pPr>
            <a:r>
              <a:rPr dirty="0" sz="2000" spc="-5" b="0">
                <a:solidFill>
                  <a:srgbClr val="FFFFFF"/>
                </a:solidFill>
                <a:latin typeface="Carlito"/>
                <a:cs typeface="Carlito"/>
              </a:rPr>
              <a:t>Audit  Keamanan</a:t>
            </a:r>
            <a:r>
              <a:rPr dirty="0" sz="2000" spc="-90" b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rlito"/>
                <a:cs typeface="Carlito"/>
              </a:rPr>
              <a:t>SPBE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8623" y="2471927"/>
            <a:ext cx="2377440" cy="1188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68623" y="2471927"/>
            <a:ext cx="2377440" cy="118872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Aplikasi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45935" y="2471927"/>
            <a:ext cx="2377440" cy="1188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345935" y="2471927"/>
            <a:ext cx="2377440" cy="118872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535305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Infrastruktur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0360" y="1066927"/>
            <a:ext cx="405320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Definisi “Perencanaan</a:t>
            </a:r>
            <a:r>
              <a:rPr dirty="0" sz="1800" spc="5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Berkesinambungan”: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rlito"/>
                <a:cs typeface="Carlito"/>
              </a:rPr>
              <a:t>Selambat-lambat </a:t>
            </a:r>
            <a:r>
              <a:rPr dirty="0" sz="1800">
                <a:latin typeface="Carlito"/>
                <a:cs typeface="Carlito"/>
              </a:rPr>
              <a:t>2 </a:t>
            </a:r>
            <a:r>
              <a:rPr dirty="0" sz="1800" spc="-5">
                <a:latin typeface="Carlito"/>
                <a:cs typeface="Carlito"/>
              </a:rPr>
              <a:t>tahun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sekali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5890" y="2729941"/>
            <a:ext cx="218186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0492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Cakupan: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5">
                <a:latin typeface="Carlito"/>
                <a:cs typeface="Carlito"/>
              </a:rPr>
              <a:t>SEMUA </a:t>
            </a:r>
            <a:r>
              <a:rPr dirty="0" sz="1800" spc="-10">
                <a:latin typeface="Carlito"/>
                <a:cs typeface="Carlito"/>
              </a:rPr>
              <a:t>Aplikasi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Khusus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03893" y="2591815"/>
            <a:ext cx="244348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Cakupan: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Pusat Data, Jaringan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Intra,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rlito"/>
                <a:cs typeface="Carlito"/>
              </a:rPr>
              <a:t>Penghubung</a:t>
            </a:r>
            <a:r>
              <a:rPr dirty="0" sz="1800" spc="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Layanan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78329" y="5487161"/>
            <a:ext cx="5256530" cy="710565"/>
          </a:xfrm>
          <a:prstGeom prst="rect">
            <a:avLst/>
          </a:prstGeom>
          <a:solidFill>
            <a:srgbClr val="4189B3"/>
          </a:solidFill>
          <a:ln w="19050">
            <a:solidFill>
              <a:srgbClr val="FFFFFF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Output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Audit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Keamanan merupakan </a:t>
            </a:r>
            <a:r>
              <a:rPr dirty="0" sz="1800" b="1" i="1">
                <a:solidFill>
                  <a:srgbClr val="FFFFFF"/>
                </a:solidFill>
                <a:latin typeface="Carlito"/>
                <a:cs typeface="Carlito"/>
              </a:rPr>
              <a:t>Audit</a:t>
            </a:r>
            <a:r>
              <a:rPr dirty="0" sz="1800" spc="10" b="1" i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0" b="1" i="1">
                <a:solidFill>
                  <a:srgbClr val="FFFFFF"/>
                </a:solidFill>
                <a:latin typeface="Carlito"/>
                <a:cs typeface="Carlito"/>
              </a:rPr>
              <a:t>Report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yang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berisi temuan dan</a:t>
            </a:r>
            <a:r>
              <a:rPr dirty="0" sz="1800" spc="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rekomendasi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4796" y="3750691"/>
            <a:ext cx="21678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25">
                <a:latin typeface="Carlito"/>
                <a:cs typeface="Carlito"/>
              </a:rPr>
              <a:t>OWASP </a:t>
            </a:r>
            <a:r>
              <a:rPr dirty="0" sz="1800" spc="-10">
                <a:latin typeface="Carlito"/>
                <a:cs typeface="Carlito"/>
              </a:rPr>
              <a:t>ASVS  (Application  </a:t>
            </a:r>
            <a:r>
              <a:rPr dirty="0" sz="1800" spc="-5">
                <a:latin typeface="Carlito"/>
                <a:cs typeface="Carlito"/>
              </a:rPr>
              <a:t>Security</a:t>
            </a:r>
            <a:r>
              <a:rPr dirty="0" sz="1800" spc="-70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Verification  </a:t>
            </a:r>
            <a:r>
              <a:rPr dirty="0" sz="1800" spc="-10">
                <a:latin typeface="Carlito"/>
                <a:cs typeface="Carlito"/>
              </a:rPr>
              <a:t>Standard)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96990" y="3750691"/>
            <a:ext cx="12573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rlito"/>
                <a:cs typeface="Carlito"/>
              </a:rPr>
              <a:t>CompTIA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>
                <a:latin typeface="Carlito"/>
                <a:cs typeface="Carlito"/>
              </a:rPr>
              <a:t>ISO</a:t>
            </a:r>
            <a:r>
              <a:rPr dirty="0" sz="1800" spc="-8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27001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47553" y="3701523"/>
            <a:ext cx="7356475" cy="1707514"/>
            <a:chOff x="3447553" y="3701523"/>
            <a:chExt cx="7356475" cy="1707514"/>
          </a:xfrm>
        </p:grpSpPr>
        <p:sp>
          <p:nvSpPr>
            <p:cNvPr id="22" name="object 22"/>
            <p:cNvSpPr/>
            <p:nvPr/>
          </p:nvSpPr>
          <p:spPr>
            <a:xfrm>
              <a:off x="3461841" y="3715811"/>
              <a:ext cx="5240020" cy="1412875"/>
            </a:xfrm>
            <a:custGeom>
              <a:avLst/>
              <a:gdLst/>
              <a:ahLst/>
              <a:cxnLst/>
              <a:rect l="l" t="t" r="r" b="b"/>
              <a:pathLst>
                <a:path w="5240020" h="1412875">
                  <a:moveTo>
                    <a:pt x="6020" y="247350"/>
                  </a:moveTo>
                  <a:lnTo>
                    <a:pt x="8178" y="209292"/>
                  </a:lnTo>
                  <a:lnTo>
                    <a:pt x="20548" y="171031"/>
                  </a:lnTo>
                  <a:lnTo>
                    <a:pt x="41826" y="133997"/>
                  </a:lnTo>
                  <a:lnTo>
                    <a:pt x="70711" y="99618"/>
                  </a:lnTo>
                  <a:lnTo>
                    <a:pt x="105900" y="69322"/>
                  </a:lnTo>
                  <a:lnTo>
                    <a:pt x="146091" y="44539"/>
                  </a:lnTo>
                  <a:lnTo>
                    <a:pt x="189982" y="26698"/>
                  </a:lnTo>
                  <a:lnTo>
                    <a:pt x="236271" y="17226"/>
                  </a:lnTo>
                  <a:lnTo>
                    <a:pt x="302447" y="10995"/>
                  </a:lnTo>
                  <a:lnTo>
                    <a:pt x="361611" y="6716"/>
                  </a:lnTo>
                  <a:lnTo>
                    <a:pt x="414802" y="4144"/>
                  </a:lnTo>
                  <a:lnTo>
                    <a:pt x="463057" y="3035"/>
                  </a:lnTo>
                  <a:lnTo>
                    <a:pt x="507416" y="3143"/>
                  </a:lnTo>
                  <a:lnTo>
                    <a:pt x="548917" y="4224"/>
                  </a:lnTo>
                  <a:lnTo>
                    <a:pt x="588597" y="6030"/>
                  </a:lnTo>
                  <a:lnTo>
                    <a:pt x="627496" y="8319"/>
                  </a:lnTo>
                  <a:lnTo>
                    <a:pt x="666652" y="10844"/>
                  </a:lnTo>
                  <a:lnTo>
                    <a:pt x="707103" y="13360"/>
                  </a:lnTo>
                  <a:lnTo>
                    <a:pt x="749887" y="15622"/>
                  </a:lnTo>
                  <a:lnTo>
                    <a:pt x="796043" y="17385"/>
                  </a:lnTo>
                  <a:lnTo>
                    <a:pt x="846609" y="18403"/>
                  </a:lnTo>
                  <a:lnTo>
                    <a:pt x="902623" y="18432"/>
                  </a:lnTo>
                  <a:lnTo>
                    <a:pt x="965124" y="17226"/>
                  </a:lnTo>
                  <a:lnTo>
                    <a:pt x="1042886" y="15276"/>
                  </a:lnTo>
                  <a:lnTo>
                    <a:pt x="1111753" y="14104"/>
                  </a:lnTo>
                  <a:lnTo>
                    <a:pt x="1173031" y="13583"/>
                  </a:lnTo>
                  <a:lnTo>
                    <a:pt x="1228028" y="13586"/>
                  </a:lnTo>
                  <a:lnTo>
                    <a:pt x="1278051" y="13985"/>
                  </a:lnTo>
                  <a:lnTo>
                    <a:pt x="1324407" y="14655"/>
                  </a:lnTo>
                  <a:lnTo>
                    <a:pt x="1368403" y="15467"/>
                  </a:lnTo>
                  <a:lnTo>
                    <a:pt x="1411346" y="16295"/>
                  </a:lnTo>
                  <a:lnTo>
                    <a:pt x="1454543" y="17012"/>
                  </a:lnTo>
                  <a:lnTo>
                    <a:pt x="1499300" y="17491"/>
                  </a:lnTo>
                  <a:lnTo>
                    <a:pt x="1546926" y="17605"/>
                  </a:lnTo>
                  <a:lnTo>
                    <a:pt x="1598727" y="17226"/>
                  </a:lnTo>
                  <a:lnTo>
                    <a:pt x="1653423" y="16470"/>
                  </a:lnTo>
                  <a:lnTo>
                    <a:pt x="1708613" y="15586"/>
                  </a:lnTo>
                  <a:lnTo>
                    <a:pt x="1763827" y="14655"/>
                  </a:lnTo>
                  <a:lnTo>
                    <a:pt x="1818597" y="13755"/>
                  </a:lnTo>
                  <a:lnTo>
                    <a:pt x="1872453" y="12967"/>
                  </a:lnTo>
                  <a:lnTo>
                    <a:pt x="1924927" y="12369"/>
                  </a:lnTo>
                  <a:lnTo>
                    <a:pt x="1975548" y="12041"/>
                  </a:lnTo>
                  <a:lnTo>
                    <a:pt x="2023848" y="12062"/>
                  </a:lnTo>
                  <a:lnTo>
                    <a:pt x="2069357" y="12511"/>
                  </a:lnTo>
                  <a:lnTo>
                    <a:pt x="2111607" y="13469"/>
                  </a:lnTo>
                  <a:lnTo>
                    <a:pt x="2150128" y="15014"/>
                  </a:lnTo>
                  <a:lnTo>
                    <a:pt x="2216653" y="19497"/>
                  </a:lnTo>
                  <a:lnTo>
                    <a:pt x="2257376" y="21832"/>
                  </a:lnTo>
                  <a:lnTo>
                    <a:pt x="2305252" y="24127"/>
                  </a:lnTo>
                  <a:lnTo>
                    <a:pt x="2358916" y="26279"/>
                  </a:lnTo>
                  <a:lnTo>
                    <a:pt x="2417001" y="28186"/>
                  </a:lnTo>
                  <a:lnTo>
                    <a:pt x="2478142" y="29743"/>
                  </a:lnTo>
                  <a:lnTo>
                    <a:pt x="2540972" y="30847"/>
                  </a:lnTo>
                  <a:lnTo>
                    <a:pt x="2604124" y="31396"/>
                  </a:lnTo>
                  <a:lnTo>
                    <a:pt x="2666233" y="31285"/>
                  </a:lnTo>
                  <a:lnTo>
                    <a:pt x="2725932" y="30411"/>
                  </a:lnTo>
                  <a:lnTo>
                    <a:pt x="2781855" y="28672"/>
                  </a:lnTo>
                  <a:lnTo>
                    <a:pt x="2832636" y="25964"/>
                  </a:lnTo>
                  <a:lnTo>
                    <a:pt x="2876907" y="22183"/>
                  </a:lnTo>
                  <a:lnTo>
                    <a:pt x="2944838" y="12445"/>
                  </a:lnTo>
                  <a:lnTo>
                    <a:pt x="2979641" y="8494"/>
                  </a:lnTo>
                  <a:lnTo>
                    <a:pt x="3017626" y="5339"/>
                  </a:lnTo>
                  <a:lnTo>
                    <a:pt x="3058706" y="2946"/>
                  </a:lnTo>
                  <a:lnTo>
                    <a:pt x="3102793" y="1281"/>
                  </a:lnTo>
                  <a:lnTo>
                    <a:pt x="3149801" y="310"/>
                  </a:lnTo>
                  <a:lnTo>
                    <a:pt x="3199642" y="0"/>
                  </a:lnTo>
                  <a:lnTo>
                    <a:pt x="3252229" y="316"/>
                  </a:lnTo>
                  <a:lnTo>
                    <a:pt x="3307475" y="1224"/>
                  </a:lnTo>
                  <a:lnTo>
                    <a:pt x="3365293" y="2692"/>
                  </a:lnTo>
                  <a:lnTo>
                    <a:pt x="3425595" y="4684"/>
                  </a:lnTo>
                  <a:lnTo>
                    <a:pt x="3488295" y="7168"/>
                  </a:lnTo>
                  <a:lnTo>
                    <a:pt x="3553306" y="10109"/>
                  </a:lnTo>
                  <a:lnTo>
                    <a:pt x="3620539" y="13473"/>
                  </a:lnTo>
                  <a:lnTo>
                    <a:pt x="3689909" y="17226"/>
                  </a:lnTo>
                  <a:lnTo>
                    <a:pt x="3764500" y="20812"/>
                  </a:lnTo>
                  <a:lnTo>
                    <a:pt x="3827127" y="22686"/>
                  </a:lnTo>
                  <a:lnTo>
                    <a:pt x="3879713" y="23152"/>
                  </a:lnTo>
                  <a:lnTo>
                    <a:pt x="3924178" y="22514"/>
                  </a:lnTo>
                  <a:lnTo>
                    <a:pt x="3962441" y="21076"/>
                  </a:lnTo>
                  <a:lnTo>
                    <a:pt x="3996424" y="19142"/>
                  </a:lnTo>
                  <a:lnTo>
                    <a:pt x="4028046" y="17015"/>
                  </a:lnTo>
                  <a:lnTo>
                    <a:pt x="4059229" y="15000"/>
                  </a:lnTo>
                  <a:lnTo>
                    <a:pt x="4091892" y="13399"/>
                  </a:lnTo>
                  <a:lnTo>
                    <a:pt x="4127956" y="12518"/>
                  </a:lnTo>
                  <a:lnTo>
                    <a:pt x="4169342" y="12660"/>
                  </a:lnTo>
                  <a:lnTo>
                    <a:pt x="4217970" y="14128"/>
                  </a:lnTo>
                  <a:lnTo>
                    <a:pt x="4275760" y="17226"/>
                  </a:lnTo>
                  <a:lnTo>
                    <a:pt x="4332363" y="20196"/>
                  </a:lnTo>
                  <a:lnTo>
                    <a:pt x="4385640" y="21798"/>
                  </a:lnTo>
                  <a:lnTo>
                    <a:pt x="4436250" y="22262"/>
                  </a:lnTo>
                  <a:lnTo>
                    <a:pt x="4484848" y="21814"/>
                  </a:lnTo>
                  <a:lnTo>
                    <a:pt x="4532091" y="20682"/>
                  </a:lnTo>
                  <a:lnTo>
                    <a:pt x="4578635" y="19092"/>
                  </a:lnTo>
                  <a:lnTo>
                    <a:pt x="4625137" y="17274"/>
                  </a:lnTo>
                  <a:lnTo>
                    <a:pt x="4672254" y="15454"/>
                  </a:lnTo>
                  <a:lnTo>
                    <a:pt x="4720641" y="13859"/>
                  </a:lnTo>
                  <a:lnTo>
                    <a:pt x="4770955" y="12717"/>
                  </a:lnTo>
                  <a:lnTo>
                    <a:pt x="4823853" y="12255"/>
                  </a:lnTo>
                  <a:lnTo>
                    <a:pt x="4879991" y="12701"/>
                  </a:lnTo>
                  <a:lnTo>
                    <a:pt x="4940025" y="14282"/>
                  </a:lnTo>
                  <a:lnTo>
                    <a:pt x="5004613" y="17226"/>
                  </a:lnTo>
                  <a:lnTo>
                    <a:pt x="5051433" y="21708"/>
                  </a:lnTo>
                  <a:lnTo>
                    <a:pt x="5093472" y="35788"/>
                  </a:lnTo>
                  <a:lnTo>
                    <a:pt x="5130542" y="58138"/>
                  </a:lnTo>
                  <a:lnTo>
                    <a:pt x="5162458" y="87426"/>
                  </a:lnTo>
                  <a:lnTo>
                    <a:pt x="5189035" y="122321"/>
                  </a:lnTo>
                  <a:lnTo>
                    <a:pt x="5210085" y="161494"/>
                  </a:lnTo>
                  <a:lnTo>
                    <a:pt x="5225424" y="203614"/>
                  </a:lnTo>
                  <a:lnTo>
                    <a:pt x="5234864" y="247350"/>
                  </a:lnTo>
                  <a:lnTo>
                    <a:pt x="5233568" y="300692"/>
                  </a:lnTo>
                  <a:lnTo>
                    <a:pt x="5233752" y="352542"/>
                  </a:lnTo>
                  <a:lnTo>
                    <a:pt x="5234921" y="403193"/>
                  </a:lnTo>
                  <a:lnTo>
                    <a:pt x="5236578" y="452942"/>
                  </a:lnTo>
                  <a:lnTo>
                    <a:pt x="5238230" y="502082"/>
                  </a:lnTo>
                  <a:lnTo>
                    <a:pt x="5239380" y="550909"/>
                  </a:lnTo>
                  <a:lnTo>
                    <a:pt x="5239532" y="599716"/>
                  </a:lnTo>
                  <a:lnTo>
                    <a:pt x="5238192" y="648800"/>
                  </a:lnTo>
                  <a:lnTo>
                    <a:pt x="5234864" y="698454"/>
                  </a:lnTo>
                  <a:lnTo>
                    <a:pt x="5230708" y="746633"/>
                  </a:lnTo>
                  <a:lnTo>
                    <a:pt x="5227299" y="792205"/>
                  </a:lnTo>
                  <a:lnTo>
                    <a:pt x="5224761" y="836715"/>
                  </a:lnTo>
                  <a:lnTo>
                    <a:pt x="5223220" y="881704"/>
                  </a:lnTo>
                  <a:lnTo>
                    <a:pt x="5222802" y="928716"/>
                  </a:lnTo>
                  <a:lnTo>
                    <a:pt x="5223632" y="979294"/>
                  </a:lnTo>
                  <a:lnTo>
                    <a:pt x="5225835" y="1034979"/>
                  </a:lnTo>
                  <a:lnTo>
                    <a:pt x="5229538" y="1097316"/>
                  </a:lnTo>
                  <a:lnTo>
                    <a:pt x="5234864" y="1167846"/>
                  </a:lnTo>
                  <a:lnTo>
                    <a:pt x="5229971" y="1214458"/>
                  </a:lnTo>
                  <a:lnTo>
                    <a:pt x="5215104" y="1259917"/>
                  </a:lnTo>
                  <a:lnTo>
                    <a:pt x="5191837" y="1302252"/>
                  </a:lnTo>
                  <a:lnTo>
                    <a:pt x="5161744" y="1339487"/>
                  </a:lnTo>
                  <a:lnTo>
                    <a:pt x="5126401" y="1369650"/>
                  </a:lnTo>
                  <a:lnTo>
                    <a:pt x="5087382" y="1390767"/>
                  </a:lnTo>
                  <a:lnTo>
                    <a:pt x="5046261" y="1400865"/>
                  </a:lnTo>
                  <a:lnTo>
                    <a:pt x="5004613" y="1397970"/>
                  </a:lnTo>
                  <a:lnTo>
                    <a:pt x="4944752" y="1399055"/>
                  </a:lnTo>
                  <a:lnTo>
                    <a:pt x="4890202" y="1399155"/>
                  </a:lnTo>
                  <a:lnTo>
                    <a:pt x="4839923" y="1398527"/>
                  </a:lnTo>
                  <a:lnTo>
                    <a:pt x="4792873" y="1397425"/>
                  </a:lnTo>
                  <a:lnTo>
                    <a:pt x="4748008" y="1396107"/>
                  </a:lnTo>
                  <a:lnTo>
                    <a:pt x="4704288" y="1394827"/>
                  </a:lnTo>
                  <a:lnTo>
                    <a:pt x="4660671" y="1393843"/>
                  </a:lnTo>
                  <a:lnTo>
                    <a:pt x="4616114" y="1393409"/>
                  </a:lnTo>
                  <a:lnTo>
                    <a:pt x="4569576" y="1393781"/>
                  </a:lnTo>
                  <a:lnTo>
                    <a:pt x="4520014" y="1395217"/>
                  </a:lnTo>
                  <a:lnTo>
                    <a:pt x="4466387" y="1397970"/>
                  </a:lnTo>
                  <a:lnTo>
                    <a:pt x="4415722" y="1401026"/>
                  </a:lnTo>
                  <a:lnTo>
                    <a:pt x="4366185" y="1403738"/>
                  </a:lnTo>
                  <a:lnTo>
                    <a:pt x="4317539" y="1406043"/>
                  </a:lnTo>
                  <a:lnTo>
                    <a:pt x="4269547" y="1407876"/>
                  </a:lnTo>
                  <a:lnTo>
                    <a:pt x="4221970" y="1409175"/>
                  </a:lnTo>
                  <a:lnTo>
                    <a:pt x="4174573" y="1409877"/>
                  </a:lnTo>
                  <a:lnTo>
                    <a:pt x="4127117" y="1409916"/>
                  </a:lnTo>
                  <a:lnTo>
                    <a:pt x="4079366" y="1409231"/>
                  </a:lnTo>
                  <a:lnTo>
                    <a:pt x="4031083" y="1407757"/>
                  </a:lnTo>
                  <a:lnTo>
                    <a:pt x="3982029" y="1405432"/>
                  </a:lnTo>
                  <a:lnTo>
                    <a:pt x="3931968" y="1402190"/>
                  </a:lnTo>
                  <a:lnTo>
                    <a:pt x="3880663" y="1397970"/>
                  </a:lnTo>
                  <a:lnTo>
                    <a:pt x="3839022" y="1394601"/>
                  </a:lnTo>
                  <a:lnTo>
                    <a:pt x="3797171" y="1392015"/>
                  </a:lnTo>
                  <a:lnTo>
                    <a:pt x="3754822" y="1390143"/>
                  </a:lnTo>
                  <a:lnTo>
                    <a:pt x="3711693" y="1388915"/>
                  </a:lnTo>
                  <a:lnTo>
                    <a:pt x="3667496" y="1388262"/>
                  </a:lnTo>
                  <a:lnTo>
                    <a:pt x="3621947" y="1388113"/>
                  </a:lnTo>
                  <a:lnTo>
                    <a:pt x="3574760" y="1388399"/>
                  </a:lnTo>
                  <a:lnTo>
                    <a:pt x="3525650" y="1389050"/>
                  </a:lnTo>
                  <a:lnTo>
                    <a:pt x="3474331" y="1389997"/>
                  </a:lnTo>
                  <a:lnTo>
                    <a:pt x="3420519" y="1391169"/>
                  </a:lnTo>
                  <a:lnTo>
                    <a:pt x="3363927" y="1392497"/>
                  </a:lnTo>
                  <a:lnTo>
                    <a:pt x="3304270" y="1393910"/>
                  </a:lnTo>
                  <a:lnTo>
                    <a:pt x="3241263" y="1395340"/>
                  </a:lnTo>
                  <a:lnTo>
                    <a:pt x="3174621" y="1396717"/>
                  </a:lnTo>
                  <a:lnTo>
                    <a:pt x="3104058" y="1397970"/>
                  </a:lnTo>
                  <a:lnTo>
                    <a:pt x="3023856" y="1398965"/>
                  </a:lnTo>
                  <a:lnTo>
                    <a:pt x="2950439" y="1399336"/>
                  </a:lnTo>
                  <a:lnTo>
                    <a:pt x="2883221" y="1399209"/>
                  </a:lnTo>
                  <a:lnTo>
                    <a:pt x="2821616" y="1398707"/>
                  </a:lnTo>
                  <a:lnTo>
                    <a:pt x="2765036" y="1397956"/>
                  </a:lnTo>
                  <a:lnTo>
                    <a:pt x="2712896" y="1397082"/>
                  </a:lnTo>
                  <a:lnTo>
                    <a:pt x="2664609" y="1396208"/>
                  </a:lnTo>
                  <a:lnTo>
                    <a:pt x="2619589" y="1395459"/>
                  </a:lnTo>
                  <a:lnTo>
                    <a:pt x="2577249" y="1394961"/>
                  </a:lnTo>
                  <a:lnTo>
                    <a:pt x="2537002" y="1394838"/>
                  </a:lnTo>
                  <a:lnTo>
                    <a:pt x="2498262" y="1395216"/>
                  </a:lnTo>
                  <a:lnTo>
                    <a:pt x="2460443" y="1396218"/>
                  </a:lnTo>
                  <a:lnTo>
                    <a:pt x="2422957" y="1397970"/>
                  </a:lnTo>
                  <a:lnTo>
                    <a:pt x="2389324" y="1399951"/>
                  </a:lnTo>
                  <a:lnTo>
                    <a:pt x="2353447" y="1402068"/>
                  </a:lnTo>
                  <a:lnTo>
                    <a:pt x="2315246" y="1404225"/>
                  </a:lnTo>
                  <a:lnTo>
                    <a:pt x="2274640" y="1406325"/>
                  </a:lnTo>
                  <a:lnTo>
                    <a:pt x="2231549" y="1408271"/>
                  </a:lnTo>
                  <a:lnTo>
                    <a:pt x="2185894" y="1409967"/>
                  </a:lnTo>
                  <a:lnTo>
                    <a:pt x="2137594" y="1411316"/>
                  </a:lnTo>
                  <a:lnTo>
                    <a:pt x="2086568" y="1412220"/>
                  </a:lnTo>
                  <a:lnTo>
                    <a:pt x="2032737" y="1412582"/>
                  </a:lnTo>
                  <a:lnTo>
                    <a:pt x="1976021" y="1412307"/>
                  </a:lnTo>
                  <a:lnTo>
                    <a:pt x="1916339" y="1411297"/>
                  </a:lnTo>
                  <a:lnTo>
                    <a:pt x="1853611" y="1409455"/>
                  </a:lnTo>
                  <a:lnTo>
                    <a:pt x="1787758" y="1406685"/>
                  </a:lnTo>
                  <a:lnTo>
                    <a:pt x="1718698" y="1402889"/>
                  </a:lnTo>
                  <a:lnTo>
                    <a:pt x="1646352" y="1397970"/>
                  </a:lnTo>
                  <a:lnTo>
                    <a:pt x="1566619" y="1392121"/>
                  </a:lnTo>
                  <a:lnTo>
                    <a:pt x="1497275" y="1387284"/>
                  </a:lnTo>
                  <a:lnTo>
                    <a:pt x="1436896" y="1383450"/>
                  </a:lnTo>
                  <a:lnTo>
                    <a:pt x="1384057" y="1380608"/>
                  </a:lnTo>
                  <a:lnTo>
                    <a:pt x="1337336" y="1378749"/>
                  </a:lnTo>
                  <a:lnTo>
                    <a:pt x="1295307" y="1377860"/>
                  </a:lnTo>
                  <a:lnTo>
                    <a:pt x="1256547" y="1377933"/>
                  </a:lnTo>
                  <a:lnTo>
                    <a:pt x="1183136" y="1380921"/>
                  </a:lnTo>
                  <a:lnTo>
                    <a:pt x="1105710" y="1387627"/>
                  </a:lnTo>
                  <a:lnTo>
                    <a:pt x="1061931" y="1392350"/>
                  </a:lnTo>
                  <a:lnTo>
                    <a:pt x="1012876" y="1397970"/>
                  </a:lnTo>
                  <a:lnTo>
                    <a:pt x="966320" y="1402494"/>
                  </a:lnTo>
                  <a:lnTo>
                    <a:pt x="917335" y="1405657"/>
                  </a:lnTo>
                  <a:lnTo>
                    <a:pt x="866309" y="1407626"/>
                  </a:lnTo>
                  <a:lnTo>
                    <a:pt x="813631" y="1408565"/>
                  </a:lnTo>
                  <a:lnTo>
                    <a:pt x="759690" y="1408638"/>
                  </a:lnTo>
                  <a:lnTo>
                    <a:pt x="704874" y="1408010"/>
                  </a:lnTo>
                  <a:lnTo>
                    <a:pt x="649571" y="1406846"/>
                  </a:lnTo>
                  <a:lnTo>
                    <a:pt x="594171" y="1405310"/>
                  </a:lnTo>
                  <a:lnTo>
                    <a:pt x="539062" y="1403566"/>
                  </a:lnTo>
                  <a:lnTo>
                    <a:pt x="484631" y="1401780"/>
                  </a:lnTo>
                  <a:lnTo>
                    <a:pt x="431269" y="1400116"/>
                  </a:lnTo>
                  <a:lnTo>
                    <a:pt x="379364" y="1398738"/>
                  </a:lnTo>
                  <a:lnTo>
                    <a:pt x="329303" y="1397812"/>
                  </a:lnTo>
                  <a:lnTo>
                    <a:pt x="281476" y="1397501"/>
                  </a:lnTo>
                  <a:lnTo>
                    <a:pt x="236271" y="1397970"/>
                  </a:lnTo>
                  <a:lnTo>
                    <a:pt x="194473" y="1394198"/>
                  </a:lnTo>
                  <a:lnTo>
                    <a:pt x="154271" y="1380123"/>
                  </a:lnTo>
                  <a:lnTo>
                    <a:pt x="116727" y="1357327"/>
                  </a:lnTo>
                  <a:lnTo>
                    <a:pt x="82903" y="1327390"/>
                  </a:lnTo>
                  <a:lnTo>
                    <a:pt x="53859" y="1291893"/>
                  </a:lnTo>
                  <a:lnTo>
                    <a:pt x="30656" y="1252416"/>
                  </a:lnTo>
                  <a:lnTo>
                    <a:pt x="14356" y="1210541"/>
                  </a:lnTo>
                  <a:lnTo>
                    <a:pt x="6020" y="1167846"/>
                  </a:lnTo>
                  <a:lnTo>
                    <a:pt x="6990" y="1128327"/>
                  </a:lnTo>
                  <a:lnTo>
                    <a:pt x="8230" y="1087149"/>
                  </a:lnTo>
                  <a:lnTo>
                    <a:pt x="9520" y="1043669"/>
                  </a:lnTo>
                  <a:lnTo>
                    <a:pt x="10640" y="997244"/>
                  </a:lnTo>
                  <a:lnTo>
                    <a:pt x="11372" y="947232"/>
                  </a:lnTo>
                  <a:lnTo>
                    <a:pt x="11495" y="892990"/>
                  </a:lnTo>
                  <a:lnTo>
                    <a:pt x="10791" y="833875"/>
                  </a:lnTo>
                  <a:lnTo>
                    <a:pt x="9039" y="769244"/>
                  </a:lnTo>
                  <a:lnTo>
                    <a:pt x="6020" y="698454"/>
                  </a:lnTo>
                  <a:lnTo>
                    <a:pt x="2935" y="630198"/>
                  </a:lnTo>
                  <a:lnTo>
                    <a:pt x="1015" y="572080"/>
                  </a:lnTo>
                  <a:lnTo>
                    <a:pt x="94" y="521699"/>
                  </a:lnTo>
                  <a:lnTo>
                    <a:pt x="0" y="476651"/>
                  </a:lnTo>
                  <a:lnTo>
                    <a:pt x="564" y="434535"/>
                  </a:lnTo>
                  <a:lnTo>
                    <a:pt x="1618" y="392949"/>
                  </a:lnTo>
                  <a:lnTo>
                    <a:pt x="2991" y="349491"/>
                  </a:lnTo>
                  <a:lnTo>
                    <a:pt x="4515" y="301759"/>
                  </a:lnTo>
                  <a:lnTo>
                    <a:pt x="6020" y="247350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735824" y="4698491"/>
              <a:ext cx="3067812" cy="7101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7735823" y="4698491"/>
            <a:ext cx="3068320" cy="710565"/>
          </a:xfrm>
          <a:prstGeom prst="rect">
            <a:avLst/>
          </a:prstGeom>
          <a:ln w="6350">
            <a:solidFill>
              <a:srgbClr val="FDC305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94640" marR="287655" indent="4445">
              <a:lnSpc>
                <a:spcPct val="100000"/>
              </a:lnSpc>
              <a:spcBef>
                <a:spcPts val="525"/>
              </a:spcBef>
            </a:pPr>
            <a:r>
              <a:rPr dirty="0" sz="1800" spc="-10">
                <a:latin typeface="Carlito"/>
                <a:cs typeface="Carlito"/>
              </a:rPr>
              <a:t>Pedoman </a:t>
            </a:r>
            <a:r>
              <a:rPr dirty="0" sz="1800">
                <a:latin typeface="Carlito"/>
                <a:cs typeface="Carlito"/>
              </a:rPr>
              <a:t>Audit </a:t>
            </a:r>
            <a:r>
              <a:rPr dirty="0" sz="1800" spc="-5">
                <a:latin typeface="Carlito"/>
                <a:cs typeface="Carlito"/>
              </a:rPr>
              <a:t>Keamanan  </a:t>
            </a:r>
            <a:r>
              <a:rPr dirty="0" sz="1800" spc="-10">
                <a:latin typeface="Carlito"/>
                <a:cs typeface="Carlito"/>
              </a:rPr>
              <a:t>akan </a:t>
            </a:r>
            <a:r>
              <a:rPr dirty="0" sz="1800" spc="-15">
                <a:latin typeface="Carlito"/>
                <a:cs typeface="Carlito"/>
              </a:rPr>
              <a:t>ditetapkan </a:t>
            </a:r>
            <a:r>
              <a:rPr dirty="0" sz="1800" spc="-5">
                <a:latin typeface="Carlito"/>
                <a:cs typeface="Carlito"/>
              </a:rPr>
              <a:t>oleh</a:t>
            </a:r>
            <a:r>
              <a:rPr dirty="0" sz="1800" spc="1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BSSN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pc="-15"/>
              <a:t>53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69491" y="754380"/>
              <a:ext cx="9832848" cy="61036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64563" y="949452"/>
              <a:ext cx="9262872" cy="56677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391900" y="274320"/>
              <a:ext cx="481583" cy="480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8516" y="268224"/>
              <a:ext cx="370331" cy="4861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06468" y="512063"/>
              <a:ext cx="3067812" cy="7086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06467" y="512063"/>
            <a:ext cx="3068320" cy="708660"/>
          </a:xfrm>
          <a:prstGeom prst="rect">
            <a:avLst/>
          </a:prstGeom>
          <a:ln w="6350">
            <a:solidFill>
              <a:srgbClr val="FDC305"/>
            </a:solidFill>
          </a:ln>
        </p:spPr>
        <p:txBody>
          <a:bodyPr wrap="square" lIns="0" tIns="64769" rIns="0" bIns="0" rtlCol="0" vert="horz">
            <a:spAutoFit/>
          </a:bodyPr>
          <a:lstStyle/>
          <a:p>
            <a:pPr marL="294640" marR="287655" indent="4445">
              <a:lnSpc>
                <a:spcPct val="100000"/>
              </a:lnSpc>
              <a:spcBef>
                <a:spcPts val="509"/>
              </a:spcBef>
            </a:pPr>
            <a:r>
              <a:rPr dirty="0" sz="1800" spc="-10">
                <a:latin typeface="Carlito"/>
                <a:cs typeface="Carlito"/>
              </a:rPr>
              <a:t>Pedoman </a:t>
            </a:r>
            <a:r>
              <a:rPr dirty="0" sz="1800">
                <a:latin typeface="Carlito"/>
                <a:cs typeface="Carlito"/>
              </a:rPr>
              <a:t>Audit </a:t>
            </a:r>
            <a:r>
              <a:rPr dirty="0" sz="1800" spc="-5">
                <a:latin typeface="Carlito"/>
                <a:cs typeface="Carlito"/>
              </a:rPr>
              <a:t>Keamanan  </a:t>
            </a:r>
            <a:r>
              <a:rPr dirty="0" sz="1800" spc="-10">
                <a:latin typeface="Carlito"/>
                <a:cs typeface="Carlito"/>
              </a:rPr>
              <a:t>akan </a:t>
            </a:r>
            <a:r>
              <a:rPr dirty="0" sz="1800" spc="-15">
                <a:latin typeface="Carlito"/>
                <a:cs typeface="Carlito"/>
              </a:rPr>
              <a:t>ditetapkan </a:t>
            </a:r>
            <a:r>
              <a:rPr dirty="0" sz="1800" spc="-5">
                <a:latin typeface="Carlito"/>
                <a:cs typeface="Carlito"/>
              </a:rPr>
              <a:t>oleh</a:t>
            </a:r>
            <a:r>
              <a:rPr dirty="0" sz="1800" spc="1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BSSN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3" name="object 3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31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1126" y="1391399"/>
            <a:ext cx="1195070" cy="398780"/>
            <a:chOff x="431126" y="1391399"/>
            <a:chExt cx="1195070" cy="398780"/>
          </a:xfrm>
        </p:grpSpPr>
        <p:sp>
          <p:nvSpPr>
            <p:cNvPr id="7" name="object 7"/>
            <p:cNvSpPr/>
            <p:nvPr/>
          </p:nvSpPr>
          <p:spPr>
            <a:xfrm>
              <a:off x="431126" y="1399260"/>
              <a:ext cx="1195070" cy="358775"/>
            </a:xfrm>
            <a:custGeom>
              <a:avLst/>
              <a:gdLst/>
              <a:ahLst/>
              <a:cxnLst/>
              <a:rect l="l" t="t" r="r" b="b"/>
              <a:pathLst>
                <a:path w="1195070" h="358775">
                  <a:moveTo>
                    <a:pt x="1194473" y="0"/>
                  </a:moveTo>
                  <a:lnTo>
                    <a:pt x="0" y="0"/>
                  </a:lnTo>
                  <a:lnTo>
                    <a:pt x="0" y="358292"/>
                  </a:lnTo>
                  <a:lnTo>
                    <a:pt x="1194473" y="358292"/>
                  </a:lnTo>
                  <a:lnTo>
                    <a:pt x="119447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4651" y="1391399"/>
              <a:ext cx="784098" cy="398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664708" y="1391399"/>
            <a:ext cx="767334" cy="3985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756392" y="1391399"/>
            <a:ext cx="816101" cy="3985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31126" y="623316"/>
          <a:ext cx="11430635" cy="5782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435"/>
                <a:gridCol w="5476240"/>
                <a:gridCol w="2347595"/>
                <a:gridCol w="2411095"/>
              </a:tblGrid>
              <a:tr h="4050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Domain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Tata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Kelola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SPBE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69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Aspek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0979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Audit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582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Indikator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6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600" spc="-15">
                          <a:latin typeface="Carlito"/>
                          <a:cs typeface="Carlito"/>
                        </a:rPr>
                        <a:t>Kematangan </a:t>
                      </a:r>
                      <a:r>
                        <a:rPr dirty="0" sz="1600" spc="-5">
                          <a:latin typeface="Carlito"/>
                          <a:cs typeface="Carlito"/>
                        </a:rPr>
                        <a:t>Audit Keamanan</a:t>
                      </a:r>
                      <a:r>
                        <a:rPr dirty="0" sz="16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>
                          <a:latin typeface="Carlito"/>
                          <a:cs typeface="Carlito"/>
                        </a:rPr>
                        <a:t>SPBE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3746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279">
                <a:tc rowSpan="2"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880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25">
                          <a:latin typeface="Carlito"/>
                          <a:cs typeface="Carlito"/>
                        </a:rPr>
                        <a:t>K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ri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198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Capaian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</a:tr>
              <a:tr h="1549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735"/>
                </a:tc>
                <a:tc gridSpan="3"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SPBE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perencanaan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r>
                        <a:rPr dirty="0" sz="1400" spc="10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6364">
                    <a:solidFill>
                      <a:srgbClr val="E7E7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44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78105">
                    <a:solidFill>
                      <a:srgbClr val="C000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6364">
                    <a:solidFill>
                      <a:srgbClr val="E7E7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1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dilaksanakan sesuai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16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556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62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21488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dilaksanakan sesuai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standar/pedoman.  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 TIK/Sistem Keamanan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internal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 Pusat/Pemerintah</a:t>
                      </a:r>
                      <a:r>
                        <a:rPr dirty="0" sz="1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0160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2063114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 TIK/Sistem Keamanan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eksternal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memiliki sertifikasi auditor TIK/Sistem Keamanan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Informasi.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73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96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 marR="18256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hasil audit Keamanan SPBE telah ditindaklanjuti melalui perbaikan penerapan  Keamanan 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573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82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Jawaban: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Pilih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1, 2, 3, 4,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</a:t>
                      </a:r>
                      <a:r>
                        <a:rPr dirty="0" sz="1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2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Penjelasan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3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dukung: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3745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 b="0">
                <a:latin typeface="Trebuchet MS"/>
                <a:cs typeface="Trebuchet MS"/>
              </a:rPr>
              <a:t>Verifikasi </a:t>
            </a:r>
            <a:r>
              <a:rPr dirty="0" sz="4400" spc="-229" b="0">
                <a:latin typeface="Trebuchet MS"/>
                <a:cs typeface="Trebuchet MS"/>
              </a:rPr>
              <a:t>Data</a:t>
            </a:r>
            <a:r>
              <a:rPr dirty="0" sz="4400" spc="-465" b="0">
                <a:latin typeface="Trebuchet MS"/>
                <a:cs typeface="Trebuchet MS"/>
              </a:rPr>
              <a:t> </a:t>
            </a:r>
            <a:r>
              <a:rPr dirty="0" sz="4400" spc="-140" b="0">
                <a:latin typeface="Trebuchet MS"/>
                <a:cs typeface="Trebuchet MS"/>
              </a:rPr>
              <a:t>Dukung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16595"/>
            <a:ext cx="12192000" cy="398780"/>
            <a:chOff x="0" y="1816595"/>
            <a:chExt cx="12192000" cy="398780"/>
          </a:xfrm>
        </p:grpSpPr>
        <p:sp>
          <p:nvSpPr>
            <p:cNvPr id="4" name="object 4"/>
            <p:cNvSpPr/>
            <p:nvPr/>
          </p:nvSpPr>
          <p:spPr>
            <a:xfrm>
              <a:off x="0" y="1825650"/>
              <a:ext cx="12192000" cy="375285"/>
            </a:xfrm>
            <a:custGeom>
              <a:avLst/>
              <a:gdLst/>
              <a:ahLst/>
              <a:cxnLst/>
              <a:rect l="l" t="t" r="r" b="b"/>
              <a:pathLst>
                <a:path w="12192000" h="375285">
                  <a:moveTo>
                    <a:pt x="6430734" y="0"/>
                  </a:moveTo>
                  <a:lnTo>
                    <a:pt x="735799" y="0"/>
                  </a:lnTo>
                  <a:lnTo>
                    <a:pt x="0" y="0"/>
                  </a:lnTo>
                  <a:lnTo>
                    <a:pt x="0" y="375259"/>
                  </a:lnTo>
                  <a:lnTo>
                    <a:pt x="735799" y="375259"/>
                  </a:lnTo>
                  <a:lnTo>
                    <a:pt x="6430734" y="375259"/>
                  </a:lnTo>
                  <a:lnTo>
                    <a:pt x="6430734" y="0"/>
                  </a:lnTo>
                  <a:close/>
                </a:path>
                <a:path w="12192000" h="375285">
                  <a:moveTo>
                    <a:pt x="12192000" y="0"/>
                  </a:moveTo>
                  <a:lnTo>
                    <a:pt x="6430772" y="0"/>
                  </a:lnTo>
                  <a:lnTo>
                    <a:pt x="6430772" y="375259"/>
                  </a:lnTo>
                  <a:lnTo>
                    <a:pt x="12192000" y="37525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816595"/>
              <a:ext cx="736092" cy="398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94304" y="1816595"/>
              <a:ext cx="790194" cy="3985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21852" y="1816595"/>
              <a:ext cx="624077" cy="398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107423" y="1816595"/>
              <a:ext cx="806957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0" y="1812925"/>
          <a:ext cx="12192000" cy="482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965"/>
                <a:gridCol w="5583555"/>
                <a:gridCol w="5873115"/>
              </a:tblGrid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Tingkat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11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Dukung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SPBE belum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</a:t>
                      </a:r>
                      <a:r>
                        <a:rPr dirty="0" sz="1400" spc="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dilaksanakan.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0805" marR="22225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dilaksanakan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tanpa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 berkesinambungan.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194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90220" indent="-287655">
                        <a:lnSpc>
                          <a:spcPct val="100000"/>
                        </a:lnSpc>
                        <a:spcBef>
                          <a:spcPts val="309"/>
                        </a:spcBef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Notulensi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rapat 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keamanan atau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laporan audit</a:t>
                      </a:r>
                      <a:r>
                        <a:rPr dirty="0" sz="1400" spc="1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keamanan.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69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994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0805" marR="19558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1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 dilaksanakan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sesuai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perencanaan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yang berkesinambungan.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dilaksanakan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tanpa</a:t>
                      </a:r>
                      <a:r>
                        <a:rPr dirty="0" sz="1400" spc="8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standar/pedoman.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490220" indent="-28765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renja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terkait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</a:t>
                      </a:r>
                      <a:r>
                        <a:rPr dirty="0" sz="1400" spc="8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keamanan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90220" marR="2503805" indent="-287020">
                        <a:lnSpc>
                          <a:spcPct val="1071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hasil 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keamanan 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valid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(selambat-lambatnya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tiap 2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tahun)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90220" indent="-28765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Cakupan audit </a:t>
                      </a:r>
                      <a:r>
                        <a:rPr dirty="0" sz="1400" spc="-15">
                          <a:latin typeface="Carlito"/>
                          <a:cs typeface="Carlito"/>
                        </a:rPr>
                        <a:t>hanya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pada SEBAGIAN aplikasi khusus dan</a:t>
                      </a:r>
                      <a:r>
                        <a:rPr dirty="0" sz="1400" spc="7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infrastruktur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8735"/>
                </a:tc>
              </a:tr>
              <a:tr h="1222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 marR="92392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2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 dilaksanakan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sesuai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dengan</a:t>
                      </a:r>
                      <a:r>
                        <a:rPr dirty="0" u="sng" sz="1400" spc="3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standar/pedoman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0805" marR="31623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Kondisi: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auditor TIK/Sistem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Keamanan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internal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Instansi Pusat/Pemerintah</a:t>
                      </a:r>
                      <a:r>
                        <a:rPr dirty="0" sz="1400" spc="8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Daerah.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90220" indent="-28765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rujukan pedoman audit</a:t>
                      </a:r>
                      <a:r>
                        <a:rPr dirty="0" sz="1400" spc="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keamanan.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90220" marR="2503805" indent="-287020">
                        <a:lnSpc>
                          <a:spcPct val="107100"/>
                        </a:lnSpc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Adanya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hasil audit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keamanan yang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valid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(selambat-lambatnya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tiap 2</a:t>
                      </a:r>
                      <a:r>
                        <a:rPr dirty="0" sz="14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tahun)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90220" indent="-28765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Cakupan audit pada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SEMUA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aplikasi khusus dan</a:t>
                      </a:r>
                      <a:r>
                        <a:rPr dirty="0" sz="1400" spc="8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infrastruktur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490220" indent="-28765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Pelaksana: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</a:t>
                      </a:r>
                      <a:r>
                        <a:rPr dirty="0" sz="14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internal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9370">
                    <a:solidFill>
                      <a:srgbClr val="E7E7E7"/>
                    </a:solidFill>
                  </a:tcPr>
                </a:tc>
              </a:tr>
              <a:tr h="731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90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44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kegiatan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 Keamanan  dilaksanakan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oleh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auditor TIK/Sistem Keamanan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Informasi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eksternal 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memiliki sertifikasi auditor TIK/Sistem Keamanan Informasi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6830"/>
                </a:tc>
                <a:tc>
                  <a:txBody>
                    <a:bodyPr/>
                    <a:lstStyle/>
                    <a:p>
                      <a:pPr marL="490220" indent="-287655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Pelaksana: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auditor eksternal</a:t>
                      </a:r>
                      <a:r>
                        <a:rPr dirty="0" sz="14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tersertifikasi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/>
                </a:tc>
              </a:tr>
              <a:tr h="74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98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1783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Kriteria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tingkat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4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telah terpenuhi dan hasil audit Keamanan SPBE telah 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ditindaklanjuti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 melalui perbaikan penerapan Keamanan</a:t>
                      </a:r>
                      <a:r>
                        <a:rPr dirty="0" sz="1400" spc="10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SPBE.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4859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90220" indent="-287655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"/>
                        <a:buChar char="•"/>
                        <a:tabLst>
                          <a:tab pos="490220" algn="l"/>
                          <a:tab pos="490855" algn="l"/>
                        </a:tabLst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Notulensi rapat/laporan hasil tindak lanjut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atas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temuan</a:t>
                      </a:r>
                      <a:r>
                        <a:rPr dirty="0" sz="1400" spc="7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audit.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000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11" name="object 11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31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7" y="275843"/>
            <a:ext cx="11607165" cy="6306820"/>
          </a:xfrm>
          <a:custGeom>
            <a:avLst/>
            <a:gdLst/>
            <a:ahLst/>
            <a:cxnLst/>
            <a:rect l="l" t="t" r="r" b="b"/>
            <a:pathLst>
              <a:path w="11607165" h="6306820">
                <a:moveTo>
                  <a:pt x="11606784" y="0"/>
                </a:moveTo>
                <a:lnTo>
                  <a:pt x="0" y="0"/>
                </a:lnTo>
                <a:lnTo>
                  <a:pt x="0" y="6306311"/>
                </a:lnTo>
                <a:lnTo>
                  <a:pt x="11606784" y="6306311"/>
                </a:lnTo>
                <a:lnTo>
                  <a:pt x="1160678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6972" y="3226689"/>
            <a:ext cx="271970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Verdana"/>
                <a:cs typeface="Verdana"/>
              </a:rPr>
              <a:t>TERIMA  KASIH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5855" y="2301239"/>
            <a:ext cx="780288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0872" y="473456"/>
            <a:ext cx="1271905" cy="890269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>
              <a:lnSpc>
                <a:spcPct val="91700"/>
              </a:lnSpc>
              <a:spcBef>
                <a:spcPts val="300"/>
              </a:spcBef>
            </a:pPr>
            <a:r>
              <a:rPr dirty="0" sz="2000" spc="-5" b="0">
                <a:latin typeface="Carlito"/>
                <a:cs typeface="Carlito"/>
              </a:rPr>
              <a:t>Domain </a:t>
            </a:r>
            <a:r>
              <a:rPr dirty="0" sz="2000" b="0">
                <a:latin typeface="Carlito"/>
                <a:cs typeface="Carlito"/>
              </a:rPr>
              <a:t>3  </a:t>
            </a:r>
            <a:r>
              <a:rPr dirty="0" sz="2000" b="0">
                <a:latin typeface="Carlito"/>
                <a:cs typeface="Carlito"/>
              </a:rPr>
              <a:t>Manaje</a:t>
            </a:r>
            <a:r>
              <a:rPr dirty="0" sz="2000" spc="-10" b="0">
                <a:latin typeface="Carlito"/>
                <a:cs typeface="Carlito"/>
              </a:rPr>
              <a:t>m</a:t>
            </a:r>
            <a:r>
              <a:rPr dirty="0" sz="2000" b="0">
                <a:latin typeface="Carlito"/>
                <a:cs typeface="Carlito"/>
              </a:rPr>
              <a:t>en  </a:t>
            </a:r>
            <a:r>
              <a:rPr dirty="0" sz="2000" spc="-5" b="0">
                <a:latin typeface="Carlito"/>
                <a:cs typeface="Carlito"/>
              </a:rPr>
              <a:t>SPBE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1564" y="1761744"/>
            <a:ext cx="1779269" cy="892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55770" y="2012950"/>
            <a:ext cx="15322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rlito"/>
                <a:cs typeface="Carlito"/>
              </a:rPr>
              <a:t>A5.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Penerapan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9" y="1761744"/>
            <a:ext cx="1779270" cy="892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91985" y="2012950"/>
            <a:ext cx="13569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rlito"/>
                <a:cs typeface="Carlito"/>
              </a:rPr>
              <a:t>A6. Audit</a:t>
            </a:r>
            <a:r>
              <a:rPr dirty="0" sz="2000" spc="-11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TIK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904744"/>
            <a:ext cx="12191999" cy="3663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732" y="1756917"/>
            <a:ext cx="30105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INDIKATOR</a:t>
            </a:r>
            <a:r>
              <a:rPr dirty="0" sz="2800" spc="-5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DDDDDD"/>
                </a:solidFill>
                <a:latin typeface="Verdana"/>
                <a:cs typeface="Verdana"/>
              </a:rPr>
              <a:t>21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6994" y="2779902"/>
            <a:ext cx="847026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DDDDDD"/>
                </a:solidFill>
                <a:latin typeface="Verdana"/>
                <a:cs typeface="Verdana"/>
              </a:rPr>
              <a:t>Penerapan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Manajemen</a:t>
            </a:r>
            <a:r>
              <a:rPr dirty="0" sz="4000" spc="80" b="1">
                <a:solidFill>
                  <a:srgbClr val="DDDDDD"/>
                </a:solidFill>
                <a:latin typeface="Verdana"/>
                <a:cs typeface="Verdana"/>
              </a:rPr>
              <a:t> </a:t>
            </a:r>
            <a:r>
              <a:rPr dirty="0" sz="4000" spc="-10" b="1">
                <a:solidFill>
                  <a:srgbClr val="DDDDDD"/>
                </a:solidFill>
                <a:latin typeface="Verdana"/>
                <a:cs typeface="Verdana"/>
              </a:rPr>
              <a:t>Risiko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8953" y="6332029"/>
            <a:ext cx="758190" cy="404495"/>
            <a:chOff x="11438953" y="6332029"/>
            <a:chExt cx="758190" cy="404495"/>
          </a:xfrm>
        </p:grpSpPr>
        <p:sp>
          <p:nvSpPr>
            <p:cNvPr id="5" name="object 5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3716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795506" y="6467652"/>
            <a:ext cx="98425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5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664" y="34630"/>
            <a:ext cx="680085" cy="386080"/>
            <a:chOff x="287664" y="34630"/>
            <a:chExt cx="680085" cy="386080"/>
          </a:xfrm>
        </p:grpSpPr>
        <p:sp>
          <p:nvSpPr>
            <p:cNvPr id="3" name="object 3"/>
            <p:cNvSpPr/>
            <p:nvPr/>
          </p:nvSpPr>
          <p:spPr>
            <a:xfrm>
              <a:off x="287664" y="34630"/>
              <a:ext cx="295581" cy="385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1311" y="44196"/>
              <a:ext cx="376428" cy="376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46480" y="82422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rlito"/>
                <a:cs typeface="Carlito"/>
              </a:rPr>
              <a:t>INDIKATOR</a:t>
            </a:r>
            <a:r>
              <a:rPr dirty="0" sz="1800" spc="-7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21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18815" y="1963951"/>
            <a:ext cx="4289269" cy="1879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3049" y="1542543"/>
            <a:ext cx="3427217" cy="1770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369108" y="1293875"/>
            <a:ext cx="8321040" cy="5546090"/>
            <a:chOff x="2369108" y="1293875"/>
            <a:chExt cx="8321040" cy="5546090"/>
          </a:xfrm>
        </p:grpSpPr>
        <p:sp>
          <p:nvSpPr>
            <p:cNvPr id="9" name="object 9"/>
            <p:cNvSpPr/>
            <p:nvPr/>
          </p:nvSpPr>
          <p:spPr>
            <a:xfrm>
              <a:off x="2369108" y="4639800"/>
              <a:ext cx="8320696" cy="21996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96511" y="1293875"/>
              <a:ext cx="3518916" cy="36393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08301" y="428511"/>
            <a:ext cx="9373235" cy="1226820"/>
          </a:xfrm>
          <a:prstGeom prst="rect"/>
        </p:spPr>
        <p:txBody>
          <a:bodyPr wrap="square" lIns="0" tIns="194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4400" spc="-170" b="0">
                <a:latin typeface="Trebuchet MS"/>
                <a:cs typeface="Trebuchet MS"/>
              </a:rPr>
              <a:t>Proses </a:t>
            </a:r>
            <a:r>
              <a:rPr dirty="0" sz="4400" spc="-130" b="0">
                <a:latin typeface="Trebuchet MS"/>
                <a:cs typeface="Trebuchet MS"/>
              </a:rPr>
              <a:t>Umum </a:t>
            </a:r>
            <a:r>
              <a:rPr dirty="0" sz="4400" spc="-150" b="0">
                <a:latin typeface="Trebuchet MS"/>
                <a:cs typeface="Trebuchet MS"/>
              </a:rPr>
              <a:t>Manajemen</a:t>
            </a:r>
            <a:r>
              <a:rPr dirty="0" sz="4400" spc="-740" b="0">
                <a:latin typeface="Trebuchet MS"/>
                <a:cs typeface="Trebuchet MS"/>
              </a:rPr>
              <a:t> </a:t>
            </a:r>
            <a:r>
              <a:rPr dirty="0" sz="4400" spc="-229" b="0">
                <a:latin typeface="Trebuchet MS"/>
                <a:cs typeface="Trebuchet MS"/>
              </a:rPr>
              <a:t>Risiko</a:t>
            </a:r>
            <a:endParaRPr sz="4400">
              <a:latin typeface="Trebuchet MS"/>
              <a:cs typeface="Trebuchet MS"/>
            </a:endParaRPr>
          </a:p>
          <a:p>
            <a:pPr marL="5299710">
              <a:lnSpc>
                <a:spcPct val="100000"/>
              </a:lnSpc>
              <a:spcBef>
                <a:spcPts val="585"/>
              </a:spcBef>
            </a:pPr>
            <a:r>
              <a:rPr dirty="0" sz="1800" spc="-15">
                <a:latin typeface="Carlito"/>
                <a:cs typeface="Carlito"/>
              </a:rPr>
              <a:t>Peraturan </a:t>
            </a:r>
            <a:r>
              <a:rPr dirty="0" sz="1800" spc="-10">
                <a:latin typeface="Carlito"/>
                <a:cs typeface="Carlito"/>
              </a:rPr>
              <a:t>Menteri </a:t>
            </a:r>
            <a:r>
              <a:rPr dirty="0" sz="1800" spc="-25">
                <a:latin typeface="Carlito"/>
                <a:cs typeface="Carlito"/>
              </a:rPr>
              <a:t>PANRB </a:t>
            </a:r>
            <a:r>
              <a:rPr dirty="0" sz="1800">
                <a:latin typeface="Carlito"/>
                <a:cs typeface="Carlito"/>
              </a:rPr>
              <a:t>no 5 </a:t>
            </a:r>
            <a:r>
              <a:rPr dirty="0" sz="1800" spc="-25">
                <a:latin typeface="Carlito"/>
                <a:cs typeface="Carlito"/>
              </a:rPr>
              <a:t>Tahun</a:t>
            </a:r>
            <a:r>
              <a:rPr dirty="0" sz="1800" spc="-8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2020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390" y="3519296"/>
            <a:ext cx="2828290" cy="183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Carlito"/>
                <a:cs typeface="Carlito"/>
              </a:rPr>
              <a:t>16 </a:t>
            </a:r>
            <a:r>
              <a:rPr dirty="0" sz="1800" spc="-10">
                <a:latin typeface="Carlito"/>
                <a:cs typeface="Carlito"/>
              </a:rPr>
              <a:t>Kategori </a:t>
            </a:r>
            <a:r>
              <a:rPr dirty="0" sz="1800" spc="-15">
                <a:latin typeface="Carlito"/>
                <a:cs typeface="Carlito"/>
              </a:rPr>
              <a:t>Risiko </a:t>
            </a:r>
            <a:r>
              <a:rPr dirty="0" sz="1800" spc="-5">
                <a:latin typeface="Carlito"/>
                <a:cs typeface="Carlito"/>
              </a:rPr>
              <a:t>SPBE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Carlito"/>
                <a:cs typeface="Carlito"/>
              </a:rPr>
              <a:t>7 </a:t>
            </a:r>
            <a:r>
              <a:rPr dirty="0" sz="1800" spc="-10">
                <a:latin typeface="Carlito"/>
                <a:cs typeface="Carlito"/>
              </a:rPr>
              <a:t>Area </a:t>
            </a:r>
            <a:r>
              <a:rPr dirty="0" sz="1800" spc="-5">
                <a:latin typeface="Carlito"/>
                <a:cs typeface="Carlito"/>
              </a:rPr>
              <a:t>Dampak </a:t>
            </a:r>
            <a:r>
              <a:rPr dirty="0" sz="1800" spc="-20">
                <a:latin typeface="Carlito"/>
                <a:cs typeface="Carlito"/>
              </a:rPr>
              <a:t>Risiko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SPBE</a:t>
            </a:r>
            <a:endParaRPr sz="1800">
              <a:latin typeface="Carlito"/>
              <a:cs typeface="Carlito"/>
            </a:endParaRPr>
          </a:p>
          <a:p>
            <a:pPr marL="285750" marR="1879600">
              <a:lnSpc>
                <a:spcPct val="100000"/>
              </a:lnSpc>
              <a:spcBef>
                <a:spcPts val="1110"/>
              </a:spcBef>
            </a:pPr>
            <a:r>
              <a:rPr dirty="0" sz="1050" spc="-5">
                <a:latin typeface="Carlito"/>
                <a:cs typeface="Carlito"/>
              </a:rPr>
              <a:t>Finansial  Reputasi  </a:t>
            </a:r>
            <a:r>
              <a:rPr dirty="0" sz="1050">
                <a:latin typeface="Carlito"/>
                <a:cs typeface="Carlito"/>
              </a:rPr>
              <a:t>Kinerja  </a:t>
            </a:r>
            <a:r>
              <a:rPr dirty="0" sz="1050" spc="-5">
                <a:latin typeface="Carlito"/>
                <a:cs typeface="Carlito"/>
              </a:rPr>
              <a:t>Layanan  </a:t>
            </a:r>
            <a:r>
              <a:rPr dirty="0" sz="1050">
                <a:latin typeface="Carlito"/>
                <a:cs typeface="Carlito"/>
              </a:rPr>
              <a:t>Op</a:t>
            </a:r>
            <a:r>
              <a:rPr dirty="0" sz="1050">
                <a:latin typeface="Carlito"/>
                <a:cs typeface="Carlito"/>
              </a:rPr>
              <a:t>era</a:t>
            </a:r>
            <a:r>
              <a:rPr dirty="0" sz="1050" spc="-10">
                <a:latin typeface="Carlito"/>
                <a:cs typeface="Carlito"/>
              </a:rPr>
              <a:t>s</a:t>
            </a:r>
            <a:r>
              <a:rPr dirty="0" sz="1050" spc="-5">
                <a:latin typeface="Carlito"/>
                <a:cs typeface="Carlito"/>
              </a:rPr>
              <a:t>i</a:t>
            </a:r>
            <a:r>
              <a:rPr dirty="0" sz="1050" spc="-10">
                <a:latin typeface="Carlito"/>
                <a:cs typeface="Carlito"/>
              </a:rPr>
              <a:t>o</a:t>
            </a:r>
            <a:r>
              <a:rPr dirty="0" sz="1050" spc="-5">
                <a:latin typeface="Carlito"/>
                <a:cs typeface="Carlito"/>
              </a:rPr>
              <a:t>n</a:t>
            </a:r>
            <a:r>
              <a:rPr dirty="0" sz="1050">
                <a:latin typeface="Carlito"/>
                <a:cs typeface="Carlito"/>
              </a:rPr>
              <a:t>al  </a:t>
            </a:r>
            <a:r>
              <a:rPr dirty="0" sz="1050">
                <a:latin typeface="Carlito"/>
                <a:cs typeface="Carlito"/>
              </a:rPr>
              <a:t>Hukum  </a:t>
            </a:r>
            <a:r>
              <a:rPr dirty="0" sz="1050" spc="-5">
                <a:latin typeface="Carlito"/>
                <a:cs typeface="Carlito"/>
              </a:rPr>
              <a:t>SDM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09484" y="2378709"/>
            <a:ext cx="3598545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5">
                <a:latin typeface="Verdana"/>
                <a:cs typeface="Verdana"/>
              </a:rPr>
              <a:t>FORMULIR</a:t>
            </a:r>
            <a:r>
              <a:rPr dirty="0" sz="1200">
                <a:latin typeface="Verdana"/>
                <a:cs typeface="Verdana"/>
              </a:rPr>
              <a:t> 1.0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15"/>
              </a:lnSpc>
            </a:pPr>
            <a:r>
              <a:rPr dirty="0" sz="1200" spc="-25">
                <a:latin typeface="Verdana"/>
                <a:cs typeface="Verdana"/>
              </a:rPr>
              <a:t>PAKTA </a:t>
            </a:r>
            <a:r>
              <a:rPr dirty="0" sz="1200" spc="-10">
                <a:latin typeface="Verdana"/>
                <a:cs typeface="Verdana"/>
              </a:rPr>
              <a:t>INTEGRITAS MANAJEMEN </a:t>
            </a:r>
            <a:r>
              <a:rPr dirty="0" sz="1200" spc="-5">
                <a:latin typeface="Verdana"/>
                <a:cs typeface="Verdana"/>
              </a:rPr>
              <a:t>RISIKO</a:t>
            </a:r>
            <a:r>
              <a:rPr dirty="0" sz="1200" spc="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SPBE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9484" y="3088589"/>
            <a:ext cx="1835150" cy="387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5"/>
              </a:lnSpc>
              <a:spcBef>
                <a:spcPts val="100"/>
              </a:spcBef>
            </a:pPr>
            <a:r>
              <a:rPr dirty="0" sz="1200" spc="-5">
                <a:latin typeface="Verdana"/>
                <a:cs typeface="Verdana"/>
              </a:rPr>
              <a:t>FORMULIR 2.0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25"/>
              </a:lnSpc>
            </a:pPr>
            <a:r>
              <a:rPr dirty="0" sz="1200" spc="-10">
                <a:latin typeface="Verdana"/>
                <a:cs typeface="Verdana"/>
              </a:rPr>
              <a:t>KONTEKS </a:t>
            </a:r>
            <a:r>
              <a:rPr dirty="0" sz="1200" spc="-5">
                <a:latin typeface="Verdana"/>
                <a:cs typeface="Verdana"/>
              </a:rPr>
              <a:t>RISIKO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SPBE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9484" y="3800982"/>
            <a:ext cx="1932939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5">
                <a:latin typeface="Verdana"/>
                <a:cs typeface="Verdana"/>
              </a:rPr>
              <a:t>FORMULIR </a:t>
            </a:r>
            <a:r>
              <a:rPr dirty="0" sz="1200">
                <a:latin typeface="Verdana"/>
                <a:cs typeface="Verdana"/>
              </a:rPr>
              <a:t>3.0  </a:t>
            </a:r>
            <a:r>
              <a:rPr dirty="0" sz="1200" spc="-5">
                <a:latin typeface="Verdana"/>
                <a:cs typeface="Verdana"/>
              </a:rPr>
              <a:t>PENILAIAN RISIKO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SPBE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9484" y="4512945"/>
            <a:ext cx="2973705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5">
                <a:latin typeface="Verdana"/>
                <a:cs typeface="Verdana"/>
              </a:rPr>
              <a:t>FORMULIR</a:t>
            </a:r>
            <a:r>
              <a:rPr dirty="0" sz="1200">
                <a:latin typeface="Verdana"/>
                <a:cs typeface="Verdana"/>
              </a:rPr>
              <a:t> 4.0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15"/>
              </a:lnSpc>
            </a:pPr>
            <a:r>
              <a:rPr dirty="0" sz="1200" spc="-5">
                <a:latin typeface="Verdana"/>
                <a:cs typeface="Verdana"/>
              </a:rPr>
              <a:t>RENCANA PENANGANAN RISIKO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SPBE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9484" y="5223128"/>
            <a:ext cx="2929255" cy="38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 spc="-5">
                <a:latin typeface="Verdana"/>
                <a:cs typeface="Verdana"/>
              </a:rPr>
              <a:t>FORMULIR</a:t>
            </a:r>
            <a:r>
              <a:rPr dirty="0" sz="1200">
                <a:latin typeface="Verdana"/>
                <a:cs typeface="Verdana"/>
              </a:rPr>
              <a:t> 5.0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20"/>
              </a:lnSpc>
            </a:pPr>
            <a:r>
              <a:rPr dirty="0" sz="1200" spc="-5">
                <a:latin typeface="Verdana"/>
                <a:cs typeface="Verdana"/>
              </a:rPr>
              <a:t>LAPORAN </a:t>
            </a:r>
            <a:r>
              <a:rPr dirty="0" sz="1200" spc="-15">
                <a:latin typeface="Verdana"/>
                <a:cs typeface="Verdana"/>
              </a:rPr>
              <a:t>PEMANTAUAN </a:t>
            </a:r>
            <a:r>
              <a:rPr dirty="0" sz="1200" spc="-5">
                <a:latin typeface="Verdana"/>
                <a:cs typeface="Verdana"/>
              </a:rPr>
              <a:t>RISIKO</a:t>
            </a:r>
            <a:r>
              <a:rPr dirty="0" sz="1200" spc="6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SPBE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8515" y="268224"/>
            <a:ext cx="11878310" cy="6468110"/>
            <a:chOff x="318515" y="268224"/>
            <a:chExt cx="11878310" cy="6468110"/>
          </a:xfrm>
        </p:grpSpPr>
        <p:sp>
          <p:nvSpPr>
            <p:cNvPr id="9" name="object 9"/>
            <p:cNvSpPr/>
            <p:nvPr/>
          </p:nvSpPr>
          <p:spPr>
            <a:xfrm>
              <a:off x="1303019" y="2075688"/>
              <a:ext cx="3877055" cy="3601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722619" y="1239012"/>
              <a:ext cx="341630" cy="55244"/>
            </a:xfrm>
            <a:custGeom>
              <a:avLst/>
              <a:gdLst/>
              <a:ahLst/>
              <a:cxnLst/>
              <a:rect l="l" t="t" r="r" b="b"/>
              <a:pathLst>
                <a:path w="341629" h="55244">
                  <a:moveTo>
                    <a:pt x="341375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41375" y="54863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391899" y="274320"/>
              <a:ext cx="481583" cy="4800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8515" y="268224"/>
              <a:ext cx="370331" cy="4861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748283" y="0"/>
                  </a:moveTo>
                  <a:lnTo>
                    <a:pt x="225551" y="0"/>
                  </a:lnTo>
                  <a:lnTo>
                    <a:pt x="0" y="394716"/>
                  </a:lnTo>
                  <a:lnTo>
                    <a:pt x="748283" y="3947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443715" y="6336791"/>
              <a:ext cx="748665" cy="394970"/>
            </a:xfrm>
            <a:custGeom>
              <a:avLst/>
              <a:gdLst/>
              <a:ahLst/>
              <a:cxnLst/>
              <a:rect l="l" t="t" r="r" b="b"/>
              <a:pathLst>
                <a:path w="748665" h="394970">
                  <a:moveTo>
                    <a:pt x="0" y="394716"/>
                  </a:moveTo>
                  <a:lnTo>
                    <a:pt x="225551" y="0"/>
                  </a:lnTo>
                  <a:lnTo>
                    <a:pt x="748283" y="0"/>
                  </a:lnTo>
                </a:path>
                <a:path w="748665" h="394970">
                  <a:moveTo>
                    <a:pt x="748283" y="394716"/>
                  </a:moveTo>
                  <a:lnTo>
                    <a:pt x="0" y="39471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066791" y="200659"/>
            <a:ext cx="205930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C00000"/>
                </a:solidFill>
                <a:latin typeface="Verdana"/>
                <a:cs typeface="Verdana"/>
              </a:rPr>
              <a:t>OUTPUT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39944" y="892810"/>
            <a:ext cx="15640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Verdana"/>
                <a:cs typeface="Verdana"/>
              </a:rPr>
              <a:t>Manajemen </a:t>
            </a:r>
            <a:r>
              <a:rPr dirty="0" sz="1000">
                <a:latin typeface="Verdana"/>
                <a:cs typeface="Verdana"/>
              </a:rPr>
              <a:t>Risiko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SPBE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95506" y="6467652"/>
            <a:ext cx="98425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5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632193" y="2307082"/>
            <a:ext cx="514350" cy="514350"/>
            <a:chOff x="6632193" y="2307082"/>
            <a:chExt cx="514350" cy="514350"/>
          </a:xfrm>
        </p:grpSpPr>
        <p:sp>
          <p:nvSpPr>
            <p:cNvPr id="19" name="object 19"/>
            <p:cNvSpPr/>
            <p:nvPr/>
          </p:nvSpPr>
          <p:spPr>
            <a:xfrm>
              <a:off x="6638543" y="2313432"/>
              <a:ext cx="501650" cy="501650"/>
            </a:xfrm>
            <a:custGeom>
              <a:avLst/>
              <a:gdLst/>
              <a:ahLst/>
              <a:cxnLst/>
              <a:rect l="l" t="t" r="r" b="b"/>
              <a:pathLst>
                <a:path w="501650" h="501650">
                  <a:moveTo>
                    <a:pt x="250698" y="0"/>
                  </a:moveTo>
                  <a:lnTo>
                    <a:pt x="205641" y="4039"/>
                  </a:lnTo>
                  <a:lnTo>
                    <a:pt x="163232" y="15687"/>
                  </a:lnTo>
                  <a:lnTo>
                    <a:pt x="124177" y="34233"/>
                  </a:lnTo>
                  <a:lnTo>
                    <a:pt x="89187" y="58969"/>
                  </a:lnTo>
                  <a:lnTo>
                    <a:pt x="58969" y="89187"/>
                  </a:lnTo>
                  <a:lnTo>
                    <a:pt x="34233" y="124177"/>
                  </a:lnTo>
                  <a:lnTo>
                    <a:pt x="15687" y="163232"/>
                  </a:lnTo>
                  <a:lnTo>
                    <a:pt x="4039" y="205641"/>
                  </a:lnTo>
                  <a:lnTo>
                    <a:pt x="0" y="250697"/>
                  </a:lnTo>
                  <a:lnTo>
                    <a:pt x="4039" y="295754"/>
                  </a:lnTo>
                  <a:lnTo>
                    <a:pt x="15687" y="338163"/>
                  </a:lnTo>
                  <a:lnTo>
                    <a:pt x="34233" y="377218"/>
                  </a:lnTo>
                  <a:lnTo>
                    <a:pt x="58969" y="412208"/>
                  </a:lnTo>
                  <a:lnTo>
                    <a:pt x="89187" y="442426"/>
                  </a:lnTo>
                  <a:lnTo>
                    <a:pt x="124177" y="467162"/>
                  </a:lnTo>
                  <a:lnTo>
                    <a:pt x="163232" y="485708"/>
                  </a:lnTo>
                  <a:lnTo>
                    <a:pt x="205641" y="497356"/>
                  </a:lnTo>
                  <a:lnTo>
                    <a:pt x="250698" y="501395"/>
                  </a:lnTo>
                  <a:lnTo>
                    <a:pt x="295754" y="497356"/>
                  </a:lnTo>
                  <a:lnTo>
                    <a:pt x="338163" y="485708"/>
                  </a:lnTo>
                  <a:lnTo>
                    <a:pt x="377218" y="467162"/>
                  </a:lnTo>
                  <a:lnTo>
                    <a:pt x="412208" y="442426"/>
                  </a:lnTo>
                  <a:lnTo>
                    <a:pt x="442426" y="412208"/>
                  </a:lnTo>
                  <a:lnTo>
                    <a:pt x="467162" y="377218"/>
                  </a:lnTo>
                  <a:lnTo>
                    <a:pt x="485708" y="338163"/>
                  </a:lnTo>
                  <a:lnTo>
                    <a:pt x="497356" y="295754"/>
                  </a:lnTo>
                  <a:lnTo>
                    <a:pt x="501396" y="250697"/>
                  </a:lnTo>
                  <a:lnTo>
                    <a:pt x="497356" y="205641"/>
                  </a:lnTo>
                  <a:lnTo>
                    <a:pt x="485708" y="163232"/>
                  </a:lnTo>
                  <a:lnTo>
                    <a:pt x="467162" y="124177"/>
                  </a:lnTo>
                  <a:lnTo>
                    <a:pt x="442426" y="89187"/>
                  </a:lnTo>
                  <a:lnTo>
                    <a:pt x="412208" y="58969"/>
                  </a:lnTo>
                  <a:lnTo>
                    <a:pt x="377218" y="34233"/>
                  </a:lnTo>
                  <a:lnTo>
                    <a:pt x="338163" y="15687"/>
                  </a:lnTo>
                  <a:lnTo>
                    <a:pt x="295754" y="4039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638543" y="2313432"/>
              <a:ext cx="501650" cy="501650"/>
            </a:xfrm>
            <a:custGeom>
              <a:avLst/>
              <a:gdLst/>
              <a:ahLst/>
              <a:cxnLst/>
              <a:rect l="l" t="t" r="r" b="b"/>
              <a:pathLst>
                <a:path w="501650" h="501650">
                  <a:moveTo>
                    <a:pt x="0" y="250697"/>
                  </a:moveTo>
                  <a:lnTo>
                    <a:pt x="4039" y="205641"/>
                  </a:lnTo>
                  <a:lnTo>
                    <a:pt x="15687" y="163232"/>
                  </a:lnTo>
                  <a:lnTo>
                    <a:pt x="34233" y="124177"/>
                  </a:lnTo>
                  <a:lnTo>
                    <a:pt x="58969" y="89187"/>
                  </a:lnTo>
                  <a:lnTo>
                    <a:pt x="89187" y="58969"/>
                  </a:lnTo>
                  <a:lnTo>
                    <a:pt x="124177" y="34233"/>
                  </a:lnTo>
                  <a:lnTo>
                    <a:pt x="163232" y="15687"/>
                  </a:lnTo>
                  <a:lnTo>
                    <a:pt x="205641" y="4039"/>
                  </a:lnTo>
                  <a:lnTo>
                    <a:pt x="250698" y="0"/>
                  </a:lnTo>
                  <a:lnTo>
                    <a:pt x="295754" y="4039"/>
                  </a:lnTo>
                  <a:lnTo>
                    <a:pt x="338163" y="15687"/>
                  </a:lnTo>
                  <a:lnTo>
                    <a:pt x="377218" y="34233"/>
                  </a:lnTo>
                  <a:lnTo>
                    <a:pt x="412208" y="58969"/>
                  </a:lnTo>
                  <a:lnTo>
                    <a:pt x="442426" y="89187"/>
                  </a:lnTo>
                  <a:lnTo>
                    <a:pt x="467162" y="124177"/>
                  </a:lnTo>
                  <a:lnTo>
                    <a:pt x="485708" y="163232"/>
                  </a:lnTo>
                  <a:lnTo>
                    <a:pt x="497356" y="205641"/>
                  </a:lnTo>
                  <a:lnTo>
                    <a:pt x="501396" y="250697"/>
                  </a:lnTo>
                  <a:lnTo>
                    <a:pt x="497356" y="295754"/>
                  </a:lnTo>
                  <a:lnTo>
                    <a:pt x="485708" y="338163"/>
                  </a:lnTo>
                  <a:lnTo>
                    <a:pt x="467162" y="377218"/>
                  </a:lnTo>
                  <a:lnTo>
                    <a:pt x="442426" y="412208"/>
                  </a:lnTo>
                  <a:lnTo>
                    <a:pt x="412208" y="442426"/>
                  </a:lnTo>
                  <a:lnTo>
                    <a:pt x="377218" y="467162"/>
                  </a:lnTo>
                  <a:lnTo>
                    <a:pt x="338163" y="485708"/>
                  </a:lnTo>
                  <a:lnTo>
                    <a:pt x="295754" y="497356"/>
                  </a:lnTo>
                  <a:lnTo>
                    <a:pt x="250698" y="501395"/>
                  </a:lnTo>
                  <a:lnTo>
                    <a:pt x="205641" y="497356"/>
                  </a:lnTo>
                  <a:lnTo>
                    <a:pt x="163232" y="485708"/>
                  </a:lnTo>
                  <a:lnTo>
                    <a:pt x="124177" y="467162"/>
                  </a:lnTo>
                  <a:lnTo>
                    <a:pt x="89187" y="442426"/>
                  </a:lnTo>
                  <a:lnTo>
                    <a:pt x="58969" y="412208"/>
                  </a:lnTo>
                  <a:lnTo>
                    <a:pt x="34233" y="377218"/>
                  </a:lnTo>
                  <a:lnTo>
                    <a:pt x="15687" y="338163"/>
                  </a:lnTo>
                  <a:lnTo>
                    <a:pt x="4039" y="295754"/>
                  </a:lnTo>
                  <a:lnTo>
                    <a:pt x="0" y="250697"/>
                  </a:lnTo>
                  <a:close/>
                </a:path>
              </a:pathLst>
            </a:custGeom>
            <a:ln w="12700">
              <a:solidFill>
                <a:srgbClr val="A33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819392" y="2399233"/>
            <a:ext cx="1416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32193" y="3014217"/>
            <a:ext cx="514350" cy="514350"/>
            <a:chOff x="6632193" y="3014217"/>
            <a:chExt cx="514350" cy="514350"/>
          </a:xfrm>
        </p:grpSpPr>
        <p:sp>
          <p:nvSpPr>
            <p:cNvPr id="23" name="object 23"/>
            <p:cNvSpPr/>
            <p:nvPr/>
          </p:nvSpPr>
          <p:spPr>
            <a:xfrm>
              <a:off x="6638543" y="3020567"/>
              <a:ext cx="501650" cy="501650"/>
            </a:xfrm>
            <a:custGeom>
              <a:avLst/>
              <a:gdLst/>
              <a:ahLst/>
              <a:cxnLst/>
              <a:rect l="l" t="t" r="r" b="b"/>
              <a:pathLst>
                <a:path w="501650" h="501650">
                  <a:moveTo>
                    <a:pt x="250698" y="0"/>
                  </a:moveTo>
                  <a:lnTo>
                    <a:pt x="205641" y="4039"/>
                  </a:lnTo>
                  <a:lnTo>
                    <a:pt x="163232" y="15687"/>
                  </a:lnTo>
                  <a:lnTo>
                    <a:pt x="124177" y="34233"/>
                  </a:lnTo>
                  <a:lnTo>
                    <a:pt x="89187" y="58969"/>
                  </a:lnTo>
                  <a:lnTo>
                    <a:pt x="58969" y="89187"/>
                  </a:lnTo>
                  <a:lnTo>
                    <a:pt x="34233" y="124177"/>
                  </a:lnTo>
                  <a:lnTo>
                    <a:pt x="15687" y="163232"/>
                  </a:lnTo>
                  <a:lnTo>
                    <a:pt x="4039" y="205641"/>
                  </a:lnTo>
                  <a:lnTo>
                    <a:pt x="0" y="250698"/>
                  </a:lnTo>
                  <a:lnTo>
                    <a:pt x="4039" y="295754"/>
                  </a:lnTo>
                  <a:lnTo>
                    <a:pt x="15687" y="338163"/>
                  </a:lnTo>
                  <a:lnTo>
                    <a:pt x="34233" y="377218"/>
                  </a:lnTo>
                  <a:lnTo>
                    <a:pt x="58969" y="412208"/>
                  </a:lnTo>
                  <a:lnTo>
                    <a:pt x="89187" y="442426"/>
                  </a:lnTo>
                  <a:lnTo>
                    <a:pt x="124177" y="467162"/>
                  </a:lnTo>
                  <a:lnTo>
                    <a:pt x="163232" y="485708"/>
                  </a:lnTo>
                  <a:lnTo>
                    <a:pt x="205641" y="497356"/>
                  </a:lnTo>
                  <a:lnTo>
                    <a:pt x="250698" y="501396"/>
                  </a:lnTo>
                  <a:lnTo>
                    <a:pt x="295754" y="497356"/>
                  </a:lnTo>
                  <a:lnTo>
                    <a:pt x="338163" y="485708"/>
                  </a:lnTo>
                  <a:lnTo>
                    <a:pt x="377218" y="467162"/>
                  </a:lnTo>
                  <a:lnTo>
                    <a:pt x="412208" y="442426"/>
                  </a:lnTo>
                  <a:lnTo>
                    <a:pt x="442426" y="412208"/>
                  </a:lnTo>
                  <a:lnTo>
                    <a:pt x="467162" y="377218"/>
                  </a:lnTo>
                  <a:lnTo>
                    <a:pt x="485708" y="338163"/>
                  </a:lnTo>
                  <a:lnTo>
                    <a:pt x="497356" y="295754"/>
                  </a:lnTo>
                  <a:lnTo>
                    <a:pt x="501396" y="250698"/>
                  </a:lnTo>
                  <a:lnTo>
                    <a:pt x="497356" y="205641"/>
                  </a:lnTo>
                  <a:lnTo>
                    <a:pt x="485708" y="163232"/>
                  </a:lnTo>
                  <a:lnTo>
                    <a:pt x="467162" y="124177"/>
                  </a:lnTo>
                  <a:lnTo>
                    <a:pt x="442426" y="89187"/>
                  </a:lnTo>
                  <a:lnTo>
                    <a:pt x="412208" y="58969"/>
                  </a:lnTo>
                  <a:lnTo>
                    <a:pt x="377218" y="34233"/>
                  </a:lnTo>
                  <a:lnTo>
                    <a:pt x="338163" y="15687"/>
                  </a:lnTo>
                  <a:lnTo>
                    <a:pt x="295754" y="4039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38543" y="3020567"/>
              <a:ext cx="501650" cy="501650"/>
            </a:xfrm>
            <a:custGeom>
              <a:avLst/>
              <a:gdLst/>
              <a:ahLst/>
              <a:cxnLst/>
              <a:rect l="l" t="t" r="r" b="b"/>
              <a:pathLst>
                <a:path w="501650" h="501650">
                  <a:moveTo>
                    <a:pt x="0" y="250698"/>
                  </a:moveTo>
                  <a:lnTo>
                    <a:pt x="4039" y="205641"/>
                  </a:lnTo>
                  <a:lnTo>
                    <a:pt x="15687" y="163232"/>
                  </a:lnTo>
                  <a:lnTo>
                    <a:pt x="34233" y="124177"/>
                  </a:lnTo>
                  <a:lnTo>
                    <a:pt x="58969" y="89187"/>
                  </a:lnTo>
                  <a:lnTo>
                    <a:pt x="89187" y="58969"/>
                  </a:lnTo>
                  <a:lnTo>
                    <a:pt x="124177" y="34233"/>
                  </a:lnTo>
                  <a:lnTo>
                    <a:pt x="163232" y="15687"/>
                  </a:lnTo>
                  <a:lnTo>
                    <a:pt x="205641" y="4039"/>
                  </a:lnTo>
                  <a:lnTo>
                    <a:pt x="250698" y="0"/>
                  </a:lnTo>
                  <a:lnTo>
                    <a:pt x="295754" y="4039"/>
                  </a:lnTo>
                  <a:lnTo>
                    <a:pt x="338163" y="15687"/>
                  </a:lnTo>
                  <a:lnTo>
                    <a:pt x="377218" y="34233"/>
                  </a:lnTo>
                  <a:lnTo>
                    <a:pt x="412208" y="58969"/>
                  </a:lnTo>
                  <a:lnTo>
                    <a:pt x="442426" y="89187"/>
                  </a:lnTo>
                  <a:lnTo>
                    <a:pt x="467162" y="124177"/>
                  </a:lnTo>
                  <a:lnTo>
                    <a:pt x="485708" y="163232"/>
                  </a:lnTo>
                  <a:lnTo>
                    <a:pt x="497356" y="205641"/>
                  </a:lnTo>
                  <a:lnTo>
                    <a:pt x="501396" y="250698"/>
                  </a:lnTo>
                  <a:lnTo>
                    <a:pt x="497356" y="295754"/>
                  </a:lnTo>
                  <a:lnTo>
                    <a:pt x="485708" y="338163"/>
                  </a:lnTo>
                  <a:lnTo>
                    <a:pt x="467162" y="377218"/>
                  </a:lnTo>
                  <a:lnTo>
                    <a:pt x="442426" y="412208"/>
                  </a:lnTo>
                  <a:lnTo>
                    <a:pt x="412208" y="442426"/>
                  </a:lnTo>
                  <a:lnTo>
                    <a:pt x="377218" y="467162"/>
                  </a:lnTo>
                  <a:lnTo>
                    <a:pt x="338163" y="485708"/>
                  </a:lnTo>
                  <a:lnTo>
                    <a:pt x="295754" y="497356"/>
                  </a:lnTo>
                  <a:lnTo>
                    <a:pt x="250698" y="501396"/>
                  </a:lnTo>
                  <a:lnTo>
                    <a:pt x="205641" y="497356"/>
                  </a:lnTo>
                  <a:lnTo>
                    <a:pt x="163232" y="485708"/>
                  </a:lnTo>
                  <a:lnTo>
                    <a:pt x="124177" y="467162"/>
                  </a:lnTo>
                  <a:lnTo>
                    <a:pt x="89187" y="442426"/>
                  </a:lnTo>
                  <a:lnTo>
                    <a:pt x="58969" y="412208"/>
                  </a:lnTo>
                  <a:lnTo>
                    <a:pt x="34233" y="377218"/>
                  </a:lnTo>
                  <a:lnTo>
                    <a:pt x="15687" y="338163"/>
                  </a:lnTo>
                  <a:lnTo>
                    <a:pt x="4039" y="295754"/>
                  </a:lnTo>
                  <a:lnTo>
                    <a:pt x="0" y="250698"/>
                  </a:lnTo>
                  <a:close/>
                </a:path>
              </a:pathLst>
            </a:custGeom>
            <a:ln w="12700">
              <a:solidFill>
                <a:srgbClr val="A33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819392" y="3106369"/>
            <a:ext cx="1416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629145" y="3722878"/>
            <a:ext cx="515620" cy="515620"/>
            <a:chOff x="6629145" y="3722878"/>
            <a:chExt cx="515620" cy="515620"/>
          </a:xfrm>
        </p:grpSpPr>
        <p:sp>
          <p:nvSpPr>
            <p:cNvPr id="27" name="object 27"/>
            <p:cNvSpPr/>
            <p:nvPr/>
          </p:nvSpPr>
          <p:spPr>
            <a:xfrm>
              <a:off x="6635495" y="3729228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459" y="0"/>
                  </a:moveTo>
                  <a:lnTo>
                    <a:pt x="206243" y="4049"/>
                  </a:lnTo>
                  <a:lnTo>
                    <a:pt x="163693" y="15725"/>
                  </a:lnTo>
                  <a:lnTo>
                    <a:pt x="124516" y="34318"/>
                  </a:lnTo>
                  <a:lnTo>
                    <a:pt x="89422" y="59120"/>
                  </a:lnTo>
                  <a:lnTo>
                    <a:pt x="59120" y="89422"/>
                  </a:lnTo>
                  <a:lnTo>
                    <a:pt x="34318" y="124516"/>
                  </a:lnTo>
                  <a:lnTo>
                    <a:pt x="15725" y="163693"/>
                  </a:lnTo>
                  <a:lnTo>
                    <a:pt x="4049" y="206243"/>
                  </a:lnTo>
                  <a:lnTo>
                    <a:pt x="0" y="251460"/>
                  </a:lnTo>
                  <a:lnTo>
                    <a:pt x="4049" y="296676"/>
                  </a:lnTo>
                  <a:lnTo>
                    <a:pt x="15725" y="339226"/>
                  </a:lnTo>
                  <a:lnTo>
                    <a:pt x="34318" y="378403"/>
                  </a:lnTo>
                  <a:lnTo>
                    <a:pt x="59120" y="413497"/>
                  </a:lnTo>
                  <a:lnTo>
                    <a:pt x="89422" y="443799"/>
                  </a:lnTo>
                  <a:lnTo>
                    <a:pt x="124516" y="468601"/>
                  </a:lnTo>
                  <a:lnTo>
                    <a:pt x="163693" y="487194"/>
                  </a:lnTo>
                  <a:lnTo>
                    <a:pt x="206243" y="498870"/>
                  </a:lnTo>
                  <a:lnTo>
                    <a:pt x="251459" y="502920"/>
                  </a:lnTo>
                  <a:lnTo>
                    <a:pt x="296676" y="498870"/>
                  </a:lnTo>
                  <a:lnTo>
                    <a:pt x="339226" y="487194"/>
                  </a:lnTo>
                  <a:lnTo>
                    <a:pt x="378403" y="468601"/>
                  </a:lnTo>
                  <a:lnTo>
                    <a:pt x="413497" y="443799"/>
                  </a:lnTo>
                  <a:lnTo>
                    <a:pt x="443799" y="413497"/>
                  </a:lnTo>
                  <a:lnTo>
                    <a:pt x="468601" y="378403"/>
                  </a:lnTo>
                  <a:lnTo>
                    <a:pt x="487194" y="339226"/>
                  </a:lnTo>
                  <a:lnTo>
                    <a:pt x="498870" y="296676"/>
                  </a:lnTo>
                  <a:lnTo>
                    <a:pt x="502920" y="251460"/>
                  </a:lnTo>
                  <a:lnTo>
                    <a:pt x="498870" y="206243"/>
                  </a:lnTo>
                  <a:lnTo>
                    <a:pt x="487194" y="163693"/>
                  </a:lnTo>
                  <a:lnTo>
                    <a:pt x="468601" y="124516"/>
                  </a:lnTo>
                  <a:lnTo>
                    <a:pt x="443799" y="89422"/>
                  </a:lnTo>
                  <a:lnTo>
                    <a:pt x="413497" y="59120"/>
                  </a:lnTo>
                  <a:lnTo>
                    <a:pt x="378403" y="34318"/>
                  </a:lnTo>
                  <a:lnTo>
                    <a:pt x="339226" y="15725"/>
                  </a:lnTo>
                  <a:lnTo>
                    <a:pt x="296676" y="4049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635495" y="3729228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0" y="251460"/>
                  </a:moveTo>
                  <a:lnTo>
                    <a:pt x="4049" y="206243"/>
                  </a:lnTo>
                  <a:lnTo>
                    <a:pt x="15725" y="163693"/>
                  </a:lnTo>
                  <a:lnTo>
                    <a:pt x="34318" y="124516"/>
                  </a:lnTo>
                  <a:lnTo>
                    <a:pt x="59120" y="89422"/>
                  </a:lnTo>
                  <a:lnTo>
                    <a:pt x="89422" y="59120"/>
                  </a:lnTo>
                  <a:lnTo>
                    <a:pt x="124516" y="34318"/>
                  </a:lnTo>
                  <a:lnTo>
                    <a:pt x="163693" y="15725"/>
                  </a:lnTo>
                  <a:lnTo>
                    <a:pt x="206243" y="4049"/>
                  </a:lnTo>
                  <a:lnTo>
                    <a:pt x="251459" y="0"/>
                  </a:lnTo>
                  <a:lnTo>
                    <a:pt x="296676" y="4049"/>
                  </a:lnTo>
                  <a:lnTo>
                    <a:pt x="339226" y="15725"/>
                  </a:lnTo>
                  <a:lnTo>
                    <a:pt x="378403" y="34318"/>
                  </a:lnTo>
                  <a:lnTo>
                    <a:pt x="413497" y="59120"/>
                  </a:lnTo>
                  <a:lnTo>
                    <a:pt x="443799" y="89422"/>
                  </a:lnTo>
                  <a:lnTo>
                    <a:pt x="468601" y="124516"/>
                  </a:lnTo>
                  <a:lnTo>
                    <a:pt x="487194" y="163693"/>
                  </a:lnTo>
                  <a:lnTo>
                    <a:pt x="498870" y="206243"/>
                  </a:lnTo>
                  <a:lnTo>
                    <a:pt x="502920" y="251460"/>
                  </a:lnTo>
                  <a:lnTo>
                    <a:pt x="498870" y="296676"/>
                  </a:lnTo>
                  <a:lnTo>
                    <a:pt x="487194" y="339226"/>
                  </a:lnTo>
                  <a:lnTo>
                    <a:pt x="468601" y="378403"/>
                  </a:lnTo>
                  <a:lnTo>
                    <a:pt x="443799" y="413497"/>
                  </a:lnTo>
                  <a:lnTo>
                    <a:pt x="413497" y="443799"/>
                  </a:lnTo>
                  <a:lnTo>
                    <a:pt x="378403" y="468601"/>
                  </a:lnTo>
                  <a:lnTo>
                    <a:pt x="339226" y="487194"/>
                  </a:lnTo>
                  <a:lnTo>
                    <a:pt x="296676" y="498870"/>
                  </a:lnTo>
                  <a:lnTo>
                    <a:pt x="251459" y="502920"/>
                  </a:lnTo>
                  <a:lnTo>
                    <a:pt x="206243" y="498870"/>
                  </a:lnTo>
                  <a:lnTo>
                    <a:pt x="163693" y="487194"/>
                  </a:lnTo>
                  <a:lnTo>
                    <a:pt x="124516" y="468601"/>
                  </a:lnTo>
                  <a:lnTo>
                    <a:pt x="89422" y="443799"/>
                  </a:lnTo>
                  <a:lnTo>
                    <a:pt x="59120" y="413497"/>
                  </a:lnTo>
                  <a:lnTo>
                    <a:pt x="34318" y="378403"/>
                  </a:lnTo>
                  <a:lnTo>
                    <a:pt x="15725" y="339226"/>
                  </a:lnTo>
                  <a:lnTo>
                    <a:pt x="4049" y="296676"/>
                  </a:lnTo>
                  <a:lnTo>
                    <a:pt x="0" y="251460"/>
                  </a:lnTo>
                  <a:close/>
                </a:path>
              </a:pathLst>
            </a:custGeom>
            <a:ln w="12700">
              <a:solidFill>
                <a:srgbClr val="A33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816597" y="3816477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32193" y="4425441"/>
            <a:ext cx="514350" cy="515620"/>
            <a:chOff x="6632193" y="4425441"/>
            <a:chExt cx="514350" cy="515620"/>
          </a:xfrm>
        </p:grpSpPr>
        <p:sp>
          <p:nvSpPr>
            <p:cNvPr id="31" name="object 31"/>
            <p:cNvSpPr/>
            <p:nvPr/>
          </p:nvSpPr>
          <p:spPr>
            <a:xfrm>
              <a:off x="6638543" y="4431791"/>
              <a:ext cx="501650" cy="502920"/>
            </a:xfrm>
            <a:custGeom>
              <a:avLst/>
              <a:gdLst/>
              <a:ahLst/>
              <a:cxnLst/>
              <a:rect l="l" t="t" r="r" b="b"/>
              <a:pathLst>
                <a:path w="501650" h="502920">
                  <a:moveTo>
                    <a:pt x="250698" y="0"/>
                  </a:moveTo>
                  <a:lnTo>
                    <a:pt x="205641" y="4049"/>
                  </a:lnTo>
                  <a:lnTo>
                    <a:pt x="163232" y="15725"/>
                  </a:lnTo>
                  <a:lnTo>
                    <a:pt x="124177" y="34318"/>
                  </a:lnTo>
                  <a:lnTo>
                    <a:pt x="89187" y="59120"/>
                  </a:lnTo>
                  <a:lnTo>
                    <a:pt x="58969" y="89422"/>
                  </a:lnTo>
                  <a:lnTo>
                    <a:pt x="34233" y="124516"/>
                  </a:lnTo>
                  <a:lnTo>
                    <a:pt x="15687" y="163693"/>
                  </a:lnTo>
                  <a:lnTo>
                    <a:pt x="4039" y="206243"/>
                  </a:lnTo>
                  <a:lnTo>
                    <a:pt x="0" y="251459"/>
                  </a:lnTo>
                  <a:lnTo>
                    <a:pt x="4039" y="296676"/>
                  </a:lnTo>
                  <a:lnTo>
                    <a:pt x="15687" y="339226"/>
                  </a:lnTo>
                  <a:lnTo>
                    <a:pt x="34233" y="378403"/>
                  </a:lnTo>
                  <a:lnTo>
                    <a:pt x="58969" y="413497"/>
                  </a:lnTo>
                  <a:lnTo>
                    <a:pt x="89187" y="443799"/>
                  </a:lnTo>
                  <a:lnTo>
                    <a:pt x="124177" y="468601"/>
                  </a:lnTo>
                  <a:lnTo>
                    <a:pt x="163232" y="487194"/>
                  </a:lnTo>
                  <a:lnTo>
                    <a:pt x="205641" y="498870"/>
                  </a:lnTo>
                  <a:lnTo>
                    <a:pt x="250698" y="502919"/>
                  </a:lnTo>
                  <a:lnTo>
                    <a:pt x="295754" y="498870"/>
                  </a:lnTo>
                  <a:lnTo>
                    <a:pt x="338163" y="487194"/>
                  </a:lnTo>
                  <a:lnTo>
                    <a:pt x="377218" y="468601"/>
                  </a:lnTo>
                  <a:lnTo>
                    <a:pt x="412208" y="443799"/>
                  </a:lnTo>
                  <a:lnTo>
                    <a:pt x="442426" y="413497"/>
                  </a:lnTo>
                  <a:lnTo>
                    <a:pt x="467162" y="378403"/>
                  </a:lnTo>
                  <a:lnTo>
                    <a:pt x="485708" y="339226"/>
                  </a:lnTo>
                  <a:lnTo>
                    <a:pt x="497356" y="296676"/>
                  </a:lnTo>
                  <a:lnTo>
                    <a:pt x="501396" y="251459"/>
                  </a:lnTo>
                  <a:lnTo>
                    <a:pt x="497356" y="206243"/>
                  </a:lnTo>
                  <a:lnTo>
                    <a:pt x="485708" y="163693"/>
                  </a:lnTo>
                  <a:lnTo>
                    <a:pt x="467162" y="124516"/>
                  </a:lnTo>
                  <a:lnTo>
                    <a:pt x="442426" y="89422"/>
                  </a:lnTo>
                  <a:lnTo>
                    <a:pt x="412208" y="59120"/>
                  </a:lnTo>
                  <a:lnTo>
                    <a:pt x="377218" y="34318"/>
                  </a:lnTo>
                  <a:lnTo>
                    <a:pt x="338163" y="15725"/>
                  </a:lnTo>
                  <a:lnTo>
                    <a:pt x="295754" y="4049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638543" y="4431791"/>
              <a:ext cx="501650" cy="502920"/>
            </a:xfrm>
            <a:custGeom>
              <a:avLst/>
              <a:gdLst/>
              <a:ahLst/>
              <a:cxnLst/>
              <a:rect l="l" t="t" r="r" b="b"/>
              <a:pathLst>
                <a:path w="501650" h="502920">
                  <a:moveTo>
                    <a:pt x="0" y="251459"/>
                  </a:moveTo>
                  <a:lnTo>
                    <a:pt x="4039" y="206243"/>
                  </a:lnTo>
                  <a:lnTo>
                    <a:pt x="15687" y="163693"/>
                  </a:lnTo>
                  <a:lnTo>
                    <a:pt x="34233" y="124516"/>
                  </a:lnTo>
                  <a:lnTo>
                    <a:pt x="58969" y="89422"/>
                  </a:lnTo>
                  <a:lnTo>
                    <a:pt x="89187" y="59120"/>
                  </a:lnTo>
                  <a:lnTo>
                    <a:pt x="124177" y="34318"/>
                  </a:lnTo>
                  <a:lnTo>
                    <a:pt x="163232" y="15725"/>
                  </a:lnTo>
                  <a:lnTo>
                    <a:pt x="205641" y="4049"/>
                  </a:lnTo>
                  <a:lnTo>
                    <a:pt x="250698" y="0"/>
                  </a:lnTo>
                  <a:lnTo>
                    <a:pt x="295754" y="4049"/>
                  </a:lnTo>
                  <a:lnTo>
                    <a:pt x="338163" y="15725"/>
                  </a:lnTo>
                  <a:lnTo>
                    <a:pt x="377218" y="34318"/>
                  </a:lnTo>
                  <a:lnTo>
                    <a:pt x="412208" y="59120"/>
                  </a:lnTo>
                  <a:lnTo>
                    <a:pt x="442426" y="89422"/>
                  </a:lnTo>
                  <a:lnTo>
                    <a:pt x="467162" y="124516"/>
                  </a:lnTo>
                  <a:lnTo>
                    <a:pt x="485708" y="163693"/>
                  </a:lnTo>
                  <a:lnTo>
                    <a:pt x="497356" y="206243"/>
                  </a:lnTo>
                  <a:lnTo>
                    <a:pt x="501396" y="251459"/>
                  </a:lnTo>
                  <a:lnTo>
                    <a:pt x="497356" y="296676"/>
                  </a:lnTo>
                  <a:lnTo>
                    <a:pt x="485708" y="339226"/>
                  </a:lnTo>
                  <a:lnTo>
                    <a:pt x="467162" y="378403"/>
                  </a:lnTo>
                  <a:lnTo>
                    <a:pt x="442426" y="413497"/>
                  </a:lnTo>
                  <a:lnTo>
                    <a:pt x="412208" y="443799"/>
                  </a:lnTo>
                  <a:lnTo>
                    <a:pt x="377218" y="468601"/>
                  </a:lnTo>
                  <a:lnTo>
                    <a:pt x="338163" y="487194"/>
                  </a:lnTo>
                  <a:lnTo>
                    <a:pt x="295754" y="498870"/>
                  </a:lnTo>
                  <a:lnTo>
                    <a:pt x="250698" y="502919"/>
                  </a:lnTo>
                  <a:lnTo>
                    <a:pt x="205641" y="498870"/>
                  </a:lnTo>
                  <a:lnTo>
                    <a:pt x="163232" y="487194"/>
                  </a:lnTo>
                  <a:lnTo>
                    <a:pt x="124177" y="468601"/>
                  </a:lnTo>
                  <a:lnTo>
                    <a:pt x="89187" y="443799"/>
                  </a:lnTo>
                  <a:lnTo>
                    <a:pt x="58969" y="413497"/>
                  </a:lnTo>
                  <a:lnTo>
                    <a:pt x="34233" y="378403"/>
                  </a:lnTo>
                  <a:lnTo>
                    <a:pt x="15687" y="339226"/>
                  </a:lnTo>
                  <a:lnTo>
                    <a:pt x="4039" y="296676"/>
                  </a:lnTo>
                  <a:lnTo>
                    <a:pt x="0" y="251459"/>
                  </a:lnTo>
                  <a:close/>
                </a:path>
              </a:pathLst>
            </a:custGeom>
            <a:ln w="12700">
              <a:solidFill>
                <a:srgbClr val="A33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6819392" y="4519041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626097" y="5182870"/>
            <a:ext cx="515620" cy="514350"/>
            <a:chOff x="6626097" y="5182870"/>
            <a:chExt cx="515620" cy="514350"/>
          </a:xfrm>
        </p:grpSpPr>
        <p:sp>
          <p:nvSpPr>
            <p:cNvPr id="35" name="object 35"/>
            <p:cNvSpPr/>
            <p:nvPr/>
          </p:nvSpPr>
          <p:spPr>
            <a:xfrm>
              <a:off x="6632447" y="5189220"/>
              <a:ext cx="502920" cy="501650"/>
            </a:xfrm>
            <a:custGeom>
              <a:avLst/>
              <a:gdLst/>
              <a:ahLst/>
              <a:cxnLst/>
              <a:rect l="l" t="t" r="r" b="b"/>
              <a:pathLst>
                <a:path w="502920" h="501650">
                  <a:moveTo>
                    <a:pt x="251459" y="0"/>
                  </a:moveTo>
                  <a:lnTo>
                    <a:pt x="206243" y="4039"/>
                  </a:lnTo>
                  <a:lnTo>
                    <a:pt x="163693" y="15687"/>
                  </a:lnTo>
                  <a:lnTo>
                    <a:pt x="124516" y="34233"/>
                  </a:lnTo>
                  <a:lnTo>
                    <a:pt x="89422" y="58969"/>
                  </a:lnTo>
                  <a:lnTo>
                    <a:pt x="59120" y="89187"/>
                  </a:lnTo>
                  <a:lnTo>
                    <a:pt x="34318" y="124177"/>
                  </a:lnTo>
                  <a:lnTo>
                    <a:pt x="15725" y="163232"/>
                  </a:lnTo>
                  <a:lnTo>
                    <a:pt x="4049" y="205641"/>
                  </a:lnTo>
                  <a:lnTo>
                    <a:pt x="0" y="250697"/>
                  </a:lnTo>
                  <a:lnTo>
                    <a:pt x="4049" y="295754"/>
                  </a:lnTo>
                  <a:lnTo>
                    <a:pt x="15725" y="338163"/>
                  </a:lnTo>
                  <a:lnTo>
                    <a:pt x="34318" y="377218"/>
                  </a:lnTo>
                  <a:lnTo>
                    <a:pt x="59120" y="412208"/>
                  </a:lnTo>
                  <a:lnTo>
                    <a:pt x="89422" y="442426"/>
                  </a:lnTo>
                  <a:lnTo>
                    <a:pt x="124516" y="467162"/>
                  </a:lnTo>
                  <a:lnTo>
                    <a:pt x="163693" y="485708"/>
                  </a:lnTo>
                  <a:lnTo>
                    <a:pt x="206243" y="497356"/>
                  </a:lnTo>
                  <a:lnTo>
                    <a:pt x="251459" y="501395"/>
                  </a:lnTo>
                  <a:lnTo>
                    <a:pt x="296676" y="497356"/>
                  </a:lnTo>
                  <a:lnTo>
                    <a:pt x="339226" y="485708"/>
                  </a:lnTo>
                  <a:lnTo>
                    <a:pt x="378403" y="467162"/>
                  </a:lnTo>
                  <a:lnTo>
                    <a:pt x="413497" y="442426"/>
                  </a:lnTo>
                  <a:lnTo>
                    <a:pt x="443799" y="412208"/>
                  </a:lnTo>
                  <a:lnTo>
                    <a:pt x="468601" y="377218"/>
                  </a:lnTo>
                  <a:lnTo>
                    <a:pt x="487194" y="338163"/>
                  </a:lnTo>
                  <a:lnTo>
                    <a:pt x="498870" y="295754"/>
                  </a:lnTo>
                  <a:lnTo>
                    <a:pt x="502920" y="250697"/>
                  </a:lnTo>
                  <a:lnTo>
                    <a:pt x="498870" y="205641"/>
                  </a:lnTo>
                  <a:lnTo>
                    <a:pt x="487194" y="163232"/>
                  </a:lnTo>
                  <a:lnTo>
                    <a:pt x="468601" y="124177"/>
                  </a:lnTo>
                  <a:lnTo>
                    <a:pt x="443799" y="89187"/>
                  </a:lnTo>
                  <a:lnTo>
                    <a:pt x="413497" y="58969"/>
                  </a:lnTo>
                  <a:lnTo>
                    <a:pt x="378403" y="34233"/>
                  </a:lnTo>
                  <a:lnTo>
                    <a:pt x="339226" y="15687"/>
                  </a:lnTo>
                  <a:lnTo>
                    <a:pt x="296676" y="4039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632447" y="5189220"/>
              <a:ext cx="502920" cy="501650"/>
            </a:xfrm>
            <a:custGeom>
              <a:avLst/>
              <a:gdLst/>
              <a:ahLst/>
              <a:cxnLst/>
              <a:rect l="l" t="t" r="r" b="b"/>
              <a:pathLst>
                <a:path w="502920" h="501650">
                  <a:moveTo>
                    <a:pt x="0" y="250697"/>
                  </a:moveTo>
                  <a:lnTo>
                    <a:pt x="4049" y="205641"/>
                  </a:lnTo>
                  <a:lnTo>
                    <a:pt x="15725" y="163232"/>
                  </a:lnTo>
                  <a:lnTo>
                    <a:pt x="34318" y="124177"/>
                  </a:lnTo>
                  <a:lnTo>
                    <a:pt x="59120" y="89187"/>
                  </a:lnTo>
                  <a:lnTo>
                    <a:pt x="89422" y="58969"/>
                  </a:lnTo>
                  <a:lnTo>
                    <a:pt x="124516" y="34233"/>
                  </a:lnTo>
                  <a:lnTo>
                    <a:pt x="163693" y="15687"/>
                  </a:lnTo>
                  <a:lnTo>
                    <a:pt x="206243" y="4039"/>
                  </a:lnTo>
                  <a:lnTo>
                    <a:pt x="251459" y="0"/>
                  </a:lnTo>
                  <a:lnTo>
                    <a:pt x="296676" y="4039"/>
                  </a:lnTo>
                  <a:lnTo>
                    <a:pt x="339226" y="15687"/>
                  </a:lnTo>
                  <a:lnTo>
                    <a:pt x="378403" y="34233"/>
                  </a:lnTo>
                  <a:lnTo>
                    <a:pt x="413497" y="58969"/>
                  </a:lnTo>
                  <a:lnTo>
                    <a:pt x="443799" y="89187"/>
                  </a:lnTo>
                  <a:lnTo>
                    <a:pt x="468601" y="124177"/>
                  </a:lnTo>
                  <a:lnTo>
                    <a:pt x="487194" y="163232"/>
                  </a:lnTo>
                  <a:lnTo>
                    <a:pt x="498870" y="205641"/>
                  </a:lnTo>
                  <a:lnTo>
                    <a:pt x="502920" y="250697"/>
                  </a:lnTo>
                  <a:lnTo>
                    <a:pt x="498870" y="295754"/>
                  </a:lnTo>
                  <a:lnTo>
                    <a:pt x="487194" y="338163"/>
                  </a:lnTo>
                  <a:lnTo>
                    <a:pt x="468601" y="377218"/>
                  </a:lnTo>
                  <a:lnTo>
                    <a:pt x="443799" y="412208"/>
                  </a:lnTo>
                  <a:lnTo>
                    <a:pt x="413497" y="442426"/>
                  </a:lnTo>
                  <a:lnTo>
                    <a:pt x="378403" y="467162"/>
                  </a:lnTo>
                  <a:lnTo>
                    <a:pt x="339226" y="485708"/>
                  </a:lnTo>
                  <a:lnTo>
                    <a:pt x="296676" y="497356"/>
                  </a:lnTo>
                  <a:lnTo>
                    <a:pt x="251459" y="501395"/>
                  </a:lnTo>
                  <a:lnTo>
                    <a:pt x="206243" y="497356"/>
                  </a:lnTo>
                  <a:lnTo>
                    <a:pt x="163693" y="485708"/>
                  </a:lnTo>
                  <a:lnTo>
                    <a:pt x="124516" y="467162"/>
                  </a:lnTo>
                  <a:lnTo>
                    <a:pt x="89422" y="442426"/>
                  </a:lnTo>
                  <a:lnTo>
                    <a:pt x="59120" y="412208"/>
                  </a:lnTo>
                  <a:lnTo>
                    <a:pt x="34318" y="377218"/>
                  </a:lnTo>
                  <a:lnTo>
                    <a:pt x="15725" y="338163"/>
                  </a:lnTo>
                  <a:lnTo>
                    <a:pt x="4049" y="295754"/>
                  </a:lnTo>
                  <a:lnTo>
                    <a:pt x="0" y="250697"/>
                  </a:lnTo>
                  <a:close/>
                </a:path>
              </a:pathLst>
            </a:custGeom>
            <a:ln w="12700">
              <a:solidFill>
                <a:srgbClr val="A33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6813931" y="5276215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774" y="6306718"/>
            <a:ext cx="4086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arlito"/>
                <a:cs typeface="Carlito"/>
              </a:rPr>
              <a:t>Peraturan </a:t>
            </a:r>
            <a:r>
              <a:rPr dirty="0" sz="1800" spc="-10" b="1">
                <a:latin typeface="Carlito"/>
                <a:cs typeface="Carlito"/>
              </a:rPr>
              <a:t>Menteri </a:t>
            </a:r>
            <a:r>
              <a:rPr dirty="0" sz="1800" spc="-25" b="1">
                <a:latin typeface="Carlito"/>
                <a:cs typeface="Carlito"/>
              </a:rPr>
              <a:t>PANRB </a:t>
            </a:r>
            <a:r>
              <a:rPr dirty="0" sz="1800" b="1">
                <a:latin typeface="Carlito"/>
                <a:cs typeface="Carlito"/>
              </a:rPr>
              <a:t>no 5 </a:t>
            </a:r>
            <a:r>
              <a:rPr dirty="0" sz="1800" spc="-30" b="1">
                <a:latin typeface="Carlito"/>
                <a:cs typeface="Carlito"/>
              </a:rPr>
              <a:t>Tahun</a:t>
            </a:r>
            <a:r>
              <a:rPr dirty="0" sz="1800" spc="-60" b="1">
                <a:latin typeface="Carlito"/>
                <a:cs typeface="Carlito"/>
              </a:rPr>
              <a:t> </a:t>
            </a:r>
            <a:r>
              <a:rPr dirty="0" sz="1800" spc="-5" b="1">
                <a:latin typeface="Carlito"/>
                <a:cs typeface="Carlito"/>
              </a:rPr>
              <a:t>2020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PowerPoint Presentation</dc:title>
  <dcterms:created xsi:type="dcterms:W3CDTF">2021-06-08T07:47:20Z</dcterms:created>
  <dcterms:modified xsi:type="dcterms:W3CDTF">2021-06-08T07:47:20Z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2021-06-08T00:00:00Z</vt:filetime>
  </property>
</Properties>
</file>