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jpg" ContentType="image/jpg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69417" y="2432684"/>
            <a:ext cx="10853165" cy="1031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0509" y="4879085"/>
            <a:ext cx="11650980" cy="1733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04589" y="980389"/>
            <a:ext cx="3782821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3640" y="1523822"/>
            <a:ext cx="10824718" cy="2952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jp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jpg"/><Relationship Id="rId3" Type="http://schemas.openxmlformats.org/officeDocument/2006/relationships/image" Target="../media/image71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3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png"/><Relationship Id="rId3" Type="http://schemas.openxmlformats.org/officeDocument/2006/relationships/image" Target="../media/image81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84.jpg"/><Relationship Id="rId6" Type="http://schemas.openxmlformats.org/officeDocument/2006/relationships/image" Target="../media/image85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86.jp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90.jpg"/><Relationship Id="rId6" Type="http://schemas.openxmlformats.org/officeDocument/2006/relationships/image" Target="../media/image91.jpg"/><Relationship Id="rId7" Type="http://schemas.openxmlformats.org/officeDocument/2006/relationships/image" Target="../media/image92.jpg"/><Relationship Id="rId8" Type="http://schemas.openxmlformats.org/officeDocument/2006/relationships/image" Target="../media/image93.jpg"/><Relationship Id="rId9" Type="http://schemas.openxmlformats.org/officeDocument/2006/relationships/image" Target="../media/image94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97.png"/><Relationship Id="rId6" Type="http://schemas.openxmlformats.org/officeDocument/2006/relationships/image" Target="../media/image98.jpg"/><Relationship Id="rId7" Type="http://schemas.openxmlformats.org/officeDocument/2006/relationships/image" Target="../media/image99.jpg"/><Relationship Id="rId8" Type="http://schemas.openxmlformats.org/officeDocument/2006/relationships/image" Target="../media/image100.png"/><Relationship Id="rId9" Type="http://schemas.openxmlformats.org/officeDocument/2006/relationships/image" Target="../media/image101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g"/><Relationship Id="rId3" Type="http://schemas.openxmlformats.org/officeDocument/2006/relationships/image" Target="../media/image106.jp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107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jpg"/><Relationship Id="rId3" Type="http://schemas.openxmlformats.org/officeDocument/2006/relationships/image" Target="../media/image71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109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110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111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112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113.jpg"/><Relationship Id="rId6" Type="http://schemas.openxmlformats.org/officeDocument/2006/relationships/image" Target="../media/image114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18.jp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119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120.jpg"/><Relationship Id="rId6" Type="http://schemas.openxmlformats.org/officeDocument/2006/relationships/image" Target="../media/image121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122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3.png"/><Relationship Id="rId4" Type="http://schemas.openxmlformats.org/officeDocument/2006/relationships/image" Target="../media/image128.png"/><Relationship Id="rId5" Type="http://schemas.openxmlformats.org/officeDocument/2006/relationships/image" Target="../media/image129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130.jpg"/><Relationship Id="rId4" Type="http://schemas.openxmlformats.org/officeDocument/2006/relationships/image" Target="../media/image62.png"/><Relationship Id="rId5" Type="http://schemas.openxmlformats.org/officeDocument/2006/relationships/image" Target="../media/image63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131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132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133.jpg"/><Relationship Id="rId6" Type="http://schemas.openxmlformats.org/officeDocument/2006/relationships/image" Target="../media/image134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Relationship Id="rId3" Type="http://schemas.openxmlformats.org/officeDocument/2006/relationships/image" Target="../media/image83.png"/><Relationship Id="rId4" Type="http://schemas.openxmlformats.org/officeDocument/2006/relationships/image" Target="../media/image136.jpg"/><Relationship Id="rId5" Type="http://schemas.openxmlformats.org/officeDocument/2006/relationships/image" Target="../media/image137.png"/><Relationship Id="rId6" Type="http://schemas.openxmlformats.org/officeDocument/2006/relationships/image" Target="../media/image63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3.png"/><Relationship Id="rId4" Type="http://schemas.openxmlformats.org/officeDocument/2006/relationships/image" Target="../media/image141.jpg"/><Relationship Id="rId5" Type="http://schemas.openxmlformats.org/officeDocument/2006/relationships/image" Target="../media/image142.jpg"/><Relationship Id="rId6" Type="http://schemas.openxmlformats.org/officeDocument/2006/relationships/image" Target="../media/image143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144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145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63.png"/><Relationship Id="rId4" Type="http://schemas.openxmlformats.org/officeDocument/2006/relationships/image" Target="../media/image146.jpg"/><Relationship Id="rId5" Type="http://schemas.openxmlformats.org/officeDocument/2006/relationships/image" Target="../media/image147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148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7.jpg"/><Relationship Id="rId4" Type="http://schemas.openxmlformats.org/officeDocument/2006/relationships/image" Target="../media/image25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63.png"/><Relationship Id="rId5" Type="http://schemas.openxmlformats.org/officeDocument/2006/relationships/image" Target="../media/image149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0.png"/><Relationship Id="rId3" Type="http://schemas.openxmlformats.org/officeDocument/2006/relationships/image" Target="../media/image14.pn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55.png"/><Relationship Id="rId10" Type="http://schemas.openxmlformats.org/officeDocument/2006/relationships/image" Target="../media/image156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3.pn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7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4.png"/><Relationship Id="rId7" Type="http://schemas.openxmlformats.org/officeDocument/2006/relationships/image" Target="../media/image3.png"/><Relationship Id="rId8" Type="http://schemas.openxmlformats.org/officeDocument/2006/relationships/image" Target="../media/image161.png"/><Relationship Id="rId9" Type="http://schemas.openxmlformats.org/officeDocument/2006/relationships/image" Target="../media/image162.png"/><Relationship Id="rId10" Type="http://schemas.openxmlformats.org/officeDocument/2006/relationships/image" Target="../media/image163.png"/><Relationship Id="rId11" Type="http://schemas.openxmlformats.org/officeDocument/2006/relationships/image" Target="../media/image164.png"/><Relationship Id="rId12" Type="http://schemas.openxmlformats.org/officeDocument/2006/relationships/image" Target="../media/image165.png"/><Relationship Id="rId13" Type="http://schemas.openxmlformats.org/officeDocument/2006/relationships/image" Target="../media/image166.png"/><Relationship Id="rId14" Type="http://schemas.openxmlformats.org/officeDocument/2006/relationships/image" Target="../media/image167.png"/><Relationship Id="rId15" Type="http://schemas.openxmlformats.org/officeDocument/2006/relationships/image" Target="../media/image168.png"/><Relationship Id="rId16" Type="http://schemas.openxmlformats.org/officeDocument/2006/relationships/image" Target="../media/image169.pn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0.png"/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6" Type="http://schemas.openxmlformats.org/officeDocument/2006/relationships/image" Target="../media/image174.png"/><Relationship Id="rId7" Type="http://schemas.openxmlformats.org/officeDocument/2006/relationships/image" Target="../media/image175.png"/><Relationship Id="rId8" Type="http://schemas.openxmlformats.org/officeDocument/2006/relationships/image" Target="../media/image63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6.png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7.png"/><Relationship Id="rId3" Type="http://schemas.openxmlformats.org/officeDocument/2006/relationships/image" Target="../media/image178.png"/><Relationship Id="rId4" Type="http://schemas.openxmlformats.org/officeDocument/2006/relationships/image" Target="../media/image179.jpg"/><Relationship Id="rId5" Type="http://schemas.openxmlformats.org/officeDocument/2006/relationships/image" Target="../media/image180.png"/><Relationship Id="rId6" Type="http://schemas.openxmlformats.org/officeDocument/2006/relationships/image" Target="../media/image181.png"/><Relationship Id="rId7" Type="http://schemas.openxmlformats.org/officeDocument/2006/relationships/image" Target="../media/image175.png"/><Relationship Id="rId8" Type="http://schemas.openxmlformats.org/officeDocument/2006/relationships/image" Target="../media/image63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8.jp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7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7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4.png"/><Relationship Id="rId7" Type="http://schemas.openxmlformats.org/officeDocument/2006/relationships/image" Target="../media/image3.png"/><Relationship Id="rId8" Type="http://schemas.openxmlformats.org/officeDocument/2006/relationships/image" Target="../media/image161.png"/><Relationship Id="rId9" Type="http://schemas.openxmlformats.org/officeDocument/2006/relationships/image" Target="../media/image162.png"/><Relationship Id="rId10" Type="http://schemas.openxmlformats.org/officeDocument/2006/relationships/image" Target="../media/image163.png"/><Relationship Id="rId11" Type="http://schemas.openxmlformats.org/officeDocument/2006/relationships/image" Target="../media/image164.png"/><Relationship Id="rId12" Type="http://schemas.openxmlformats.org/officeDocument/2006/relationships/image" Target="../media/image166.png"/><Relationship Id="rId13" Type="http://schemas.openxmlformats.org/officeDocument/2006/relationships/image" Target="../media/image167.png"/><Relationship Id="rId14" Type="http://schemas.openxmlformats.org/officeDocument/2006/relationships/image" Target="../media/image182.pn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0.png"/><Relationship Id="rId3" Type="http://schemas.openxmlformats.org/officeDocument/2006/relationships/image" Target="../media/image171.png"/><Relationship Id="rId4" Type="http://schemas.openxmlformats.org/officeDocument/2006/relationships/image" Target="../media/image183.png"/><Relationship Id="rId5" Type="http://schemas.openxmlformats.org/officeDocument/2006/relationships/image" Target="../media/image184.png"/><Relationship Id="rId6" Type="http://schemas.openxmlformats.org/officeDocument/2006/relationships/image" Target="../media/image185.png"/><Relationship Id="rId7" Type="http://schemas.openxmlformats.org/officeDocument/2006/relationships/image" Target="../media/image175.png"/><Relationship Id="rId8" Type="http://schemas.openxmlformats.org/officeDocument/2006/relationships/image" Target="../media/image63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76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7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86.png"/><Relationship Id="rId4" Type="http://schemas.openxmlformats.org/officeDocument/2006/relationships/image" Target="../media/image157.png"/><Relationship Id="rId5" Type="http://schemas.openxmlformats.org/officeDocument/2006/relationships/image" Target="../media/image14.png"/><Relationship Id="rId6" Type="http://schemas.openxmlformats.org/officeDocument/2006/relationships/image" Target="../media/image3.pn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4.png"/><Relationship Id="rId7" Type="http://schemas.openxmlformats.org/officeDocument/2006/relationships/image" Target="../media/image3.png"/><Relationship Id="rId8" Type="http://schemas.openxmlformats.org/officeDocument/2006/relationships/image" Target="../media/image161.png"/><Relationship Id="rId9" Type="http://schemas.openxmlformats.org/officeDocument/2006/relationships/image" Target="../media/image162.png"/><Relationship Id="rId10" Type="http://schemas.openxmlformats.org/officeDocument/2006/relationships/image" Target="../media/image163.png"/><Relationship Id="rId11" Type="http://schemas.openxmlformats.org/officeDocument/2006/relationships/image" Target="../media/image164.png"/><Relationship Id="rId12" Type="http://schemas.openxmlformats.org/officeDocument/2006/relationships/image" Target="../media/image166.png"/><Relationship Id="rId13" Type="http://schemas.openxmlformats.org/officeDocument/2006/relationships/image" Target="../media/image167.png"/><Relationship Id="rId14" Type="http://schemas.openxmlformats.org/officeDocument/2006/relationships/image" Target="../media/image182.pn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0.png"/><Relationship Id="rId3" Type="http://schemas.openxmlformats.org/officeDocument/2006/relationships/image" Target="../media/image171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image" Target="../media/image189.png"/><Relationship Id="rId7" Type="http://schemas.openxmlformats.org/officeDocument/2006/relationships/image" Target="../media/image175.png"/><Relationship Id="rId8" Type="http://schemas.openxmlformats.org/officeDocument/2006/relationships/image" Target="../media/image63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6.png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jpg"/><Relationship Id="rId11" Type="http://schemas.openxmlformats.org/officeDocument/2006/relationships/image" Target="../media/image38.png"/><Relationship Id="rId12" Type="http://schemas.openxmlformats.org/officeDocument/2006/relationships/image" Target="../media/image39.pn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7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8.png"/><Relationship Id="rId4" Type="http://schemas.openxmlformats.org/officeDocument/2006/relationships/image" Target="../media/image190.png"/><Relationship Id="rId5" Type="http://schemas.openxmlformats.org/officeDocument/2006/relationships/image" Target="../media/image160.png"/><Relationship Id="rId6" Type="http://schemas.openxmlformats.org/officeDocument/2006/relationships/image" Target="../media/image14.png"/><Relationship Id="rId7" Type="http://schemas.openxmlformats.org/officeDocument/2006/relationships/image" Target="../media/image3.png"/><Relationship Id="rId8" Type="http://schemas.openxmlformats.org/officeDocument/2006/relationships/image" Target="../media/image161.png"/><Relationship Id="rId9" Type="http://schemas.openxmlformats.org/officeDocument/2006/relationships/image" Target="../media/image191.png"/><Relationship Id="rId10" Type="http://schemas.openxmlformats.org/officeDocument/2006/relationships/image" Target="../media/image192.png"/><Relationship Id="rId11" Type="http://schemas.openxmlformats.org/officeDocument/2006/relationships/image" Target="../media/image193.png"/><Relationship Id="rId12" Type="http://schemas.openxmlformats.org/officeDocument/2006/relationships/image" Target="../media/image163.png"/><Relationship Id="rId13" Type="http://schemas.openxmlformats.org/officeDocument/2006/relationships/image" Target="../media/image194.png"/><Relationship Id="rId14" Type="http://schemas.openxmlformats.org/officeDocument/2006/relationships/image" Target="../media/image195.png"/><Relationship Id="rId15" Type="http://schemas.openxmlformats.org/officeDocument/2006/relationships/image" Target="../media/image167.pn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0.png"/><Relationship Id="rId3" Type="http://schemas.openxmlformats.org/officeDocument/2006/relationships/image" Target="../media/image171.png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6" Type="http://schemas.openxmlformats.org/officeDocument/2006/relationships/image" Target="../media/image198.png"/><Relationship Id="rId7" Type="http://schemas.openxmlformats.org/officeDocument/2006/relationships/image" Target="../media/image175.png"/><Relationship Id="rId8" Type="http://schemas.openxmlformats.org/officeDocument/2006/relationships/image" Target="../media/image63.pn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76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7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14.png"/><Relationship Id="rId7" Type="http://schemas.openxmlformats.org/officeDocument/2006/relationships/image" Target="../media/image3.png"/><Relationship Id="rId8" Type="http://schemas.openxmlformats.org/officeDocument/2006/relationships/image" Target="../media/image161.png"/><Relationship Id="rId9" Type="http://schemas.openxmlformats.org/officeDocument/2006/relationships/image" Target="../media/image202.png"/><Relationship Id="rId10" Type="http://schemas.openxmlformats.org/officeDocument/2006/relationships/image" Target="../media/image163.png"/><Relationship Id="rId11" Type="http://schemas.openxmlformats.org/officeDocument/2006/relationships/image" Target="../media/image203.png"/><Relationship Id="rId12" Type="http://schemas.openxmlformats.org/officeDocument/2006/relationships/image" Target="../media/image204.png"/><Relationship Id="rId13" Type="http://schemas.openxmlformats.org/officeDocument/2006/relationships/image" Target="../media/image205.png"/><Relationship Id="rId14" Type="http://schemas.openxmlformats.org/officeDocument/2006/relationships/image" Target="../media/image167.png"/><Relationship Id="rId15" Type="http://schemas.openxmlformats.org/officeDocument/2006/relationships/image" Target="../media/image206.png"/><Relationship Id="rId16" Type="http://schemas.openxmlformats.org/officeDocument/2006/relationships/image" Target="../media/image192.pn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0.png"/><Relationship Id="rId3" Type="http://schemas.openxmlformats.org/officeDocument/2006/relationships/image" Target="../media/image171.png"/><Relationship Id="rId4" Type="http://schemas.openxmlformats.org/officeDocument/2006/relationships/image" Target="../media/image207.png"/><Relationship Id="rId5" Type="http://schemas.openxmlformats.org/officeDocument/2006/relationships/image" Target="../media/image208.png"/><Relationship Id="rId6" Type="http://schemas.openxmlformats.org/officeDocument/2006/relationships/image" Target="../media/image209.png"/><Relationship Id="rId7" Type="http://schemas.openxmlformats.org/officeDocument/2006/relationships/image" Target="../media/image175.png"/><Relationship Id="rId8" Type="http://schemas.openxmlformats.org/officeDocument/2006/relationships/image" Target="../media/image63.pn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76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0.jpg"/><Relationship Id="rId3" Type="http://schemas.openxmlformats.org/officeDocument/2006/relationships/image" Target="../media/image211.png"/><Relationship Id="rId4" Type="http://schemas.openxmlformats.org/officeDocument/2006/relationships/image" Target="../media/image212.png"/><Relationship Id="rId5" Type="http://schemas.openxmlformats.org/officeDocument/2006/relationships/image" Target="../media/image213.png"/><Relationship Id="rId6" Type="http://schemas.openxmlformats.org/officeDocument/2006/relationships/image" Target="../media/image214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2" Type="http://schemas.openxmlformats.org/officeDocument/2006/relationships/image" Target="../media/image48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856488" y="710183"/>
            <a:ext cx="10479405" cy="5438140"/>
            <a:chOff x="856488" y="710183"/>
            <a:chExt cx="10479405" cy="5438140"/>
          </a:xfrm>
        </p:grpSpPr>
        <p:sp>
          <p:nvSpPr>
            <p:cNvPr id="4" name="object 4"/>
            <p:cNvSpPr/>
            <p:nvPr/>
          </p:nvSpPr>
          <p:spPr>
            <a:xfrm>
              <a:off x="856488" y="710183"/>
              <a:ext cx="10479405" cy="5438140"/>
            </a:xfrm>
            <a:custGeom>
              <a:avLst/>
              <a:gdLst/>
              <a:ahLst/>
              <a:cxnLst/>
              <a:rect l="l" t="t" r="r" b="b"/>
              <a:pathLst>
                <a:path w="10479405" h="5438140">
                  <a:moveTo>
                    <a:pt x="10479023" y="0"/>
                  </a:moveTo>
                  <a:lnTo>
                    <a:pt x="0" y="0"/>
                  </a:lnTo>
                  <a:lnTo>
                    <a:pt x="0" y="5437632"/>
                  </a:lnTo>
                  <a:lnTo>
                    <a:pt x="10479023" y="5437632"/>
                  </a:lnTo>
                  <a:lnTo>
                    <a:pt x="10479023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410200" y="1626108"/>
              <a:ext cx="1371600" cy="1802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3238880" y="3690365"/>
            <a:ext cx="571119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746250">
              <a:lnSpc>
                <a:spcPct val="150000"/>
              </a:lnSpc>
              <a:spcBef>
                <a:spcPts val="100"/>
              </a:spcBef>
            </a:pPr>
            <a:r>
              <a:rPr dirty="0" sz="2400" spc="-5" b="1">
                <a:latin typeface="Verdana"/>
                <a:cs typeface="Verdana"/>
              </a:rPr>
              <a:t>Kementerian  Pendayagunaan Aparatur</a:t>
            </a:r>
            <a:r>
              <a:rPr dirty="0" sz="2400" spc="-90" b="1">
                <a:latin typeface="Verdana"/>
                <a:cs typeface="Verdana"/>
              </a:rPr>
              <a:t> </a:t>
            </a:r>
            <a:r>
              <a:rPr dirty="0" sz="2400" b="1">
                <a:latin typeface="Verdana"/>
                <a:cs typeface="Verdana"/>
              </a:rPr>
              <a:t>Negara</a:t>
            </a:r>
            <a:endParaRPr sz="2400">
              <a:latin typeface="Verdana"/>
              <a:cs typeface="Verdana"/>
            </a:endParaRPr>
          </a:p>
          <a:p>
            <a:pPr marL="795655">
              <a:lnSpc>
                <a:spcPct val="100000"/>
              </a:lnSpc>
              <a:spcBef>
                <a:spcPts val="1440"/>
              </a:spcBef>
            </a:pPr>
            <a:r>
              <a:rPr dirty="0" sz="2400" spc="-5" b="1">
                <a:latin typeface="Verdana"/>
                <a:cs typeface="Verdana"/>
              </a:rPr>
              <a:t>dan Reformasi</a:t>
            </a:r>
            <a:r>
              <a:rPr dirty="0" sz="2400" spc="-10" b="1">
                <a:latin typeface="Verdana"/>
                <a:cs typeface="Verdana"/>
              </a:rPr>
              <a:t> </a:t>
            </a:r>
            <a:r>
              <a:rPr dirty="0" sz="2400" spc="-5" b="1">
                <a:latin typeface="Verdana"/>
                <a:cs typeface="Verdana"/>
              </a:rPr>
              <a:t>Birokrasi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10917" y="6499097"/>
            <a:ext cx="0" cy="242570"/>
          </a:xfrm>
          <a:custGeom>
            <a:avLst/>
            <a:gdLst/>
            <a:ahLst/>
            <a:cxnLst/>
            <a:rect l="l" t="t" r="r" b="b"/>
            <a:pathLst>
              <a:path w="0" h="242570">
                <a:moveTo>
                  <a:pt x="0" y="0"/>
                </a:moveTo>
                <a:lnTo>
                  <a:pt x="0" y="242128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070335" y="6477000"/>
            <a:ext cx="285115" cy="285115"/>
            <a:chOff x="11070335" y="6477000"/>
            <a:chExt cx="285115" cy="285115"/>
          </a:xfrm>
        </p:grpSpPr>
        <p:sp>
          <p:nvSpPr>
            <p:cNvPr id="4" name="object 4"/>
            <p:cNvSpPr/>
            <p:nvPr/>
          </p:nvSpPr>
          <p:spPr>
            <a:xfrm>
              <a:off x="11070335" y="6477000"/>
              <a:ext cx="285115" cy="285115"/>
            </a:xfrm>
            <a:custGeom>
              <a:avLst/>
              <a:gdLst/>
              <a:ahLst/>
              <a:cxnLst/>
              <a:rect l="l" t="t" r="r" b="b"/>
              <a:pathLst>
                <a:path w="285115" h="285115">
                  <a:moveTo>
                    <a:pt x="142494" y="0"/>
                  </a:moveTo>
                  <a:lnTo>
                    <a:pt x="97438" y="7263"/>
                  </a:lnTo>
                  <a:lnTo>
                    <a:pt x="58320" y="27491"/>
                  </a:lnTo>
                  <a:lnTo>
                    <a:pt x="27480" y="58336"/>
                  </a:lnTo>
                  <a:lnTo>
                    <a:pt x="7260" y="97453"/>
                  </a:lnTo>
                  <a:lnTo>
                    <a:pt x="0" y="142494"/>
                  </a:lnTo>
                  <a:lnTo>
                    <a:pt x="7260" y="187534"/>
                  </a:lnTo>
                  <a:lnTo>
                    <a:pt x="27480" y="226650"/>
                  </a:lnTo>
                  <a:lnTo>
                    <a:pt x="58320" y="257495"/>
                  </a:lnTo>
                  <a:lnTo>
                    <a:pt x="97438" y="277722"/>
                  </a:lnTo>
                  <a:lnTo>
                    <a:pt x="142494" y="284986"/>
                  </a:lnTo>
                  <a:lnTo>
                    <a:pt x="187549" y="277722"/>
                  </a:lnTo>
                  <a:lnTo>
                    <a:pt x="226667" y="257495"/>
                  </a:lnTo>
                  <a:lnTo>
                    <a:pt x="257507" y="226650"/>
                  </a:lnTo>
                  <a:lnTo>
                    <a:pt x="277727" y="187534"/>
                  </a:lnTo>
                  <a:lnTo>
                    <a:pt x="284988" y="142494"/>
                  </a:lnTo>
                  <a:lnTo>
                    <a:pt x="277727" y="97453"/>
                  </a:lnTo>
                  <a:lnTo>
                    <a:pt x="257507" y="58336"/>
                  </a:lnTo>
                  <a:lnTo>
                    <a:pt x="226667" y="27491"/>
                  </a:lnTo>
                  <a:lnTo>
                    <a:pt x="187549" y="7263"/>
                  </a:lnTo>
                  <a:lnTo>
                    <a:pt x="142494" y="0"/>
                  </a:lnTo>
                  <a:close/>
                </a:path>
              </a:pathLst>
            </a:custGeom>
            <a:solidFill>
              <a:srgbClr val="00AB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187683" y="6554723"/>
              <a:ext cx="79248" cy="1295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-4000" y="0"/>
            <a:ext cx="11012170" cy="6766559"/>
            <a:chOff x="-4000" y="0"/>
            <a:chExt cx="11012170" cy="6766559"/>
          </a:xfrm>
        </p:grpSpPr>
        <p:sp>
          <p:nvSpPr>
            <p:cNvPr id="7" name="object 7"/>
            <p:cNvSpPr/>
            <p:nvPr/>
          </p:nvSpPr>
          <p:spPr>
            <a:xfrm>
              <a:off x="10722864" y="6476999"/>
              <a:ext cx="285115" cy="285115"/>
            </a:xfrm>
            <a:custGeom>
              <a:avLst/>
              <a:gdLst/>
              <a:ahLst/>
              <a:cxnLst/>
              <a:rect l="l" t="t" r="r" b="b"/>
              <a:pathLst>
                <a:path w="285115" h="285115">
                  <a:moveTo>
                    <a:pt x="142493" y="0"/>
                  </a:moveTo>
                  <a:lnTo>
                    <a:pt x="97438" y="7263"/>
                  </a:lnTo>
                  <a:lnTo>
                    <a:pt x="58320" y="27491"/>
                  </a:lnTo>
                  <a:lnTo>
                    <a:pt x="27480" y="58336"/>
                  </a:lnTo>
                  <a:lnTo>
                    <a:pt x="7260" y="97453"/>
                  </a:lnTo>
                  <a:lnTo>
                    <a:pt x="0" y="142494"/>
                  </a:lnTo>
                  <a:lnTo>
                    <a:pt x="7260" y="187534"/>
                  </a:lnTo>
                  <a:lnTo>
                    <a:pt x="27480" y="226650"/>
                  </a:lnTo>
                  <a:lnTo>
                    <a:pt x="58320" y="257495"/>
                  </a:lnTo>
                  <a:lnTo>
                    <a:pt x="97438" y="277722"/>
                  </a:lnTo>
                  <a:lnTo>
                    <a:pt x="142493" y="284986"/>
                  </a:lnTo>
                  <a:lnTo>
                    <a:pt x="187549" y="277722"/>
                  </a:lnTo>
                  <a:lnTo>
                    <a:pt x="226667" y="257495"/>
                  </a:lnTo>
                  <a:lnTo>
                    <a:pt x="257507" y="226650"/>
                  </a:lnTo>
                  <a:lnTo>
                    <a:pt x="277727" y="187534"/>
                  </a:lnTo>
                  <a:lnTo>
                    <a:pt x="284987" y="142494"/>
                  </a:lnTo>
                  <a:lnTo>
                    <a:pt x="277727" y="97453"/>
                  </a:lnTo>
                  <a:lnTo>
                    <a:pt x="257507" y="58336"/>
                  </a:lnTo>
                  <a:lnTo>
                    <a:pt x="226667" y="27491"/>
                  </a:lnTo>
                  <a:lnTo>
                    <a:pt x="187549" y="7263"/>
                  </a:lnTo>
                  <a:lnTo>
                    <a:pt x="142493" y="0"/>
                  </a:lnTo>
                  <a:close/>
                </a:path>
              </a:pathLst>
            </a:custGeom>
            <a:solidFill>
              <a:srgbClr val="00AB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0820400" y="6554723"/>
              <a:ext cx="79248" cy="1295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0785" y="0"/>
              <a:ext cx="6734402" cy="38587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62" y="758"/>
              <a:ext cx="6828790" cy="3862704"/>
            </a:xfrm>
            <a:custGeom>
              <a:avLst/>
              <a:gdLst/>
              <a:ahLst/>
              <a:cxnLst/>
              <a:rect l="l" t="t" r="r" b="b"/>
              <a:pathLst>
                <a:path w="6828790" h="3862704">
                  <a:moveTo>
                    <a:pt x="0" y="3862708"/>
                  </a:moveTo>
                  <a:lnTo>
                    <a:pt x="6828472" y="3862708"/>
                  </a:lnTo>
                  <a:lnTo>
                    <a:pt x="6828472" y="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49569" y="4489673"/>
              <a:ext cx="4911111" cy="166960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996945" y="3457194"/>
              <a:ext cx="2231390" cy="1031875"/>
            </a:xfrm>
            <a:custGeom>
              <a:avLst/>
              <a:gdLst/>
              <a:ahLst/>
              <a:cxnLst/>
              <a:rect l="l" t="t" r="r" b="b"/>
              <a:pathLst>
                <a:path w="2231390" h="1031875">
                  <a:moveTo>
                    <a:pt x="2231136" y="0"/>
                  </a:moveTo>
                  <a:lnTo>
                    <a:pt x="2231136" y="670432"/>
                  </a:lnTo>
                  <a:lnTo>
                    <a:pt x="1244473" y="670432"/>
                  </a:lnTo>
                  <a:lnTo>
                    <a:pt x="1244473" y="773810"/>
                  </a:lnTo>
                  <a:lnTo>
                    <a:pt x="1373505" y="773810"/>
                  </a:lnTo>
                  <a:lnTo>
                    <a:pt x="1115568" y="1031747"/>
                  </a:lnTo>
                  <a:lnTo>
                    <a:pt x="857631" y="773810"/>
                  </a:lnTo>
                  <a:lnTo>
                    <a:pt x="986536" y="773810"/>
                  </a:lnTo>
                  <a:lnTo>
                    <a:pt x="986536" y="670432"/>
                  </a:lnTo>
                  <a:lnTo>
                    <a:pt x="0" y="670432"/>
                  </a:lnTo>
                  <a:lnTo>
                    <a:pt x="0" y="0"/>
                  </a:lnTo>
                  <a:lnTo>
                    <a:pt x="2231136" y="0"/>
                  </a:lnTo>
                  <a:close/>
                </a:path>
              </a:pathLst>
            </a:custGeom>
            <a:ln w="38100">
              <a:solidFill>
                <a:srgbClr val="FFAE2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096000" y="1432560"/>
              <a:ext cx="1947672" cy="3688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096000" y="1432560"/>
              <a:ext cx="1948180" cy="368935"/>
            </a:xfrm>
            <a:custGeom>
              <a:avLst/>
              <a:gdLst/>
              <a:ahLst/>
              <a:cxnLst/>
              <a:rect l="l" t="t" r="r" b="b"/>
              <a:pathLst>
                <a:path w="1948179" h="368935">
                  <a:moveTo>
                    <a:pt x="0" y="368808"/>
                  </a:moveTo>
                  <a:lnTo>
                    <a:pt x="1947672" y="368808"/>
                  </a:lnTo>
                  <a:lnTo>
                    <a:pt x="1947672" y="0"/>
                  </a:lnTo>
                  <a:lnTo>
                    <a:pt x="0" y="0"/>
                  </a:lnTo>
                  <a:lnTo>
                    <a:pt x="0" y="368808"/>
                  </a:lnTo>
                  <a:close/>
                </a:path>
              </a:pathLst>
            </a:custGeom>
            <a:ln w="6349">
              <a:solidFill>
                <a:srgbClr val="B1D23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10557764" y="75056"/>
            <a:ext cx="3549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45">
                <a:solidFill>
                  <a:srgbClr val="FFFFFF"/>
                </a:solidFill>
                <a:latin typeface="Arial"/>
                <a:cs typeface="Arial"/>
              </a:rPr>
              <a:t>PA</a:t>
            </a:r>
            <a:r>
              <a:rPr dirty="0" sz="900" spc="-5">
                <a:solidFill>
                  <a:srgbClr val="FFFFFF"/>
                </a:solidFill>
                <a:latin typeface="Arial"/>
                <a:cs typeface="Arial"/>
              </a:rPr>
              <a:t>GE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36675" y="6490227"/>
            <a:ext cx="1027176" cy="2418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284214" y="1450085"/>
            <a:ext cx="15716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rlito"/>
                <a:cs typeface="Carlito"/>
              </a:rPr>
              <a:t>Notulen</a:t>
            </a:r>
            <a:r>
              <a:rPr dirty="0" sz="1800" spc="-30">
                <a:latin typeface="Carlito"/>
                <a:cs typeface="Carlito"/>
              </a:rPr>
              <a:t> </a:t>
            </a:r>
            <a:r>
              <a:rPr dirty="0" sz="1800" spc="-10">
                <a:latin typeface="Carlito"/>
                <a:cs typeface="Carlito"/>
              </a:rPr>
              <a:t>Evaluasi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040496" y="1385188"/>
            <a:ext cx="1471295" cy="463550"/>
            <a:chOff x="8040496" y="1385188"/>
            <a:chExt cx="1471295" cy="463550"/>
          </a:xfrm>
        </p:grpSpPr>
        <p:sp>
          <p:nvSpPr>
            <p:cNvPr id="19" name="object 19"/>
            <p:cNvSpPr/>
            <p:nvPr/>
          </p:nvSpPr>
          <p:spPr>
            <a:xfrm>
              <a:off x="8043671" y="1388363"/>
              <a:ext cx="1464563" cy="4572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043671" y="1388363"/>
              <a:ext cx="1464945" cy="457200"/>
            </a:xfrm>
            <a:custGeom>
              <a:avLst/>
              <a:gdLst/>
              <a:ahLst/>
              <a:cxnLst/>
              <a:rect l="l" t="t" r="r" b="b"/>
              <a:pathLst>
                <a:path w="1464945" h="457200">
                  <a:moveTo>
                    <a:pt x="1464563" y="0"/>
                  </a:moveTo>
                  <a:lnTo>
                    <a:pt x="208914" y="0"/>
                  </a:lnTo>
                  <a:lnTo>
                    <a:pt x="208914" y="171450"/>
                  </a:lnTo>
                  <a:lnTo>
                    <a:pt x="114300" y="171450"/>
                  </a:lnTo>
                  <a:lnTo>
                    <a:pt x="114300" y="104139"/>
                  </a:lnTo>
                  <a:lnTo>
                    <a:pt x="0" y="228600"/>
                  </a:lnTo>
                  <a:lnTo>
                    <a:pt x="114300" y="353060"/>
                  </a:lnTo>
                  <a:lnTo>
                    <a:pt x="114300" y="285750"/>
                  </a:lnTo>
                  <a:lnTo>
                    <a:pt x="208914" y="285750"/>
                  </a:lnTo>
                  <a:lnTo>
                    <a:pt x="208914" y="457200"/>
                  </a:lnTo>
                  <a:lnTo>
                    <a:pt x="1464563" y="457200"/>
                  </a:lnTo>
                  <a:lnTo>
                    <a:pt x="1464563" y="0"/>
                  </a:lnTo>
                  <a:close/>
                </a:path>
              </a:pathLst>
            </a:custGeom>
            <a:ln w="6350">
              <a:solidFill>
                <a:srgbClr val="A495D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8446769" y="1451864"/>
            <a:ext cx="86804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latin typeface="Carlito"/>
                <a:cs typeface="Carlito"/>
              </a:rPr>
              <a:t>Tingkat</a:t>
            </a:r>
            <a:r>
              <a:rPr dirty="0" sz="1800" spc="-55">
                <a:latin typeface="Carlito"/>
                <a:cs typeface="Carlito"/>
              </a:rPr>
              <a:t> </a:t>
            </a:r>
            <a:r>
              <a:rPr dirty="0" sz="1800">
                <a:latin typeface="Carlito"/>
                <a:cs typeface="Carlito"/>
              </a:rPr>
              <a:t>4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655246" y="2989706"/>
            <a:ext cx="6541770" cy="3873500"/>
            <a:chOff x="5655246" y="2989706"/>
            <a:chExt cx="6541770" cy="3873500"/>
          </a:xfrm>
        </p:grpSpPr>
        <p:sp>
          <p:nvSpPr>
            <p:cNvPr id="23" name="object 23"/>
            <p:cNvSpPr/>
            <p:nvPr/>
          </p:nvSpPr>
          <p:spPr>
            <a:xfrm>
              <a:off x="5664708" y="2999231"/>
              <a:ext cx="6527292" cy="385876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660009" y="2994468"/>
              <a:ext cx="6532245" cy="3863975"/>
            </a:xfrm>
            <a:custGeom>
              <a:avLst/>
              <a:gdLst/>
              <a:ahLst/>
              <a:cxnLst/>
              <a:rect l="l" t="t" r="r" b="b"/>
              <a:pathLst>
                <a:path w="6532245" h="3863975">
                  <a:moveTo>
                    <a:pt x="6531990" y="0"/>
                  </a:moveTo>
                  <a:lnTo>
                    <a:pt x="0" y="0"/>
                  </a:lnTo>
                  <a:lnTo>
                    <a:pt x="0" y="3863531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9237726" y="5860542"/>
              <a:ext cx="1362710" cy="749935"/>
            </a:xfrm>
            <a:custGeom>
              <a:avLst/>
              <a:gdLst/>
              <a:ahLst/>
              <a:cxnLst/>
              <a:rect l="l" t="t" r="r" b="b"/>
              <a:pathLst>
                <a:path w="1362709" h="749934">
                  <a:moveTo>
                    <a:pt x="0" y="749808"/>
                  </a:moveTo>
                  <a:lnTo>
                    <a:pt x="0" y="441629"/>
                  </a:lnTo>
                  <a:lnTo>
                    <a:pt x="586358" y="441629"/>
                  </a:lnTo>
                  <a:lnTo>
                    <a:pt x="586358" y="276402"/>
                  </a:lnTo>
                  <a:lnTo>
                    <a:pt x="466978" y="276402"/>
                  </a:lnTo>
                  <a:lnTo>
                    <a:pt x="681227" y="0"/>
                  </a:lnTo>
                  <a:lnTo>
                    <a:pt x="895476" y="276402"/>
                  </a:lnTo>
                  <a:lnTo>
                    <a:pt x="776097" y="276402"/>
                  </a:lnTo>
                  <a:lnTo>
                    <a:pt x="776097" y="441629"/>
                  </a:lnTo>
                  <a:lnTo>
                    <a:pt x="1362455" y="441629"/>
                  </a:lnTo>
                  <a:lnTo>
                    <a:pt x="1362455" y="749808"/>
                  </a:lnTo>
                  <a:lnTo>
                    <a:pt x="0" y="749808"/>
                  </a:lnTo>
                  <a:close/>
                </a:path>
              </a:pathLst>
            </a:custGeom>
            <a:ln w="38100">
              <a:solidFill>
                <a:srgbClr val="FFAE2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8938260" y="5213604"/>
              <a:ext cx="1947672" cy="64617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8938259" y="5213603"/>
            <a:ext cx="1948180" cy="646430"/>
          </a:xfrm>
          <a:prstGeom prst="rect">
            <a:avLst/>
          </a:prstGeom>
          <a:ln w="6350">
            <a:solidFill>
              <a:srgbClr val="B1D235"/>
            </a:solidFill>
          </a:ln>
        </p:spPr>
        <p:txBody>
          <a:bodyPr wrap="square" lIns="0" tIns="31115" rIns="0" bIns="0" rtlCol="0" vert="horz">
            <a:spAutoFit/>
          </a:bodyPr>
          <a:lstStyle/>
          <a:p>
            <a:pPr marL="201295" marR="192405" indent="149225">
              <a:lnSpc>
                <a:spcPct val="100000"/>
              </a:lnSpc>
              <a:spcBef>
                <a:spcPts val="245"/>
              </a:spcBef>
            </a:pPr>
            <a:r>
              <a:rPr dirty="0" sz="1800" spc="-5">
                <a:latin typeface="Carlito"/>
                <a:cs typeface="Carlito"/>
              </a:rPr>
              <a:t>Tindak Lanjut  Notulen</a:t>
            </a:r>
            <a:r>
              <a:rPr dirty="0" sz="1800" spc="-40">
                <a:latin typeface="Carlito"/>
                <a:cs typeface="Carlito"/>
              </a:rPr>
              <a:t> </a:t>
            </a:r>
            <a:r>
              <a:rPr dirty="0" sz="1800" spc="-10">
                <a:latin typeface="Carlito"/>
                <a:cs typeface="Carlito"/>
              </a:rPr>
              <a:t>Evaluasi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482713" y="5545709"/>
            <a:ext cx="1469390" cy="463550"/>
            <a:chOff x="7482713" y="5545709"/>
            <a:chExt cx="1469390" cy="463550"/>
          </a:xfrm>
        </p:grpSpPr>
        <p:sp>
          <p:nvSpPr>
            <p:cNvPr id="29" name="object 29"/>
            <p:cNvSpPr/>
            <p:nvPr/>
          </p:nvSpPr>
          <p:spPr>
            <a:xfrm>
              <a:off x="7485888" y="5548884"/>
              <a:ext cx="1463039" cy="4572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7485888" y="5548884"/>
              <a:ext cx="1463040" cy="457200"/>
            </a:xfrm>
            <a:custGeom>
              <a:avLst/>
              <a:gdLst/>
              <a:ahLst/>
              <a:cxnLst/>
              <a:rect l="l" t="t" r="r" b="b"/>
              <a:pathLst>
                <a:path w="1463040" h="457200">
                  <a:moveTo>
                    <a:pt x="0" y="0"/>
                  </a:moveTo>
                  <a:lnTo>
                    <a:pt x="1254252" y="0"/>
                  </a:lnTo>
                  <a:lnTo>
                    <a:pt x="1254252" y="171449"/>
                  </a:lnTo>
                  <a:lnTo>
                    <a:pt x="1348739" y="171449"/>
                  </a:lnTo>
                  <a:lnTo>
                    <a:pt x="1348739" y="104139"/>
                  </a:lnTo>
                  <a:lnTo>
                    <a:pt x="1463039" y="228599"/>
                  </a:lnTo>
                  <a:lnTo>
                    <a:pt x="1348739" y="353059"/>
                  </a:lnTo>
                  <a:lnTo>
                    <a:pt x="1348739" y="285749"/>
                  </a:lnTo>
                  <a:lnTo>
                    <a:pt x="1254252" y="285749"/>
                  </a:lnTo>
                  <a:lnTo>
                    <a:pt x="1254252" y="457199"/>
                  </a:lnTo>
                  <a:lnTo>
                    <a:pt x="0" y="457199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A495D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7679817" y="5613298"/>
            <a:ext cx="86804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latin typeface="Carlito"/>
                <a:cs typeface="Carlito"/>
              </a:rPr>
              <a:t>Tingkat</a:t>
            </a:r>
            <a:r>
              <a:rPr dirty="0" sz="1800" spc="-55">
                <a:latin typeface="Carlito"/>
                <a:cs typeface="Carlito"/>
              </a:rPr>
              <a:t> </a:t>
            </a:r>
            <a:r>
              <a:rPr dirty="0" sz="1800">
                <a:latin typeface="Carlito"/>
                <a:cs typeface="Carlito"/>
              </a:rPr>
              <a:t>5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8814943" y="224739"/>
            <a:ext cx="2672080" cy="48323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160" b="0" i="1">
                <a:solidFill>
                  <a:srgbClr val="000000"/>
                </a:solidFill>
                <a:latin typeface="Trebuchet MS"/>
                <a:cs typeface="Trebuchet MS"/>
              </a:rPr>
              <a:t>Generic</a:t>
            </a:r>
            <a:r>
              <a:rPr dirty="0" sz="3000" spc="-120" b="0" i="1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3000" spc="-160" b="0" i="1">
                <a:solidFill>
                  <a:srgbClr val="000000"/>
                </a:solidFill>
                <a:latin typeface="Trebuchet MS"/>
                <a:cs typeface="Trebuchet MS"/>
              </a:rPr>
              <a:t>Evidence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2468" y="1735823"/>
            <a:ext cx="1088390" cy="398780"/>
            <a:chOff x="392468" y="1735823"/>
            <a:chExt cx="1088390" cy="398780"/>
          </a:xfrm>
        </p:grpSpPr>
        <p:sp>
          <p:nvSpPr>
            <p:cNvPr id="3" name="object 3"/>
            <p:cNvSpPr/>
            <p:nvPr/>
          </p:nvSpPr>
          <p:spPr>
            <a:xfrm>
              <a:off x="392468" y="1743494"/>
              <a:ext cx="1088390" cy="354965"/>
            </a:xfrm>
            <a:custGeom>
              <a:avLst/>
              <a:gdLst/>
              <a:ahLst/>
              <a:cxnLst/>
              <a:rect l="l" t="t" r="r" b="b"/>
              <a:pathLst>
                <a:path w="1088390" h="354964">
                  <a:moveTo>
                    <a:pt x="1087996" y="0"/>
                  </a:moveTo>
                  <a:lnTo>
                    <a:pt x="0" y="0"/>
                  </a:lnTo>
                  <a:lnTo>
                    <a:pt x="0" y="354418"/>
                  </a:lnTo>
                  <a:lnTo>
                    <a:pt x="1087996" y="354418"/>
                  </a:lnTo>
                  <a:lnTo>
                    <a:pt x="108799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1687" y="1735823"/>
              <a:ext cx="784098" cy="3985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5433059" y="1735823"/>
            <a:ext cx="767334" cy="398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579607" y="1735823"/>
            <a:ext cx="816101" cy="3985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92468" y="654938"/>
          <a:ext cx="11430635" cy="62033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7755"/>
                <a:gridCol w="5486400"/>
                <a:gridCol w="2305685"/>
                <a:gridCol w="2550159"/>
              </a:tblGrid>
              <a:tr h="53797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Tata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Kelola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76644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9588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Perencanaan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588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Strategis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53784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Kematangan 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Arsitektur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Instansi Pusat/Pemerintah</a:t>
                      </a:r>
                      <a:r>
                        <a:rPr dirty="0" sz="1600" spc="-8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Daerah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7465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4495">
                <a:tc rowSpan="2"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  <a:tc>
                  <a:txBody>
                    <a:bodyPr/>
                    <a:lstStyle/>
                    <a:p>
                      <a:pPr algn="r" marR="883919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25">
                          <a:latin typeface="Carlito"/>
                          <a:cs typeface="Carlito"/>
                        </a:rPr>
                        <a:t>K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ri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t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4198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</a:tr>
              <a:tr h="70637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735"/>
                </a:tc>
                <a:tc gridSpan="3"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Konsep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dokumen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Arsitektur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u="sng" sz="1400" spc="-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belum </a:t>
                      </a:r>
                      <a:r>
                        <a:rPr dirty="0" u="sng" sz="1400" spc="-10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atau </a:t>
                      </a:r>
                      <a:r>
                        <a:rPr dirty="0" u="sng" sz="1400" spc="-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telah</a:t>
                      </a:r>
                      <a:r>
                        <a:rPr dirty="0" u="sng" sz="1400" spc="30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u="sng" sz="1400" spc="-10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tersedia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60325">
                    <a:solidFill>
                      <a:srgbClr val="E7E7E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83781">
                <a:tc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0325">
                    <a:solidFill>
                      <a:srgbClr val="E7E7E7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944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Dokumen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Arsitektur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telah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tersedia.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 marR="1868805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Kondisi: Dokumen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Arsitektur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mencakup</a:t>
                      </a:r>
                      <a:r>
                        <a:rPr dirty="0" u="sng" sz="1400" spc="-10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u="sng" sz="1400" spc="-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sebagian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dari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referensi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domain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Arsitektur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Instansi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Pusat/Pemerintah 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(Proses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Bisnis,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Informasi,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Infrastruktur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SPBE, Aplikasi SPBE, Keamanan SPBE, dan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SPBE).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780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54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211899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dokumen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Arsitektur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mencakup </a:t>
                      </a:r>
                      <a:r>
                        <a:rPr dirty="0" u="sng" sz="1400" spc="-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seluruh </a:t>
                      </a:r>
                      <a:r>
                        <a:rPr dirty="0" u="sng" sz="1400" spc="-1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referensi </a:t>
                      </a:r>
                      <a:r>
                        <a:rPr dirty="0" u="sng" sz="1400" spc="-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dan domain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Arsitektur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(Proses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Bisnis,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Informasi,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Infrastruktur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SPBE, Aplikasi  SPBE, Keamanan SPBE,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SPBE).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59690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506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180530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dokumen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Arsitektur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 telah </a:t>
                      </a:r>
                      <a:r>
                        <a:rPr dirty="0" u="sng" sz="1400" spc="-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berpedoman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u="sng" sz="1400" spc="-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pada </a:t>
                      </a:r>
                      <a:r>
                        <a:rPr dirty="0" u="sng" sz="1400" spc="-10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Arsitektur </a:t>
                      </a:r>
                      <a:r>
                        <a:rPr dirty="0" u="sng" sz="1400" spc="-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u="sng" sz="1400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Nasional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.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Selain itu, dokumen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Arsitektur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evaluasi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secara</a:t>
                      </a:r>
                      <a:r>
                        <a:rPr dirty="0" sz="1400" spc="6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periodik.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95885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44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9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205105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dokumen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Arsitektur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 </a:t>
                      </a:r>
                      <a:r>
                        <a:rPr dirty="0" u="sng" sz="1400" spc="-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pemutakhiran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sebagai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tindak lanjut 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400" spc="10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evaluasi.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99695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096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441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23694">
                <a:tc>
                  <a:txBody>
                    <a:bodyPr/>
                    <a:lstStyle/>
                    <a:p>
                      <a:pPr marL="91440" marR="387350">
                        <a:lnSpc>
                          <a:spcPct val="107100"/>
                        </a:lnSpc>
                        <a:spcBef>
                          <a:spcPts val="19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Data 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un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g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476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Nama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file –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Indikator12a,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12b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287664" y="34630"/>
            <a:ext cx="295581" cy="3859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446764" y="175260"/>
            <a:ext cx="376427" cy="3749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424553" y="111379"/>
            <a:ext cx="210502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40">
                <a:solidFill>
                  <a:srgbClr val="C00000"/>
                </a:solidFill>
                <a:latin typeface="Carlito"/>
                <a:cs typeface="Carlito"/>
              </a:rPr>
              <a:t>INDIKATOR</a:t>
            </a:r>
            <a:r>
              <a:rPr dirty="0" sz="2800" spc="-25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2800" spc="-5">
                <a:solidFill>
                  <a:srgbClr val="C00000"/>
                </a:solidFill>
                <a:latin typeface="Carlito"/>
                <a:cs typeface="Carlito"/>
              </a:rPr>
              <a:t>11</a:t>
            </a:r>
            <a:endParaRPr sz="2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621982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04" b="0">
                <a:solidFill>
                  <a:srgbClr val="000000"/>
                </a:solidFill>
                <a:latin typeface="Trebuchet MS"/>
                <a:cs typeface="Trebuchet MS"/>
              </a:rPr>
              <a:t>Pengisian </a:t>
            </a:r>
            <a:r>
              <a:rPr dirty="0" sz="4400" spc="-210" b="0">
                <a:solidFill>
                  <a:srgbClr val="000000"/>
                </a:solidFill>
                <a:latin typeface="Trebuchet MS"/>
                <a:cs typeface="Trebuchet MS"/>
              </a:rPr>
              <a:t>Kolom</a:t>
            </a:r>
            <a:r>
              <a:rPr dirty="0" sz="4400" spc="-46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4400" spc="-254" b="0">
                <a:solidFill>
                  <a:srgbClr val="000000"/>
                </a:solidFill>
                <a:latin typeface="Trebuchet MS"/>
                <a:cs typeface="Trebuchet MS"/>
              </a:rPr>
              <a:t>Penjelasan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8200" y="1799844"/>
            <a:ext cx="10747248" cy="4791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1181100"/>
            <a:ext cx="12195810" cy="5555615"/>
            <a:chOff x="1523" y="1181100"/>
            <a:chExt cx="12195810" cy="5555615"/>
          </a:xfrm>
        </p:grpSpPr>
        <p:sp>
          <p:nvSpPr>
            <p:cNvPr id="3" name="object 3"/>
            <p:cNvSpPr/>
            <p:nvPr/>
          </p:nvSpPr>
          <p:spPr>
            <a:xfrm>
              <a:off x="1523" y="3041904"/>
              <a:ext cx="12190730" cy="3557270"/>
            </a:xfrm>
            <a:custGeom>
              <a:avLst/>
              <a:gdLst/>
              <a:ahLst/>
              <a:cxnLst/>
              <a:rect l="l" t="t" r="r" b="b"/>
              <a:pathLst>
                <a:path w="12190730" h="3557270">
                  <a:moveTo>
                    <a:pt x="12190476" y="0"/>
                  </a:moveTo>
                  <a:lnTo>
                    <a:pt x="0" y="0"/>
                  </a:lnTo>
                  <a:lnTo>
                    <a:pt x="0" y="3557016"/>
                  </a:lnTo>
                  <a:lnTo>
                    <a:pt x="12190476" y="3557016"/>
                  </a:lnTo>
                  <a:lnTo>
                    <a:pt x="121904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897879" y="1181100"/>
              <a:ext cx="340360" cy="55244"/>
            </a:xfrm>
            <a:custGeom>
              <a:avLst/>
              <a:gdLst/>
              <a:ahLst/>
              <a:cxnLst/>
              <a:rect l="l" t="t" r="r" b="b"/>
              <a:pathLst>
                <a:path w="340360" h="55244">
                  <a:moveTo>
                    <a:pt x="339851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339851" y="54863"/>
                  </a:lnTo>
                  <a:lnTo>
                    <a:pt x="339851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73095" y="142443"/>
            <a:ext cx="4673600" cy="5600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500" spc="-5">
                <a:solidFill>
                  <a:srgbClr val="C00000"/>
                </a:solidFill>
              </a:rPr>
              <a:t>ARSITEKTUR</a:t>
            </a:r>
            <a:r>
              <a:rPr dirty="0" sz="3500" spc="-70">
                <a:solidFill>
                  <a:srgbClr val="C00000"/>
                </a:solidFill>
              </a:rPr>
              <a:t> </a:t>
            </a:r>
            <a:r>
              <a:rPr dirty="0" sz="3500" spc="-5">
                <a:solidFill>
                  <a:srgbClr val="C00000"/>
                </a:solidFill>
              </a:rPr>
              <a:t>SPBE</a:t>
            </a:r>
            <a:endParaRPr sz="3500"/>
          </a:p>
        </p:txBody>
      </p:sp>
      <p:sp>
        <p:nvSpPr>
          <p:cNvPr id="8" name="object 8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1808206" y="6469720"/>
            <a:ext cx="143510" cy="1790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dirty="0" sz="1050" spc="-10">
                <a:solidFill>
                  <a:srgbClr val="FFFFFF"/>
                </a:solidFill>
                <a:latin typeface="BPG Chveulebrivi GPL&amp;GNU"/>
                <a:cs typeface="BPG Chveulebrivi GPL&amp;GNU"/>
              </a:rPr>
              <a:t>13</a:t>
            </a:r>
            <a:endParaRPr sz="1050">
              <a:latin typeface="BPG Chveulebrivi GPL&amp;GNU"/>
              <a:cs typeface="BPG Chveulebrivi GPL&amp;GNU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767573" y="2177795"/>
            <a:ext cx="4271010" cy="4521835"/>
            <a:chOff x="7767573" y="2177795"/>
            <a:chExt cx="4271010" cy="4521835"/>
          </a:xfrm>
        </p:grpSpPr>
        <p:sp>
          <p:nvSpPr>
            <p:cNvPr id="12" name="object 12"/>
            <p:cNvSpPr/>
            <p:nvPr/>
          </p:nvSpPr>
          <p:spPr>
            <a:xfrm>
              <a:off x="7772399" y="2177795"/>
              <a:ext cx="4261485" cy="4521835"/>
            </a:xfrm>
            <a:custGeom>
              <a:avLst/>
              <a:gdLst/>
              <a:ahLst/>
              <a:cxnLst/>
              <a:rect l="l" t="t" r="r" b="b"/>
              <a:pathLst>
                <a:path w="4261484" h="4521834">
                  <a:moveTo>
                    <a:pt x="4261104" y="0"/>
                  </a:moveTo>
                  <a:lnTo>
                    <a:pt x="0" y="0"/>
                  </a:lnTo>
                  <a:lnTo>
                    <a:pt x="0" y="4521708"/>
                  </a:lnTo>
                  <a:lnTo>
                    <a:pt x="4261104" y="4521708"/>
                  </a:lnTo>
                  <a:lnTo>
                    <a:pt x="426110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773923" y="2185415"/>
              <a:ext cx="3517900" cy="530860"/>
            </a:xfrm>
            <a:custGeom>
              <a:avLst/>
              <a:gdLst/>
              <a:ahLst/>
              <a:cxnLst/>
              <a:rect l="l" t="t" r="r" b="b"/>
              <a:pathLst>
                <a:path w="3517900" h="530860">
                  <a:moveTo>
                    <a:pt x="3464305" y="0"/>
                  </a:moveTo>
                  <a:lnTo>
                    <a:pt x="53085" y="0"/>
                  </a:lnTo>
                  <a:lnTo>
                    <a:pt x="32414" y="4169"/>
                  </a:lnTo>
                  <a:lnTo>
                    <a:pt x="15541" y="15541"/>
                  </a:lnTo>
                  <a:lnTo>
                    <a:pt x="4169" y="32414"/>
                  </a:lnTo>
                  <a:lnTo>
                    <a:pt x="0" y="53086"/>
                  </a:lnTo>
                  <a:lnTo>
                    <a:pt x="0" y="477266"/>
                  </a:lnTo>
                  <a:lnTo>
                    <a:pt x="4169" y="497937"/>
                  </a:lnTo>
                  <a:lnTo>
                    <a:pt x="15541" y="514810"/>
                  </a:lnTo>
                  <a:lnTo>
                    <a:pt x="32414" y="526182"/>
                  </a:lnTo>
                  <a:lnTo>
                    <a:pt x="53085" y="530351"/>
                  </a:lnTo>
                  <a:lnTo>
                    <a:pt x="3464305" y="530351"/>
                  </a:lnTo>
                  <a:lnTo>
                    <a:pt x="3484977" y="526182"/>
                  </a:lnTo>
                  <a:lnTo>
                    <a:pt x="3501850" y="514810"/>
                  </a:lnTo>
                  <a:lnTo>
                    <a:pt x="3513222" y="497937"/>
                  </a:lnTo>
                  <a:lnTo>
                    <a:pt x="3517392" y="477266"/>
                  </a:lnTo>
                  <a:lnTo>
                    <a:pt x="3517392" y="53086"/>
                  </a:lnTo>
                  <a:lnTo>
                    <a:pt x="3513222" y="32414"/>
                  </a:lnTo>
                  <a:lnTo>
                    <a:pt x="3501850" y="15541"/>
                  </a:lnTo>
                  <a:lnTo>
                    <a:pt x="3484977" y="4169"/>
                  </a:lnTo>
                  <a:lnTo>
                    <a:pt x="3464305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773923" y="2185415"/>
              <a:ext cx="3517900" cy="530860"/>
            </a:xfrm>
            <a:custGeom>
              <a:avLst/>
              <a:gdLst/>
              <a:ahLst/>
              <a:cxnLst/>
              <a:rect l="l" t="t" r="r" b="b"/>
              <a:pathLst>
                <a:path w="3517900" h="530860">
                  <a:moveTo>
                    <a:pt x="0" y="53086"/>
                  </a:moveTo>
                  <a:lnTo>
                    <a:pt x="4169" y="32414"/>
                  </a:lnTo>
                  <a:lnTo>
                    <a:pt x="15541" y="15541"/>
                  </a:lnTo>
                  <a:lnTo>
                    <a:pt x="32414" y="4169"/>
                  </a:lnTo>
                  <a:lnTo>
                    <a:pt x="53085" y="0"/>
                  </a:lnTo>
                  <a:lnTo>
                    <a:pt x="3464305" y="0"/>
                  </a:lnTo>
                  <a:lnTo>
                    <a:pt x="3484977" y="4169"/>
                  </a:lnTo>
                  <a:lnTo>
                    <a:pt x="3501850" y="15541"/>
                  </a:lnTo>
                  <a:lnTo>
                    <a:pt x="3513222" y="32414"/>
                  </a:lnTo>
                  <a:lnTo>
                    <a:pt x="3517392" y="53086"/>
                  </a:lnTo>
                  <a:lnTo>
                    <a:pt x="3517392" y="477266"/>
                  </a:lnTo>
                  <a:lnTo>
                    <a:pt x="3513222" y="497937"/>
                  </a:lnTo>
                  <a:lnTo>
                    <a:pt x="3501850" y="514810"/>
                  </a:lnTo>
                  <a:lnTo>
                    <a:pt x="3484977" y="526182"/>
                  </a:lnTo>
                  <a:lnTo>
                    <a:pt x="3464305" y="530351"/>
                  </a:lnTo>
                  <a:lnTo>
                    <a:pt x="53085" y="530351"/>
                  </a:lnTo>
                  <a:lnTo>
                    <a:pt x="32414" y="526182"/>
                  </a:lnTo>
                  <a:lnTo>
                    <a:pt x="15541" y="514810"/>
                  </a:lnTo>
                  <a:lnTo>
                    <a:pt x="4169" y="497937"/>
                  </a:lnTo>
                  <a:lnTo>
                    <a:pt x="0" y="477266"/>
                  </a:lnTo>
                  <a:lnTo>
                    <a:pt x="0" y="5308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124443" y="2715767"/>
              <a:ext cx="351790" cy="397510"/>
            </a:xfrm>
            <a:custGeom>
              <a:avLst/>
              <a:gdLst/>
              <a:ahLst/>
              <a:cxnLst/>
              <a:rect l="l" t="t" r="r" b="b"/>
              <a:pathLst>
                <a:path w="351790" h="397510">
                  <a:moveTo>
                    <a:pt x="0" y="0"/>
                  </a:moveTo>
                  <a:lnTo>
                    <a:pt x="0" y="397510"/>
                  </a:lnTo>
                  <a:lnTo>
                    <a:pt x="351789" y="397510"/>
                  </a:lnTo>
                </a:path>
              </a:pathLst>
            </a:custGeom>
            <a:ln w="12700">
              <a:solidFill>
                <a:srgbClr val="467A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8476487" y="2848355"/>
              <a:ext cx="3556000" cy="530860"/>
            </a:xfrm>
            <a:custGeom>
              <a:avLst/>
              <a:gdLst/>
              <a:ahLst/>
              <a:cxnLst/>
              <a:rect l="l" t="t" r="r" b="b"/>
              <a:pathLst>
                <a:path w="3556000" h="530860">
                  <a:moveTo>
                    <a:pt x="3502405" y="0"/>
                  </a:moveTo>
                  <a:lnTo>
                    <a:pt x="53085" y="0"/>
                  </a:lnTo>
                  <a:lnTo>
                    <a:pt x="32414" y="4169"/>
                  </a:lnTo>
                  <a:lnTo>
                    <a:pt x="15541" y="15541"/>
                  </a:lnTo>
                  <a:lnTo>
                    <a:pt x="4169" y="32414"/>
                  </a:lnTo>
                  <a:lnTo>
                    <a:pt x="0" y="53086"/>
                  </a:lnTo>
                  <a:lnTo>
                    <a:pt x="0" y="477266"/>
                  </a:lnTo>
                  <a:lnTo>
                    <a:pt x="4169" y="497937"/>
                  </a:lnTo>
                  <a:lnTo>
                    <a:pt x="15541" y="514810"/>
                  </a:lnTo>
                  <a:lnTo>
                    <a:pt x="32414" y="526182"/>
                  </a:lnTo>
                  <a:lnTo>
                    <a:pt x="53085" y="530352"/>
                  </a:lnTo>
                  <a:lnTo>
                    <a:pt x="3502405" y="530352"/>
                  </a:lnTo>
                  <a:lnTo>
                    <a:pt x="3523077" y="526182"/>
                  </a:lnTo>
                  <a:lnTo>
                    <a:pt x="3539950" y="514810"/>
                  </a:lnTo>
                  <a:lnTo>
                    <a:pt x="3551322" y="497937"/>
                  </a:lnTo>
                  <a:lnTo>
                    <a:pt x="3555491" y="477266"/>
                  </a:lnTo>
                  <a:lnTo>
                    <a:pt x="3555491" y="53086"/>
                  </a:lnTo>
                  <a:lnTo>
                    <a:pt x="3551322" y="32414"/>
                  </a:lnTo>
                  <a:lnTo>
                    <a:pt x="3539950" y="15541"/>
                  </a:lnTo>
                  <a:lnTo>
                    <a:pt x="3523077" y="4169"/>
                  </a:lnTo>
                  <a:lnTo>
                    <a:pt x="3502405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476487" y="2848355"/>
              <a:ext cx="3556000" cy="530860"/>
            </a:xfrm>
            <a:custGeom>
              <a:avLst/>
              <a:gdLst/>
              <a:ahLst/>
              <a:cxnLst/>
              <a:rect l="l" t="t" r="r" b="b"/>
              <a:pathLst>
                <a:path w="3556000" h="530860">
                  <a:moveTo>
                    <a:pt x="0" y="53086"/>
                  </a:moveTo>
                  <a:lnTo>
                    <a:pt x="4169" y="32414"/>
                  </a:lnTo>
                  <a:lnTo>
                    <a:pt x="15541" y="15541"/>
                  </a:lnTo>
                  <a:lnTo>
                    <a:pt x="32414" y="4169"/>
                  </a:lnTo>
                  <a:lnTo>
                    <a:pt x="53085" y="0"/>
                  </a:lnTo>
                  <a:lnTo>
                    <a:pt x="3502405" y="0"/>
                  </a:lnTo>
                  <a:lnTo>
                    <a:pt x="3523077" y="4169"/>
                  </a:lnTo>
                  <a:lnTo>
                    <a:pt x="3539950" y="15541"/>
                  </a:lnTo>
                  <a:lnTo>
                    <a:pt x="3551322" y="32414"/>
                  </a:lnTo>
                  <a:lnTo>
                    <a:pt x="3555491" y="53086"/>
                  </a:lnTo>
                  <a:lnTo>
                    <a:pt x="3555491" y="477266"/>
                  </a:lnTo>
                  <a:lnTo>
                    <a:pt x="3551322" y="497937"/>
                  </a:lnTo>
                  <a:lnTo>
                    <a:pt x="3539950" y="514810"/>
                  </a:lnTo>
                  <a:lnTo>
                    <a:pt x="3523077" y="526182"/>
                  </a:lnTo>
                  <a:lnTo>
                    <a:pt x="3502405" y="530352"/>
                  </a:lnTo>
                  <a:lnTo>
                    <a:pt x="53085" y="530352"/>
                  </a:lnTo>
                  <a:lnTo>
                    <a:pt x="32414" y="526182"/>
                  </a:lnTo>
                  <a:lnTo>
                    <a:pt x="15541" y="514810"/>
                  </a:lnTo>
                  <a:lnTo>
                    <a:pt x="4169" y="497937"/>
                  </a:lnTo>
                  <a:lnTo>
                    <a:pt x="0" y="477266"/>
                  </a:lnTo>
                  <a:lnTo>
                    <a:pt x="0" y="53086"/>
                  </a:lnTo>
                  <a:close/>
                </a:path>
              </a:pathLst>
            </a:custGeom>
            <a:ln w="12699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8124443" y="2715767"/>
              <a:ext cx="351790" cy="1060450"/>
            </a:xfrm>
            <a:custGeom>
              <a:avLst/>
              <a:gdLst/>
              <a:ahLst/>
              <a:cxnLst/>
              <a:rect l="l" t="t" r="r" b="b"/>
              <a:pathLst>
                <a:path w="351790" h="1060450">
                  <a:moveTo>
                    <a:pt x="0" y="0"/>
                  </a:moveTo>
                  <a:lnTo>
                    <a:pt x="0" y="1060069"/>
                  </a:lnTo>
                  <a:lnTo>
                    <a:pt x="351789" y="1060069"/>
                  </a:lnTo>
                </a:path>
              </a:pathLst>
            </a:custGeom>
            <a:ln w="12700">
              <a:solidFill>
                <a:srgbClr val="467A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476487" y="3511295"/>
              <a:ext cx="3556000" cy="528955"/>
            </a:xfrm>
            <a:custGeom>
              <a:avLst/>
              <a:gdLst/>
              <a:ahLst/>
              <a:cxnLst/>
              <a:rect l="l" t="t" r="r" b="b"/>
              <a:pathLst>
                <a:path w="3556000" h="528954">
                  <a:moveTo>
                    <a:pt x="3502659" y="0"/>
                  </a:moveTo>
                  <a:lnTo>
                    <a:pt x="52831" y="0"/>
                  </a:lnTo>
                  <a:lnTo>
                    <a:pt x="32254" y="4147"/>
                  </a:lnTo>
                  <a:lnTo>
                    <a:pt x="15462" y="15462"/>
                  </a:lnTo>
                  <a:lnTo>
                    <a:pt x="4147" y="32254"/>
                  </a:lnTo>
                  <a:lnTo>
                    <a:pt x="0" y="52831"/>
                  </a:lnTo>
                  <a:lnTo>
                    <a:pt x="0" y="475995"/>
                  </a:lnTo>
                  <a:lnTo>
                    <a:pt x="4147" y="496573"/>
                  </a:lnTo>
                  <a:lnTo>
                    <a:pt x="15462" y="513365"/>
                  </a:lnTo>
                  <a:lnTo>
                    <a:pt x="32254" y="524680"/>
                  </a:lnTo>
                  <a:lnTo>
                    <a:pt x="52831" y="528827"/>
                  </a:lnTo>
                  <a:lnTo>
                    <a:pt x="3502659" y="528827"/>
                  </a:lnTo>
                  <a:lnTo>
                    <a:pt x="3523237" y="524680"/>
                  </a:lnTo>
                  <a:lnTo>
                    <a:pt x="3540029" y="513365"/>
                  </a:lnTo>
                  <a:lnTo>
                    <a:pt x="3551344" y="496573"/>
                  </a:lnTo>
                  <a:lnTo>
                    <a:pt x="3555491" y="475995"/>
                  </a:lnTo>
                  <a:lnTo>
                    <a:pt x="3555491" y="52831"/>
                  </a:lnTo>
                  <a:lnTo>
                    <a:pt x="3551344" y="32254"/>
                  </a:lnTo>
                  <a:lnTo>
                    <a:pt x="3540029" y="15462"/>
                  </a:lnTo>
                  <a:lnTo>
                    <a:pt x="3523237" y="4147"/>
                  </a:lnTo>
                  <a:lnTo>
                    <a:pt x="3502659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476487" y="3511295"/>
              <a:ext cx="3556000" cy="528955"/>
            </a:xfrm>
            <a:custGeom>
              <a:avLst/>
              <a:gdLst/>
              <a:ahLst/>
              <a:cxnLst/>
              <a:rect l="l" t="t" r="r" b="b"/>
              <a:pathLst>
                <a:path w="3556000" h="528954">
                  <a:moveTo>
                    <a:pt x="0" y="52831"/>
                  </a:moveTo>
                  <a:lnTo>
                    <a:pt x="4147" y="32254"/>
                  </a:lnTo>
                  <a:lnTo>
                    <a:pt x="15462" y="15462"/>
                  </a:lnTo>
                  <a:lnTo>
                    <a:pt x="32254" y="4147"/>
                  </a:lnTo>
                  <a:lnTo>
                    <a:pt x="52831" y="0"/>
                  </a:lnTo>
                  <a:lnTo>
                    <a:pt x="3502659" y="0"/>
                  </a:lnTo>
                  <a:lnTo>
                    <a:pt x="3523237" y="4147"/>
                  </a:lnTo>
                  <a:lnTo>
                    <a:pt x="3540029" y="15462"/>
                  </a:lnTo>
                  <a:lnTo>
                    <a:pt x="3551344" y="32254"/>
                  </a:lnTo>
                  <a:lnTo>
                    <a:pt x="3555491" y="52831"/>
                  </a:lnTo>
                  <a:lnTo>
                    <a:pt x="3555491" y="475995"/>
                  </a:lnTo>
                  <a:lnTo>
                    <a:pt x="3551344" y="496573"/>
                  </a:lnTo>
                  <a:lnTo>
                    <a:pt x="3540029" y="513365"/>
                  </a:lnTo>
                  <a:lnTo>
                    <a:pt x="3523237" y="524680"/>
                  </a:lnTo>
                  <a:lnTo>
                    <a:pt x="3502659" y="528827"/>
                  </a:lnTo>
                  <a:lnTo>
                    <a:pt x="52831" y="528827"/>
                  </a:lnTo>
                  <a:lnTo>
                    <a:pt x="32254" y="524680"/>
                  </a:lnTo>
                  <a:lnTo>
                    <a:pt x="15462" y="513365"/>
                  </a:lnTo>
                  <a:lnTo>
                    <a:pt x="4147" y="496573"/>
                  </a:lnTo>
                  <a:lnTo>
                    <a:pt x="0" y="475995"/>
                  </a:lnTo>
                  <a:lnTo>
                    <a:pt x="0" y="52831"/>
                  </a:lnTo>
                  <a:close/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8124443" y="2715767"/>
              <a:ext cx="351790" cy="1722755"/>
            </a:xfrm>
            <a:custGeom>
              <a:avLst/>
              <a:gdLst/>
              <a:ahLst/>
              <a:cxnLst/>
              <a:rect l="l" t="t" r="r" b="b"/>
              <a:pathLst>
                <a:path w="351790" h="1722754">
                  <a:moveTo>
                    <a:pt x="0" y="0"/>
                  </a:moveTo>
                  <a:lnTo>
                    <a:pt x="0" y="1722628"/>
                  </a:lnTo>
                  <a:lnTo>
                    <a:pt x="351789" y="1722628"/>
                  </a:lnTo>
                </a:path>
              </a:pathLst>
            </a:custGeom>
            <a:ln w="12700">
              <a:solidFill>
                <a:srgbClr val="467A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476487" y="4172711"/>
              <a:ext cx="3556000" cy="530860"/>
            </a:xfrm>
            <a:custGeom>
              <a:avLst/>
              <a:gdLst/>
              <a:ahLst/>
              <a:cxnLst/>
              <a:rect l="l" t="t" r="r" b="b"/>
              <a:pathLst>
                <a:path w="3556000" h="530860">
                  <a:moveTo>
                    <a:pt x="3502405" y="0"/>
                  </a:moveTo>
                  <a:lnTo>
                    <a:pt x="53085" y="0"/>
                  </a:lnTo>
                  <a:lnTo>
                    <a:pt x="32414" y="4169"/>
                  </a:lnTo>
                  <a:lnTo>
                    <a:pt x="15541" y="15541"/>
                  </a:lnTo>
                  <a:lnTo>
                    <a:pt x="4169" y="32414"/>
                  </a:lnTo>
                  <a:lnTo>
                    <a:pt x="0" y="53086"/>
                  </a:lnTo>
                  <a:lnTo>
                    <a:pt x="0" y="477265"/>
                  </a:lnTo>
                  <a:lnTo>
                    <a:pt x="4169" y="497937"/>
                  </a:lnTo>
                  <a:lnTo>
                    <a:pt x="15541" y="514810"/>
                  </a:lnTo>
                  <a:lnTo>
                    <a:pt x="32414" y="526182"/>
                  </a:lnTo>
                  <a:lnTo>
                    <a:pt x="53085" y="530351"/>
                  </a:lnTo>
                  <a:lnTo>
                    <a:pt x="3502405" y="530351"/>
                  </a:lnTo>
                  <a:lnTo>
                    <a:pt x="3523077" y="526182"/>
                  </a:lnTo>
                  <a:lnTo>
                    <a:pt x="3539950" y="514810"/>
                  </a:lnTo>
                  <a:lnTo>
                    <a:pt x="3551322" y="497937"/>
                  </a:lnTo>
                  <a:lnTo>
                    <a:pt x="3555491" y="477265"/>
                  </a:lnTo>
                  <a:lnTo>
                    <a:pt x="3555491" y="53086"/>
                  </a:lnTo>
                  <a:lnTo>
                    <a:pt x="3551322" y="32414"/>
                  </a:lnTo>
                  <a:lnTo>
                    <a:pt x="3539950" y="15541"/>
                  </a:lnTo>
                  <a:lnTo>
                    <a:pt x="3523077" y="4169"/>
                  </a:lnTo>
                  <a:lnTo>
                    <a:pt x="3502405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476487" y="4172711"/>
              <a:ext cx="3556000" cy="530860"/>
            </a:xfrm>
            <a:custGeom>
              <a:avLst/>
              <a:gdLst/>
              <a:ahLst/>
              <a:cxnLst/>
              <a:rect l="l" t="t" r="r" b="b"/>
              <a:pathLst>
                <a:path w="3556000" h="530860">
                  <a:moveTo>
                    <a:pt x="0" y="53086"/>
                  </a:moveTo>
                  <a:lnTo>
                    <a:pt x="4169" y="32414"/>
                  </a:lnTo>
                  <a:lnTo>
                    <a:pt x="15541" y="15541"/>
                  </a:lnTo>
                  <a:lnTo>
                    <a:pt x="32414" y="4169"/>
                  </a:lnTo>
                  <a:lnTo>
                    <a:pt x="53085" y="0"/>
                  </a:lnTo>
                  <a:lnTo>
                    <a:pt x="3502405" y="0"/>
                  </a:lnTo>
                  <a:lnTo>
                    <a:pt x="3523077" y="4169"/>
                  </a:lnTo>
                  <a:lnTo>
                    <a:pt x="3539950" y="15541"/>
                  </a:lnTo>
                  <a:lnTo>
                    <a:pt x="3551322" y="32414"/>
                  </a:lnTo>
                  <a:lnTo>
                    <a:pt x="3555491" y="53086"/>
                  </a:lnTo>
                  <a:lnTo>
                    <a:pt x="3555491" y="477265"/>
                  </a:lnTo>
                  <a:lnTo>
                    <a:pt x="3551322" y="497937"/>
                  </a:lnTo>
                  <a:lnTo>
                    <a:pt x="3539950" y="514810"/>
                  </a:lnTo>
                  <a:lnTo>
                    <a:pt x="3523077" y="526182"/>
                  </a:lnTo>
                  <a:lnTo>
                    <a:pt x="3502405" y="530351"/>
                  </a:lnTo>
                  <a:lnTo>
                    <a:pt x="53085" y="530351"/>
                  </a:lnTo>
                  <a:lnTo>
                    <a:pt x="32414" y="526182"/>
                  </a:lnTo>
                  <a:lnTo>
                    <a:pt x="15541" y="514810"/>
                  </a:lnTo>
                  <a:lnTo>
                    <a:pt x="4169" y="497937"/>
                  </a:lnTo>
                  <a:lnTo>
                    <a:pt x="0" y="477265"/>
                  </a:lnTo>
                  <a:lnTo>
                    <a:pt x="0" y="53086"/>
                  </a:lnTo>
                  <a:close/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124443" y="2715767"/>
              <a:ext cx="351790" cy="2385060"/>
            </a:xfrm>
            <a:custGeom>
              <a:avLst/>
              <a:gdLst/>
              <a:ahLst/>
              <a:cxnLst/>
              <a:rect l="l" t="t" r="r" b="b"/>
              <a:pathLst>
                <a:path w="351790" h="2385060">
                  <a:moveTo>
                    <a:pt x="0" y="0"/>
                  </a:moveTo>
                  <a:lnTo>
                    <a:pt x="0" y="2385060"/>
                  </a:lnTo>
                  <a:lnTo>
                    <a:pt x="351789" y="2385060"/>
                  </a:lnTo>
                </a:path>
              </a:pathLst>
            </a:custGeom>
            <a:ln w="12700">
              <a:solidFill>
                <a:srgbClr val="467A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476487" y="4835651"/>
              <a:ext cx="3556000" cy="530860"/>
            </a:xfrm>
            <a:custGeom>
              <a:avLst/>
              <a:gdLst/>
              <a:ahLst/>
              <a:cxnLst/>
              <a:rect l="l" t="t" r="r" b="b"/>
              <a:pathLst>
                <a:path w="3556000" h="530860">
                  <a:moveTo>
                    <a:pt x="3502405" y="0"/>
                  </a:moveTo>
                  <a:lnTo>
                    <a:pt x="53085" y="0"/>
                  </a:lnTo>
                  <a:lnTo>
                    <a:pt x="32414" y="4169"/>
                  </a:lnTo>
                  <a:lnTo>
                    <a:pt x="15541" y="15541"/>
                  </a:lnTo>
                  <a:lnTo>
                    <a:pt x="4169" y="32414"/>
                  </a:lnTo>
                  <a:lnTo>
                    <a:pt x="0" y="53086"/>
                  </a:lnTo>
                  <a:lnTo>
                    <a:pt x="0" y="477266"/>
                  </a:lnTo>
                  <a:lnTo>
                    <a:pt x="4169" y="497937"/>
                  </a:lnTo>
                  <a:lnTo>
                    <a:pt x="15541" y="514810"/>
                  </a:lnTo>
                  <a:lnTo>
                    <a:pt x="32414" y="526182"/>
                  </a:lnTo>
                  <a:lnTo>
                    <a:pt x="53085" y="530352"/>
                  </a:lnTo>
                  <a:lnTo>
                    <a:pt x="3502405" y="530352"/>
                  </a:lnTo>
                  <a:lnTo>
                    <a:pt x="3523077" y="526182"/>
                  </a:lnTo>
                  <a:lnTo>
                    <a:pt x="3539950" y="514810"/>
                  </a:lnTo>
                  <a:lnTo>
                    <a:pt x="3551322" y="497937"/>
                  </a:lnTo>
                  <a:lnTo>
                    <a:pt x="3555491" y="477266"/>
                  </a:lnTo>
                  <a:lnTo>
                    <a:pt x="3555491" y="53086"/>
                  </a:lnTo>
                  <a:lnTo>
                    <a:pt x="3551322" y="32414"/>
                  </a:lnTo>
                  <a:lnTo>
                    <a:pt x="3539950" y="15541"/>
                  </a:lnTo>
                  <a:lnTo>
                    <a:pt x="3523077" y="4169"/>
                  </a:lnTo>
                  <a:lnTo>
                    <a:pt x="3502405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8476487" y="4835651"/>
              <a:ext cx="3556000" cy="530860"/>
            </a:xfrm>
            <a:custGeom>
              <a:avLst/>
              <a:gdLst/>
              <a:ahLst/>
              <a:cxnLst/>
              <a:rect l="l" t="t" r="r" b="b"/>
              <a:pathLst>
                <a:path w="3556000" h="530860">
                  <a:moveTo>
                    <a:pt x="0" y="53086"/>
                  </a:moveTo>
                  <a:lnTo>
                    <a:pt x="4169" y="32414"/>
                  </a:lnTo>
                  <a:lnTo>
                    <a:pt x="15541" y="15541"/>
                  </a:lnTo>
                  <a:lnTo>
                    <a:pt x="32414" y="4169"/>
                  </a:lnTo>
                  <a:lnTo>
                    <a:pt x="53085" y="0"/>
                  </a:lnTo>
                  <a:lnTo>
                    <a:pt x="3502405" y="0"/>
                  </a:lnTo>
                  <a:lnTo>
                    <a:pt x="3523077" y="4169"/>
                  </a:lnTo>
                  <a:lnTo>
                    <a:pt x="3539950" y="15541"/>
                  </a:lnTo>
                  <a:lnTo>
                    <a:pt x="3551322" y="32414"/>
                  </a:lnTo>
                  <a:lnTo>
                    <a:pt x="3555491" y="53086"/>
                  </a:lnTo>
                  <a:lnTo>
                    <a:pt x="3555491" y="477266"/>
                  </a:lnTo>
                  <a:lnTo>
                    <a:pt x="3551322" y="497937"/>
                  </a:lnTo>
                  <a:lnTo>
                    <a:pt x="3539950" y="514810"/>
                  </a:lnTo>
                  <a:lnTo>
                    <a:pt x="3523077" y="526182"/>
                  </a:lnTo>
                  <a:lnTo>
                    <a:pt x="3502405" y="530352"/>
                  </a:lnTo>
                  <a:lnTo>
                    <a:pt x="53085" y="530352"/>
                  </a:lnTo>
                  <a:lnTo>
                    <a:pt x="32414" y="526182"/>
                  </a:lnTo>
                  <a:lnTo>
                    <a:pt x="15541" y="514810"/>
                  </a:lnTo>
                  <a:lnTo>
                    <a:pt x="4169" y="497937"/>
                  </a:lnTo>
                  <a:lnTo>
                    <a:pt x="0" y="477266"/>
                  </a:lnTo>
                  <a:lnTo>
                    <a:pt x="0" y="53086"/>
                  </a:lnTo>
                  <a:close/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8124443" y="2715767"/>
              <a:ext cx="351790" cy="3048000"/>
            </a:xfrm>
            <a:custGeom>
              <a:avLst/>
              <a:gdLst/>
              <a:ahLst/>
              <a:cxnLst/>
              <a:rect l="l" t="t" r="r" b="b"/>
              <a:pathLst>
                <a:path w="351790" h="3048000">
                  <a:moveTo>
                    <a:pt x="0" y="0"/>
                  </a:moveTo>
                  <a:lnTo>
                    <a:pt x="0" y="3047619"/>
                  </a:lnTo>
                  <a:lnTo>
                    <a:pt x="351789" y="3047619"/>
                  </a:lnTo>
                </a:path>
              </a:pathLst>
            </a:custGeom>
            <a:ln w="12700">
              <a:solidFill>
                <a:srgbClr val="467A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8476487" y="5498592"/>
              <a:ext cx="3556000" cy="530860"/>
            </a:xfrm>
            <a:custGeom>
              <a:avLst/>
              <a:gdLst/>
              <a:ahLst/>
              <a:cxnLst/>
              <a:rect l="l" t="t" r="r" b="b"/>
              <a:pathLst>
                <a:path w="3556000" h="530860">
                  <a:moveTo>
                    <a:pt x="3502405" y="0"/>
                  </a:moveTo>
                  <a:lnTo>
                    <a:pt x="53085" y="0"/>
                  </a:lnTo>
                  <a:lnTo>
                    <a:pt x="32414" y="4169"/>
                  </a:lnTo>
                  <a:lnTo>
                    <a:pt x="15541" y="15541"/>
                  </a:lnTo>
                  <a:lnTo>
                    <a:pt x="4169" y="32414"/>
                  </a:lnTo>
                  <a:lnTo>
                    <a:pt x="0" y="53086"/>
                  </a:lnTo>
                  <a:lnTo>
                    <a:pt x="0" y="477316"/>
                  </a:lnTo>
                  <a:lnTo>
                    <a:pt x="4169" y="497958"/>
                  </a:lnTo>
                  <a:lnTo>
                    <a:pt x="15541" y="514816"/>
                  </a:lnTo>
                  <a:lnTo>
                    <a:pt x="32414" y="526183"/>
                  </a:lnTo>
                  <a:lnTo>
                    <a:pt x="53085" y="530352"/>
                  </a:lnTo>
                  <a:lnTo>
                    <a:pt x="3502405" y="530352"/>
                  </a:lnTo>
                  <a:lnTo>
                    <a:pt x="3523077" y="526185"/>
                  </a:lnTo>
                  <a:lnTo>
                    <a:pt x="3539950" y="514821"/>
                  </a:lnTo>
                  <a:lnTo>
                    <a:pt x="3551322" y="497964"/>
                  </a:lnTo>
                  <a:lnTo>
                    <a:pt x="3555491" y="477316"/>
                  </a:lnTo>
                  <a:lnTo>
                    <a:pt x="3555491" y="53086"/>
                  </a:lnTo>
                  <a:lnTo>
                    <a:pt x="3551322" y="32414"/>
                  </a:lnTo>
                  <a:lnTo>
                    <a:pt x="3539950" y="15541"/>
                  </a:lnTo>
                  <a:lnTo>
                    <a:pt x="3523077" y="4169"/>
                  </a:lnTo>
                  <a:lnTo>
                    <a:pt x="3502405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8476487" y="5498592"/>
              <a:ext cx="3556000" cy="530860"/>
            </a:xfrm>
            <a:custGeom>
              <a:avLst/>
              <a:gdLst/>
              <a:ahLst/>
              <a:cxnLst/>
              <a:rect l="l" t="t" r="r" b="b"/>
              <a:pathLst>
                <a:path w="3556000" h="530860">
                  <a:moveTo>
                    <a:pt x="0" y="53086"/>
                  </a:moveTo>
                  <a:lnTo>
                    <a:pt x="4169" y="32414"/>
                  </a:lnTo>
                  <a:lnTo>
                    <a:pt x="15541" y="15541"/>
                  </a:lnTo>
                  <a:lnTo>
                    <a:pt x="32414" y="4169"/>
                  </a:lnTo>
                  <a:lnTo>
                    <a:pt x="53085" y="0"/>
                  </a:lnTo>
                  <a:lnTo>
                    <a:pt x="3502405" y="0"/>
                  </a:lnTo>
                  <a:lnTo>
                    <a:pt x="3523077" y="4169"/>
                  </a:lnTo>
                  <a:lnTo>
                    <a:pt x="3539950" y="15541"/>
                  </a:lnTo>
                  <a:lnTo>
                    <a:pt x="3551322" y="32414"/>
                  </a:lnTo>
                  <a:lnTo>
                    <a:pt x="3555491" y="53086"/>
                  </a:lnTo>
                  <a:lnTo>
                    <a:pt x="3555491" y="477316"/>
                  </a:lnTo>
                  <a:lnTo>
                    <a:pt x="3551322" y="497964"/>
                  </a:lnTo>
                  <a:lnTo>
                    <a:pt x="3539950" y="514821"/>
                  </a:lnTo>
                  <a:lnTo>
                    <a:pt x="3523077" y="526185"/>
                  </a:lnTo>
                  <a:lnTo>
                    <a:pt x="3502405" y="530352"/>
                  </a:lnTo>
                  <a:lnTo>
                    <a:pt x="53085" y="530352"/>
                  </a:lnTo>
                  <a:lnTo>
                    <a:pt x="32414" y="526183"/>
                  </a:lnTo>
                  <a:lnTo>
                    <a:pt x="15541" y="514816"/>
                  </a:lnTo>
                  <a:lnTo>
                    <a:pt x="4169" y="497958"/>
                  </a:lnTo>
                  <a:lnTo>
                    <a:pt x="0" y="477316"/>
                  </a:lnTo>
                  <a:lnTo>
                    <a:pt x="0" y="53086"/>
                  </a:lnTo>
                  <a:close/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124443" y="2715767"/>
              <a:ext cx="351790" cy="3710304"/>
            </a:xfrm>
            <a:custGeom>
              <a:avLst/>
              <a:gdLst/>
              <a:ahLst/>
              <a:cxnLst/>
              <a:rect l="l" t="t" r="r" b="b"/>
              <a:pathLst>
                <a:path w="351790" h="3710304">
                  <a:moveTo>
                    <a:pt x="0" y="0"/>
                  </a:moveTo>
                  <a:lnTo>
                    <a:pt x="0" y="3710152"/>
                  </a:lnTo>
                  <a:lnTo>
                    <a:pt x="351789" y="3710152"/>
                  </a:lnTo>
                </a:path>
              </a:pathLst>
            </a:custGeom>
            <a:ln w="12700">
              <a:solidFill>
                <a:srgbClr val="467A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476487" y="6161531"/>
              <a:ext cx="3556000" cy="528955"/>
            </a:xfrm>
            <a:custGeom>
              <a:avLst/>
              <a:gdLst/>
              <a:ahLst/>
              <a:cxnLst/>
              <a:rect l="l" t="t" r="r" b="b"/>
              <a:pathLst>
                <a:path w="3556000" h="528954">
                  <a:moveTo>
                    <a:pt x="3502659" y="0"/>
                  </a:moveTo>
                  <a:lnTo>
                    <a:pt x="52831" y="0"/>
                  </a:lnTo>
                  <a:lnTo>
                    <a:pt x="32254" y="4155"/>
                  </a:lnTo>
                  <a:lnTo>
                    <a:pt x="15462" y="15487"/>
                  </a:lnTo>
                  <a:lnTo>
                    <a:pt x="4147" y="32296"/>
                  </a:lnTo>
                  <a:lnTo>
                    <a:pt x="0" y="52882"/>
                  </a:lnTo>
                  <a:lnTo>
                    <a:pt x="0" y="475945"/>
                  </a:lnTo>
                  <a:lnTo>
                    <a:pt x="4147" y="496531"/>
                  </a:lnTo>
                  <a:lnTo>
                    <a:pt x="15462" y="513340"/>
                  </a:lnTo>
                  <a:lnTo>
                    <a:pt x="32254" y="524672"/>
                  </a:lnTo>
                  <a:lnTo>
                    <a:pt x="52831" y="528828"/>
                  </a:lnTo>
                  <a:lnTo>
                    <a:pt x="3502659" y="528828"/>
                  </a:lnTo>
                  <a:lnTo>
                    <a:pt x="3523237" y="524672"/>
                  </a:lnTo>
                  <a:lnTo>
                    <a:pt x="3540029" y="513340"/>
                  </a:lnTo>
                  <a:lnTo>
                    <a:pt x="3551344" y="496531"/>
                  </a:lnTo>
                  <a:lnTo>
                    <a:pt x="3555491" y="475945"/>
                  </a:lnTo>
                  <a:lnTo>
                    <a:pt x="3555491" y="52882"/>
                  </a:lnTo>
                  <a:lnTo>
                    <a:pt x="3551344" y="32296"/>
                  </a:lnTo>
                  <a:lnTo>
                    <a:pt x="3540029" y="15487"/>
                  </a:lnTo>
                  <a:lnTo>
                    <a:pt x="3523237" y="4155"/>
                  </a:lnTo>
                  <a:lnTo>
                    <a:pt x="3502659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8476487" y="6161531"/>
              <a:ext cx="3556000" cy="528955"/>
            </a:xfrm>
            <a:custGeom>
              <a:avLst/>
              <a:gdLst/>
              <a:ahLst/>
              <a:cxnLst/>
              <a:rect l="l" t="t" r="r" b="b"/>
              <a:pathLst>
                <a:path w="3556000" h="528954">
                  <a:moveTo>
                    <a:pt x="0" y="52882"/>
                  </a:moveTo>
                  <a:lnTo>
                    <a:pt x="4147" y="32296"/>
                  </a:lnTo>
                  <a:lnTo>
                    <a:pt x="15462" y="15487"/>
                  </a:lnTo>
                  <a:lnTo>
                    <a:pt x="32254" y="4155"/>
                  </a:lnTo>
                  <a:lnTo>
                    <a:pt x="52831" y="0"/>
                  </a:lnTo>
                  <a:lnTo>
                    <a:pt x="3502659" y="0"/>
                  </a:lnTo>
                  <a:lnTo>
                    <a:pt x="3523237" y="4155"/>
                  </a:lnTo>
                  <a:lnTo>
                    <a:pt x="3540029" y="15487"/>
                  </a:lnTo>
                  <a:lnTo>
                    <a:pt x="3551344" y="32296"/>
                  </a:lnTo>
                  <a:lnTo>
                    <a:pt x="3555491" y="52882"/>
                  </a:lnTo>
                  <a:lnTo>
                    <a:pt x="3555491" y="475945"/>
                  </a:lnTo>
                  <a:lnTo>
                    <a:pt x="3551344" y="496531"/>
                  </a:lnTo>
                  <a:lnTo>
                    <a:pt x="3540029" y="513340"/>
                  </a:lnTo>
                  <a:lnTo>
                    <a:pt x="3523237" y="524672"/>
                  </a:lnTo>
                  <a:lnTo>
                    <a:pt x="3502659" y="528828"/>
                  </a:lnTo>
                  <a:lnTo>
                    <a:pt x="52831" y="528828"/>
                  </a:lnTo>
                  <a:lnTo>
                    <a:pt x="32254" y="524672"/>
                  </a:lnTo>
                  <a:lnTo>
                    <a:pt x="15462" y="513340"/>
                  </a:lnTo>
                  <a:lnTo>
                    <a:pt x="4147" y="496531"/>
                  </a:lnTo>
                  <a:lnTo>
                    <a:pt x="0" y="475945"/>
                  </a:lnTo>
                  <a:lnTo>
                    <a:pt x="0" y="52882"/>
                  </a:lnTo>
                  <a:close/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8331200" y="1924976"/>
            <a:ext cx="3686810" cy="4686935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215265" marR="111760" indent="-203200">
              <a:lnSpc>
                <a:spcPct val="154200"/>
              </a:lnSpc>
              <a:spcBef>
                <a:spcPts val="40"/>
              </a:spcBef>
            </a:pPr>
            <a:r>
              <a:rPr dirty="0" sz="3000" spc="-15">
                <a:solidFill>
                  <a:srgbClr val="FFFFFF"/>
                </a:solidFill>
                <a:latin typeface="Carlito"/>
                <a:cs typeface="Carlito"/>
              </a:rPr>
              <a:t>Arsitektur </a:t>
            </a:r>
            <a:r>
              <a:rPr dirty="0" sz="3000" spc="-5">
                <a:solidFill>
                  <a:srgbClr val="FFFFFF"/>
                </a:solidFill>
                <a:latin typeface="Carlito"/>
                <a:cs typeface="Carlito"/>
              </a:rPr>
              <a:t>SPBE  </a:t>
            </a:r>
            <a:r>
              <a:rPr dirty="0" sz="2800" spc="-15">
                <a:latin typeface="Carlito"/>
                <a:cs typeface="Carlito"/>
              </a:rPr>
              <a:t>Arsitektur Proses </a:t>
            </a:r>
            <a:r>
              <a:rPr dirty="0" sz="2800" spc="-5">
                <a:latin typeface="Carlito"/>
                <a:cs typeface="Carlito"/>
              </a:rPr>
              <a:t>Bisnis  </a:t>
            </a:r>
            <a:r>
              <a:rPr dirty="0" sz="2800" spc="-15">
                <a:latin typeface="Carlito"/>
                <a:cs typeface="Carlito"/>
              </a:rPr>
              <a:t>Arsitektur </a:t>
            </a:r>
            <a:r>
              <a:rPr dirty="0" sz="2800" spc="-20">
                <a:latin typeface="Carlito"/>
                <a:cs typeface="Carlito"/>
              </a:rPr>
              <a:t>Layanan  </a:t>
            </a:r>
            <a:r>
              <a:rPr dirty="0" sz="2800" spc="-15">
                <a:latin typeface="Carlito"/>
                <a:cs typeface="Carlito"/>
              </a:rPr>
              <a:t>Arsitektur </a:t>
            </a:r>
            <a:r>
              <a:rPr dirty="0" sz="2800" spc="-20">
                <a:latin typeface="Carlito"/>
                <a:cs typeface="Carlito"/>
              </a:rPr>
              <a:t>Data  </a:t>
            </a:r>
            <a:r>
              <a:rPr dirty="0" sz="2800" spc="-15">
                <a:latin typeface="Carlito"/>
                <a:cs typeface="Carlito"/>
              </a:rPr>
              <a:t>Arsitektur </a:t>
            </a:r>
            <a:r>
              <a:rPr dirty="0" sz="2800" spc="-10">
                <a:latin typeface="Carlito"/>
                <a:cs typeface="Carlito"/>
              </a:rPr>
              <a:t>Aplikasi  </a:t>
            </a:r>
            <a:r>
              <a:rPr dirty="0" sz="2800" spc="-15">
                <a:latin typeface="Carlito"/>
                <a:cs typeface="Carlito"/>
              </a:rPr>
              <a:t>Arsitektur Infrastruktur  Arsitektur</a:t>
            </a:r>
            <a:r>
              <a:rPr dirty="0" sz="2800" spc="5">
                <a:latin typeface="Carlito"/>
                <a:cs typeface="Carlito"/>
              </a:rPr>
              <a:t> </a:t>
            </a:r>
            <a:r>
              <a:rPr dirty="0" sz="2800" spc="-10">
                <a:latin typeface="Carlito"/>
                <a:cs typeface="Carlito"/>
              </a:rPr>
              <a:t>Keamanan</a:t>
            </a:r>
            <a:endParaRPr sz="2800">
              <a:latin typeface="Carlito"/>
              <a:cs typeface="Carlito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58495" y="1191767"/>
            <a:ext cx="11875135" cy="5300980"/>
            <a:chOff x="158495" y="1191767"/>
            <a:chExt cx="11875135" cy="5300980"/>
          </a:xfrm>
        </p:grpSpPr>
        <p:sp>
          <p:nvSpPr>
            <p:cNvPr id="35" name="object 35"/>
            <p:cNvSpPr/>
            <p:nvPr/>
          </p:nvSpPr>
          <p:spPr>
            <a:xfrm>
              <a:off x="158495" y="1191767"/>
              <a:ext cx="11875008" cy="9860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58495" y="2343911"/>
              <a:ext cx="7263383" cy="41483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365759"/>
            <a:ext cx="10515600" cy="1324610"/>
          </a:xfrm>
          <a:custGeom>
            <a:avLst/>
            <a:gdLst/>
            <a:ahLst/>
            <a:cxnLst/>
            <a:rect l="l" t="t" r="r" b="b"/>
            <a:pathLst>
              <a:path w="10515600" h="1324610">
                <a:moveTo>
                  <a:pt x="10515600" y="0"/>
                </a:moveTo>
                <a:lnTo>
                  <a:pt x="0" y="0"/>
                </a:lnTo>
                <a:lnTo>
                  <a:pt x="0" y="1324356"/>
                </a:lnTo>
                <a:lnTo>
                  <a:pt x="10515600" y="1324356"/>
                </a:lnTo>
                <a:lnTo>
                  <a:pt x="105156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56482" y="609676"/>
            <a:ext cx="448627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85" b="0">
                <a:solidFill>
                  <a:srgbClr val="000000"/>
                </a:solidFill>
                <a:latin typeface="Trebuchet MS"/>
                <a:cs typeface="Trebuchet MS"/>
              </a:rPr>
              <a:t>Kerangka </a:t>
            </a:r>
            <a:r>
              <a:rPr dirty="0" sz="4400" spc="-350" b="0">
                <a:solidFill>
                  <a:srgbClr val="000000"/>
                </a:solidFill>
                <a:latin typeface="Trebuchet MS"/>
                <a:cs typeface="Trebuchet MS"/>
              </a:rPr>
              <a:t>Kerja</a:t>
            </a:r>
            <a:r>
              <a:rPr dirty="0" sz="4400" spc="-63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4400" spc="-200" b="0">
                <a:solidFill>
                  <a:srgbClr val="000000"/>
                </a:solidFill>
                <a:latin typeface="Trebuchet MS"/>
                <a:cs typeface="Trebuchet MS"/>
              </a:rPr>
              <a:t>SPBE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69059" y="1813159"/>
            <a:ext cx="5431697" cy="5044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330950"/>
            <a:chOff x="0" y="0"/>
            <a:chExt cx="12192000" cy="633095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3306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413236" y="146304"/>
              <a:ext cx="630935" cy="6537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1913" y="609676"/>
            <a:ext cx="749109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70" b="0">
                <a:solidFill>
                  <a:srgbClr val="000000"/>
                </a:solidFill>
                <a:latin typeface="Trebuchet MS"/>
                <a:cs typeface="Trebuchet MS"/>
              </a:rPr>
              <a:t>Komponen </a:t>
            </a:r>
            <a:r>
              <a:rPr dirty="0" sz="4400" spc="-240" b="0">
                <a:solidFill>
                  <a:srgbClr val="000000"/>
                </a:solidFill>
                <a:latin typeface="Trebuchet MS"/>
                <a:cs typeface="Trebuchet MS"/>
              </a:rPr>
              <a:t>Pokok </a:t>
            </a:r>
            <a:r>
              <a:rPr dirty="0" sz="4400" spc="-225" b="0">
                <a:solidFill>
                  <a:srgbClr val="000000"/>
                </a:solidFill>
                <a:latin typeface="Trebuchet MS"/>
                <a:cs typeface="Trebuchet MS"/>
              </a:rPr>
              <a:t>Arsitektur</a:t>
            </a:r>
            <a:r>
              <a:rPr dirty="0" sz="4400" spc="-62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4400" spc="-170" b="0">
                <a:solidFill>
                  <a:srgbClr val="000000"/>
                </a:solidFill>
                <a:latin typeface="Trebuchet MS"/>
                <a:cs typeface="Trebuchet MS"/>
              </a:rPr>
              <a:t>SPBE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729714"/>
            <a:ext cx="2311400" cy="104775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000" spc="-15">
                <a:latin typeface="Carlito"/>
                <a:cs typeface="Carlito"/>
              </a:rPr>
              <a:t>Referensi</a:t>
            </a:r>
            <a:r>
              <a:rPr dirty="0" sz="2000" spc="-75">
                <a:latin typeface="Carlito"/>
                <a:cs typeface="Carlito"/>
              </a:rPr>
              <a:t> </a:t>
            </a:r>
            <a:r>
              <a:rPr dirty="0" sz="2000" spc="-10">
                <a:latin typeface="Carlito"/>
                <a:cs typeface="Carlito"/>
              </a:rPr>
              <a:t>arsitektur</a:t>
            </a:r>
            <a:endParaRPr sz="2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000" spc="-10">
                <a:latin typeface="Carlito"/>
                <a:cs typeface="Carlito"/>
              </a:rPr>
              <a:t>Metadata</a:t>
            </a:r>
            <a:r>
              <a:rPr dirty="0" sz="2000" spc="-60">
                <a:latin typeface="Carlito"/>
                <a:cs typeface="Carlito"/>
              </a:rPr>
              <a:t> </a:t>
            </a:r>
            <a:r>
              <a:rPr dirty="0" sz="2000" spc="-10">
                <a:latin typeface="Carlito"/>
                <a:cs typeface="Carlito"/>
              </a:rPr>
              <a:t>arsitektur</a:t>
            </a:r>
            <a:endParaRPr sz="2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000">
                <a:latin typeface="Carlito"/>
                <a:cs typeface="Carlito"/>
              </a:rPr>
              <a:t>Domain</a:t>
            </a:r>
            <a:r>
              <a:rPr dirty="0" sz="2000" spc="-30">
                <a:latin typeface="Carlito"/>
                <a:cs typeface="Carlito"/>
              </a:rPr>
              <a:t> arsitektur.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06034" y="3015995"/>
            <a:ext cx="6753589" cy="32187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740140" y="4561332"/>
            <a:ext cx="2407920" cy="6477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1750" rIns="0" bIns="0" rtlCol="0" vert="horz">
            <a:spAutoFit/>
          </a:bodyPr>
          <a:lstStyle/>
          <a:p>
            <a:pPr marL="92710">
              <a:lnSpc>
                <a:spcPct val="100000"/>
              </a:lnSpc>
              <a:spcBef>
                <a:spcPts val="250"/>
              </a:spcBef>
            </a:pPr>
            <a:r>
              <a:rPr dirty="0" sz="1800" spc="-15">
                <a:latin typeface="Carlito"/>
                <a:cs typeface="Carlito"/>
              </a:rPr>
              <a:t>Referensi</a:t>
            </a:r>
            <a:r>
              <a:rPr dirty="0" sz="1800" spc="-5">
                <a:latin typeface="Carlito"/>
                <a:cs typeface="Carlito"/>
              </a:rPr>
              <a:t> </a:t>
            </a:r>
            <a:r>
              <a:rPr dirty="0" sz="1800" spc="-10">
                <a:latin typeface="Carlito"/>
                <a:cs typeface="Carlito"/>
              </a:rPr>
              <a:t>Arsitektur</a:t>
            </a:r>
            <a:endParaRPr sz="1800">
              <a:latin typeface="Carlito"/>
              <a:cs typeface="Carlito"/>
            </a:endParaRPr>
          </a:p>
          <a:p>
            <a:pPr marL="92710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latin typeface="Carlito"/>
                <a:cs typeface="Carlito"/>
              </a:rPr>
              <a:t>Proses </a:t>
            </a:r>
            <a:r>
              <a:rPr dirty="0" sz="1800" spc="-5">
                <a:latin typeface="Carlito"/>
                <a:cs typeface="Carlito"/>
              </a:rPr>
              <a:t>Bisnis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44100" y="1978151"/>
            <a:ext cx="914400" cy="36893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0480" rIns="0" bIns="0" rtlCol="0" vert="horz">
            <a:spAutoFit/>
          </a:bodyPr>
          <a:lstStyle/>
          <a:p>
            <a:pPr marL="92710">
              <a:lnSpc>
                <a:spcPct val="100000"/>
              </a:lnSpc>
              <a:spcBef>
                <a:spcPts val="240"/>
              </a:spcBef>
            </a:pPr>
            <a:r>
              <a:rPr dirty="0" sz="1800" spc="-5">
                <a:latin typeface="Carlito"/>
                <a:cs typeface="Carlito"/>
              </a:rPr>
              <a:t>DRAFT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5276" y="307924"/>
            <a:ext cx="8521700" cy="1301115"/>
          </a:xfrm>
          <a:prstGeom prst="rect"/>
        </p:spPr>
        <p:txBody>
          <a:bodyPr wrap="square" lIns="0" tIns="89535" rIns="0" bIns="0" rtlCol="0" vert="horz">
            <a:spAutoFit/>
          </a:bodyPr>
          <a:lstStyle/>
          <a:p>
            <a:pPr marL="3205480" marR="5080" indent="-3193415">
              <a:lnSpc>
                <a:spcPts val="4750"/>
              </a:lnSpc>
              <a:spcBef>
                <a:spcPts val="705"/>
              </a:spcBef>
            </a:pPr>
            <a:r>
              <a:rPr dirty="0" sz="4400" spc="-204" b="0">
                <a:solidFill>
                  <a:srgbClr val="000000"/>
                </a:solidFill>
                <a:latin typeface="Trebuchet MS"/>
                <a:cs typeface="Trebuchet MS"/>
              </a:rPr>
              <a:t>Struktur </a:t>
            </a:r>
            <a:r>
              <a:rPr dirty="0" sz="4400" spc="-250" b="0">
                <a:solidFill>
                  <a:srgbClr val="000000"/>
                </a:solidFill>
                <a:latin typeface="Trebuchet MS"/>
                <a:cs typeface="Trebuchet MS"/>
              </a:rPr>
              <a:t>Referensi </a:t>
            </a:r>
            <a:r>
              <a:rPr dirty="0" sz="4400" spc="-225" b="0">
                <a:solidFill>
                  <a:srgbClr val="000000"/>
                </a:solidFill>
                <a:latin typeface="Trebuchet MS"/>
                <a:cs typeface="Trebuchet MS"/>
              </a:rPr>
              <a:t>Arsitektur </a:t>
            </a:r>
            <a:r>
              <a:rPr dirty="0" sz="4400" spc="-229" b="0">
                <a:solidFill>
                  <a:srgbClr val="000000"/>
                </a:solidFill>
                <a:latin typeface="Trebuchet MS"/>
                <a:cs typeface="Trebuchet MS"/>
              </a:rPr>
              <a:t>Data</a:t>
            </a:r>
            <a:r>
              <a:rPr dirty="0" sz="4400" spc="-72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4400" spc="-175" b="0">
                <a:solidFill>
                  <a:srgbClr val="000000"/>
                </a:solidFill>
                <a:latin typeface="Trebuchet MS"/>
                <a:cs typeface="Trebuchet MS"/>
              </a:rPr>
              <a:t>dan  </a:t>
            </a:r>
            <a:r>
              <a:rPr dirty="0" sz="4400" spc="-200" b="0">
                <a:solidFill>
                  <a:srgbClr val="000000"/>
                </a:solidFill>
                <a:latin typeface="Trebuchet MS"/>
                <a:cs typeface="Trebuchet MS"/>
              </a:rPr>
              <a:t>Informasi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96194" y="2359172"/>
            <a:ext cx="7659422" cy="3700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879729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45" b="0">
                <a:solidFill>
                  <a:srgbClr val="000000"/>
                </a:solidFill>
                <a:latin typeface="Trebuchet MS"/>
                <a:cs typeface="Trebuchet MS"/>
              </a:rPr>
              <a:t>Referensi </a:t>
            </a:r>
            <a:r>
              <a:rPr dirty="0" sz="4400" spc="-225" b="0">
                <a:solidFill>
                  <a:srgbClr val="000000"/>
                </a:solidFill>
                <a:latin typeface="Trebuchet MS"/>
                <a:cs typeface="Trebuchet MS"/>
              </a:rPr>
              <a:t>Arsitektur </a:t>
            </a:r>
            <a:r>
              <a:rPr dirty="0" sz="4400" spc="-229" b="0">
                <a:solidFill>
                  <a:srgbClr val="000000"/>
                </a:solidFill>
                <a:latin typeface="Trebuchet MS"/>
                <a:cs typeface="Trebuchet MS"/>
              </a:rPr>
              <a:t>Data </a:t>
            </a:r>
            <a:r>
              <a:rPr dirty="0" sz="4400" spc="-175" b="0">
                <a:solidFill>
                  <a:srgbClr val="000000"/>
                </a:solidFill>
                <a:latin typeface="Trebuchet MS"/>
                <a:cs typeface="Trebuchet MS"/>
              </a:rPr>
              <a:t>dan</a:t>
            </a:r>
            <a:r>
              <a:rPr dirty="0" sz="4400" spc="-72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4400" spc="-195" b="0">
                <a:solidFill>
                  <a:srgbClr val="000000"/>
                </a:solidFill>
                <a:latin typeface="Trebuchet MS"/>
                <a:cs typeface="Trebuchet MS"/>
              </a:rPr>
              <a:t>Informasi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10383" y="1799844"/>
            <a:ext cx="6737604" cy="47514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5089" y="609676"/>
            <a:ext cx="848042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15" b="0">
                <a:solidFill>
                  <a:srgbClr val="000000"/>
                </a:solidFill>
                <a:latin typeface="Trebuchet MS"/>
                <a:cs typeface="Trebuchet MS"/>
              </a:rPr>
              <a:t>Contoh: </a:t>
            </a:r>
            <a:r>
              <a:rPr dirty="0" sz="4400" spc="-165" b="0">
                <a:solidFill>
                  <a:srgbClr val="000000"/>
                </a:solidFill>
                <a:latin typeface="Trebuchet MS"/>
                <a:cs typeface="Trebuchet MS"/>
              </a:rPr>
              <a:t>Metadata </a:t>
            </a:r>
            <a:r>
              <a:rPr dirty="0" sz="4400" spc="-229" b="0">
                <a:solidFill>
                  <a:srgbClr val="000000"/>
                </a:solidFill>
                <a:latin typeface="Trebuchet MS"/>
                <a:cs typeface="Trebuchet MS"/>
              </a:rPr>
              <a:t>Data </a:t>
            </a:r>
            <a:r>
              <a:rPr dirty="0" sz="4400" spc="-175" b="0">
                <a:solidFill>
                  <a:srgbClr val="000000"/>
                </a:solidFill>
                <a:latin typeface="Trebuchet MS"/>
                <a:cs typeface="Trebuchet MS"/>
              </a:rPr>
              <a:t>dan</a:t>
            </a:r>
            <a:r>
              <a:rPr dirty="0" sz="4400" spc="-76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4400" spc="-195" b="0">
                <a:solidFill>
                  <a:srgbClr val="000000"/>
                </a:solidFill>
                <a:latin typeface="Trebuchet MS"/>
                <a:cs typeface="Trebuchet MS"/>
              </a:rPr>
              <a:t>Informasi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44316" y="1690116"/>
            <a:ext cx="7224686" cy="4750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781165" cy="6858000"/>
            <a:chOff x="0" y="0"/>
            <a:chExt cx="6781165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6780149" cy="68579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523" y="0"/>
              <a:ext cx="6779895" cy="6856730"/>
            </a:xfrm>
            <a:custGeom>
              <a:avLst/>
              <a:gdLst/>
              <a:ahLst/>
              <a:cxnLst/>
              <a:rect l="l" t="t" r="r" b="b"/>
              <a:pathLst>
                <a:path w="6779895" h="6856730">
                  <a:moveTo>
                    <a:pt x="6779313" y="0"/>
                  </a:moveTo>
                  <a:lnTo>
                    <a:pt x="0" y="0"/>
                  </a:lnTo>
                  <a:lnTo>
                    <a:pt x="0" y="6856475"/>
                  </a:lnTo>
                  <a:lnTo>
                    <a:pt x="3050159" y="6856475"/>
                  </a:lnTo>
                  <a:lnTo>
                    <a:pt x="6779313" y="0"/>
                  </a:lnTo>
                  <a:close/>
                </a:path>
              </a:pathLst>
            </a:custGeom>
            <a:solidFill>
              <a:srgbClr val="C00000">
                <a:alpha val="7411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/>
          <p:nvPr/>
        </p:nvSpPr>
        <p:spPr>
          <a:xfrm>
            <a:off x="10306811" y="394715"/>
            <a:ext cx="1695450" cy="2125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601711" y="699516"/>
            <a:ext cx="4400550" cy="2125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452104" y="1004316"/>
            <a:ext cx="3550157" cy="2125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939531" y="224789"/>
            <a:ext cx="3856354" cy="940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27051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C00000"/>
                </a:solidFill>
              </a:rPr>
              <a:t>MATERI  </a:t>
            </a:r>
            <a:r>
              <a:rPr dirty="0" sz="2000">
                <a:solidFill>
                  <a:srgbClr val="C00000"/>
                </a:solidFill>
              </a:rPr>
              <a:t>INSTRUMEN</a:t>
            </a:r>
            <a:r>
              <a:rPr dirty="0" sz="2000" spc="-95">
                <a:solidFill>
                  <a:srgbClr val="C00000"/>
                </a:solidFill>
              </a:rPr>
              <a:t> </a:t>
            </a:r>
            <a:r>
              <a:rPr dirty="0" sz="2000" spc="-5">
                <a:solidFill>
                  <a:srgbClr val="C00000"/>
                </a:solidFill>
              </a:rPr>
              <a:t>PEMANTAUAN </a:t>
            </a:r>
            <a:r>
              <a:rPr dirty="0" sz="2000">
                <a:solidFill>
                  <a:srgbClr val="C00000"/>
                </a:solidFill>
              </a:rPr>
              <a:t> </a:t>
            </a:r>
            <a:r>
              <a:rPr dirty="0" sz="2000">
                <a:solidFill>
                  <a:srgbClr val="C00000"/>
                </a:solidFill>
              </a:rPr>
              <a:t>DAN </a:t>
            </a:r>
            <a:r>
              <a:rPr dirty="0" sz="2000" spc="-5">
                <a:solidFill>
                  <a:srgbClr val="C00000"/>
                </a:solidFill>
              </a:rPr>
              <a:t>EVALUASI</a:t>
            </a:r>
            <a:r>
              <a:rPr dirty="0" sz="2000" spc="-100">
                <a:solidFill>
                  <a:srgbClr val="C00000"/>
                </a:solidFill>
              </a:rPr>
              <a:t> </a:t>
            </a:r>
            <a:r>
              <a:rPr dirty="0" sz="2000" spc="-5">
                <a:solidFill>
                  <a:srgbClr val="C00000"/>
                </a:solidFill>
              </a:rPr>
              <a:t>SPBE</a:t>
            </a:r>
            <a:endParaRPr sz="2000"/>
          </a:p>
        </p:txBody>
      </p:sp>
      <p:sp>
        <p:nvSpPr>
          <p:cNvPr id="10" name="object 10"/>
          <p:cNvSpPr/>
          <p:nvPr/>
        </p:nvSpPr>
        <p:spPr>
          <a:xfrm>
            <a:off x="8816340" y="5180114"/>
            <a:ext cx="3375659" cy="4007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389876" y="5789676"/>
            <a:ext cx="4802123" cy="4007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2" name="object 12"/>
          <p:cNvGrpSpPr/>
          <p:nvPr/>
        </p:nvGrpSpPr>
        <p:grpSpPr>
          <a:xfrm>
            <a:off x="7182611" y="6347459"/>
            <a:ext cx="5009515" cy="327025"/>
            <a:chOff x="7182611" y="6347459"/>
            <a:chExt cx="5009515" cy="327025"/>
          </a:xfrm>
        </p:grpSpPr>
        <p:sp>
          <p:nvSpPr>
            <p:cNvPr id="13" name="object 13"/>
            <p:cNvSpPr/>
            <p:nvPr/>
          </p:nvSpPr>
          <p:spPr>
            <a:xfrm>
              <a:off x="7182611" y="6347459"/>
              <a:ext cx="3734561" cy="32689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0018776" y="6347459"/>
              <a:ext cx="1477518" cy="32689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0597896" y="6347459"/>
              <a:ext cx="1093470" cy="32689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0792967" y="6347459"/>
              <a:ext cx="1399031" cy="32689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7705090" y="4879085"/>
            <a:ext cx="4216400" cy="17335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L="12700" marR="5080" indent="1754505">
              <a:lnSpc>
                <a:spcPct val="100099"/>
              </a:lnSpc>
              <a:spcBef>
                <a:spcPts val="90"/>
              </a:spcBef>
            </a:pPr>
            <a:r>
              <a:rPr dirty="0" sz="4000" spc="-10" b="1">
                <a:solidFill>
                  <a:srgbClr val="C00000"/>
                </a:solidFill>
                <a:latin typeface="Verdana"/>
                <a:cs typeface="Verdana"/>
              </a:rPr>
              <a:t>DOMAIN  </a:t>
            </a:r>
            <a:r>
              <a:rPr dirty="0" sz="4000" spc="-5" b="1">
                <a:solidFill>
                  <a:srgbClr val="C00000"/>
                </a:solidFill>
                <a:latin typeface="Verdana"/>
                <a:cs typeface="Verdana"/>
              </a:rPr>
              <a:t>TATA</a:t>
            </a:r>
            <a:r>
              <a:rPr dirty="0" sz="4000" spc="-10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4000" spc="-5" b="1">
                <a:solidFill>
                  <a:srgbClr val="C00000"/>
                </a:solidFill>
                <a:latin typeface="Verdana"/>
                <a:cs typeface="Verdana"/>
              </a:rPr>
              <a:t>KELOLA </a:t>
            </a:r>
            <a:r>
              <a:rPr dirty="0" sz="4000" spc="-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 i="1">
                <a:solidFill>
                  <a:srgbClr val="C00000"/>
                </a:solidFill>
                <a:latin typeface="Verdana"/>
                <a:cs typeface="Verdana"/>
              </a:rPr>
              <a:t>INDIKATOR</a:t>
            </a:r>
            <a:r>
              <a:rPr dirty="0" sz="3200" spc="-80" b="1" i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 i="1">
                <a:solidFill>
                  <a:srgbClr val="C00000"/>
                </a:solidFill>
                <a:latin typeface="Verdana"/>
                <a:cs typeface="Verdana"/>
              </a:rPr>
              <a:t>11-20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887979" y="1595627"/>
            <a:ext cx="3435096" cy="34350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18515" y="295656"/>
            <a:ext cx="681228" cy="8961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555238" y="6132982"/>
            <a:ext cx="39408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latin typeface="Carlito"/>
                <a:cs typeface="Carlito"/>
              </a:rPr>
              <a:t>Indikator </a:t>
            </a:r>
            <a:r>
              <a:rPr dirty="0" sz="1800" b="1">
                <a:latin typeface="Carlito"/>
                <a:cs typeface="Carlito"/>
              </a:rPr>
              <a:t>11 - 15 Dana </a:t>
            </a:r>
            <a:r>
              <a:rPr dirty="0" sz="1800" spc="-10" b="1">
                <a:latin typeface="Carlito"/>
                <a:cs typeface="Carlito"/>
              </a:rPr>
              <a:t>Indra </a:t>
            </a:r>
            <a:r>
              <a:rPr dirty="0" sz="1800" spc="-5" b="1">
                <a:latin typeface="Carlito"/>
                <a:cs typeface="Carlito"/>
              </a:rPr>
              <a:t>Sensuse </a:t>
            </a:r>
            <a:r>
              <a:rPr dirty="0" sz="1800" b="1">
                <a:latin typeface="Carlito"/>
                <a:cs typeface="Carlito"/>
              </a:rPr>
              <a:t>(UI)  </a:t>
            </a:r>
            <a:r>
              <a:rPr dirty="0" sz="1800" spc="-10" b="1">
                <a:latin typeface="Carlito"/>
                <a:cs typeface="Carlito"/>
              </a:rPr>
              <a:t>Indikator </a:t>
            </a:r>
            <a:r>
              <a:rPr dirty="0" sz="1800" b="1">
                <a:latin typeface="Carlito"/>
                <a:cs typeface="Carlito"/>
              </a:rPr>
              <a:t>16 - 20 </a:t>
            </a:r>
            <a:r>
              <a:rPr dirty="0" sz="1800" spc="-5" b="1">
                <a:latin typeface="Carlito"/>
                <a:cs typeface="Carlito"/>
              </a:rPr>
              <a:t>Adityo </a:t>
            </a:r>
            <a:r>
              <a:rPr dirty="0" sz="1800" spc="-10" b="1">
                <a:latin typeface="Carlito"/>
                <a:cs typeface="Carlito"/>
              </a:rPr>
              <a:t>Hidayat</a:t>
            </a:r>
            <a:r>
              <a:rPr dirty="0" sz="1800" spc="-90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(UGM)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820420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04" b="0">
                <a:solidFill>
                  <a:srgbClr val="000000"/>
                </a:solidFill>
                <a:latin typeface="Trebuchet MS"/>
                <a:cs typeface="Trebuchet MS"/>
              </a:rPr>
              <a:t>Struktur </a:t>
            </a:r>
            <a:r>
              <a:rPr dirty="0" sz="4400" spc="-250" b="0">
                <a:solidFill>
                  <a:srgbClr val="000000"/>
                </a:solidFill>
                <a:latin typeface="Trebuchet MS"/>
                <a:cs typeface="Trebuchet MS"/>
              </a:rPr>
              <a:t>Referensi </a:t>
            </a:r>
            <a:r>
              <a:rPr dirty="0" sz="4400" spc="-225" b="0">
                <a:solidFill>
                  <a:srgbClr val="000000"/>
                </a:solidFill>
                <a:latin typeface="Trebuchet MS"/>
                <a:cs typeface="Trebuchet MS"/>
              </a:rPr>
              <a:t>Arsitektur</a:t>
            </a:r>
            <a:r>
              <a:rPr dirty="0" sz="4400" spc="-61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4400" spc="-235" b="0">
                <a:solidFill>
                  <a:srgbClr val="000000"/>
                </a:solidFill>
                <a:latin typeface="Trebuchet MS"/>
                <a:cs typeface="Trebuchet MS"/>
              </a:rPr>
              <a:t>Aplikasi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74450" y="2712805"/>
            <a:ext cx="8262374" cy="3633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624586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45" b="0">
                <a:solidFill>
                  <a:srgbClr val="000000"/>
                </a:solidFill>
                <a:latin typeface="Trebuchet MS"/>
                <a:cs typeface="Trebuchet MS"/>
              </a:rPr>
              <a:t>Referensi </a:t>
            </a:r>
            <a:r>
              <a:rPr dirty="0" sz="4400" spc="-225" b="0">
                <a:solidFill>
                  <a:srgbClr val="000000"/>
                </a:solidFill>
                <a:latin typeface="Trebuchet MS"/>
                <a:cs typeface="Trebuchet MS"/>
              </a:rPr>
              <a:t>Arsitektur</a:t>
            </a:r>
            <a:r>
              <a:rPr dirty="0" sz="4400" spc="-52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4400" spc="-235" b="0">
                <a:solidFill>
                  <a:srgbClr val="000000"/>
                </a:solidFill>
                <a:latin typeface="Trebuchet MS"/>
                <a:cs typeface="Trebuchet MS"/>
              </a:rPr>
              <a:t>Aplikasi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44193" y="2066542"/>
            <a:ext cx="7969751" cy="4698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571246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25" b="0">
                <a:solidFill>
                  <a:srgbClr val="000000"/>
                </a:solidFill>
                <a:latin typeface="Trebuchet MS"/>
                <a:cs typeface="Trebuchet MS"/>
              </a:rPr>
              <a:t>Atribut </a:t>
            </a:r>
            <a:r>
              <a:rPr dirty="0" sz="4400" spc="-165" b="0">
                <a:solidFill>
                  <a:srgbClr val="000000"/>
                </a:solidFill>
                <a:latin typeface="Trebuchet MS"/>
                <a:cs typeface="Trebuchet MS"/>
              </a:rPr>
              <a:t>Metadata</a:t>
            </a:r>
            <a:r>
              <a:rPr dirty="0" sz="4400" spc="-49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4400" spc="-235" b="0">
                <a:solidFill>
                  <a:srgbClr val="000000"/>
                </a:solidFill>
                <a:latin typeface="Trebuchet MS"/>
                <a:cs typeface="Trebuchet MS"/>
              </a:rPr>
              <a:t>Aplikasi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36294" y="1859279"/>
            <a:ext cx="5521727" cy="4970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19" y="365759"/>
            <a:ext cx="10515600" cy="1324610"/>
          </a:xfrm>
          <a:custGeom>
            <a:avLst/>
            <a:gdLst/>
            <a:ahLst/>
            <a:cxnLst/>
            <a:rect l="l" t="t" r="r" b="b"/>
            <a:pathLst>
              <a:path w="10515600" h="1324610">
                <a:moveTo>
                  <a:pt x="10515600" y="0"/>
                </a:moveTo>
                <a:lnTo>
                  <a:pt x="0" y="0"/>
                </a:lnTo>
                <a:lnTo>
                  <a:pt x="0" y="1324356"/>
                </a:lnTo>
                <a:lnTo>
                  <a:pt x="10515600" y="1324356"/>
                </a:lnTo>
                <a:lnTo>
                  <a:pt x="105156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57294" y="609676"/>
            <a:ext cx="361696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45" b="0">
                <a:solidFill>
                  <a:srgbClr val="000000"/>
                </a:solidFill>
                <a:latin typeface="Trebuchet MS"/>
                <a:cs typeface="Trebuchet MS"/>
              </a:rPr>
              <a:t>Relasi</a:t>
            </a:r>
            <a:r>
              <a:rPr dirty="0" sz="4400" spc="-39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4400" spc="-165" b="0">
                <a:solidFill>
                  <a:srgbClr val="000000"/>
                </a:solidFill>
                <a:latin typeface="Trebuchet MS"/>
                <a:cs typeface="Trebuchet MS"/>
              </a:rPr>
              <a:t>Metadata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51432" y="1690116"/>
            <a:ext cx="7299644" cy="4337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595503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15" b="0">
                <a:solidFill>
                  <a:srgbClr val="000000"/>
                </a:solidFill>
                <a:latin typeface="Trebuchet MS"/>
                <a:cs typeface="Trebuchet MS"/>
              </a:rPr>
              <a:t>Contoh: </a:t>
            </a:r>
            <a:r>
              <a:rPr dirty="0" sz="4400" spc="-225" b="0">
                <a:solidFill>
                  <a:srgbClr val="000000"/>
                </a:solidFill>
                <a:latin typeface="Trebuchet MS"/>
                <a:cs typeface="Trebuchet MS"/>
              </a:rPr>
              <a:t>Arsitektur</a:t>
            </a:r>
            <a:r>
              <a:rPr dirty="0" sz="4400" spc="-53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4400" spc="-235" b="0">
                <a:solidFill>
                  <a:srgbClr val="000000"/>
                </a:solidFill>
                <a:latin typeface="Trebuchet MS"/>
                <a:cs typeface="Trebuchet MS"/>
              </a:rPr>
              <a:t>Aplikasi</a:t>
            </a:r>
            <a:endParaRPr sz="44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18260" y="103404"/>
            <a:ext cx="8354695" cy="6755130"/>
            <a:chOff x="1318260" y="103404"/>
            <a:chExt cx="8354695" cy="6755130"/>
          </a:xfrm>
        </p:grpSpPr>
        <p:sp>
          <p:nvSpPr>
            <p:cNvPr id="4" name="object 4"/>
            <p:cNvSpPr/>
            <p:nvPr/>
          </p:nvSpPr>
          <p:spPr>
            <a:xfrm>
              <a:off x="7222236" y="103404"/>
              <a:ext cx="2450591" cy="17335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18260" y="1690115"/>
              <a:ext cx="8069580" cy="51678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621" y="1027851"/>
            <a:ext cx="458940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623566"/>
            <a:ext cx="9004300" cy="447040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28575" rIns="0" bIns="0" rtlCol="0" vert="horz">
            <a:spAutoFit/>
          </a:bodyPr>
          <a:lstStyle/>
          <a:p>
            <a:pPr marL="302260" indent="-229235">
              <a:lnSpc>
                <a:spcPct val="100000"/>
              </a:lnSpc>
              <a:spcBef>
                <a:spcPts val="225"/>
              </a:spcBef>
              <a:buFont typeface="Arial"/>
              <a:buChar char="•"/>
              <a:tabLst>
                <a:tab pos="302260" algn="l"/>
                <a:tab pos="302895" algn="l"/>
              </a:tabLst>
            </a:pPr>
            <a:r>
              <a:rPr dirty="0" sz="1800" spc="-5">
                <a:latin typeface="Bookman Uralic"/>
                <a:cs typeface="Bookman Uralic"/>
              </a:rPr>
              <a:t>Konsep dokumen Arsitektur SPBE </a:t>
            </a:r>
            <a:r>
              <a:rPr dirty="0" sz="1800">
                <a:latin typeface="Bookman Uralic"/>
                <a:cs typeface="Bookman Uralic"/>
              </a:rPr>
              <a:t>belum atau telah</a:t>
            </a:r>
            <a:r>
              <a:rPr dirty="0" sz="1800" spc="-45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tersedia.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5"/>
              <a:t>11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20951" y="2118182"/>
            <a:ext cx="2622550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1 Arsitektur</a:t>
            </a:r>
            <a:r>
              <a:rPr dirty="0" sz="1950" spc="-90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9344" y="2083307"/>
            <a:ext cx="376428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64495" y="958596"/>
            <a:ext cx="542544" cy="544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108191" y="3496055"/>
            <a:ext cx="4498975" cy="313944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1750" rIns="0" bIns="0" rtlCol="0" vert="horz">
            <a:spAutoFit/>
          </a:bodyPr>
          <a:lstStyle/>
          <a:p>
            <a:pPr marL="378460" marR="203200" indent="-287020">
              <a:lnSpc>
                <a:spcPct val="100000"/>
              </a:lnSpc>
              <a:spcBef>
                <a:spcPts val="250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Dokumen berupa draft/rancangan  Arsitektur SPBE/Rencana </a:t>
            </a:r>
            <a:r>
              <a:rPr dirty="0" sz="1800">
                <a:latin typeface="Carlito"/>
                <a:cs typeface="Carlito"/>
              </a:rPr>
              <a:t>Induk  </a:t>
            </a:r>
            <a:r>
              <a:rPr dirty="0" sz="1800" spc="-5">
                <a:latin typeface="Carlito"/>
                <a:cs typeface="Carlito"/>
              </a:rPr>
              <a:t>TI/Masterplan TIK/Cetak Biru/Master Plan  Smart</a:t>
            </a:r>
            <a:r>
              <a:rPr dirty="0" sz="1800" spc="-1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City;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Wingdings"/>
              <a:buChar char=""/>
            </a:pPr>
            <a:endParaRPr sz="1750">
              <a:latin typeface="Carlito"/>
              <a:cs typeface="Carlito"/>
            </a:endParaRPr>
          </a:p>
          <a:p>
            <a:pPr marL="378460" marR="286385" indent="-287020">
              <a:lnSpc>
                <a:spcPct val="100000"/>
              </a:lnSpc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Terdapat notulensi/catatan/laporan hasil  penyusunan </a:t>
            </a:r>
            <a:r>
              <a:rPr dirty="0" sz="1800">
                <a:latin typeface="Carlito"/>
                <a:cs typeface="Carlito"/>
              </a:rPr>
              <a:t>rancangan </a:t>
            </a:r>
            <a:r>
              <a:rPr dirty="0" sz="1800" spc="-5">
                <a:latin typeface="Carlito"/>
                <a:cs typeface="Carlito"/>
              </a:rPr>
              <a:t>Arsitektur</a:t>
            </a:r>
            <a:r>
              <a:rPr dirty="0" sz="180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SPBE,</a:t>
            </a:r>
            <a:endParaRPr sz="1800">
              <a:latin typeface="Carlito"/>
              <a:cs typeface="Carlito"/>
            </a:endParaRPr>
          </a:p>
          <a:p>
            <a:pPr marL="378460" indent="-287020">
              <a:lnSpc>
                <a:spcPct val="100000"/>
              </a:lnSpc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>
                <a:latin typeface="Carlito"/>
                <a:cs typeface="Carlito"/>
              </a:rPr>
              <a:t>Bukti </a:t>
            </a:r>
            <a:r>
              <a:rPr dirty="0" sz="1800" spc="-5">
                <a:latin typeface="Carlito"/>
                <a:cs typeface="Carlito"/>
              </a:rPr>
              <a:t>undangan </a:t>
            </a:r>
            <a:r>
              <a:rPr dirty="0" sz="1800">
                <a:latin typeface="Carlito"/>
                <a:cs typeface="Carlito"/>
              </a:rPr>
              <a:t>rapat </a:t>
            </a:r>
            <a:r>
              <a:rPr dirty="0" sz="1800" spc="-5">
                <a:latin typeface="Carlito"/>
                <a:cs typeface="Carlito"/>
              </a:rPr>
              <a:t>penyusunan</a:t>
            </a:r>
            <a:endParaRPr sz="1800">
              <a:latin typeface="Carlito"/>
              <a:cs typeface="Carlito"/>
            </a:endParaRPr>
          </a:p>
          <a:p>
            <a:pPr marL="378460">
              <a:lnSpc>
                <a:spcPct val="100000"/>
              </a:lnSpc>
            </a:pPr>
            <a:r>
              <a:rPr dirty="0" sz="1800">
                <a:latin typeface="Carlito"/>
                <a:cs typeface="Carlito"/>
              </a:rPr>
              <a:t>rancangan </a:t>
            </a:r>
            <a:r>
              <a:rPr dirty="0" sz="1800" spc="-5">
                <a:latin typeface="Carlito"/>
                <a:cs typeface="Carlito"/>
              </a:rPr>
              <a:t>Arsitektur SPBE,</a:t>
            </a:r>
            <a:r>
              <a:rPr dirty="0" sz="1800" spc="-2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dan/atau</a:t>
            </a:r>
            <a:endParaRPr sz="1800">
              <a:latin typeface="Carlito"/>
              <a:cs typeface="Carlito"/>
            </a:endParaRPr>
          </a:p>
          <a:p>
            <a:pPr marL="378460" marR="1214755" indent="-287020">
              <a:lnSpc>
                <a:spcPts val="2180"/>
              </a:lnSpc>
              <a:spcBef>
                <a:spcPts val="60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Dokumentasi aktivitas-aktivitas  penyusunan Arsitektur SPBE.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88947" y="3235451"/>
            <a:ext cx="3995928" cy="33360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970276" y="3834384"/>
            <a:ext cx="1266825" cy="370840"/>
          </a:xfrm>
          <a:prstGeom prst="rect">
            <a:avLst/>
          </a:prstGeom>
          <a:solidFill>
            <a:srgbClr val="FFC000"/>
          </a:solidFill>
        </p:spPr>
        <p:txBody>
          <a:bodyPr wrap="square" lIns="0" tIns="31750" rIns="0" bIns="0" rtlCol="0" vert="horz">
            <a:spAutoFit/>
          </a:bodyPr>
          <a:lstStyle/>
          <a:p>
            <a:pPr marL="397510">
              <a:lnSpc>
                <a:spcPct val="100000"/>
              </a:lnSpc>
              <a:spcBef>
                <a:spcPts val="250"/>
              </a:spcBef>
            </a:pPr>
            <a:r>
              <a:rPr dirty="0" sz="1800" spc="-15">
                <a:latin typeface="Carlito"/>
                <a:cs typeface="Carlito"/>
              </a:rPr>
              <a:t>Draft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046732" y="3942079"/>
            <a:ext cx="3129280" cy="1971039"/>
            <a:chOff x="2046732" y="3942079"/>
            <a:chExt cx="3129280" cy="1971039"/>
          </a:xfrm>
        </p:grpSpPr>
        <p:sp>
          <p:nvSpPr>
            <p:cNvPr id="12" name="object 12"/>
            <p:cNvSpPr/>
            <p:nvPr/>
          </p:nvSpPr>
          <p:spPr>
            <a:xfrm>
              <a:off x="2046732" y="3942079"/>
              <a:ext cx="3129280" cy="1971039"/>
            </a:xfrm>
            <a:custGeom>
              <a:avLst/>
              <a:gdLst/>
              <a:ahLst/>
              <a:cxnLst/>
              <a:rect l="l" t="t" r="r" b="b"/>
              <a:pathLst>
                <a:path w="3129279" h="1971039">
                  <a:moveTo>
                    <a:pt x="2865247" y="0"/>
                  </a:moveTo>
                  <a:lnTo>
                    <a:pt x="0" y="1448943"/>
                  </a:lnTo>
                  <a:lnTo>
                    <a:pt x="263906" y="1970786"/>
                  </a:lnTo>
                  <a:lnTo>
                    <a:pt x="3129153" y="521843"/>
                  </a:lnTo>
                  <a:lnTo>
                    <a:pt x="286524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571877" y="4959730"/>
              <a:ext cx="972819" cy="584200"/>
            </a:xfrm>
            <a:custGeom>
              <a:avLst/>
              <a:gdLst/>
              <a:ahLst/>
              <a:cxnLst/>
              <a:rect l="l" t="t" r="r" b="b"/>
              <a:pathLst>
                <a:path w="972820" h="584200">
                  <a:moveTo>
                    <a:pt x="29972" y="344170"/>
                  </a:moveTo>
                  <a:lnTo>
                    <a:pt x="22733" y="344170"/>
                  </a:lnTo>
                  <a:lnTo>
                    <a:pt x="20574" y="345440"/>
                  </a:lnTo>
                  <a:lnTo>
                    <a:pt x="18542" y="345440"/>
                  </a:lnTo>
                  <a:lnTo>
                    <a:pt x="16002" y="346710"/>
                  </a:lnTo>
                  <a:lnTo>
                    <a:pt x="13081" y="347980"/>
                  </a:lnTo>
                  <a:lnTo>
                    <a:pt x="10160" y="350520"/>
                  </a:lnTo>
                  <a:lnTo>
                    <a:pt x="7874" y="351790"/>
                  </a:lnTo>
                  <a:lnTo>
                    <a:pt x="5968" y="353060"/>
                  </a:lnTo>
                  <a:lnTo>
                    <a:pt x="4191" y="354330"/>
                  </a:lnTo>
                  <a:lnTo>
                    <a:pt x="2667" y="355600"/>
                  </a:lnTo>
                  <a:lnTo>
                    <a:pt x="1778" y="355600"/>
                  </a:lnTo>
                  <a:lnTo>
                    <a:pt x="762" y="356870"/>
                  </a:lnTo>
                  <a:lnTo>
                    <a:pt x="254" y="358140"/>
                  </a:lnTo>
                  <a:lnTo>
                    <a:pt x="0" y="359410"/>
                  </a:lnTo>
                  <a:lnTo>
                    <a:pt x="127" y="360680"/>
                  </a:lnTo>
                  <a:lnTo>
                    <a:pt x="112014" y="581660"/>
                  </a:lnTo>
                  <a:lnTo>
                    <a:pt x="112522" y="582930"/>
                  </a:lnTo>
                  <a:lnTo>
                    <a:pt x="113156" y="584200"/>
                  </a:lnTo>
                  <a:lnTo>
                    <a:pt x="120523" y="584200"/>
                  </a:lnTo>
                  <a:lnTo>
                    <a:pt x="124841" y="582930"/>
                  </a:lnTo>
                  <a:lnTo>
                    <a:pt x="127254" y="581660"/>
                  </a:lnTo>
                  <a:lnTo>
                    <a:pt x="133096" y="579120"/>
                  </a:lnTo>
                  <a:lnTo>
                    <a:pt x="143129" y="568960"/>
                  </a:lnTo>
                  <a:lnTo>
                    <a:pt x="143002" y="567690"/>
                  </a:lnTo>
                  <a:lnTo>
                    <a:pt x="91059" y="464820"/>
                  </a:lnTo>
                  <a:lnTo>
                    <a:pt x="144529" y="438150"/>
                  </a:lnTo>
                  <a:lnTo>
                    <a:pt x="77597" y="438150"/>
                  </a:lnTo>
                  <a:lnTo>
                    <a:pt x="31115" y="346710"/>
                  </a:lnTo>
                  <a:lnTo>
                    <a:pt x="30734" y="345440"/>
                  </a:lnTo>
                  <a:lnTo>
                    <a:pt x="29972" y="344170"/>
                  </a:lnTo>
                  <a:close/>
                </a:path>
                <a:path w="972820" h="584200">
                  <a:moveTo>
                    <a:pt x="253619" y="515620"/>
                  </a:moveTo>
                  <a:lnTo>
                    <a:pt x="248920" y="515620"/>
                  </a:lnTo>
                  <a:lnTo>
                    <a:pt x="249681" y="516890"/>
                  </a:lnTo>
                  <a:lnTo>
                    <a:pt x="252222" y="516890"/>
                  </a:lnTo>
                  <a:lnTo>
                    <a:pt x="253619" y="515620"/>
                  </a:lnTo>
                  <a:close/>
                </a:path>
                <a:path w="972820" h="584200">
                  <a:moveTo>
                    <a:pt x="233713" y="412750"/>
                  </a:moveTo>
                  <a:lnTo>
                    <a:pt x="195453" y="412750"/>
                  </a:lnTo>
                  <a:lnTo>
                    <a:pt x="248031" y="515620"/>
                  </a:lnTo>
                  <a:lnTo>
                    <a:pt x="257429" y="515620"/>
                  </a:lnTo>
                  <a:lnTo>
                    <a:pt x="259461" y="514350"/>
                  </a:lnTo>
                  <a:lnTo>
                    <a:pt x="262000" y="513080"/>
                  </a:lnTo>
                  <a:lnTo>
                    <a:pt x="277749" y="501650"/>
                  </a:lnTo>
                  <a:lnTo>
                    <a:pt x="277749" y="499110"/>
                  </a:lnTo>
                  <a:lnTo>
                    <a:pt x="277241" y="499110"/>
                  </a:lnTo>
                  <a:lnTo>
                    <a:pt x="233713" y="412750"/>
                  </a:lnTo>
                  <a:close/>
                </a:path>
                <a:path w="972820" h="584200">
                  <a:moveTo>
                    <a:pt x="394924" y="292100"/>
                  </a:moveTo>
                  <a:lnTo>
                    <a:pt x="344931" y="292100"/>
                  </a:lnTo>
                  <a:lnTo>
                    <a:pt x="349504" y="293370"/>
                  </a:lnTo>
                  <a:lnTo>
                    <a:pt x="353949" y="295910"/>
                  </a:lnTo>
                  <a:lnTo>
                    <a:pt x="378206" y="330200"/>
                  </a:lnTo>
                  <a:lnTo>
                    <a:pt x="356235" y="341630"/>
                  </a:lnTo>
                  <a:lnTo>
                    <a:pt x="347253" y="345440"/>
                  </a:lnTo>
                  <a:lnTo>
                    <a:pt x="338963" y="350520"/>
                  </a:lnTo>
                  <a:lnTo>
                    <a:pt x="331339" y="355600"/>
                  </a:lnTo>
                  <a:lnTo>
                    <a:pt x="324358" y="361950"/>
                  </a:lnTo>
                  <a:lnTo>
                    <a:pt x="318166" y="367030"/>
                  </a:lnTo>
                  <a:lnTo>
                    <a:pt x="312737" y="372110"/>
                  </a:lnTo>
                  <a:lnTo>
                    <a:pt x="308070" y="378460"/>
                  </a:lnTo>
                  <a:lnTo>
                    <a:pt x="304165" y="383540"/>
                  </a:lnTo>
                  <a:lnTo>
                    <a:pt x="296758" y="410210"/>
                  </a:lnTo>
                  <a:lnTo>
                    <a:pt x="296931" y="415290"/>
                  </a:lnTo>
                  <a:lnTo>
                    <a:pt x="317500" y="453390"/>
                  </a:lnTo>
                  <a:lnTo>
                    <a:pt x="336296" y="462280"/>
                  </a:lnTo>
                  <a:lnTo>
                    <a:pt x="343154" y="464820"/>
                  </a:lnTo>
                  <a:lnTo>
                    <a:pt x="350647" y="464820"/>
                  </a:lnTo>
                  <a:lnTo>
                    <a:pt x="358521" y="463550"/>
                  </a:lnTo>
                  <a:lnTo>
                    <a:pt x="370522" y="461010"/>
                  </a:lnTo>
                  <a:lnTo>
                    <a:pt x="376666" y="458470"/>
                  </a:lnTo>
                  <a:lnTo>
                    <a:pt x="382905" y="454660"/>
                  </a:lnTo>
                  <a:lnTo>
                    <a:pt x="389836" y="450850"/>
                  </a:lnTo>
                  <a:lnTo>
                    <a:pt x="396160" y="447040"/>
                  </a:lnTo>
                  <a:lnTo>
                    <a:pt x="401889" y="440690"/>
                  </a:lnTo>
                  <a:lnTo>
                    <a:pt x="407035" y="435610"/>
                  </a:lnTo>
                  <a:lnTo>
                    <a:pt x="407793" y="434340"/>
                  </a:lnTo>
                  <a:lnTo>
                    <a:pt x="356115" y="434340"/>
                  </a:lnTo>
                  <a:lnTo>
                    <a:pt x="350139" y="433070"/>
                  </a:lnTo>
                  <a:lnTo>
                    <a:pt x="342519" y="431800"/>
                  </a:lnTo>
                  <a:lnTo>
                    <a:pt x="336550" y="426720"/>
                  </a:lnTo>
                  <a:lnTo>
                    <a:pt x="332359" y="417830"/>
                  </a:lnTo>
                  <a:lnTo>
                    <a:pt x="329819" y="412750"/>
                  </a:lnTo>
                  <a:lnTo>
                    <a:pt x="328549" y="407670"/>
                  </a:lnTo>
                  <a:lnTo>
                    <a:pt x="328549" y="398780"/>
                  </a:lnTo>
                  <a:lnTo>
                    <a:pt x="355854" y="368300"/>
                  </a:lnTo>
                  <a:lnTo>
                    <a:pt x="388874" y="350520"/>
                  </a:lnTo>
                  <a:lnTo>
                    <a:pt x="425019" y="350520"/>
                  </a:lnTo>
                  <a:lnTo>
                    <a:pt x="396545" y="294640"/>
                  </a:lnTo>
                  <a:lnTo>
                    <a:pt x="394924" y="292100"/>
                  </a:lnTo>
                  <a:close/>
                </a:path>
                <a:path w="972820" h="584200">
                  <a:moveTo>
                    <a:pt x="165481" y="276860"/>
                  </a:moveTo>
                  <a:lnTo>
                    <a:pt x="155321" y="276860"/>
                  </a:lnTo>
                  <a:lnTo>
                    <a:pt x="153289" y="278130"/>
                  </a:lnTo>
                  <a:lnTo>
                    <a:pt x="150749" y="279400"/>
                  </a:lnTo>
                  <a:lnTo>
                    <a:pt x="135762" y="289560"/>
                  </a:lnTo>
                  <a:lnTo>
                    <a:pt x="135128" y="289560"/>
                  </a:lnTo>
                  <a:lnTo>
                    <a:pt x="134874" y="292100"/>
                  </a:lnTo>
                  <a:lnTo>
                    <a:pt x="135128" y="292100"/>
                  </a:lnTo>
                  <a:lnTo>
                    <a:pt x="135636" y="293370"/>
                  </a:lnTo>
                  <a:lnTo>
                    <a:pt x="181991" y="386080"/>
                  </a:lnTo>
                  <a:lnTo>
                    <a:pt x="77597" y="438150"/>
                  </a:lnTo>
                  <a:lnTo>
                    <a:pt x="144529" y="438150"/>
                  </a:lnTo>
                  <a:lnTo>
                    <a:pt x="195453" y="412750"/>
                  </a:lnTo>
                  <a:lnTo>
                    <a:pt x="233713" y="412750"/>
                  </a:lnTo>
                  <a:lnTo>
                    <a:pt x="165862" y="278130"/>
                  </a:lnTo>
                  <a:lnTo>
                    <a:pt x="165481" y="276860"/>
                  </a:lnTo>
                  <a:close/>
                </a:path>
                <a:path w="972820" h="584200">
                  <a:moveTo>
                    <a:pt x="425019" y="350520"/>
                  </a:moveTo>
                  <a:lnTo>
                    <a:pt x="388874" y="350520"/>
                  </a:lnTo>
                  <a:lnTo>
                    <a:pt x="406019" y="384810"/>
                  </a:lnTo>
                  <a:lnTo>
                    <a:pt x="403516" y="393700"/>
                  </a:lnTo>
                  <a:lnTo>
                    <a:pt x="400764" y="401320"/>
                  </a:lnTo>
                  <a:lnTo>
                    <a:pt x="397750" y="407670"/>
                  </a:lnTo>
                  <a:lnTo>
                    <a:pt x="394462" y="412750"/>
                  </a:lnTo>
                  <a:lnTo>
                    <a:pt x="389763" y="420370"/>
                  </a:lnTo>
                  <a:lnTo>
                    <a:pt x="383667" y="425450"/>
                  </a:lnTo>
                  <a:lnTo>
                    <a:pt x="376047" y="429260"/>
                  </a:lnTo>
                  <a:lnTo>
                    <a:pt x="369069" y="433070"/>
                  </a:lnTo>
                  <a:lnTo>
                    <a:pt x="362426" y="434340"/>
                  </a:lnTo>
                  <a:lnTo>
                    <a:pt x="407793" y="434340"/>
                  </a:lnTo>
                  <a:lnTo>
                    <a:pt x="411583" y="427990"/>
                  </a:lnTo>
                  <a:lnTo>
                    <a:pt x="415512" y="421640"/>
                  </a:lnTo>
                  <a:lnTo>
                    <a:pt x="418822" y="414020"/>
                  </a:lnTo>
                  <a:lnTo>
                    <a:pt x="421513" y="406400"/>
                  </a:lnTo>
                  <a:lnTo>
                    <a:pt x="453492" y="406400"/>
                  </a:lnTo>
                  <a:lnTo>
                    <a:pt x="425019" y="350520"/>
                  </a:lnTo>
                  <a:close/>
                </a:path>
                <a:path w="972820" h="584200">
                  <a:moveTo>
                    <a:pt x="435229" y="424180"/>
                  </a:moveTo>
                  <a:lnTo>
                    <a:pt x="432435" y="424180"/>
                  </a:lnTo>
                  <a:lnTo>
                    <a:pt x="433705" y="425450"/>
                  </a:lnTo>
                  <a:lnTo>
                    <a:pt x="435229" y="424180"/>
                  </a:lnTo>
                  <a:close/>
                </a:path>
                <a:path w="972820" h="584200">
                  <a:moveTo>
                    <a:pt x="453492" y="406400"/>
                  </a:moveTo>
                  <a:lnTo>
                    <a:pt x="421513" y="406400"/>
                  </a:lnTo>
                  <a:lnTo>
                    <a:pt x="429641" y="421640"/>
                  </a:lnTo>
                  <a:lnTo>
                    <a:pt x="430403" y="422910"/>
                  </a:lnTo>
                  <a:lnTo>
                    <a:pt x="431292" y="424180"/>
                  </a:lnTo>
                  <a:lnTo>
                    <a:pt x="437261" y="424180"/>
                  </a:lnTo>
                  <a:lnTo>
                    <a:pt x="439293" y="422910"/>
                  </a:lnTo>
                  <a:lnTo>
                    <a:pt x="441833" y="422910"/>
                  </a:lnTo>
                  <a:lnTo>
                    <a:pt x="444881" y="420370"/>
                  </a:lnTo>
                  <a:lnTo>
                    <a:pt x="448056" y="419100"/>
                  </a:lnTo>
                  <a:lnTo>
                    <a:pt x="450469" y="417830"/>
                  </a:lnTo>
                  <a:lnTo>
                    <a:pt x="451866" y="416560"/>
                  </a:lnTo>
                  <a:lnTo>
                    <a:pt x="453390" y="415290"/>
                  </a:lnTo>
                  <a:lnTo>
                    <a:pt x="454406" y="414020"/>
                  </a:lnTo>
                  <a:lnTo>
                    <a:pt x="455041" y="412750"/>
                  </a:lnTo>
                  <a:lnTo>
                    <a:pt x="455549" y="411480"/>
                  </a:lnTo>
                  <a:lnTo>
                    <a:pt x="455549" y="410210"/>
                  </a:lnTo>
                  <a:lnTo>
                    <a:pt x="454787" y="408940"/>
                  </a:lnTo>
                  <a:lnTo>
                    <a:pt x="453492" y="406400"/>
                  </a:lnTo>
                  <a:close/>
                </a:path>
                <a:path w="972820" h="584200">
                  <a:moveTo>
                    <a:pt x="516636" y="383540"/>
                  </a:moveTo>
                  <a:lnTo>
                    <a:pt x="510413" y="383540"/>
                  </a:lnTo>
                  <a:lnTo>
                    <a:pt x="511175" y="384810"/>
                  </a:lnTo>
                  <a:lnTo>
                    <a:pt x="514985" y="384810"/>
                  </a:lnTo>
                  <a:lnTo>
                    <a:pt x="516636" y="383540"/>
                  </a:lnTo>
                  <a:close/>
                </a:path>
                <a:path w="972820" h="584200">
                  <a:moveTo>
                    <a:pt x="451739" y="205740"/>
                  </a:moveTo>
                  <a:lnTo>
                    <a:pt x="446786" y="205740"/>
                  </a:lnTo>
                  <a:lnTo>
                    <a:pt x="443230" y="208280"/>
                  </a:lnTo>
                  <a:lnTo>
                    <a:pt x="440944" y="208280"/>
                  </a:lnTo>
                  <a:lnTo>
                    <a:pt x="438404" y="209550"/>
                  </a:lnTo>
                  <a:lnTo>
                    <a:pt x="435737" y="210820"/>
                  </a:lnTo>
                  <a:lnTo>
                    <a:pt x="433578" y="212090"/>
                  </a:lnTo>
                  <a:lnTo>
                    <a:pt x="431927" y="213360"/>
                  </a:lnTo>
                  <a:lnTo>
                    <a:pt x="430403" y="214630"/>
                  </a:lnTo>
                  <a:lnTo>
                    <a:pt x="429260" y="215900"/>
                  </a:lnTo>
                  <a:lnTo>
                    <a:pt x="427609" y="217170"/>
                  </a:lnTo>
                  <a:lnTo>
                    <a:pt x="427228" y="218440"/>
                  </a:lnTo>
                  <a:lnTo>
                    <a:pt x="427228" y="220980"/>
                  </a:lnTo>
                  <a:lnTo>
                    <a:pt x="508635" y="382270"/>
                  </a:lnTo>
                  <a:lnTo>
                    <a:pt x="509016" y="382270"/>
                  </a:lnTo>
                  <a:lnTo>
                    <a:pt x="509650" y="383540"/>
                  </a:lnTo>
                  <a:lnTo>
                    <a:pt x="518668" y="383540"/>
                  </a:lnTo>
                  <a:lnTo>
                    <a:pt x="520700" y="382270"/>
                  </a:lnTo>
                  <a:lnTo>
                    <a:pt x="523113" y="381000"/>
                  </a:lnTo>
                  <a:lnTo>
                    <a:pt x="525907" y="379730"/>
                  </a:lnTo>
                  <a:lnTo>
                    <a:pt x="528828" y="378460"/>
                  </a:lnTo>
                  <a:lnTo>
                    <a:pt x="531241" y="377190"/>
                  </a:lnTo>
                  <a:lnTo>
                    <a:pt x="534797" y="374650"/>
                  </a:lnTo>
                  <a:lnTo>
                    <a:pt x="536067" y="373380"/>
                  </a:lnTo>
                  <a:lnTo>
                    <a:pt x="536829" y="372110"/>
                  </a:lnTo>
                  <a:lnTo>
                    <a:pt x="537718" y="372110"/>
                  </a:lnTo>
                  <a:lnTo>
                    <a:pt x="538226" y="370840"/>
                  </a:lnTo>
                  <a:lnTo>
                    <a:pt x="538480" y="368300"/>
                  </a:lnTo>
                  <a:lnTo>
                    <a:pt x="537845" y="367030"/>
                  </a:lnTo>
                  <a:lnTo>
                    <a:pt x="481456" y="255270"/>
                  </a:lnTo>
                  <a:lnTo>
                    <a:pt x="483814" y="245110"/>
                  </a:lnTo>
                  <a:lnTo>
                    <a:pt x="486505" y="236220"/>
                  </a:lnTo>
                  <a:lnTo>
                    <a:pt x="489025" y="229870"/>
                  </a:lnTo>
                  <a:lnTo>
                    <a:pt x="464947" y="229870"/>
                  </a:lnTo>
                  <a:lnTo>
                    <a:pt x="453771" y="208280"/>
                  </a:lnTo>
                  <a:lnTo>
                    <a:pt x="453263" y="207010"/>
                  </a:lnTo>
                  <a:lnTo>
                    <a:pt x="452500" y="207010"/>
                  </a:lnTo>
                  <a:lnTo>
                    <a:pt x="451739" y="205740"/>
                  </a:lnTo>
                  <a:close/>
                </a:path>
                <a:path w="972820" h="584200">
                  <a:moveTo>
                    <a:pt x="618490" y="121920"/>
                  </a:moveTo>
                  <a:lnTo>
                    <a:pt x="612775" y="121920"/>
                  </a:lnTo>
                  <a:lnTo>
                    <a:pt x="608457" y="124460"/>
                  </a:lnTo>
                  <a:lnTo>
                    <a:pt x="598551" y="129540"/>
                  </a:lnTo>
                  <a:lnTo>
                    <a:pt x="589534" y="137160"/>
                  </a:lnTo>
                  <a:lnTo>
                    <a:pt x="589661" y="138430"/>
                  </a:lnTo>
                  <a:lnTo>
                    <a:pt x="590423" y="139700"/>
                  </a:lnTo>
                  <a:lnTo>
                    <a:pt x="591058" y="140970"/>
                  </a:lnTo>
                  <a:lnTo>
                    <a:pt x="592582" y="143510"/>
                  </a:lnTo>
                  <a:lnTo>
                    <a:pt x="594741" y="144780"/>
                  </a:lnTo>
                  <a:lnTo>
                    <a:pt x="728726" y="269240"/>
                  </a:lnTo>
                  <a:lnTo>
                    <a:pt x="729742" y="269240"/>
                  </a:lnTo>
                  <a:lnTo>
                    <a:pt x="731012" y="270510"/>
                  </a:lnTo>
                  <a:lnTo>
                    <a:pt x="732409" y="271780"/>
                  </a:lnTo>
                  <a:lnTo>
                    <a:pt x="736600" y="271780"/>
                  </a:lnTo>
                  <a:lnTo>
                    <a:pt x="742823" y="340360"/>
                  </a:lnTo>
                  <a:lnTo>
                    <a:pt x="743203" y="342900"/>
                  </a:lnTo>
                  <a:lnTo>
                    <a:pt x="744727" y="344170"/>
                  </a:lnTo>
                  <a:lnTo>
                    <a:pt x="745744" y="345440"/>
                  </a:lnTo>
                  <a:lnTo>
                    <a:pt x="750188" y="345440"/>
                  </a:lnTo>
                  <a:lnTo>
                    <a:pt x="754252" y="344170"/>
                  </a:lnTo>
                  <a:lnTo>
                    <a:pt x="756793" y="342900"/>
                  </a:lnTo>
                  <a:lnTo>
                    <a:pt x="759840" y="341630"/>
                  </a:lnTo>
                  <a:lnTo>
                    <a:pt x="765810" y="337820"/>
                  </a:lnTo>
                  <a:lnTo>
                    <a:pt x="769874" y="335280"/>
                  </a:lnTo>
                  <a:lnTo>
                    <a:pt x="774700" y="330200"/>
                  </a:lnTo>
                  <a:lnTo>
                    <a:pt x="775715" y="327660"/>
                  </a:lnTo>
                  <a:lnTo>
                    <a:pt x="767080" y="256540"/>
                  </a:lnTo>
                  <a:lnTo>
                    <a:pt x="763818" y="229870"/>
                  </a:lnTo>
                  <a:lnTo>
                    <a:pt x="733298" y="229870"/>
                  </a:lnTo>
                  <a:lnTo>
                    <a:pt x="623062" y="125730"/>
                  </a:lnTo>
                  <a:lnTo>
                    <a:pt x="621665" y="124460"/>
                  </a:lnTo>
                  <a:lnTo>
                    <a:pt x="620522" y="123190"/>
                  </a:lnTo>
                  <a:lnTo>
                    <a:pt x="618490" y="121920"/>
                  </a:lnTo>
                  <a:close/>
                </a:path>
                <a:path w="972820" h="584200">
                  <a:moveTo>
                    <a:pt x="351631" y="261620"/>
                  </a:moveTo>
                  <a:lnTo>
                    <a:pt x="345134" y="261620"/>
                  </a:lnTo>
                  <a:lnTo>
                    <a:pt x="338328" y="262890"/>
                  </a:lnTo>
                  <a:lnTo>
                    <a:pt x="331088" y="264160"/>
                  </a:lnTo>
                  <a:lnTo>
                    <a:pt x="323469" y="266700"/>
                  </a:lnTo>
                  <a:lnTo>
                    <a:pt x="315468" y="269240"/>
                  </a:lnTo>
                  <a:lnTo>
                    <a:pt x="307086" y="273050"/>
                  </a:lnTo>
                  <a:lnTo>
                    <a:pt x="300863" y="276860"/>
                  </a:lnTo>
                  <a:lnTo>
                    <a:pt x="295148" y="279400"/>
                  </a:lnTo>
                  <a:lnTo>
                    <a:pt x="284225" y="288290"/>
                  </a:lnTo>
                  <a:lnTo>
                    <a:pt x="279273" y="292100"/>
                  </a:lnTo>
                  <a:lnTo>
                    <a:pt x="270891" y="300990"/>
                  </a:lnTo>
                  <a:lnTo>
                    <a:pt x="267335" y="304800"/>
                  </a:lnTo>
                  <a:lnTo>
                    <a:pt x="264541" y="309880"/>
                  </a:lnTo>
                  <a:lnTo>
                    <a:pt x="261620" y="313690"/>
                  </a:lnTo>
                  <a:lnTo>
                    <a:pt x="259842" y="316230"/>
                  </a:lnTo>
                  <a:lnTo>
                    <a:pt x="258953" y="318770"/>
                  </a:lnTo>
                  <a:lnTo>
                    <a:pt x="258191" y="321310"/>
                  </a:lnTo>
                  <a:lnTo>
                    <a:pt x="257937" y="323850"/>
                  </a:lnTo>
                  <a:lnTo>
                    <a:pt x="258953" y="327660"/>
                  </a:lnTo>
                  <a:lnTo>
                    <a:pt x="259842" y="330200"/>
                  </a:lnTo>
                  <a:lnTo>
                    <a:pt x="262255" y="334010"/>
                  </a:lnTo>
                  <a:lnTo>
                    <a:pt x="263271" y="336550"/>
                  </a:lnTo>
                  <a:lnTo>
                    <a:pt x="264160" y="337820"/>
                  </a:lnTo>
                  <a:lnTo>
                    <a:pt x="266192" y="340360"/>
                  </a:lnTo>
                  <a:lnTo>
                    <a:pt x="267208" y="340360"/>
                  </a:lnTo>
                  <a:lnTo>
                    <a:pt x="268224" y="341630"/>
                  </a:lnTo>
                  <a:lnTo>
                    <a:pt x="272034" y="341630"/>
                  </a:lnTo>
                  <a:lnTo>
                    <a:pt x="274320" y="340360"/>
                  </a:lnTo>
                  <a:lnTo>
                    <a:pt x="276098" y="337820"/>
                  </a:lnTo>
                  <a:lnTo>
                    <a:pt x="280162" y="331470"/>
                  </a:lnTo>
                  <a:lnTo>
                    <a:pt x="282829" y="328930"/>
                  </a:lnTo>
                  <a:lnTo>
                    <a:pt x="316356" y="298450"/>
                  </a:lnTo>
                  <a:lnTo>
                    <a:pt x="323088" y="294640"/>
                  </a:lnTo>
                  <a:lnTo>
                    <a:pt x="329184" y="293370"/>
                  </a:lnTo>
                  <a:lnTo>
                    <a:pt x="340106" y="292100"/>
                  </a:lnTo>
                  <a:lnTo>
                    <a:pt x="394924" y="292100"/>
                  </a:lnTo>
                  <a:lnTo>
                    <a:pt x="392493" y="288290"/>
                  </a:lnTo>
                  <a:lnTo>
                    <a:pt x="357794" y="262890"/>
                  </a:lnTo>
                  <a:lnTo>
                    <a:pt x="351631" y="261620"/>
                  </a:lnTo>
                  <a:close/>
                </a:path>
                <a:path w="972820" h="584200">
                  <a:moveTo>
                    <a:pt x="624713" y="328930"/>
                  </a:moveTo>
                  <a:lnTo>
                    <a:pt x="618617" y="328930"/>
                  </a:lnTo>
                  <a:lnTo>
                    <a:pt x="619506" y="330200"/>
                  </a:lnTo>
                  <a:lnTo>
                    <a:pt x="623062" y="330200"/>
                  </a:lnTo>
                  <a:lnTo>
                    <a:pt x="624713" y="328930"/>
                  </a:lnTo>
                  <a:close/>
                </a:path>
                <a:path w="972820" h="584200">
                  <a:moveTo>
                    <a:pt x="587149" y="198120"/>
                  </a:moveTo>
                  <a:lnTo>
                    <a:pt x="532892" y="198120"/>
                  </a:lnTo>
                  <a:lnTo>
                    <a:pt x="537972" y="199390"/>
                  </a:lnTo>
                  <a:lnTo>
                    <a:pt x="542798" y="201930"/>
                  </a:lnTo>
                  <a:lnTo>
                    <a:pt x="569468" y="233680"/>
                  </a:lnTo>
                  <a:lnTo>
                    <a:pt x="616712" y="327660"/>
                  </a:lnTo>
                  <a:lnTo>
                    <a:pt x="617220" y="327660"/>
                  </a:lnTo>
                  <a:lnTo>
                    <a:pt x="617855" y="328930"/>
                  </a:lnTo>
                  <a:lnTo>
                    <a:pt x="626745" y="328930"/>
                  </a:lnTo>
                  <a:lnTo>
                    <a:pt x="628777" y="327660"/>
                  </a:lnTo>
                  <a:lnTo>
                    <a:pt x="631317" y="326390"/>
                  </a:lnTo>
                  <a:lnTo>
                    <a:pt x="645033" y="317500"/>
                  </a:lnTo>
                  <a:lnTo>
                    <a:pt x="645922" y="317500"/>
                  </a:lnTo>
                  <a:lnTo>
                    <a:pt x="646303" y="316230"/>
                  </a:lnTo>
                  <a:lnTo>
                    <a:pt x="646430" y="314960"/>
                  </a:lnTo>
                  <a:lnTo>
                    <a:pt x="646684" y="313690"/>
                  </a:lnTo>
                  <a:lnTo>
                    <a:pt x="646430" y="313690"/>
                  </a:lnTo>
                  <a:lnTo>
                    <a:pt x="646049" y="312420"/>
                  </a:lnTo>
                  <a:lnTo>
                    <a:pt x="596773" y="214630"/>
                  </a:lnTo>
                  <a:lnTo>
                    <a:pt x="592443" y="207010"/>
                  </a:lnTo>
                  <a:lnTo>
                    <a:pt x="588041" y="199390"/>
                  </a:lnTo>
                  <a:lnTo>
                    <a:pt x="587149" y="198120"/>
                  </a:lnTo>
                  <a:close/>
                </a:path>
                <a:path w="972820" h="584200">
                  <a:moveTo>
                    <a:pt x="163068" y="275590"/>
                  </a:moveTo>
                  <a:lnTo>
                    <a:pt x="159258" y="275590"/>
                  </a:lnTo>
                  <a:lnTo>
                    <a:pt x="157480" y="276860"/>
                  </a:lnTo>
                  <a:lnTo>
                    <a:pt x="163956" y="276860"/>
                  </a:lnTo>
                  <a:lnTo>
                    <a:pt x="163068" y="275590"/>
                  </a:lnTo>
                  <a:close/>
                </a:path>
                <a:path w="972820" h="584200">
                  <a:moveTo>
                    <a:pt x="533781" y="165100"/>
                  </a:moveTo>
                  <a:lnTo>
                    <a:pt x="497589" y="177800"/>
                  </a:lnTo>
                  <a:lnTo>
                    <a:pt x="471820" y="209550"/>
                  </a:lnTo>
                  <a:lnTo>
                    <a:pt x="464947" y="229870"/>
                  </a:lnTo>
                  <a:lnTo>
                    <a:pt x="489025" y="229870"/>
                  </a:lnTo>
                  <a:lnTo>
                    <a:pt x="489529" y="228600"/>
                  </a:lnTo>
                  <a:lnTo>
                    <a:pt x="492887" y="220980"/>
                  </a:lnTo>
                  <a:lnTo>
                    <a:pt x="522224" y="198120"/>
                  </a:lnTo>
                  <a:lnTo>
                    <a:pt x="587149" y="198120"/>
                  </a:lnTo>
                  <a:lnTo>
                    <a:pt x="579120" y="186690"/>
                  </a:lnTo>
                  <a:lnTo>
                    <a:pt x="574424" y="182880"/>
                  </a:lnTo>
                  <a:lnTo>
                    <a:pt x="569468" y="177800"/>
                  </a:lnTo>
                  <a:lnTo>
                    <a:pt x="564225" y="173990"/>
                  </a:lnTo>
                  <a:lnTo>
                    <a:pt x="558673" y="171450"/>
                  </a:lnTo>
                  <a:lnTo>
                    <a:pt x="552890" y="168910"/>
                  </a:lnTo>
                  <a:lnTo>
                    <a:pt x="546798" y="166370"/>
                  </a:lnTo>
                  <a:lnTo>
                    <a:pt x="540420" y="166370"/>
                  </a:lnTo>
                  <a:lnTo>
                    <a:pt x="533781" y="165100"/>
                  </a:lnTo>
                  <a:close/>
                </a:path>
                <a:path w="972820" h="584200">
                  <a:moveTo>
                    <a:pt x="737870" y="59690"/>
                  </a:moveTo>
                  <a:lnTo>
                    <a:pt x="736092" y="60960"/>
                  </a:lnTo>
                  <a:lnTo>
                    <a:pt x="731520" y="62230"/>
                  </a:lnTo>
                  <a:lnTo>
                    <a:pt x="728726" y="63500"/>
                  </a:lnTo>
                  <a:lnTo>
                    <a:pt x="721613" y="67310"/>
                  </a:lnTo>
                  <a:lnTo>
                    <a:pt x="718820" y="68580"/>
                  </a:lnTo>
                  <a:lnTo>
                    <a:pt x="715010" y="71120"/>
                  </a:lnTo>
                  <a:lnTo>
                    <a:pt x="713739" y="72390"/>
                  </a:lnTo>
                  <a:lnTo>
                    <a:pt x="712470" y="74930"/>
                  </a:lnTo>
                  <a:lnTo>
                    <a:pt x="712343" y="76200"/>
                  </a:lnTo>
                  <a:lnTo>
                    <a:pt x="733806" y="229870"/>
                  </a:lnTo>
                  <a:lnTo>
                    <a:pt x="763818" y="229870"/>
                  </a:lnTo>
                  <a:lnTo>
                    <a:pt x="744093" y="68580"/>
                  </a:lnTo>
                  <a:lnTo>
                    <a:pt x="740663" y="60960"/>
                  </a:lnTo>
                  <a:lnTo>
                    <a:pt x="739267" y="60960"/>
                  </a:lnTo>
                  <a:lnTo>
                    <a:pt x="737870" y="59690"/>
                  </a:lnTo>
                  <a:close/>
                </a:path>
                <a:path w="972820" h="584200">
                  <a:moveTo>
                    <a:pt x="911695" y="30480"/>
                  </a:moveTo>
                  <a:lnTo>
                    <a:pt x="861822" y="30480"/>
                  </a:lnTo>
                  <a:lnTo>
                    <a:pt x="870712" y="34290"/>
                  </a:lnTo>
                  <a:lnTo>
                    <a:pt x="874776" y="36830"/>
                  </a:lnTo>
                  <a:lnTo>
                    <a:pt x="894969" y="68580"/>
                  </a:lnTo>
                  <a:lnTo>
                    <a:pt x="872998" y="80010"/>
                  </a:lnTo>
                  <a:lnTo>
                    <a:pt x="864016" y="85090"/>
                  </a:lnTo>
                  <a:lnTo>
                    <a:pt x="855726" y="88900"/>
                  </a:lnTo>
                  <a:lnTo>
                    <a:pt x="848102" y="95250"/>
                  </a:lnTo>
                  <a:lnTo>
                    <a:pt x="841121" y="100330"/>
                  </a:lnTo>
                  <a:lnTo>
                    <a:pt x="834929" y="105410"/>
                  </a:lnTo>
                  <a:lnTo>
                    <a:pt x="829500" y="110490"/>
                  </a:lnTo>
                  <a:lnTo>
                    <a:pt x="824833" y="116840"/>
                  </a:lnTo>
                  <a:lnTo>
                    <a:pt x="820927" y="121920"/>
                  </a:lnTo>
                  <a:lnTo>
                    <a:pt x="813637" y="149860"/>
                  </a:lnTo>
                  <a:lnTo>
                    <a:pt x="813750" y="153670"/>
                  </a:lnTo>
                  <a:lnTo>
                    <a:pt x="839977" y="196850"/>
                  </a:lnTo>
                  <a:lnTo>
                    <a:pt x="860044" y="203200"/>
                  </a:lnTo>
                  <a:lnTo>
                    <a:pt x="867410" y="203200"/>
                  </a:lnTo>
                  <a:lnTo>
                    <a:pt x="875284" y="201930"/>
                  </a:lnTo>
                  <a:lnTo>
                    <a:pt x="887349" y="199390"/>
                  </a:lnTo>
                  <a:lnTo>
                    <a:pt x="899795" y="194310"/>
                  </a:lnTo>
                  <a:lnTo>
                    <a:pt x="906653" y="189230"/>
                  </a:lnTo>
                  <a:lnTo>
                    <a:pt x="912939" y="185420"/>
                  </a:lnTo>
                  <a:lnTo>
                    <a:pt x="918654" y="180340"/>
                  </a:lnTo>
                  <a:lnTo>
                    <a:pt x="923798" y="173990"/>
                  </a:lnTo>
                  <a:lnTo>
                    <a:pt x="872986" y="173990"/>
                  </a:lnTo>
                  <a:lnTo>
                    <a:pt x="867028" y="172720"/>
                  </a:lnTo>
                  <a:lnTo>
                    <a:pt x="859282" y="170180"/>
                  </a:lnTo>
                  <a:lnTo>
                    <a:pt x="853313" y="165100"/>
                  </a:lnTo>
                  <a:lnTo>
                    <a:pt x="849122" y="156210"/>
                  </a:lnTo>
                  <a:lnTo>
                    <a:pt x="846709" y="152400"/>
                  </a:lnTo>
                  <a:lnTo>
                    <a:pt x="845438" y="147320"/>
                  </a:lnTo>
                  <a:lnTo>
                    <a:pt x="845312" y="137160"/>
                  </a:lnTo>
                  <a:lnTo>
                    <a:pt x="846582" y="133350"/>
                  </a:lnTo>
                  <a:lnTo>
                    <a:pt x="905637" y="90170"/>
                  </a:lnTo>
                  <a:lnTo>
                    <a:pt x="942430" y="90170"/>
                  </a:lnTo>
                  <a:lnTo>
                    <a:pt x="913310" y="33020"/>
                  </a:lnTo>
                  <a:lnTo>
                    <a:pt x="911695" y="30480"/>
                  </a:lnTo>
                  <a:close/>
                </a:path>
                <a:path w="972820" h="584200">
                  <a:moveTo>
                    <a:pt x="942430" y="90170"/>
                  </a:moveTo>
                  <a:lnTo>
                    <a:pt x="905637" y="90170"/>
                  </a:lnTo>
                  <a:lnTo>
                    <a:pt x="922782" y="123190"/>
                  </a:lnTo>
                  <a:lnTo>
                    <a:pt x="920279" y="132080"/>
                  </a:lnTo>
                  <a:lnTo>
                    <a:pt x="900430" y="165100"/>
                  </a:lnTo>
                  <a:lnTo>
                    <a:pt x="879252" y="172720"/>
                  </a:lnTo>
                  <a:lnTo>
                    <a:pt x="872986" y="173990"/>
                  </a:lnTo>
                  <a:lnTo>
                    <a:pt x="923798" y="173990"/>
                  </a:lnTo>
                  <a:lnTo>
                    <a:pt x="928348" y="167640"/>
                  </a:lnTo>
                  <a:lnTo>
                    <a:pt x="932291" y="160020"/>
                  </a:lnTo>
                  <a:lnTo>
                    <a:pt x="935638" y="152400"/>
                  </a:lnTo>
                  <a:lnTo>
                    <a:pt x="938402" y="144780"/>
                  </a:lnTo>
                  <a:lnTo>
                    <a:pt x="970255" y="144780"/>
                  </a:lnTo>
                  <a:lnTo>
                    <a:pt x="942430" y="90170"/>
                  </a:lnTo>
                  <a:close/>
                </a:path>
                <a:path w="972820" h="584200">
                  <a:moveTo>
                    <a:pt x="954024" y="162560"/>
                  </a:moveTo>
                  <a:lnTo>
                    <a:pt x="948055" y="162560"/>
                  </a:lnTo>
                  <a:lnTo>
                    <a:pt x="949325" y="163830"/>
                  </a:lnTo>
                  <a:lnTo>
                    <a:pt x="952119" y="163830"/>
                  </a:lnTo>
                  <a:lnTo>
                    <a:pt x="954024" y="162560"/>
                  </a:lnTo>
                  <a:close/>
                </a:path>
                <a:path w="972820" h="584200">
                  <a:moveTo>
                    <a:pt x="970255" y="144780"/>
                  </a:moveTo>
                  <a:lnTo>
                    <a:pt x="938402" y="144780"/>
                  </a:lnTo>
                  <a:lnTo>
                    <a:pt x="946403" y="160020"/>
                  </a:lnTo>
                  <a:lnTo>
                    <a:pt x="947165" y="162560"/>
                  </a:lnTo>
                  <a:lnTo>
                    <a:pt x="956056" y="162560"/>
                  </a:lnTo>
                  <a:lnTo>
                    <a:pt x="958596" y="161290"/>
                  </a:lnTo>
                  <a:lnTo>
                    <a:pt x="961644" y="160020"/>
                  </a:lnTo>
                  <a:lnTo>
                    <a:pt x="964946" y="157480"/>
                  </a:lnTo>
                  <a:lnTo>
                    <a:pt x="967232" y="156210"/>
                  </a:lnTo>
                  <a:lnTo>
                    <a:pt x="970152" y="153670"/>
                  </a:lnTo>
                  <a:lnTo>
                    <a:pt x="971169" y="152400"/>
                  </a:lnTo>
                  <a:lnTo>
                    <a:pt x="971803" y="152400"/>
                  </a:lnTo>
                  <a:lnTo>
                    <a:pt x="972438" y="151130"/>
                  </a:lnTo>
                  <a:lnTo>
                    <a:pt x="972312" y="149860"/>
                  </a:lnTo>
                  <a:lnTo>
                    <a:pt x="971550" y="147320"/>
                  </a:lnTo>
                  <a:lnTo>
                    <a:pt x="970255" y="144780"/>
                  </a:lnTo>
                  <a:close/>
                </a:path>
                <a:path w="972820" h="584200">
                  <a:moveTo>
                    <a:pt x="868394" y="0"/>
                  </a:moveTo>
                  <a:lnTo>
                    <a:pt x="861897" y="0"/>
                  </a:lnTo>
                  <a:lnTo>
                    <a:pt x="855090" y="1270"/>
                  </a:lnTo>
                  <a:lnTo>
                    <a:pt x="847851" y="2540"/>
                  </a:lnTo>
                  <a:lnTo>
                    <a:pt x="840231" y="5080"/>
                  </a:lnTo>
                  <a:lnTo>
                    <a:pt x="832230" y="7620"/>
                  </a:lnTo>
                  <a:lnTo>
                    <a:pt x="823849" y="11430"/>
                  </a:lnTo>
                  <a:lnTo>
                    <a:pt x="817752" y="15240"/>
                  </a:lnTo>
                  <a:lnTo>
                    <a:pt x="811911" y="19050"/>
                  </a:lnTo>
                  <a:lnTo>
                    <a:pt x="800988" y="26670"/>
                  </a:lnTo>
                  <a:lnTo>
                    <a:pt x="796163" y="31750"/>
                  </a:lnTo>
                  <a:lnTo>
                    <a:pt x="791972" y="35560"/>
                  </a:lnTo>
                  <a:lnTo>
                    <a:pt x="787653" y="39370"/>
                  </a:lnTo>
                  <a:lnTo>
                    <a:pt x="784225" y="44450"/>
                  </a:lnTo>
                  <a:lnTo>
                    <a:pt x="781303" y="48260"/>
                  </a:lnTo>
                  <a:lnTo>
                    <a:pt x="778510" y="52070"/>
                  </a:lnTo>
                  <a:lnTo>
                    <a:pt x="776605" y="55880"/>
                  </a:lnTo>
                  <a:lnTo>
                    <a:pt x="775843" y="57150"/>
                  </a:lnTo>
                  <a:lnTo>
                    <a:pt x="774953" y="59690"/>
                  </a:lnTo>
                  <a:lnTo>
                    <a:pt x="774826" y="62230"/>
                  </a:lnTo>
                  <a:lnTo>
                    <a:pt x="775208" y="63500"/>
                  </a:lnTo>
                  <a:lnTo>
                    <a:pt x="775715" y="66040"/>
                  </a:lnTo>
                  <a:lnTo>
                    <a:pt x="776732" y="68580"/>
                  </a:lnTo>
                  <a:lnTo>
                    <a:pt x="778128" y="71120"/>
                  </a:lnTo>
                  <a:lnTo>
                    <a:pt x="779018" y="73660"/>
                  </a:lnTo>
                  <a:lnTo>
                    <a:pt x="781050" y="76200"/>
                  </a:lnTo>
                  <a:lnTo>
                    <a:pt x="781938" y="77470"/>
                  </a:lnTo>
                  <a:lnTo>
                    <a:pt x="782955" y="78740"/>
                  </a:lnTo>
                  <a:lnTo>
                    <a:pt x="784987" y="80010"/>
                  </a:lnTo>
                  <a:lnTo>
                    <a:pt x="789813" y="80010"/>
                  </a:lnTo>
                  <a:lnTo>
                    <a:pt x="791210" y="78740"/>
                  </a:lnTo>
                  <a:lnTo>
                    <a:pt x="792861" y="77470"/>
                  </a:lnTo>
                  <a:lnTo>
                    <a:pt x="796925" y="71120"/>
                  </a:lnTo>
                  <a:lnTo>
                    <a:pt x="799592" y="67310"/>
                  </a:lnTo>
                  <a:lnTo>
                    <a:pt x="802894" y="62230"/>
                  </a:lnTo>
                  <a:lnTo>
                    <a:pt x="806196" y="58420"/>
                  </a:lnTo>
                  <a:lnTo>
                    <a:pt x="810260" y="54610"/>
                  </a:lnTo>
                  <a:lnTo>
                    <a:pt x="819912" y="44450"/>
                  </a:lnTo>
                  <a:lnTo>
                    <a:pt x="826008" y="40640"/>
                  </a:lnTo>
                  <a:lnTo>
                    <a:pt x="839977" y="33020"/>
                  </a:lnTo>
                  <a:lnTo>
                    <a:pt x="845947" y="31750"/>
                  </a:lnTo>
                  <a:lnTo>
                    <a:pt x="856869" y="30480"/>
                  </a:lnTo>
                  <a:lnTo>
                    <a:pt x="911695" y="30480"/>
                  </a:lnTo>
                  <a:lnTo>
                    <a:pt x="909272" y="26670"/>
                  </a:lnTo>
                  <a:lnTo>
                    <a:pt x="905067" y="21590"/>
                  </a:lnTo>
                  <a:lnTo>
                    <a:pt x="900684" y="15240"/>
                  </a:lnTo>
                  <a:lnTo>
                    <a:pt x="894588" y="10160"/>
                  </a:lnTo>
                  <a:lnTo>
                    <a:pt x="887857" y="5080"/>
                  </a:lnTo>
                  <a:lnTo>
                    <a:pt x="880363" y="2540"/>
                  </a:lnTo>
                  <a:lnTo>
                    <a:pt x="874557" y="1270"/>
                  </a:lnTo>
                  <a:lnTo>
                    <a:pt x="8683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615370" y="4358735"/>
              <a:ext cx="1043243" cy="6654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621" y="1027851"/>
            <a:ext cx="458940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268473"/>
            <a:ext cx="9004300" cy="1667510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27305" rIns="0" bIns="0" rtlCol="0" vert="horz">
            <a:spAutoFit/>
          </a:bodyPr>
          <a:lstStyle/>
          <a:p>
            <a:pPr algn="just" marL="302260" indent="-229235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302895" algn="l"/>
              </a:tabLst>
            </a:pPr>
            <a:r>
              <a:rPr dirty="0" sz="1800">
                <a:latin typeface="Bookman Uralic"/>
                <a:cs typeface="Bookman Uralic"/>
              </a:rPr>
              <a:t>Dokumen </a:t>
            </a:r>
            <a:r>
              <a:rPr dirty="0" sz="1800" spc="-5">
                <a:latin typeface="Bookman Uralic"/>
                <a:cs typeface="Bookman Uralic"/>
              </a:rPr>
              <a:t>Arsitektur SPBE </a:t>
            </a:r>
            <a:r>
              <a:rPr dirty="0" sz="1800">
                <a:latin typeface="Bookman Uralic"/>
                <a:cs typeface="Bookman Uralic"/>
              </a:rPr>
              <a:t>telah</a:t>
            </a:r>
            <a:r>
              <a:rPr dirty="0" sz="1800" spc="-35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tersedia.</a:t>
            </a:r>
            <a:endParaRPr sz="1800">
              <a:latin typeface="Bookman Uralic"/>
              <a:cs typeface="Bookman Uralic"/>
            </a:endParaRPr>
          </a:p>
          <a:p>
            <a:pPr algn="just" marL="302260" marR="66675" indent="-228600">
              <a:lnSpc>
                <a:spcPct val="107100"/>
              </a:lnSpc>
              <a:spcBef>
                <a:spcPts val="5"/>
              </a:spcBef>
              <a:buFont typeface="Arial"/>
              <a:buChar char="•"/>
              <a:tabLst>
                <a:tab pos="302895" algn="l"/>
              </a:tabLst>
            </a:pPr>
            <a:r>
              <a:rPr dirty="0" sz="1800" spc="-5">
                <a:latin typeface="Bookman Uralic"/>
                <a:cs typeface="Bookman Uralic"/>
              </a:rPr>
              <a:t>Kondisi: </a:t>
            </a:r>
            <a:r>
              <a:rPr dirty="0" sz="1800">
                <a:latin typeface="Bookman Uralic"/>
                <a:cs typeface="Bookman Uralic"/>
              </a:rPr>
              <a:t>Dokumen </a:t>
            </a:r>
            <a:r>
              <a:rPr dirty="0" sz="1800" spc="-5">
                <a:latin typeface="Bookman Uralic"/>
                <a:cs typeface="Bookman Uralic"/>
              </a:rPr>
              <a:t>Arsitektur SPBE hanya </a:t>
            </a:r>
            <a:r>
              <a:rPr dirty="0" sz="1800">
                <a:latin typeface="Bookman Uralic"/>
                <a:cs typeface="Bookman Uralic"/>
              </a:rPr>
              <a:t>mencakup </a:t>
            </a:r>
            <a:r>
              <a:rPr dirty="0" sz="1800" b="1">
                <a:latin typeface="Bookman Uralic"/>
                <a:cs typeface="Bookman Uralic"/>
              </a:rPr>
              <a:t>sebagian </a:t>
            </a:r>
            <a:r>
              <a:rPr dirty="0" sz="1800" spc="-5">
                <a:latin typeface="Bookman Uralic"/>
                <a:cs typeface="Bookman Uralic"/>
              </a:rPr>
              <a:t>dari  referensi dan domain Arsitektur SPBE Instansi Pusat/Pemerintah </a:t>
            </a:r>
            <a:r>
              <a:rPr dirty="0" sz="1800">
                <a:latin typeface="Bookman Uralic"/>
                <a:cs typeface="Bookman Uralic"/>
              </a:rPr>
              <a:t>Daerah  </a:t>
            </a:r>
            <a:r>
              <a:rPr dirty="0" sz="1800" spc="-5">
                <a:latin typeface="Bookman Uralic"/>
                <a:cs typeface="Bookman Uralic"/>
              </a:rPr>
              <a:t>(Proses Bisnis, </a:t>
            </a:r>
            <a:r>
              <a:rPr dirty="0" sz="1800">
                <a:latin typeface="Bookman Uralic"/>
                <a:cs typeface="Bookman Uralic"/>
              </a:rPr>
              <a:t>Data </a:t>
            </a:r>
            <a:r>
              <a:rPr dirty="0" sz="1800" spc="-5">
                <a:latin typeface="Bookman Uralic"/>
                <a:cs typeface="Bookman Uralic"/>
              </a:rPr>
              <a:t>dan Informasi, Infrastruktur SPBE, Aplikasi </a:t>
            </a:r>
            <a:r>
              <a:rPr dirty="0" sz="1800" spc="-10">
                <a:latin typeface="Bookman Uralic"/>
                <a:cs typeface="Bookman Uralic"/>
              </a:rPr>
              <a:t>SPBE,  </a:t>
            </a:r>
            <a:r>
              <a:rPr dirty="0" sz="1800" spc="-5">
                <a:latin typeface="Bookman Uralic"/>
                <a:cs typeface="Bookman Uralic"/>
              </a:rPr>
              <a:t>Keamanan SPBE, </a:t>
            </a:r>
            <a:r>
              <a:rPr dirty="0" sz="1800">
                <a:latin typeface="Bookman Uralic"/>
                <a:cs typeface="Bookman Uralic"/>
              </a:rPr>
              <a:t>dan </a:t>
            </a:r>
            <a:r>
              <a:rPr dirty="0" sz="1800" spc="-5">
                <a:latin typeface="Bookman Uralic"/>
                <a:cs typeface="Bookman Uralic"/>
              </a:rPr>
              <a:t>Layanan</a:t>
            </a:r>
            <a:r>
              <a:rPr dirty="0" sz="1800" spc="20">
                <a:latin typeface="Bookman Uralic"/>
                <a:cs typeface="Bookman Uralic"/>
              </a:rPr>
              <a:t> </a:t>
            </a:r>
            <a:r>
              <a:rPr dirty="0" sz="1800" spc="-5">
                <a:latin typeface="Bookman Uralic"/>
                <a:cs typeface="Bookman Uralic"/>
              </a:rPr>
              <a:t>SPBE).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5"/>
              <a:t>11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42820" y="1708530"/>
            <a:ext cx="2621915" cy="3238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2 Arsitektur</a:t>
            </a:r>
            <a:r>
              <a:rPr dirty="0" sz="1950" spc="-90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3247" y="1708404"/>
            <a:ext cx="374903" cy="376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64495" y="958596"/>
            <a:ext cx="542544" cy="544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105144" y="4309871"/>
            <a:ext cx="4500880" cy="175450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1115" rIns="0" bIns="0" rtlCol="0" vert="horz">
            <a:spAutoFit/>
          </a:bodyPr>
          <a:lstStyle/>
          <a:p>
            <a:pPr marL="378460" marR="160655" indent="-287020">
              <a:lnSpc>
                <a:spcPct val="100200"/>
              </a:lnSpc>
              <a:spcBef>
                <a:spcPts val="245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Dokumen Arsitektur SPBE </a:t>
            </a:r>
            <a:r>
              <a:rPr dirty="0" sz="1800">
                <a:latin typeface="Carlito"/>
                <a:cs typeface="Carlito"/>
              </a:rPr>
              <a:t>/ Rencana Induk  </a:t>
            </a:r>
            <a:r>
              <a:rPr dirty="0" sz="1800" spc="-5">
                <a:latin typeface="Carlito"/>
                <a:cs typeface="Carlito"/>
              </a:rPr>
              <a:t>TI </a:t>
            </a:r>
            <a:r>
              <a:rPr dirty="0" sz="1800">
                <a:latin typeface="Carlito"/>
                <a:cs typeface="Carlito"/>
              </a:rPr>
              <a:t>/ </a:t>
            </a:r>
            <a:r>
              <a:rPr dirty="0" sz="1800" spc="-5">
                <a:latin typeface="Carlito"/>
                <a:cs typeface="Carlito"/>
              </a:rPr>
              <a:t>Masterplan TIK </a:t>
            </a:r>
            <a:r>
              <a:rPr dirty="0" sz="1800">
                <a:latin typeface="Carlito"/>
                <a:cs typeface="Carlito"/>
              </a:rPr>
              <a:t>/ </a:t>
            </a:r>
            <a:r>
              <a:rPr dirty="0" sz="1800" spc="-5">
                <a:latin typeface="Carlito"/>
                <a:cs typeface="Carlito"/>
              </a:rPr>
              <a:t>Cetak Biru </a:t>
            </a:r>
            <a:r>
              <a:rPr dirty="0" sz="1800">
                <a:latin typeface="Carlito"/>
                <a:cs typeface="Carlito"/>
              </a:rPr>
              <a:t>/ Master  </a:t>
            </a:r>
            <a:r>
              <a:rPr dirty="0" sz="1800" spc="-5">
                <a:latin typeface="Carlito"/>
                <a:cs typeface="Carlito"/>
              </a:rPr>
              <a:t>Plan Smart City </a:t>
            </a:r>
            <a:r>
              <a:rPr dirty="0" sz="1800">
                <a:latin typeface="Carlito"/>
                <a:cs typeface="Carlito"/>
              </a:rPr>
              <a:t>yang menggambarkan  </a:t>
            </a:r>
            <a:r>
              <a:rPr dirty="0" sz="1800" b="1">
                <a:latin typeface="Carlito"/>
                <a:cs typeface="Carlito"/>
              </a:rPr>
              <a:t>sebagian </a:t>
            </a:r>
            <a:r>
              <a:rPr dirty="0" sz="1800">
                <a:latin typeface="Carlito"/>
                <a:cs typeface="Carlito"/>
              </a:rPr>
              <a:t>Referensi </a:t>
            </a:r>
            <a:r>
              <a:rPr dirty="0" sz="1800" spc="-5">
                <a:latin typeface="Carlito"/>
                <a:cs typeface="Carlito"/>
              </a:rPr>
              <a:t>Arsitektur SPBE  </a:t>
            </a:r>
            <a:r>
              <a:rPr dirty="0" sz="1800">
                <a:latin typeface="Carlito"/>
                <a:cs typeface="Carlito"/>
              </a:rPr>
              <a:t>dan/atau </a:t>
            </a:r>
            <a:r>
              <a:rPr dirty="0" sz="1800" spc="-5">
                <a:latin typeface="Carlito"/>
                <a:cs typeface="Carlito"/>
              </a:rPr>
              <a:t>Domain Arsitektur SPBE dan  didokumentasikan </a:t>
            </a:r>
            <a:r>
              <a:rPr dirty="0" sz="1800" spc="-5" b="1">
                <a:latin typeface="Carlito"/>
                <a:cs typeface="Carlito"/>
              </a:rPr>
              <a:t>secara formal.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227832" y="4117847"/>
            <a:ext cx="2461260" cy="2531745"/>
            <a:chOff x="3227832" y="4117847"/>
            <a:chExt cx="2461260" cy="2531745"/>
          </a:xfrm>
        </p:grpSpPr>
        <p:sp>
          <p:nvSpPr>
            <p:cNvPr id="10" name="object 10"/>
            <p:cNvSpPr/>
            <p:nvPr/>
          </p:nvSpPr>
          <p:spPr>
            <a:xfrm>
              <a:off x="3227832" y="4117847"/>
              <a:ext cx="2461260" cy="25313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643630" y="4614163"/>
              <a:ext cx="1784858" cy="15345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608076" y="4419600"/>
            <a:ext cx="2202180" cy="2230120"/>
            <a:chOff x="608076" y="4419600"/>
            <a:chExt cx="2202180" cy="2230120"/>
          </a:xfrm>
        </p:grpSpPr>
        <p:sp>
          <p:nvSpPr>
            <p:cNvPr id="13" name="object 13"/>
            <p:cNvSpPr/>
            <p:nvPr/>
          </p:nvSpPr>
          <p:spPr>
            <a:xfrm>
              <a:off x="608076" y="4419600"/>
              <a:ext cx="2202180" cy="22296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71689" y="4783327"/>
              <a:ext cx="1784896" cy="153451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621" y="1027851"/>
            <a:ext cx="458940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04010" y="2187701"/>
            <a:ext cx="9004300" cy="1591310"/>
          </a:xfrm>
          <a:custGeom>
            <a:avLst/>
            <a:gdLst/>
            <a:ahLst/>
            <a:cxnLst/>
            <a:rect l="l" t="t" r="r" b="b"/>
            <a:pathLst>
              <a:path w="9004300" h="1591310">
                <a:moveTo>
                  <a:pt x="0" y="1591056"/>
                </a:moveTo>
                <a:lnTo>
                  <a:pt x="9003792" y="1591056"/>
                </a:lnTo>
                <a:lnTo>
                  <a:pt x="9003792" y="0"/>
                </a:lnTo>
                <a:lnTo>
                  <a:pt x="0" y="0"/>
                </a:lnTo>
                <a:lnTo>
                  <a:pt x="0" y="1591056"/>
                </a:lnTo>
                <a:close/>
              </a:path>
            </a:pathLst>
          </a:custGeom>
          <a:ln w="25400">
            <a:solidFill>
              <a:srgbClr val="395E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665223" y="1702689"/>
            <a:ext cx="8881110" cy="16814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51815">
              <a:lnSpc>
                <a:spcPct val="100000"/>
              </a:lnSpc>
              <a:spcBef>
                <a:spcPts val="105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3 Arsitektur</a:t>
            </a:r>
            <a:r>
              <a:rPr dirty="0" sz="1950" spc="-55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  <a:p>
            <a:pPr algn="just" marL="241300" marR="5080" indent="-228600">
              <a:lnSpc>
                <a:spcPct val="107000"/>
              </a:lnSpc>
              <a:spcBef>
                <a:spcPts val="144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1800" spc="-5">
                <a:latin typeface="Bookman Uralic"/>
                <a:cs typeface="Bookman Uralic"/>
              </a:rPr>
              <a:t>Kriteria tingkat </a:t>
            </a:r>
            <a:r>
              <a:rPr dirty="0" sz="1800">
                <a:latin typeface="Bookman Uralic"/>
                <a:cs typeface="Bookman Uralic"/>
              </a:rPr>
              <a:t>2 telah </a:t>
            </a:r>
            <a:r>
              <a:rPr dirty="0" sz="1800" spc="-5">
                <a:latin typeface="Bookman Uralic"/>
                <a:cs typeface="Bookman Uralic"/>
              </a:rPr>
              <a:t>terpenuhi </a:t>
            </a:r>
            <a:r>
              <a:rPr dirty="0" sz="1800" spc="-10">
                <a:latin typeface="Bookman Uralic"/>
                <a:cs typeface="Bookman Uralic"/>
              </a:rPr>
              <a:t>dan </a:t>
            </a:r>
            <a:r>
              <a:rPr dirty="0" sz="1800">
                <a:latin typeface="Bookman Uralic"/>
                <a:cs typeface="Bookman Uralic"/>
              </a:rPr>
              <a:t>dokumen </a:t>
            </a:r>
            <a:r>
              <a:rPr dirty="0" sz="1800" spc="-5">
                <a:latin typeface="Bookman Uralic"/>
                <a:cs typeface="Bookman Uralic"/>
              </a:rPr>
              <a:t>Arsitektur </a:t>
            </a:r>
            <a:r>
              <a:rPr dirty="0" sz="1800" spc="-10">
                <a:latin typeface="Bookman Uralic"/>
                <a:cs typeface="Bookman Uralic"/>
              </a:rPr>
              <a:t>SPBE </a:t>
            </a:r>
            <a:r>
              <a:rPr dirty="0" sz="1800">
                <a:latin typeface="Bookman Uralic"/>
                <a:cs typeface="Bookman Uralic"/>
              </a:rPr>
              <a:t>telah  </a:t>
            </a:r>
            <a:r>
              <a:rPr dirty="0" sz="1800" spc="-5">
                <a:latin typeface="Bookman Uralic"/>
                <a:cs typeface="Bookman Uralic"/>
              </a:rPr>
              <a:t>mencakup </a:t>
            </a:r>
            <a:r>
              <a:rPr dirty="0" sz="1800" spc="-10" b="1">
                <a:latin typeface="Bookman Uralic"/>
                <a:cs typeface="Bookman Uralic"/>
              </a:rPr>
              <a:t>seluruh </a:t>
            </a:r>
            <a:r>
              <a:rPr dirty="0" sz="1800" spc="-5" b="1">
                <a:latin typeface="Bookman Uralic"/>
                <a:cs typeface="Bookman Uralic"/>
              </a:rPr>
              <a:t>referensi dan domain Arsitektur </a:t>
            </a:r>
            <a:r>
              <a:rPr dirty="0" sz="1800" spc="-5">
                <a:latin typeface="Bookman Uralic"/>
                <a:cs typeface="Bookman Uralic"/>
              </a:rPr>
              <a:t>SPBE Instansi  Pusat/Pemerintah </a:t>
            </a:r>
            <a:r>
              <a:rPr dirty="0" sz="1800">
                <a:latin typeface="Bookman Uralic"/>
                <a:cs typeface="Bookman Uralic"/>
              </a:rPr>
              <a:t>Daerah </a:t>
            </a:r>
            <a:r>
              <a:rPr dirty="0" sz="1800" spc="-5">
                <a:latin typeface="Bookman Uralic"/>
                <a:cs typeface="Bookman Uralic"/>
              </a:rPr>
              <a:t>(Bisnis, </a:t>
            </a:r>
            <a:r>
              <a:rPr dirty="0" sz="1800">
                <a:latin typeface="Bookman Uralic"/>
                <a:cs typeface="Bookman Uralic"/>
              </a:rPr>
              <a:t>Data </a:t>
            </a:r>
            <a:r>
              <a:rPr dirty="0" sz="1800" spc="-5">
                <a:latin typeface="Bookman Uralic"/>
                <a:cs typeface="Bookman Uralic"/>
              </a:rPr>
              <a:t>dan Informasi, </a:t>
            </a:r>
            <a:r>
              <a:rPr dirty="0" sz="1800">
                <a:latin typeface="Bookman Uralic"/>
                <a:cs typeface="Bookman Uralic"/>
              </a:rPr>
              <a:t>Infrastruktur </a:t>
            </a:r>
            <a:r>
              <a:rPr dirty="0" sz="1800" spc="-5">
                <a:latin typeface="Bookman Uralic"/>
                <a:cs typeface="Bookman Uralic"/>
              </a:rPr>
              <a:t>SPBE,  Aplikasi SPBE, Keamanan SPBE, dan Layanan</a:t>
            </a:r>
            <a:r>
              <a:rPr dirty="0" sz="1800" spc="45">
                <a:latin typeface="Bookman Uralic"/>
                <a:cs typeface="Bookman Uralic"/>
              </a:rPr>
              <a:t> </a:t>
            </a:r>
            <a:r>
              <a:rPr dirty="0" sz="1800" spc="-5">
                <a:latin typeface="Bookman Uralic"/>
                <a:cs typeface="Bookman Uralic"/>
              </a:rPr>
              <a:t>SPBE).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5"/>
              <a:t>11</a:t>
            </a:r>
          </a:p>
        </p:txBody>
      </p:sp>
      <p:sp>
        <p:nvSpPr>
          <p:cNvPr id="6" name="object 6"/>
          <p:cNvSpPr/>
          <p:nvPr/>
        </p:nvSpPr>
        <p:spPr>
          <a:xfrm>
            <a:off x="1577339" y="1652016"/>
            <a:ext cx="374903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64495" y="958596"/>
            <a:ext cx="542544" cy="544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236208" y="4556759"/>
            <a:ext cx="4498975" cy="175450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0480" rIns="0" bIns="0" rtlCol="0" vert="horz">
            <a:spAutoFit/>
          </a:bodyPr>
          <a:lstStyle/>
          <a:p>
            <a:pPr marL="378460" marR="159385" indent="-287020">
              <a:lnSpc>
                <a:spcPct val="100200"/>
              </a:lnSpc>
              <a:spcBef>
                <a:spcPts val="240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Dokumen Arsitektur SPBE </a:t>
            </a:r>
            <a:r>
              <a:rPr dirty="0" sz="1800">
                <a:latin typeface="Carlito"/>
                <a:cs typeface="Carlito"/>
              </a:rPr>
              <a:t>/ Rencana Induk  </a:t>
            </a:r>
            <a:r>
              <a:rPr dirty="0" sz="1800" spc="-5">
                <a:latin typeface="Carlito"/>
                <a:cs typeface="Carlito"/>
              </a:rPr>
              <a:t>TI </a:t>
            </a:r>
            <a:r>
              <a:rPr dirty="0" sz="1800">
                <a:latin typeface="Carlito"/>
                <a:cs typeface="Carlito"/>
              </a:rPr>
              <a:t>/ Masterplan </a:t>
            </a:r>
            <a:r>
              <a:rPr dirty="0" sz="1800" spc="-5">
                <a:latin typeface="Carlito"/>
                <a:cs typeface="Carlito"/>
              </a:rPr>
              <a:t>TIK </a:t>
            </a:r>
            <a:r>
              <a:rPr dirty="0" sz="1800">
                <a:latin typeface="Carlito"/>
                <a:cs typeface="Carlito"/>
              </a:rPr>
              <a:t>/ </a:t>
            </a:r>
            <a:r>
              <a:rPr dirty="0" sz="1800" spc="-5">
                <a:latin typeface="Carlito"/>
                <a:cs typeface="Carlito"/>
              </a:rPr>
              <a:t>Cetak Biru </a:t>
            </a:r>
            <a:r>
              <a:rPr dirty="0" sz="1800">
                <a:latin typeface="Carlito"/>
                <a:cs typeface="Carlito"/>
              </a:rPr>
              <a:t>/ Master  </a:t>
            </a:r>
            <a:r>
              <a:rPr dirty="0" sz="1800" spc="-5">
                <a:latin typeface="Carlito"/>
                <a:cs typeface="Carlito"/>
              </a:rPr>
              <a:t>Plan Smart City </a:t>
            </a:r>
            <a:r>
              <a:rPr dirty="0" sz="1800">
                <a:latin typeface="Carlito"/>
                <a:cs typeface="Carlito"/>
              </a:rPr>
              <a:t>yang </a:t>
            </a:r>
            <a:r>
              <a:rPr dirty="0" sz="1800" spc="-5">
                <a:latin typeface="Carlito"/>
                <a:cs typeface="Carlito"/>
              </a:rPr>
              <a:t>didalamnya  mencakup </a:t>
            </a:r>
            <a:r>
              <a:rPr dirty="0" sz="1800" spc="-5" b="1">
                <a:latin typeface="Carlito"/>
                <a:cs typeface="Carlito"/>
              </a:rPr>
              <a:t>seluruh </a:t>
            </a:r>
            <a:r>
              <a:rPr dirty="0" sz="1800">
                <a:latin typeface="Carlito"/>
                <a:cs typeface="Carlito"/>
              </a:rPr>
              <a:t>Referensi </a:t>
            </a:r>
            <a:r>
              <a:rPr dirty="0" sz="1800" spc="-5">
                <a:latin typeface="Carlito"/>
                <a:cs typeface="Carlito"/>
              </a:rPr>
              <a:t>Arsitektur  dan Domain </a:t>
            </a:r>
            <a:r>
              <a:rPr dirty="0" sz="1800">
                <a:latin typeface="Carlito"/>
                <a:cs typeface="Carlito"/>
              </a:rPr>
              <a:t>Arsitektur </a:t>
            </a:r>
            <a:r>
              <a:rPr dirty="0" sz="1800" spc="-5">
                <a:latin typeface="Carlito"/>
                <a:cs typeface="Carlito"/>
              </a:rPr>
              <a:t>dan  didokumentasikan secara</a:t>
            </a:r>
            <a:r>
              <a:rPr dirty="0" sz="1800" spc="25">
                <a:latin typeface="Carlito"/>
                <a:cs typeface="Carlito"/>
              </a:rPr>
              <a:t> </a:t>
            </a:r>
            <a:r>
              <a:rPr dirty="0" sz="1800" spc="-5" b="1">
                <a:latin typeface="Carlito"/>
                <a:cs typeface="Carlito"/>
              </a:rPr>
              <a:t>formal.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64616" y="3749421"/>
            <a:ext cx="4338955" cy="2933700"/>
            <a:chOff x="364616" y="3749421"/>
            <a:chExt cx="4338955" cy="2933700"/>
          </a:xfrm>
        </p:grpSpPr>
        <p:sp>
          <p:nvSpPr>
            <p:cNvPr id="10" name="object 10"/>
            <p:cNvSpPr/>
            <p:nvPr/>
          </p:nvSpPr>
          <p:spPr>
            <a:xfrm>
              <a:off x="393191" y="3777996"/>
              <a:ext cx="2741676" cy="24094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78904" y="3763708"/>
              <a:ext cx="2770505" cy="2438400"/>
            </a:xfrm>
            <a:custGeom>
              <a:avLst/>
              <a:gdLst/>
              <a:ahLst/>
              <a:cxnLst/>
              <a:rect l="l" t="t" r="r" b="b"/>
              <a:pathLst>
                <a:path w="2770505" h="2438400">
                  <a:moveTo>
                    <a:pt x="0" y="2438018"/>
                  </a:moveTo>
                  <a:lnTo>
                    <a:pt x="2770251" y="2438018"/>
                  </a:lnTo>
                  <a:lnTo>
                    <a:pt x="2770251" y="0"/>
                  </a:lnTo>
                  <a:lnTo>
                    <a:pt x="0" y="0"/>
                  </a:lnTo>
                  <a:lnTo>
                    <a:pt x="0" y="2438018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83691" y="3997452"/>
              <a:ext cx="2869692" cy="22296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69404" y="3983164"/>
              <a:ext cx="2898775" cy="2258695"/>
            </a:xfrm>
            <a:custGeom>
              <a:avLst/>
              <a:gdLst/>
              <a:ahLst/>
              <a:cxnLst/>
              <a:rect l="l" t="t" r="r" b="b"/>
              <a:pathLst>
                <a:path w="2898775" h="2258695">
                  <a:moveTo>
                    <a:pt x="0" y="2258187"/>
                  </a:moveTo>
                  <a:lnTo>
                    <a:pt x="2898267" y="2258187"/>
                  </a:lnTo>
                  <a:lnTo>
                    <a:pt x="2898267" y="0"/>
                  </a:lnTo>
                  <a:lnTo>
                    <a:pt x="0" y="0"/>
                  </a:lnTo>
                  <a:lnTo>
                    <a:pt x="0" y="2258187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35151" y="4123944"/>
              <a:ext cx="3076956" cy="23027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16101" y="4104894"/>
              <a:ext cx="3115310" cy="2341245"/>
            </a:xfrm>
            <a:custGeom>
              <a:avLst/>
              <a:gdLst/>
              <a:ahLst/>
              <a:cxnLst/>
              <a:rect l="l" t="t" r="r" b="b"/>
              <a:pathLst>
                <a:path w="3115310" h="2341245">
                  <a:moveTo>
                    <a:pt x="0" y="2340863"/>
                  </a:moveTo>
                  <a:lnTo>
                    <a:pt x="3115056" y="2340863"/>
                  </a:lnTo>
                  <a:lnTo>
                    <a:pt x="3115056" y="0"/>
                  </a:lnTo>
                  <a:lnTo>
                    <a:pt x="0" y="0"/>
                  </a:lnTo>
                  <a:lnTo>
                    <a:pt x="0" y="2340863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158240" y="4223004"/>
              <a:ext cx="3506724" cy="242163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139190" y="4203954"/>
              <a:ext cx="3545204" cy="2459990"/>
            </a:xfrm>
            <a:custGeom>
              <a:avLst/>
              <a:gdLst/>
              <a:ahLst/>
              <a:cxnLst/>
              <a:rect l="l" t="t" r="r" b="b"/>
              <a:pathLst>
                <a:path w="3545204" h="2459990">
                  <a:moveTo>
                    <a:pt x="0" y="2459736"/>
                  </a:moveTo>
                  <a:lnTo>
                    <a:pt x="3544824" y="2459736"/>
                  </a:lnTo>
                  <a:lnTo>
                    <a:pt x="3544824" y="0"/>
                  </a:lnTo>
                  <a:lnTo>
                    <a:pt x="0" y="0"/>
                  </a:lnTo>
                  <a:lnTo>
                    <a:pt x="0" y="245973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506981" y="4638929"/>
              <a:ext cx="2346960" cy="1459230"/>
            </a:xfrm>
            <a:custGeom>
              <a:avLst/>
              <a:gdLst/>
              <a:ahLst/>
              <a:cxnLst/>
              <a:rect l="l" t="t" r="r" b="b"/>
              <a:pathLst>
                <a:path w="2346960" h="1459229">
                  <a:moveTo>
                    <a:pt x="2176653" y="0"/>
                  </a:moveTo>
                  <a:lnTo>
                    <a:pt x="0" y="1131023"/>
                  </a:lnTo>
                  <a:lnTo>
                    <a:pt x="170306" y="1458747"/>
                  </a:lnTo>
                  <a:lnTo>
                    <a:pt x="2346960" y="327660"/>
                  </a:lnTo>
                  <a:lnTo>
                    <a:pt x="2176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098547" y="5386654"/>
              <a:ext cx="545465" cy="332740"/>
            </a:xfrm>
            <a:custGeom>
              <a:avLst/>
              <a:gdLst/>
              <a:ahLst/>
              <a:cxnLst/>
              <a:rect l="l" t="t" r="r" b="b"/>
              <a:pathLst>
                <a:path w="545464" h="332739">
                  <a:moveTo>
                    <a:pt x="17144" y="199389"/>
                  </a:moveTo>
                  <a:lnTo>
                    <a:pt x="11429" y="199389"/>
                  </a:lnTo>
                  <a:lnTo>
                    <a:pt x="7238" y="200659"/>
                  </a:lnTo>
                  <a:lnTo>
                    <a:pt x="5587" y="201929"/>
                  </a:lnTo>
                  <a:lnTo>
                    <a:pt x="4318" y="203199"/>
                  </a:lnTo>
                  <a:lnTo>
                    <a:pt x="1396" y="204469"/>
                  </a:lnTo>
                  <a:lnTo>
                    <a:pt x="381" y="205739"/>
                  </a:lnTo>
                  <a:lnTo>
                    <a:pt x="0" y="207009"/>
                  </a:lnTo>
                  <a:lnTo>
                    <a:pt x="0" y="208279"/>
                  </a:lnTo>
                  <a:lnTo>
                    <a:pt x="381" y="208279"/>
                  </a:lnTo>
                  <a:lnTo>
                    <a:pt x="64262" y="331469"/>
                  </a:lnTo>
                  <a:lnTo>
                    <a:pt x="64515" y="332739"/>
                  </a:lnTo>
                  <a:lnTo>
                    <a:pt x="70231" y="332739"/>
                  </a:lnTo>
                  <a:lnTo>
                    <a:pt x="71374" y="331469"/>
                  </a:lnTo>
                  <a:lnTo>
                    <a:pt x="72770" y="331469"/>
                  </a:lnTo>
                  <a:lnTo>
                    <a:pt x="76072" y="330199"/>
                  </a:lnTo>
                  <a:lnTo>
                    <a:pt x="77343" y="328929"/>
                  </a:lnTo>
                  <a:lnTo>
                    <a:pt x="79375" y="327659"/>
                  </a:lnTo>
                  <a:lnTo>
                    <a:pt x="80137" y="326389"/>
                  </a:lnTo>
                  <a:lnTo>
                    <a:pt x="80644" y="326389"/>
                  </a:lnTo>
                  <a:lnTo>
                    <a:pt x="81279" y="325119"/>
                  </a:lnTo>
                  <a:lnTo>
                    <a:pt x="81660" y="325119"/>
                  </a:lnTo>
                  <a:lnTo>
                    <a:pt x="81533" y="323849"/>
                  </a:lnTo>
                  <a:lnTo>
                    <a:pt x="81279" y="322579"/>
                  </a:lnTo>
                  <a:lnTo>
                    <a:pt x="51688" y="266699"/>
                  </a:lnTo>
                  <a:lnTo>
                    <a:pt x="80899" y="251459"/>
                  </a:lnTo>
                  <a:lnTo>
                    <a:pt x="44068" y="251459"/>
                  </a:lnTo>
                  <a:lnTo>
                    <a:pt x="17144" y="199389"/>
                  </a:lnTo>
                  <a:close/>
                </a:path>
                <a:path w="545464" h="332739">
                  <a:moveTo>
                    <a:pt x="143382" y="293369"/>
                  </a:moveTo>
                  <a:lnTo>
                    <a:pt x="140207" y="293369"/>
                  </a:lnTo>
                  <a:lnTo>
                    <a:pt x="141224" y="294639"/>
                  </a:lnTo>
                  <a:lnTo>
                    <a:pt x="141858" y="294639"/>
                  </a:lnTo>
                  <a:lnTo>
                    <a:pt x="143382" y="293369"/>
                  </a:lnTo>
                  <a:close/>
                </a:path>
                <a:path w="545464" h="332739">
                  <a:moveTo>
                    <a:pt x="131673" y="236219"/>
                  </a:moveTo>
                  <a:lnTo>
                    <a:pt x="110108" y="236219"/>
                  </a:lnTo>
                  <a:lnTo>
                    <a:pt x="139572" y="292099"/>
                  </a:lnTo>
                  <a:lnTo>
                    <a:pt x="139953" y="293369"/>
                  </a:lnTo>
                  <a:lnTo>
                    <a:pt x="146684" y="293369"/>
                  </a:lnTo>
                  <a:lnTo>
                    <a:pt x="148081" y="292099"/>
                  </a:lnTo>
                  <a:lnTo>
                    <a:pt x="149732" y="290829"/>
                  </a:lnTo>
                  <a:lnTo>
                    <a:pt x="151383" y="290829"/>
                  </a:lnTo>
                  <a:lnTo>
                    <a:pt x="152653" y="289559"/>
                  </a:lnTo>
                  <a:lnTo>
                    <a:pt x="154685" y="288289"/>
                  </a:lnTo>
                  <a:lnTo>
                    <a:pt x="155447" y="288289"/>
                  </a:lnTo>
                  <a:lnTo>
                    <a:pt x="156463" y="287019"/>
                  </a:lnTo>
                  <a:lnTo>
                    <a:pt x="156844" y="285749"/>
                  </a:lnTo>
                  <a:lnTo>
                    <a:pt x="156971" y="284479"/>
                  </a:lnTo>
                  <a:lnTo>
                    <a:pt x="156590" y="284479"/>
                  </a:lnTo>
                  <a:lnTo>
                    <a:pt x="131673" y="236219"/>
                  </a:lnTo>
                  <a:close/>
                </a:path>
                <a:path w="545464" h="332739">
                  <a:moveTo>
                    <a:pt x="221233" y="167639"/>
                  </a:moveTo>
                  <a:lnTo>
                    <a:pt x="192912" y="167639"/>
                  </a:lnTo>
                  <a:lnTo>
                    <a:pt x="195452" y="168909"/>
                  </a:lnTo>
                  <a:lnTo>
                    <a:pt x="197993" y="168909"/>
                  </a:lnTo>
                  <a:lnTo>
                    <a:pt x="200278" y="171449"/>
                  </a:lnTo>
                  <a:lnTo>
                    <a:pt x="204596" y="175259"/>
                  </a:lnTo>
                  <a:lnTo>
                    <a:pt x="206501" y="177799"/>
                  </a:lnTo>
                  <a:lnTo>
                    <a:pt x="211835" y="189229"/>
                  </a:lnTo>
                  <a:lnTo>
                    <a:pt x="199644" y="195579"/>
                  </a:lnTo>
                  <a:lnTo>
                    <a:pt x="192658" y="198119"/>
                  </a:lnTo>
                  <a:lnTo>
                    <a:pt x="186689" y="203199"/>
                  </a:lnTo>
                  <a:lnTo>
                    <a:pt x="181863" y="207009"/>
                  </a:lnTo>
                  <a:lnTo>
                    <a:pt x="176910" y="210819"/>
                  </a:lnTo>
                  <a:lnTo>
                    <a:pt x="173227" y="214629"/>
                  </a:lnTo>
                  <a:lnTo>
                    <a:pt x="170560" y="219709"/>
                  </a:lnTo>
                  <a:lnTo>
                    <a:pt x="168020" y="223519"/>
                  </a:lnTo>
                  <a:lnTo>
                    <a:pt x="166750" y="228599"/>
                  </a:lnTo>
                  <a:lnTo>
                    <a:pt x="166496" y="237489"/>
                  </a:lnTo>
                  <a:lnTo>
                    <a:pt x="167639" y="242569"/>
                  </a:lnTo>
                  <a:lnTo>
                    <a:pt x="170306" y="247649"/>
                  </a:lnTo>
                  <a:lnTo>
                    <a:pt x="172465" y="252729"/>
                  </a:lnTo>
                  <a:lnTo>
                    <a:pt x="189102" y="264159"/>
                  </a:lnTo>
                  <a:lnTo>
                    <a:pt x="197231" y="264159"/>
                  </a:lnTo>
                  <a:lnTo>
                    <a:pt x="227837" y="248919"/>
                  </a:lnTo>
                  <a:lnTo>
                    <a:pt x="201168" y="248919"/>
                  </a:lnTo>
                  <a:lnTo>
                    <a:pt x="192404" y="246379"/>
                  </a:lnTo>
                  <a:lnTo>
                    <a:pt x="184403" y="227329"/>
                  </a:lnTo>
                  <a:lnTo>
                    <a:pt x="185038" y="224789"/>
                  </a:lnTo>
                  <a:lnTo>
                    <a:pt x="203962" y="208279"/>
                  </a:lnTo>
                  <a:lnTo>
                    <a:pt x="217931" y="200659"/>
                  </a:lnTo>
                  <a:lnTo>
                    <a:pt x="238778" y="200659"/>
                  </a:lnTo>
                  <a:lnTo>
                    <a:pt x="224154" y="172719"/>
                  </a:lnTo>
                  <a:lnTo>
                    <a:pt x="221233" y="167639"/>
                  </a:lnTo>
                  <a:close/>
                </a:path>
                <a:path w="545464" h="332739">
                  <a:moveTo>
                    <a:pt x="92328" y="160019"/>
                  </a:moveTo>
                  <a:lnTo>
                    <a:pt x="86740" y="160019"/>
                  </a:lnTo>
                  <a:lnTo>
                    <a:pt x="84200" y="161289"/>
                  </a:lnTo>
                  <a:lnTo>
                    <a:pt x="79501" y="163829"/>
                  </a:lnTo>
                  <a:lnTo>
                    <a:pt x="78485" y="165099"/>
                  </a:lnTo>
                  <a:lnTo>
                    <a:pt x="77596" y="165099"/>
                  </a:lnTo>
                  <a:lnTo>
                    <a:pt x="75691" y="167639"/>
                  </a:lnTo>
                  <a:lnTo>
                    <a:pt x="75310" y="167639"/>
                  </a:lnTo>
                  <a:lnTo>
                    <a:pt x="75310" y="168909"/>
                  </a:lnTo>
                  <a:lnTo>
                    <a:pt x="75437" y="168909"/>
                  </a:lnTo>
                  <a:lnTo>
                    <a:pt x="102362" y="220979"/>
                  </a:lnTo>
                  <a:lnTo>
                    <a:pt x="44068" y="251459"/>
                  </a:lnTo>
                  <a:lnTo>
                    <a:pt x="80899" y="251459"/>
                  </a:lnTo>
                  <a:lnTo>
                    <a:pt x="110108" y="236219"/>
                  </a:lnTo>
                  <a:lnTo>
                    <a:pt x="131673" y="236219"/>
                  </a:lnTo>
                  <a:lnTo>
                    <a:pt x="92328" y="160019"/>
                  </a:lnTo>
                  <a:close/>
                </a:path>
                <a:path w="545464" h="332739">
                  <a:moveTo>
                    <a:pt x="238778" y="200659"/>
                  </a:moveTo>
                  <a:lnTo>
                    <a:pt x="217931" y="200659"/>
                  </a:lnTo>
                  <a:lnTo>
                    <a:pt x="227837" y="219709"/>
                  </a:lnTo>
                  <a:lnTo>
                    <a:pt x="226059" y="226059"/>
                  </a:lnTo>
                  <a:lnTo>
                    <a:pt x="201168" y="248919"/>
                  </a:lnTo>
                  <a:lnTo>
                    <a:pt x="227837" y="248919"/>
                  </a:lnTo>
                  <a:lnTo>
                    <a:pt x="232282" y="242569"/>
                  </a:lnTo>
                  <a:lnTo>
                    <a:pt x="234950" y="237489"/>
                  </a:lnTo>
                  <a:lnTo>
                    <a:pt x="236727" y="231139"/>
                  </a:lnTo>
                  <a:lnTo>
                    <a:pt x="254732" y="231139"/>
                  </a:lnTo>
                  <a:lnTo>
                    <a:pt x="238778" y="200659"/>
                  </a:lnTo>
                  <a:close/>
                </a:path>
                <a:path w="545464" h="332739">
                  <a:moveTo>
                    <a:pt x="254732" y="231139"/>
                  </a:moveTo>
                  <a:lnTo>
                    <a:pt x="236727" y="231139"/>
                  </a:lnTo>
                  <a:lnTo>
                    <a:pt x="241300" y="240029"/>
                  </a:lnTo>
                  <a:lnTo>
                    <a:pt x="241681" y="241299"/>
                  </a:lnTo>
                  <a:lnTo>
                    <a:pt x="246760" y="241299"/>
                  </a:lnTo>
                  <a:lnTo>
                    <a:pt x="248157" y="240029"/>
                  </a:lnTo>
                  <a:lnTo>
                    <a:pt x="249935" y="240029"/>
                  </a:lnTo>
                  <a:lnTo>
                    <a:pt x="251713" y="238759"/>
                  </a:lnTo>
                  <a:lnTo>
                    <a:pt x="252983" y="237489"/>
                  </a:lnTo>
                  <a:lnTo>
                    <a:pt x="253745" y="237489"/>
                  </a:lnTo>
                  <a:lnTo>
                    <a:pt x="254634" y="236219"/>
                  </a:lnTo>
                  <a:lnTo>
                    <a:pt x="255143" y="236219"/>
                  </a:lnTo>
                  <a:lnTo>
                    <a:pt x="255524" y="234949"/>
                  </a:lnTo>
                  <a:lnTo>
                    <a:pt x="255777" y="234949"/>
                  </a:lnTo>
                  <a:lnTo>
                    <a:pt x="255777" y="233679"/>
                  </a:lnTo>
                  <a:lnTo>
                    <a:pt x="255396" y="232409"/>
                  </a:lnTo>
                  <a:lnTo>
                    <a:pt x="254732" y="231139"/>
                  </a:lnTo>
                  <a:close/>
                </a:path>
                <a:path w="545464" h="332739">
                  <a:moveTo>
                    <a:pt x="292353" y="217169"/>
                  </a:moveTo>
                  <a:lnTo>
                    <a:pt x="285876" y="217169"/>
                  </a:lnTo>
                  <a:lnTo>
                    <a:pt x="286131" y="218439"/>
                  </a:lnTo>
                  <a:lnTo>
                    <a:pt x="290068" y="218439"/>
                  </a:lnTo>
                  <a:lnTo>
                    <a:pt x="292353" y="217169"/>
                  </a:lnTo>
                  <a:close/>
                </a:path>
                <a:path w="545464" h="332739">
                  <a:moveTo>
                    <a:pt x="253745" y="119379"/>
                  </a:moveTo>
                  <a:lnTo>
                    <a:pt x="247776" y="119379"/>
                  </a:lnTo>
                  <a:lnTo>
                    <a:pt x="246506" y="120649"/>
                  </a:lnTo>
                  <a:lnTo>
                    <a:pt x="245109" y="120649"/>
                  </a:lnTo>
                  <a:lnTo>
                    <a:pt x="242315" y="121919"/>
                  </a:lnTo>
                  <a:lnTo>
                    <a:pt x="241426" y="123189"/>
                  </a:lnTo>
                  <a:lnTo>
                    <a:pt x="240537" y="123189"/>
                  </a:lnTo>
                  <a:lnTo>
                    <a:pt x="239902" y="124459"/>
                  </a:lnTo>
                  <a:lnTo>
                    <a:pt x="239521" y="124459"/>
                  </a:lnTo>
                  <a:lnTo>
                    <a:pt x="239013" y="125729"/>
                  </a:lnTo>
                  <a:lnTo>
                    <a:pt x="238887" y="126999"/>
                  </a:lnTo>
                  <a:lnTo>
                    <a:pt x="238759" y="126999"/>
                  </a:lnTo>
                  <a:lnTo>
                    <a:pt x="285495" y="217169"/>
                  </a:lnTo>
                  <a:lnTo>
                    <a:pt x="293624" y="217169"/>
                  </a:lnTo>
                  <a:lnTo>
                    <a:pt x="296925" y="214629"/>
                  </a:lnTo>
                  <a:lnTo>
                    <a:pt x="298195" y="214629"/>
                  </a:lnTo>
                  <a:lnTo>
                    <a:pt x="300227" y="213359"/>
                  </a:lnTo>
                  <a:lnTo>
                    <a:pt x="300989" y="212089"/>
                  </a:lnTo>
                  <a:lnTo>
                    <a:pt x="301370" y="212089"/>
                  </a:lnTo>
                  <a:lnTo>
                    <a:pt x="301878" y="210819"/>
                  </a:lnTo>
                  <a:lnTo>
                    <a:pt x="302132" y="210819"/>
                  </a:lnTo>
                  <a:lnTo>
                    <a:pt x="302132" y="209549"/>
                  </a:lnTo>
                  <a:lnTo>
                    <a:pt x="301878" y="208279"/>
                  </a:lnTo>
                  <a:lnTo>
                    <a:pt x="269494" y="146049"/>
                  </a:lnTo>
                  <a:lnTo>
                    <a:pt x="271144" y="138429"/>
                  </a:lnTo>
                  <a:lnTo>
                    <a:pt x="273176" y="132079"/>
                  </a:lnTo>
                  <a:lnTo>
                    <a:pt x="260095" y="132079"/>
                  </a:lnTo>
                  <a:lnTo>
                    <a:pt x="253745" y="119379"/>
                  </a:lnTo>
                  <a:close/>
                </a:path>
                <a:path w="545464" h="332739">
                  <a:moveTo>
                    <a:pt x="15747" y="198119"/>
                  </a:moveTo>
                  <a:lnTo>
                    <a:pt x="13588" y="198119"/>
                  </a:lnTo>
                  <a:lnTo>
                    <a:pt x="12572" y="199389"/>
                  </a:lnTo>
                  <a:lnTo>
                    <a:pt x="16763" y="199389"/>
                  </a:lnTo>
                  <a:lnTo>
                    <a:pt x="15747" y="198119"/>
                  </a:lnTo>
                  <a:close/>
                </a:path>
                <a:path w="545464" h="332739">
                  <a:moveTo>
                    <a:pt x="199008" y="149859"/>
                  </a:moveTo>
                  <a:lnTo>
                    <a:pt x="194309" y="149859"/>
                  </a:lnTo>
                  <a:lnTo>
                    <a:pt x="183769" y="152399"/>
                  </a:lnTo>
                  <a:lnTo>
                    <a:pt x="177926" y="153669"/>
                  </a:lnTo>
                  <a:lnTo>
                    <a:pt x="153796" y="171449"/>
                  </a:lnTo>
                  <a:lnTo>
                    <a:pt x="151383" y="172719"/>
                  </a:lnTo>
                  <a:lnTo>
                    <a:pt x="149478" y="175259"/>
                  </a:lnTo>
                  <a:lnTo>
                    <a:pt x="147827" y="177799"/>
                  </a:lnTo>
                  <a:lnTo>
                    <a:pt x="146303" y="180339"/>
                  </a:lnTo>
                  <a:lnTo>
                    <a:pt x="145287" y="181609"/>
                  </a:lnTo>
                  <a:lnTo>
                    <a:pt x="144779" y="182879"/>
                  </a:lnTo>
                  <a:lnTo>
                    <a:pt x="144399" y="184149"/>
                  </a:lnTo>
                  <a:lnTo>
                    <a:pt x="144271" y="185419"/>
                  </a:lnTo>
                  <a:lnTo>
                    <a:pt x="144779" y="187959"/>
                  </a:lnTo>
                  <a:lnTo>
                    <a:pt x="145414" y="189229"/>
                  </a:lnTo>
                  <a:lnTo>
                    <a:pt x="146303" y="190499"/>
                  </a:lnTo>
                  <a:lnTo>
                    <a:pt x="147319" y="193039"/>
                  </a:lnTo>
                  <a:lnTo>
                    <a:pt x="147827" y="193039"/>
                  </a:lnTo>
                  <a:lnTo>
                    <a:pt x="148970" y="195579"/>
                  </a:lnTo>
                  <a:lnTo>
                    <a:pt x="153543" y="195579"/>
                  </a:lnTo>
                  <a:lnTo>
                    <a:pt x="154558" y="194309"/>
                  </a:lnTo>
                  <a:lnTo>
                    <a:pt x="158241" y="187959"/>
                  </a:lnTo>
                  <a:lnTo>
                    <a:pt x="160019" y="185419"/>
                  </a:lnTo>
                  <a:lnTo>
                    <a:pt x="161925" y="184149"/>
                  </a:lnTo>
                  <a:lnTo>
                    <a:pt x="164083" y="181609"/>
                  </a:lnTo>
                  <a:lnTo>
                    <a:pt x="166877" y="179069"/>
                  </a:lnTo>
                  <a:lnTo>
                    <a:pt x="169544" y="175259"/>
                  </a:lnTo>
                  <a:lnTo>
                    <a:pt x="172974" y="173989"/>
                  </a:lnTo>
                  <a:lnTo>
                    <a:pt x="176910" y="171449"/>
                  </a:lnTo>
                  <a:lnTo>
                    <a:pt x="180720" y="168909"/>
                  </a:lnTo>
                  <a:lnTo>
                    <a:pt x="184150" y="167639"/>
                  </a:lnTo>
                  <a:lnTo>
                    <a:pt x="221233" y="167639"/>
                  </a:lnTo>
                  <a:lnTo>
                    <a:pt x="218058" y="162559"/>
                  </a:lnTo>
                  <a:lnTo>
                    <a:pt x="214756" y="158749"/>
                  </a:lnTo>
                  <a:lnTo>
                    <a:pt x="211327" y="156209"/>
                  </a:lnTo>
                  <a:lnTo>
                    <a:pt x="207518" y="153669"/>
                  </a:lnTo>
                  <a:lnTo>
                    <a:pt x="203200" y="152399"/>
                  </a:lnTo>
                  <a:lnTo>
                    <a:pt x="199008" y="149859"/>
                  </a:lnTo>
                  <a:close/>
                </a:path>
                <a:path w="545464" h="332739">
                  <a:moveTo>
                    <a:pt x="421258" y="194309"/>
                  </a:moveTo>
                  <a:lnTo>
                    <a:pt x="418719" y="194309"/>
                  </a:lnTo>
                  <a:lnTo>
                    <a:pt x="419481" y="195579"/>
                  </a:lnTo>
                  <a:lnTo>
                    <a:pt x="420243" y="195579"/>
                  </a:lnTo>
                  <a:lnTo>
                    <a:pt x="421258" y="194309"/>
                  </a:lnTo>
                  <a:close/>
                </a:path>
                <a:path w="545464" h="332739">
                  <a:moveTo>
                    <a:pt x="345947" y="69849"/>
                  </a:moveTo>
                  <a:lnTo>
                    <a:pt x="343662" y="69849"/>
                  </a:lnTo>
                  <a:lnTo>
                    <a:pt x="342645" y="71119"/>
                  </a:lnTo>
                  <a:lnTo>
                    <a:pt x="338708" y="72389"/>
                  </a:lnTo>
                  <a:lnTo>
                    <a:pt x="336803" y="73659"/>
                  </a:lnTo>
                  <a:lnTo>
                    <a:pt x="334771" y="74929"/>
                  </a:lnTo>
                  <a:lnTo>
                    <a:pt x="333247" y="74929"/>
                  </a:lnTo>
                  <a:lnTo>
                    <a:pt x="330962" y="76199"/>
                  </a:lnTo>
                  <a:lnTo>
                    <a:pt x="330326" y="77469"/>
                  </a:lnTo>
                  <a:lnTo>
                    <a:pt x="330072" y="78739"/>
                  </a:lnTo>
                  <a:lnTo>
                    <a:pt x="329691" y="78739"/>
                  </a:lnTo>
                  <a:lnTo>
                    <a:pt x="329819" y="80009"/>
                  </a:lnTo>
                  <a:lnTo>
                    <a:pt x="330581" y="81279"/>
                  </a:lnTo>
                  <a:lnTo>
                    <a:pt x="331469" y="82549"/>
                  </a:lnTo>
                  <a:lnTo>
                    <a:pt x="408813" y="152399"/>
                  </a:lnTo>
                  <a:lnTo>
                    <a:pt x="409320" y="152399"/>
                  </a:lnTo>
                  <a:lnTo>
                    <a:pt x="409956" y="153669"/>
                  </a:lnTo>
                  <a:lnTo>
                    <a:pt x="413131" y="153669"/>
                  </a:lnTo>
                  <a:lnTo>
                    <a:pt x="417068" y="191769"/>
                  </a:lnTo>
                  <a:lnTo>
                    <a:pt x="417321" y="193039"/>
                  </a:lnTo>
                  <a:lnTo>
                    <a:pt x="417702" y="194309"/>
                  </a:lnTo>
                  <a:lnTo>
                    <a:pt x="423544" y="194309"/>
                  </a:lnTo>
                  <a:lnTo>
                    <a:pt x="424941" y="193039"/>
                  </a:lnTo>
                  <a:lnTo>
                    <a:pt x="430021" y="190499"/>
                  </a:lnTo>
                  <a:lnTo>
                    <a:pt x="432307" y="189229"/>
                  </a:lnTo>
                  <a:lnTo>
                    <a:pt x="433577" y="187959"/>
                  </a:lnTo>
                  <a:lnTo>
                    <a:pt x="434975" y="186689"/>
                  </a:lnTo>
                  <a:lnTo>
                    <a:pt x="435482" y="185419"/>
                  </a:lnTo>
                  <a:lnTo>
                    <a:pt x="435356" y="184149"/>
                  </a:lnTo>
                  <a:lnTo>
                    <a:pt x="430275" y="144779"/>
                  </a:lnTo>
                  <a:lnTo>
                    <a:pt x="428407" y="130809"/>
                  </a:lnTo>
                  <a:lnTo>
                    <a:pt x="411099" y="130809"/>
                  </a:lnTo>
                  <a:lnTo>
                    <a:pt x="348488" y="72389"/>
                  </a:lnTo>
                  <a:lnTo>
                    <a:pt x="347725" y="71119"/>
                  </a:lnTo>
                  <a:lnTo>
                    <a:pt x="346456" y="71119"/>
                  </a:lnTo>
                  <a:lnTo>
                    <a:pt x="345947" y="69849"/>
                  </a:lnTo>
                  <a:close/>
                </a:path>
                <a:path w="545464" h="332739">
                  <a:moveTo>
                    <a:pt x="328231" y="113029"/>
                  </a:moveTo>
                  <a:lnTo>
                    <a:pt x="298069" y="113029"/>
                  </a:lnTo>
                  <a:lnTo>
                    <a:pt x="300989" y="114299"/>
                  </a:lnTo>
                  <a:lnTo>
                    <a:pt x="306324" y="116839"/>
                  </a:lnTo>
                  <a:lnTo>
                    <a:pt x="346201" y="186689"/>
                  </a:lnTo>
                  <a:lnTo>
                    <a:pt x="351663" y="186689"/>
                  </a:lnTo>
                  <a:lnTo>
                    <a:pt x="352806" y="185419"/>
                  </a:lnTo>
                  <a:lnTo>
                    <a:pt x="354075" y="185419"/>
                  </a:lnTo>
                  <a:lnTo>
                    <a:pt x="355726" y="184149"/>
                  </a:lnTo>
                  <a:lnTo>
                    <a:pt x="357377" y="184149"/>
                  </a:lnTo>
                  <a:lnTo>
                    <a:pt x="359663" y="181609"/>
                  </a:lnTo>
                  <a:lnTo>
                    <a:pt x="360679" y="181609"/>
                  </a:lnTo>
                  <a:lnTo>
                    <a:pt x="361314" y="180339"/>
                  </a:lnTo>
                  <a:lnTo>
                    <a:pt x="362203" y="180339"/>
                  </a:lnTo>
                  <a:lnTo>
                    <a:pt x="362584" y="179069"/>
                  </a:lnTo>
                  <a:lnTo>
                    <a:pt x="362712" y="177799"/>
                  </a:lnTo>
                  <a:lnTo>
                    <a:pt x="362584" y="177799"/>
                  </a:lnTo>
                  <a:lnTo>
                    <a:pt x="362331" y="176529"/>
                  </a:lnTo>
                  <a:lnTo>
                    <a:pt x="330707" y="116839"/>
                  </a:lnTo>
                  <a:lnTo>
                    <a:pt x="328231" y="113029"/>
                  </a:lnTo>
                  <a:close/>
                </a:path>
                <a:path w="545464" h="332739">
                  <a:moveTo>
                    <a:pt x="90424" y="158749"/>
                  </a:moveTo>
                  <a:lnTo>
                    <a:pt x="88900" y="160019"/>
                  </a:lnTo>
                  <a:lnTo>
                    <a:pt x="91058" y="160019"/>
                  </a:lnTo>
                  <a:lnTo>
                    <a:pt x="90424" y="158749"/>
                  </a:lnTo>
                  <a:close/>
                </a:path>
                <a:path w="545464" h="332739">
                  <a:moveTo>
                    <a:pt x="303402" y="95249"/>
                  </a:moveTo>
                  <a:lnTo>
                    <a:pt x="293243" y="95249"/>
                  </a:lnTo>
                  <a:lnTo>
                    <a:pt x="287781" y="96519"/>
                  </a:lnTo>
                  <a:lnTo>
                    <a:pt x="281813" y="100329"/>
                  </a:lnTo>
                  <a:lnTo>
                    <a:pt x="276732" y="102869"/>
                  </a:lnTo>
                  <a:lnTo>
                    <a:pt x="272288" y="106679"/>
                  </a:lnTo>
                  <a:lnTo>
                    <a:pt x="268731" y="111759"/>
                  </a:lnTo>
                  <a:lnTo>
                    <a:pt x="265049" y="116839"/>
                  </a:lnTo>
                  <a:lnTo>
                    <a:pt x="262254" y="123189"/>
                  </a:lnTo>
                  <a:lnTo>
                    <a:pt x="260095" y="132079"/>
                  </a:lnTo>
                  <a:lnTo>
                    <a:pt x="273176" y="132079"/>
                  </a:lnTo>
                  <a:lnTo>
                    <a:pt x="275716" y="126999"/>
                  </a:lnTo>
                  <a:lnTo>
                    <a:pt x="278383" y="121919"/>
                  </a:lnTo>
                  <a:lnTo>
                    <a:pt x="281685" y="118109"/>
                  </a:lnTo>
                  <a:lnTo>
                    <a:pt x="285750" y="115569"/>
                  </a:lnTo>
                  <a:lnTo>
                    <a:pt x="292100" y="113029"/>
                  </a:lnTo>
                  <a:lnTo>
                    <a:pt x="328231" y="113029"/>
                  </a:lnTo>
                  <a:lnTo>
                    <a:pt x="327406" y="111759"/>
                  </a:lnTo>
                  <a:lnTo>
                    <a:pt x="308101" y="96519"/>
                  </a:lnTo>
                  <a:lnTo>
                    <a:pt x="303402" y="95249"/>
                  </a:lnTo>
                  <a:close/>
                </a:path>
                <a:path w="545464" h="332739">
                  <a:moveTo>
                    <a:pt x="414781" y="35559"/>
                  </a:moveTo>
                  <a:lnTo>
                    <a:pt x="410209" y="35559"/>
                  </a:lnTo>
                  <a:lnTo>
                    <a:pt x="407415" y="36829"/>
                  </a:lnTo>
                  <a:lnTo>
                    <a:pt x="405638" y="38099"/>
                  </a:lnTo>
                  <a:lnTo>
                    <a:pt x="403478" y="38099"/>
                  </a:lnTo>
                  <a:lnTo>
                    <a:pt x="401954" y="39369"/>
                  </a:lnTo>
                  <a:lnTo>
                    <a:pt x="400812" y="40639"/>
                  </a:lnTo>
                  <a:lnTo>
                    <a:pt x="399795" y="40639"/>
                  </a:lnTo>
                  <a:lnTo>
                    <a:pt x="399160" y="41909"/>
                  </a:lnTo>
                  <a:lnTo>
                    <a:pt x="398779" y="41909"/>
                  </a:lnTo>
                  <a:lnTo>
                    <a:pt x="398399" y="43179"/>
                  </a:lnTo>
                  <a:lnTo>
                    <a:pt x="398271" y="44449"/>
                  </a:lnTo>
                  <a:lnTo>
                    <a:pt x="398525" y="45719"/>
                  </a:lnTo>
                  <a:lnTo>
                    <a:pt x="411352" y="130809"/>
                  </a:lnTo>
                  <a:lnTo>
                    <a:pt x="428407" y="130809"/>
                  </a:lnTo>
                  <a:lnTo>
                    <a:pt x="416178" y="39369"/>
                  </a:lnTo>
                  <a:lnTo>
                    <a:pt x="415670" y="36829"/>
                  </a:lnTo>
                  <a:lnTo>
                    <a:pt x="415163" y="36829"/>
                  </a:lnTo>
                  <a:lnTo>
                    <a:pt x="414781" y="35559"/>
                  </a:lnTo>
                  <a:close/>
                </a:path>
                <a:path w="545464" h="332739">
                  <a:moveTo>
                    <a:pt x="251968" y="118109"/>
                  </a:moveTo>
                  <a:lnTo>
                    <a:pt x="250570" y="118109"/>
                  </a:lnTo>
                  <a:lnTo>
                    <a:pt x="249808" y="119379"/>
                  </a:lnTo>
                  <a:lnTo>
                    <a:pt x="252475" y="119379"/>
                  </a:lnTo>
                  <a:lnTo>
                    <a:pt x="251968" y="118109"/>
                  </a:lnTo>
                  <a:close/>
                </a:path>
                <a:path w="545464" h="332739">
                  <a:moveTo>
                    <a:pt x="510666" y="16509"/>
                  </a:moveTo>
                  <a:lnTo>
                    <a:pt x="479551" y="16509"/>
                  </a:lnTo>
                  <a:lnTo>
                    <a:pt x="482345" y="17779"/>
                  </a:lnTo>
                  <a:lnTo>
                    <a:pt x="484885" y="17779"/>
                  </a:lnTo>
                  <a:lnTo>
                    <a:pt x="487425" y="19049"/>
                  </a:lnTo>
                  <a:lnTo>
                    <a:pt x="489712" y="20319"/>
                  </a:lnTo>
                  <a:lnTo>
                    <a:pt x="491870" y="22859"/>
                  </a:lnTo>
                  <a:lnTo>
                    <a:pt x="495934" y="27939"/>
                  </a:lnTo>
                  <a:lnTo>
                    <a:pt x="497713" y="31749"/>
                  </a:lnTo>
                  <a:lnTo>
                    <a:pt x="501269" y="38099"/>
                  </a:lnTo>
                  <a:lnTo>
                    <a:pt x="482091" y="48259"/>
                  </a:lnTo>
                  <a:lnTo>
                    <a:pt x="476122" y="52069"/>
                  </a:lnTo>
                  <a:lnTo>
                    <a:pt x="471169" y="55879"/>
                  </a:lnTo>
                  <a:lnTo>
                    <a:pt x="466344" y="60959"/>
                  </a:lnTo>
                  <a:lnTo>
                    <a:pt x="462533" y="64769"/>
                  </a:lnTo>
                  <a:lnTo>
                    <a:pt x="457453" y="73659"/>
                  </a:lnTo>
                  <a:lnTo>
                    <a:pt x="456056" y="78739"/>
                  </a:lnTo>
                  <a:lnTo>
                    <a:pt x="455802" y="87629"/>
                  </a:lnTo>
                  <a:lnTo>
                    <a:pt x="457072" y="92709"/>
                  </a:lnTo>
                  <a:lnTo>
                    <a:pt x="482472" y="114299"/>
                  </a:lnTo>
                  <a:lnTo>
                    <a:pt x="486537" y="114299"/>
                  </a:lnTo>
                  <a:lnTo>
                    <a:pt x="495426" y="113029"/>
                  </a:lnTo>
                  <a:lnTo>
                    <a:pt x="499999" y="110489"/>
                  </a:lnTo>
                  <a:lnTo>
                    <a:pt x="504697" y="109219"/>
                  </a:lnTo>
                  <a:lnTo>
                    <a:pt x="510031" y="105409"/>
                  </a:lnTo>
                  <a:lnTo>
                    <a:pt x="514476" y="101599"/>
                  </a:lnTo>
                  <a:lnTo>
                    <a:pt x="518159" y="97789"/>
                  </a:lnTo>
                  <a:lnTo>
                    <a:pt x="490474" y="97789"/>
                  </a:lnTo>
                  <a:lnTo>
                    <a:pt x="481838" y="95249"/>
                  </a:lnTo>
                  <a:lnTo>
                    <a:pt x="478408" y="92709"/>
                  </a:lnTo>
                  <a:lnTo>
                    <a:pt x="475995" y="87629"/>
                  </a:lnTo>
                  <a:lnTo>
                    <a:pt x="474599" y="85089"/>
                  </a:lnTo>
                  <a:lnTo>
                    <a:pt x="473837" y="82549"/>
                  </a:lnTo>
                  <a:lnTo>
                    <a:pt x="473773" y="78739"/>
                  </a:lnTo>
                  <a:lnTo>
                    <a:pt x="473709" y="77469"/>
                  </a:lnTo>
                  <a:lnTo>
                    <a:pt x="507364" y="50799"/>
                  </a:lnTo>
                  <a:lnTo>
                    <a:pt x="528211" y="50799"/>
                  </a:lnTo>
                  <a:lnTo>
                    <a:pt x="513588" y="22859"/>
                  </a:lnTo>
                  <a:lnTo>
                    <a:pt x="510666" y="16509"/>
                  </a:lnTo>
                  <a:close/>
                </a:path>
                <a:path w="545464" h="332739">
                  <a:moveTo>
                    <a:pt x="528211" y="50799"/>
                  </a:moveTo>
                  <a:lnTo>
                    <a:pt x="507364" y="50799"/>
                  </a:lnTo>
                  <a:lnTo>
                    <a:pt x="517270" y="68579"/>
                  </a:lnTo>
                  <a:lnTo>
                    <a:pt x="515493" y="76199"/>
                  </a:lnTo>
                  <a:lnTo>
                    <a:pt x="513460" y="81279"/>
                  </a:lnTo>
                  <a:lnTo>
                    <a:pt x="508381" y="88899"/>
                  </a:lnTo>
                  <a:lnTo>
                    <a:pt x="504951" y="92709"/>
                  </a:lnTo>
                  <a:lnTo>
                    <a:pt x="495300" y="97789"/>
                  </a:lnTo>
                  <a:lnTo>
                    <a:pt x="518159" y="97789"/>
                  </a:lnTo>
                  <a:lnTo>
                    <a:pt x="521715" y="92709"/>
                  </a:lnTo>
                  <a:lnTo>
                    <a:pt x="524382" y="87629"/>
                  </a:lnTo>
                  <a:lnTo>
                    <a:pt x="526033" y="81279"/>
                  </a:lnTo>
                  <a:lnTo>
                    <a:pt x="544165" y="81279"/>
                  </a:lnTo>
                  <a:lnTo>
                    <a:pt x="528211" y="50799"/>
                  </a:lnTo>
                  <a:close/>
                </a:path>
                <a:path w="545464" h="332739">
                  <a:moveTo>
                    <a:pt x="536194" y="90169"/>
                  </a:moveTo>
                  <a:lnTo>
                    <a:pt x="531113" y="90169"/>
                  </a:lnTo>
                  <a:lnTo>
                    <a:pt x="531621" y="91439"/>
                  </a:lnTo>
                  <a:lnTo>
                    <a:pt x="535051" y="91439"/>
                  </a:lnTo>
                  <a:lnTo>
                    <a:pt x="536194" y="90169"/>
                  </a:lnTo>
                  <a:close/>
                </a:path>
                <a:path w="545464" h="332739">
                  <a:moveTo>
                    <a:pt x="544165" y="81279"/>
                  </a:moveTo>
                  <a:lnTo>
                    <a:pt x="526033" y="81279"/>
                  </a:lnTo>
                  <a:lnTo>
                    <a:pt x="530732" y="90169"/>
                  </a:lnTo>
                  <a:lnTo>
                    <a:pt x="537590" y="90169"/>
                  </a:lnTo>
                  <a:lnTo>
                    <a:pt x="539241" y="88899"/>
                  </a:lnTo>
                  <a:lnTo>
                    <a:pt x="541019" y="87629"/>
                  </a:lnTo>
                  <a:lnTo>
                    <a:pt x="542416" y="87629"/>
                  </a:lnTo>
                  <a:lnTo>
                    <a:pt x="544068" y="86359"/>
                  </a:lnTo>
                  <a:lnTo>
                    <a:pt x="544576" y="85089"/>
                  </a:lnTo>
                  <a:lnTo>
                    <a:pt x="544957" y="85089"/>
                  </a:lnTo>
                  <a:lnTo>
                    <a:pt x="545210" y="83819"/>
                  </a:lnTo>
                  <a:lnTo>
                    <a:pt x="544829" y="82549"/>
                  </a:lnTo>
                  <a:lnTo>
                    <a:pt x="544165" y="81279"/>
                  </a:lnTo>
                  <a:close/>
                </a:path>
                <a:path w="545464" h="332739">
                  <a:moveTo>
                    <a:pt x="488441" y="0"/>
                  </a:moveTo>
                  <a:lnTo>
                    <a:pt x="483615" y="0"/>
                  </a:lnTo>
                  <a:lnTo>
                    <a:pt x="473201" y="1269"/>
                  </a:lnTo>
                  <a:lnTo>
                    <a:pt x="467359" y="3809"/>
                  </a:lnTo>
                  <a:lnTo>
                    <a:pt x="460882" y="7619"/>
                  </a:lnTo>
                  <a:lnTo>
                    <a:pt x="457453" y="8889"/>
                  </a:lnTo>
                  <a:lnTo>
                    <a:pt x="454278" y="11429"/>
                  </a:lnTo>
                  <a:lnTo>
                    <a:pt x="448182" y="15239"/>
                  </a:lnTo>
                  <a:lnTo>
                    <a:pt x="445515" y="17779"/>
                  </a:lnTo>
                  <a:lnTo>
                    <a:pt x="433704" y="35559"/>
                  </a:lnTo>
                  <a:lnTo>
                    <a:pt x="434213" y="38099"/>
                  </a:lnTo>
                  <a:lnTo>
                    <a:pt x="435609" y="40639"/>
                  </a:lnTo>
                  <a:lnTo>
                    <a:pt x="436118" y="41909"/>
                  </a:lnTo>
                  <a:lnTo>
                    <a:pt x="436752" y="41909"/>
                  </a:lnTo>
                  <a:lnTo>
                    <a:pt x="437769" y="44449"/>
                  </a:lnTo>
                  <a:lnTo>
                    <a:pt x="438912" y="44449"/>
                  </a:lnTo>
                  <a:lnTo>
                    <a:pt x="439546" y="45719"/>
                  </a:lnTo>
                  <a:lnTo>
                    <a:pt x="441706" y="45719"/>
                  </a:lnTo>
                  <a:lnTo>
                    <a:pt x="442975" y="44449"/>
                  </a:lnTo>
                  <a:lnTo>
                    <a:pt x="443991" y="43179"/>
                  </a:lnTo>
                  <a:lnTo>
                    <a:pt x="445134" y="41909"/>
                  </a:lnTo>
                  <a:lnTo>
                    <a:pt x="446150" y="40639"/>
                  </a:lnTo>
                  <a:lnTo>
                    <a:pt x="447675" y="38099"/>
                  </a:lnTo>
                  <a:lnTo>
                    <a:pt x="451231" y="33019"/>
                  </a:lnTo>
                  <a:lnTo>
                    <a:pt x="466344" y="21589"/>
                  </a:lnTo>
                  <a:lnTo>
                    <a:pt x="470153" y="19049"/>
                  </a:lnTo>
                  <a:lnTo>
                    <a:pt x="473456" y="17779"/>
                  </a:lnTo>
                  <a:lnTo>
                    <a:pt x="476503" y="17779"/>
                  </a:lnTo>
                  <a:lnTo>
                    <a:pt x="479551" y="16509"/>
                  </a:lnTo>
                  <a:lnTo>
                    <a:pt x="510666" y="16509"/>
                  </a:lnTo>
                  <a:lnTo>
                    <a:pt x="507491" y="12699"/>
                  </a:lnTo>
                  <a:lnTo>
                    <a:pt x="500633" y="5079"/>
                  </a:lnTo>
                  <a:lnTo>
                    <a:pt x="496824" y="2539"/>
                  </a:lnTo>
                  <a:lnTo>
                    <a:pt x="488441" y="0"/>
                  </a:lnTo>
                  <a:close/>
                </a:path>
                <a:path w="545464" h="332739">
                  <a:moveTo>
                    <a:pt x="412622" y="34289"/>
                  </a:moveTo>
                  <a:lnTo>
                    <a:pt x="411479" y="35559"/>
                  </a:lnTo>
                  <a:lnTo>
                    <a:pt x="414146" y="35559"/>
                  </a:lnTo>
                  <a:lnTo>
                    <a:pt x="412622" y="342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2682366" y="5042662"/>
              <a:ext cx="584834" cy="3784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621" y="1027851"/>
            <a:ext cx="458940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113026"/>
            <a:ext cx="9004300" cy="1527175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7620" rIns="0" bIns="0" rtlCol="0" vert="horz">
            <a:spAutoFit/>
          </a:bodyPr>
          <a:lstStyle/>
          <a:p>
            <a:pPr algn="just" marL="302260" marR="67310" indent="-228600">
              <a:lnSpc>
                <a:spcPct val="107000"/>
              </a:lnSpc>
              <a:spcBef>
                <a:spcPts val="60"/>
              </a:spcBef>
              <a:buFont typeface="Arial"/>
              <a:buChar char="•"/>
              <a:tabLst>
                <a:tab pos="302895" algn="l"/>
              </a:tabLst>
            </a:pPr>
            <a:r>
              <a:rPr dirty="0" sz="1800" spc="-5">
                <a:latin typeface="Bookman Uralic"/>
                <a:cs typeface="Bookman Uralic"/>
              </a:rPr>
              <a:t>Kriteria tingkat </a:t>
            </a:r>
            <a:r>
              <a:rPr dirty="0" sz="1800">
                <a:latin typeface="Bookman Uralic"/>
                <a:cs typeface="Bookman Uralic"/>
              </a:rPr>
              <a:t>3 telah </a:t>
            </a:r>
            <a:r>
              <a:rPr dirty="0" sz="1800" spc="-5">
                <a:latin typeface="Bookman Uralic"/>
                <a:cs typeface="Bookman Uralic"/>
              </a:rPr>
              <a:t>terpenuhi dan dokumen Arsitektur SPBE Instansi  Pusat/Pemerintah </a:t>
            </a:r>
            <a:r>
              <a:rPr dirty="0" sz="1800">
                <a:latin typeface="Bookman Uralic"/>
                <a:cs typeface="Bookman Uralic"/>
              </a:rPr>
              <a:t>Daerah </a:t>
            </a:r>
            <a:r>
              <a:rPr dirty="0" sz="1800" b="1">
                <a:latin typeface="Bookman Uralic"/>
                <a:cs typeface="Bookman Uralic"/>
              </a:rPr>
              <a:t>telah </a:t>
            </a:r>
            <a:r>
              <a:rPr dirty="0" sz="1800" spc="-5" b="1">
                <a:latin typeface="Bookman Uralic"/>
                <a:cs typeface="Bookman Uralic"/>
              </a:rPr>
              <a:t>berpedoman </a:t>
            </a:r>
            <a:r>
              <a:rPr dirty="0" sz="1800" b="1">
                <a:latin typeface="Bookman Uralic"/>
                <a:cs typeface="Bookman Uralic"/>
              </a:rPr>
              <a:t>pada </a:t>
            </a:r>
            <a:r>
              <a:rPr dirty="0" sz="1800" spc="-5" b="1">
                <a:latin typeface="Bookman Uralic"/>
                <a:cs typeface="Bookman Uralic"/>
              </a:rPr>
              <a:t>Arsitektur SPBE  </a:t>
            </a:r>
            <a:r>
              <a:rPr dirty="0" sz="1800" b="1">
                <a:latin typeface="Bookman Uralic"/>
                <a:cs typeface="Bookman Uralic"/>
              </a:rPr>
              <a:t>Nasional</a:t>
            </a:r>
            <a:r>
              <a:rPr dirty="0" sz="1800">
                <a:latin typeface="Bookman Uralic"/>
                <a:cs typeface="Bookman Uralic"/>
              </a:rPr>
              <a:t>. </a:t>
            </a:r>
            <a:r>
              <a:rPr dirty="0" sz="1800" spc="-5">
                <a:latin typeface="Bookman Uralic"/>
                <a:cs typeface="Bookman Uralic"/>
              </a:rPr>
              <a:t>Selain itu, dokumen Arsitektur SPBE Instansi Pusat/Pemerintah  </a:t>
            </a:r>
            <a:r>
              <a:rPr dirty="0" sz="1800">
                <a:latin typeface="Bookman Uralic"/>
                <a:cs typeface="Bookman Uralic"/>
              </a:rPr>
              <a:t>Daerah telah </a:t>
            </a:r>
            <a:r>
              <a:rPr dirty="0" sz="1800" spc="-5">
                <a:latin typeface="Bookman Uralic"/>
                <a:cs typeface="Bookman Uralic"/>
              </a:rPr>
              <a:t>dilakukan </a:t>
            </a:r>
            <a:r>
              <a:rPr dirty="0" sz="1800" b="1">
                <a:latin typeface="Bookman Uralic"/>
                <a:cs typeface="Bookman Uralic"/>
              </a:rPr>
              <a:t>reviu </a:t>
            </a:r>
            <a:r>
              <a:rPr dirty="0" sz="1800" spc="-5" b="1">
                <a:latin typeface="Bookman Uralic"/>
                <a:cs typeface="Bookman Uralic"/>
              </a:rPr>
              <a:t>dan evaluasi </a:t>
            </a:r>
            <a:r>
              <a:rPr dirty="0" sz="1800">
                <a:latin typeface="Bookman Uralic"/>
                <a:cs typeface="Bookman Uralic"/>
              </a:rPr>
              <a:t>secara</a:t>
            </a:r>
            <a:r>
              <a:rPr dirty="0" sz="1800" spc="-15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periodik.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5"/>
              <a:t>11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14220" y="1670430"/>
            <a:ext cx="2626995" cy="3238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b="1">
                <a:latin typeface="Carlito"/>
                <a:cs typeface="Carlito"/>
              </a:rPr>
              <a:t>Tingkat 4 Arsitektur</a:t>
            </a:r>
            <a:r>
              <a:rPr dirty="0" sz="1950" spc="-100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3247" y="1633727"/>
            <a:ext cx="374903" cy="376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64495" y="958596"/>
            <a:ext cx="542544" cy="544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367271" y="3741418"/>
            <a:ext cx="4498975" cy="3116580"/>
          </a:xfrm>
          <a:custGeom>
            <a:avLst/>
            <a:gdLst/>
            <a:ahLst/>
            <a:cxnLst/>
            <a:rect l="l" t="t" r="r" b="b"/>
            <a:pathLst>
              <a:path w="4498975" h="3116579">
                <a:moveTo>
                  <a:pt x="4498848" y="0"/>
                </a:moveTo>
                <a:lnTo>
                  <a:pt x="0" y="0"/>
                </a:lnTo>
                <a:lnTo>
                  <a:pt x="0" y="3116578"/>
                </a:lnTo>
                <a:lnTo>
                  <a:pt x="4498848" y="3116578"/>
                </a:lnTo>
                <a:lnTo>
                  <a:pt x="449884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446265" y="3760089"/>
            <a:ext cx="4265295" cy="30467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 spc="-5">
                <a:latin typeface="Carlito"/>
                <a:cs typeface="Carlito"/>
              </a:rPr>
              <a:t>Dokumen Arsitektur SPBE </a:t>
            </a:r>
            <a:r>
              <a:rPr dirty="0" sz="1800">
                <a:latin typeface="Carlito"/>
                <a:cs typeface="Carlito"/>
              </a:rPr>
              <a:t>/ Rencana Induk  </a:t>
            </a:r>
            <a:r>
              <a:rPr dirty="0" sz="1800" spc="-5">
                <a:latin typeface="Carlito"/>
                <a:cs typeface="Carlito"/>
              </a:rPr>
              <a:t>TI </a:t>
            </a:r>
            <a:r>
              <a:rPr dirty="0" sz="1800">
                <a:latin typeface="Carlito"/>
                <a:cs typeface="Carlito"/>
              </a:rPr>
              <a:t>/ </a:t>
            </a:r>
            <a:r>
              <a:rPr dirty="0" sz="1800" spc="-5">
                <a:latin typeface="Carlito"/>
                <a:cs typeface="Carlito"/>
              </a:rPr>
              <a:t>Masterplan TIK </a:t>
            </a:r>
            <a:r>
              <a:rPr dirty="0" sz="1800">
                <a:latin typeface="Carlito"/>
                <a:cs typeface="Carlito"/>
              </a:rPr>
              <a:t>/ </a:t>
            </a:r>
            <a:r>
              <a:rPr dirty="0" sz="1800" spc="-5">
                <a:latin typeface="Carlito"/>
                <a:cs typeface="Carlito"/>
              </a:rPr>
              <a:t>Cetak Biru </a:t>
            </a:r>
            <a:r>
              <a:rPr dirty="0" sz="1800">
                <a:latin typeface="Carlito"/>
                <a:cs typeface="Carlito"/>
              </a:rPr>
              <a:t>/ Master  </a:t>
            </a:r>
            <a:r>
              <a:rPr dirty="0" sz="1800" spc="-5">
                <a:latin typeface="Carlito"/>
                <a:cs typeface="Carlito"/>
              </a:rPr>
              <a:t>Plan Smart City </a:t>
            </a:r>
            <a:r>
              <a:rPr dirty="0" sz="1800">
                <a:latin typeface="Carlito"/>
                <a:cs typeface="Carlito"/>
              </a:rPr>
              <a:t>yang menggambarkan  </a:t>
            </a:r>
            <a:r>
              <a:rPr dirty="0" sz="1800" spc="-5">
                <a:latin typeface="Carlito"/>
                <a:cs typeface="Carlito"/>
              </a:rPr>
              <a:t>seluruh </a:t>
            </a:r>
            <a:r>
              <a:rPr dirty="0" sz="1800">
                <a:latin typeface="Carlito"/>
                <a:cs typeface="Carlito"/>
              </a:rPr>
              <a:t>Referensi </a:t>
            </a:r>
            <a:r>
              <a:rPr dirty="0" sz="1800" spc="-5">
                <a:latin typeface="Carlito"/>
                <a:cs typeface="Carlito"/>
              </a:rPr>
              <a:t>Arsitektur dan Domain  Arsitektur SPBE dan </a:t>
            </a:r>
            <a:r>
              <a:rPr dirty="0" sz="1800">
                <a:latin typeface="Carlito"/>
                <a:cs typeface="Carlito"/>
              </a:rPr>
              <a:t>telah sesuai </a:t>
            </a:r>
            <a:r>
              <a:rPr dirty="0" sz="1800" spc="-5">
                <a:latin typeface="Carlito"/>
                <a:cs typeface="Carlito"/>
              </a:rPr>
              <a:t>dengan  standar Aristektur SPBE</a:t>
            </a:r>
            <a:r>
              <a:rPr dirty="0" sz="1800" spc="-1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Nasional;</a:t>
            </a:r>
            <a:endParaRPr sz="1800">
              <a:latin typeface="Carlito"/>
              <a:cs typeface="Carlito"/>
            </a:endParaRPr>
          </a:p>
          <a:p>
            <a:pPr marL="299085" marR="131445" indent="-28702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 spc="-5">
                <a:latin typeface="Carlito"/>
                <a:cs typeface="Carlito"/>
              </a:rPr>
              <a:t>Terdapat notulensi/catatan/laporan hasil  </a:t>
            </a:r>
            <a:r>
              <a:rPr dirty="0" sz="1800">
                <a:latin typeface="Carlito"/>
                <a:cs typeface="Carlito"/>
              </a:rPr>
              <a:t>reviu </a:t>
            </a:r>
            <a:r>
              <a:rPr dirty="0" sz="1800" spc="-5">
                <a:latin typeface="Carlito"/>
                <a:cs typeface="Carlito"/>
              </a:rPr>
              <a:t>Arsitektur SPBE, </a:t>
            </a:r>
            <a:r>
              <a:rPr dirty="0" sz="1800">
                <a:latin typeface="Carlito"/>
                <a:cs typeface="Carlito"/>
              </a:rPr>
              <a:t>bukti </a:t>
            </a:r>
            <a:r>
              <a:rPr dirty="0" sz="1800" spc="-5">
                <a:latin typeface="Carlito"/>
                <a:cs typeface="Carlito"/>
              </a:rPr>
              <a:t>undangan  </a:t>
            </a:r>
            <a:r>
              <a:rPr dirty="0" sz="1800">
                <a:latin typeface="Carlito"/>
                <a:cs typeface="Carlito"/>
              </a:rPr>
              <a:t>rapat reviu </a:t>
            </a:r>
            <a:r>
              <a:rPr dirty="0" sz="1800" spc="-5">
                <a:latin typeface="Carlito"/>
                <a:cs typeface="Carlito"/>
              </a:rPr>
              <a:t>dan </a:t>
            </a:r>
            <a:r>
              <a:rPr dirty="0" sz="1800">
                <a:latin typeface="Carlito"/>
                <a:cs typeface="Carlito"/>
              </a:rPr>
              <a:t>evaluasi </a:t>
            </a:r>
            <a:r>
              <a:rPr dirty="0" sz="1800" spc="-5">
                <a:latin typeface="Carlito"/>
                <a:cs typeface="Carlito"/>
              </a:rPr>
              <a:t>Arsitektur SPBE,  dan/atau dokumentasi</a:t>
            </a:r>
            <a:r>
              <a:rPr dirty="0" sz="1800" spc="2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aktivitas-aktivitas</a:t>
            </a:r>
            <a:endParaRPr sz="1800">
              <a:latin typeface="Carlito"/>
              <a:cs typeface="Carlito"/>
            </a:endParaRPr>
          </a:p>
          <a:p>
            <a:pPr marL="299085">
              <a:lnSpc>
                <a:spcPct val="100000"/>
              </a:lnSpc>
              <a:spcBef>
                <a:spcPts val="20"/>
              </a:spcBef>
            </a:pPr>
            <a:r>
              <a:rPr dirty="0" sz="1800" spc="-5">
                <a:latin typeface="Carlito"/>
                <a:cs typeface="Carlito"/>
              </a:rPr>
              <a:t>reviu dan </a:t>
            </a:r>
            <a:r>
              <a:rPr dirty="0" sz="1800">
                <a:latin typeface="Carlito"/>
                <a:cs typeface="Carlito"/>
              </a:rPr>
              <a:t>evaluasi </a:t>
            </a:r>
            <a:r>
              <a:rPr dirty="0" sz="1800" spc="-5">
                <a:latin typeface="Carlito"/>
                <a:cs typeface="Carlito"/>
              </a:rPr>
              <a:t>Arsitektur</a:t>
            </a:r>
            <a:r>
              <a:rPr dirty="0" sz="1800" spc="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SPBE.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99616" y="3741420"/>
            <a:ext cx="4782820" cy="3116580"/>
            <a:chOff x="1499616" y="3741420"/>
            <a:chExt cx="4782820" cy="3116580"/>
          </a:xfrm>
        </p:grpSpPr>
        <p:sp>
          <p:nvSpPr>
            <p:cNvPr id="11" name="object 11"/>
            <p:cNvSpPr/>
            <p:nvPr/>
          </p:nvSpPr>
          <p:spPr>
            <a:xfrm>
              <a:off x="1499616" y="3741420"/>
              <a:ext cx="2417064" cy="16002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197351" y="4838699"/>
              <a:ext cx="3084576" cy="20193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3630295" y="3620770"/>
            <a:ext cx="263525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 b="1">
                <a:latin typeface="Carlito"/>
                <a:cs typeface="Carlito"/>
              </a:rPr>
              <a:t>Arsitektur </a:t>
            </a:r>
            <a:r>
              <a:rPr dirty="0" sz="2000" b="1">
                <a:latin typeface="Carlito"/>
                <a:cs typeface="Carlito"/>
              </a:rPr>
              <a:t>SPBE</a:t>
            </a:r>
            <a:r>
              <a:rPr dirty="0" sz="2000" spc="-40" b="1">
                <a:latin typeface="Carlito"/>
                <a:cs typeface="Carlito"/>
              </a:rPr>
              <a:t> </a:t>
            </a:r>
            <a:r>
              <a:rPr dirty="0" sz="2000" b="1">
                <a:latin typeface="Carlito"/>
                <a:cs typeface="Carlito"/>
              </a:rPr>
              <a:t>Nasional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1349" y="6122923"/>
            <a:ext cx="227838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latin typeface="Carlito"/>
                <a:cs typeface="Carlito"/>
              </a:rPr>
              <a:t>Arsitektur </a:t>
            </a:r>
            <a:r>
              <a:rPr dirty="0" sz="1800" b="1">
                <a:latin typeface="Carlito"/>
                <a:cs typeface="Carlito"/>
              </a:rPr>
              <a:t>SPBE</a:t>
            </a:r>
            <a:r>
              <a:rPr dirty="0" sz="1800" spc="-65" b="1">
                <a:latin typeface="Carlito"/>
                <a:cs typeface="Carlito"/>
              </a:rPr>
              <a:t> </a:t>
            </a:r>
            <a:r>
              <a:rPr dirty="0" sz="1800" spc="-5" b="1">
                <a:latin typeface="Carlito"/>
                <a:cs typeface="Carlito"/>
              </a:rPr>
              <a:t>Instansi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latin typeface="Carlito"/>
                <a:cs typeface="Carlito"/>
              </a:rPr>
              <a:t>Pusat/Pemda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621" y="1027851"/>
            <a:ext cx="458940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623566"/>
            <a:ext cx="9004300" cy="1092835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8255" rIns="0" bIns="0" rtlCol="0" vert="horz">
            <a:spAutoFit/>
          </a:bodyPr>
          <a:lstStyle/>
          <a:p>
            <a:pPr algn="just" marL="302260" marR="66675" indent="-228600">
              <a:lnSpc>
                <a:spcPct val="107200"/>
              </a:lnSpc>
              <a:spcBef>
                <a:spcPts val="65"/>
              </a:spcBef>
              <a:buFont typeface="Arial"/>
              <a:buChar char="•"/>
              <a:tabLst>
                <a:tab pos="302895" algn="l"/>
              </a:tabLst>
            </a:pPr>
            <a:r>
              <a:rPr dirty="0" sz="1800" spc="-5">
                <a:latin typeface="Bookman Uralic"/>
                <a:cs typeface="Bookman Uralic"/>
              </a:rPr>
              <a:t>Kriteria tingkat </a:t>
            </a:r>
            <a:r>
              <a:rPr dirty="0" sz="1800">
                <a:latin typeface="Bookman Uralic"/>
                <a:cs typeface="Bookman Uralic"/>
              </a:rPr>
              <a:t>4 telah </a:t>
            </a:r>
            <a:r>
              <a:rPr dirty="0" sz="1800" spc="-5">
                <a:latin typeface="Bookman Uralic"/>
                <a:cs typeface="Bookman Uralic"/>
              </a:rPr>
              <a:t>terpenuhi dan dokumen Arsitektur SPBE Instansi  Pusat/Pemerintah </a:t>
            </a:r>
            <a:r>
              <a:rPr dirty="0" sz="1800">
                <a:latin typeface="Bookman Uralic"/>
                <a:cs typeface="Bookman Uralic"/>
              </a:rPr>
              <a:t>Daerah </a:t>
            </a:r>
            <a:r>
              <a:rPr dirty="0" sz="1800" b="1">
                <a:latin typeface="Bookman Uralic"/>
                <a:cs typeface="Bookman Uralic"/>
              </a:rPr>
              <a:t>telah </a:t>
            </a:r>
            <a:r>
              <a:rPr dirty="0" sz="1800" spc="-5" b="1">
                <a:latin typeface="Bookman Uralic"/>
                <a:cs typeface="Bookman Uralic"/>
              </a:rPr>
              <a:t>dilakukan pemutakhiran </a:t>
            </a:r>
            <a:r>
              <a:rPr dirty="0" sz="1800">
                <a:latin typeface="Bookman Uralic"/>
                <a:cs typeface="Bookman Uralic"/>
              </a:rPr>
              <a:t>sebagai tindak  </a:t>
            </a:r>
            <a:r>
              <a:rPr dirty="0" sz="1800" spc="-5">
                <a:latin typeface="Bookman Uralic"/>
                <a:cs typeface="Bookman Uralic"/>
              </a:rPr>
              <a:t>lanjut hasil </a:t>
            </a:r>
            <a:r>
              <a:rPr dirty="0" sz="1800">
                <a:latin typeface="Bookman Uralic"/>
                <a:cs typeface="Bookman Uralic"/>
              </a:rPr>
              <a:t>reviu </a:t>
            </a:r>
            <a:r>
              <a:rPr dirty="0" sz="1800" spc="-5">
                <a:latin typeface="Bookman Uralic"/>
                <a:cs typeface="Bookman Uralic"/>
              </a:rPr>
              <a:t>dan</a:t>
            </a:r>
            <a:r>
              <a:rPr dirty="0" sz="1800" spc="-15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evaluasi..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5"/>
              <a:t>11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20951" y="2118182"/>
            <a:ext cx="2621915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5 Arsitektur</a:t>
            </a:r>
            <a:r>
              <a:rPr dirty="0" sz="1950" spc="-95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9344" y="2083307"/>
            <a:ext cx="376428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64495" y="958596"/>
            <a:ext cx="542544" cy="544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08191" y="3845052"/>
            <a:ext cx="4498975" cy="2862580"/>
          </a:xfrm>
          <a:custGeom>
            <a:avLst/>
            <a:gdLst/>
            <a:ahLst/>
            <a:cxnLst/>
            <a:rect l="l" t="t" r="r" b="b"/>
            <a:pathLst>
              <a:path w="4498975" h="2862579">
                <a:moveTo>
                  <a:pt x="4498848" y="0"/>
                </a:moveTo>
                <a:lnTo>
                  <a:pt x="0" y="0"/>
                </a:lnTo>
                <a:lnTo>
                  <a:pt x="0" y="2862072"/>
                </a:lnTo>
                <a:lnTo>
                  <a:pt x="4498848" y="2862072"/>
                </a:lnTo>
                <a:lnTo>
                  <a:pt x="449884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108191" y="3845052"/>
            <a:ext cx="4498975" cy="286258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378460" marR="283845" indent="-287020">
              <a:lnSpc>
                <a:spcPct val="100000"/>
              </a:lnSpc>
              <a:spcBef>
                <a:spcPts val="245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Terdapat notulensi/catatan/laporan hasil  reviu/evaluasi dan </a:t>
            </a:r>
            <a:r>
              <a:rPr dirty="0" sz="1800">
                <a:latin typeface="Carlito"/>
                <a:cs typeface="Carlito"/>
              </a:rPr>
              <a:t>rekomendasi </a:t>
            </a:r>
            <a:r>
              <a:rPr dirty="0" sz="1800" spc="-5">
                <a:latin typeface="Carlito"/>
                <a:cs typeface="Carlito"/>
              </a:rPr>
              <a:t>tindak  lanjut </a:t>
            </a:r>
            <a:r>
              <a:rPr dirty="0" sz="1800">
                <a:latin typeface="Carlito"/>
                <a:cs typeface="Carlito"/>
              </a:rPr>
              <a:t>Arsitektur </a:t>
            </a:r>
            <a:r>
              <a:rPr dirty="0" sz="1800" spc="-5">
                <a:latin typeface="Carlito"/>
                <a:cs typeface="Carlito"/>
              </a:rPr>
              <a:t>SPBE, bukti undangan  </a:t>
            </a:r>
            <a:r>
              <a:rPr dirty="0" sz="1800">
                <a:latin typeface="Carlito"/>
                <a:cs typeface="Carlito"/>
              </a:rPr>
              <a:t>rapat </a:t>
            </a:r>
            <a:r>
              <a:rPr dirty="0" sz="1800" spc="-5">
                <a:latin typeface="Carlito"/>
                <a:cs typeface="Carlito"/>
              </a:rPr>
              <a:t>pembahasan </a:t>
            </a:r>
            <a:r>
              <a:rPr dirty="0" sz="1800">
                <a:latin typeface="Carlito"/>
                <a:cs typeface="Carlito"/>
              </a:rPr>
              <a:t>penyempurnaan  </a:t>
            </a:r>
            <a:r>
              <a:rPr dirty="0" sz="1800" spc="-5">
                <a:latin typeface="Carlito"/>
                <a:cs typeface="Carlito"/>
              </a:rPr>
              <a:t>Arsitektur SPBE, dan/atau dokumentasi  aktivitas-aktivitas analisis </a:t>
            </a:r>
            <a:r>
              <a:rPr dirty="0" sz="1800">
                <a:latin typeface="Carlito"/>
                <a:cs typeface="Carlito"/>
              </a:rPr>
              <a:t>komparasi atau  </a:t>
            </a:r>
            <a:r>
              <a:rPr dirty="0" sz="1800" spc="-5">
                <a:latin typeface="Carlito"/>
                <a:cs typeface="Carlito"/>
              </a:rPr>
              <a:t>penyempurnaan Arsitektur</a:t>
            </a:r>
            <a:r>
              <a:rPr dirty="0" sz="180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SPBE;</a:t>
            </a:r>
            <a:endParaRPr sz="1800">
              <a:latin typeface="Carlito"/>
              <a:cs typeface="Carlito"/>
            </a:endParaRPr>
          </a:p>
          <a:p>
            <a:pPr marL="378460" indent="-28702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Dokumentasi Arsitektur SPBE </a:t>
            </a:r>
            <a:r>
              <a:rPr dirty="0" sz="1800">
                <a:latin typeface="Carlito"/>
                <a:cs typeface="Carlito"/>
              </a:rPr>
              <a:t>yang</a:t>
            </a:r>
            <a:endParaRPr sz="1800">
              <a:latin typeface="Carlito"/>
              <a:cs typeface="Carlito"/>
            </a:endParaRPr>
          </a:p>
          <a:p>
            <a:pPr marL="378460" marR="1090295">
              <a:lnSpc>
                <a:spcPts val="2180"/>
              </a:lnSpc>
              <a:spcBef>
                <a:spcPts val="55"/>
              </a:spcBef>
            </a:pPr>
            <a:r>
              <a:rPr dirty="0" sz="1800" spc="-5">
                <a:latin typeface="Carlito"/>
                <a:cs typeface="Carlito"/>
              </a:rPr>
              <a:t>sebelumnya dan </a:t>
            </a:r>
            <a:r>
              <a:rPr dirty="0" sz="1800">
                <a:latin typeface="Carlito"/>
                <a:cs typeface="Carlito"/>
              </a:rPr>
              <a:t>yang </a:t>
            </a:r>
            <a:r>
              <a:rPr dirty="0" sz="1800" spc="-5">
                <a:latin typeface="Carlito"/>
                <a:cs typeface="Carlito"/>
              </a:rPr>
              <a:t>berisi  penyempurnaan Arsitektur</a:t>
            </a:r>
            <a:r>
              <a:rPr dirty="0" sz="180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SPBE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03247" y="3845052"/>
            <a:ext cx="4561205" cy="2891155"/>
            <a:chOff x="1603247" y="3845052"/>
            <a:chExt cx="4561205" cy="2891155"/>
          </a:xfrm>
        </p:grpSpPr>
        <p:sp>
          <p:nvSpPr>
            <p:cNvPr id="11" name="object 11"/>
            <p:cNvSpPr/>
            <p:nvPr/>
          </p:nvSpPr>
          <p:spPr>
            <a:xfrm>
              <a:off x="1603247" y="3845052"/>
              <a:ext cx="3014472" cy="21061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764791" y="4050792"/>
              <a:ext cx="3525011" cy="21899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917191" y="4279392"/>
              <a:ext cx="3624072" cy="21671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02967" y="4265104"/>
              <a:ext cx="3653154" cy="2195830"/>
            </a:xfrm>
            <a:custGeom>
              <a:avLst/>
              <a:gdLst/>
              <a:ahLst/>
              <a:cxnLst/>
              <a:rect l="l" t="t" r="r" b="b"/>
              <a:pathLst>
                <a:path w="3653154" h="2195829">
                  <a:moveTo>
                    <a:pt x="0" y="2195702"/>
                  </a:moveTo>
                  <a:lnTo>
                    <a:pt x="3652647" y="2195702"/>
                  </a:lnTo>
                  <a:lnTo>
                    <a:pt x="3652647" y="0"/>
                  </a:lnTo>
                  <a:lnTo>
                    <a:pt x="0" y="0"/>
                  </a:lnTo>
                  <a:lnTo>
                    <a:pt x="0" y="2195702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125979" y="4631436"/>
              <a:ext cx="4009644" cy="207568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111755" y="4617148"/>
              <a:ext cx="4038600" cy="2104390"/>
            </a:xfrm>
            <a:custGeom>
              <a:avLst/>
              <a:gdLst/>
              <a:ahLst/>
              <a:cxnLst/>
              <a:rect l="l" t="t" r="r" b="b"/>
              <a:pathLst>
                <a:path w="4038600" h="2104390">
                  <a:moveTo>
                    <a:pt x="0" y="2104263"/>
                  </a:moveTo>
                  <a:lnTo>
                    <a:pt x="4038219" y="2104263"/>
                  </a:lnTo>
                  <a:lnTo>
                    <a:pt x="4038219" y="0"/>
                  </a:lnTo>
                  <a:lnTo>
                    <a:pt x="0" y="0"/>
                  </a:lnTo>
                  <a:lnTo>
                    <a:pt x="0" y="2104263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2833115" y="5065776"/>
              <a:ext cx="2353056" cy="146913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640705" cy="6858000"/>
            <a:chOff x="0" y="0"/>
            <a:chExt cx="5640705" cy="6858000"/>
          </a:xfrm>
        </p:grpSpPr>
        <p:sp>
          <p:nvSpPr>
            <p:cNvPr id="3" name="object 3"/>
            <p:cNvSpPr/>
            <p:nvPr/>
          </p:nvSpPr>
          <p:spPr>
            <a:xfrm>
              <a:off x="4583477" y="3468623"/>
              <a:ext cx="1057275" cy="3389629"/>
            </a:xfrm>
            <a:custGeom>
              <a:avLst/>
              <a:gdLst/>
              <a:ahLst/>
              <a:cxnLst/>
              <a:rect l="l" t="t" r="r" b="b"/>
              <a:pathLst>
                <a:path w="1057275" h="3389629">
                  <a:moveTo>
                    <a:pt x="130508" y="2486186"/>
                  </a:moveTo>
                  <a:lnTo>
                    <a:pt x="145811" y="2548941"/>
                  </a:lnTo>
                  <a:lnTo>
                    <a:pt x="158628" y="2596766"/>
                  </a:lnTo>
                  <a:lnTo>
                    <a:pt x="172439" y="2644774"/>
                  </a:lnTo>
                  <a:lnTo>
                    <a:pt x="187260" y="2692967"/>
                  </a:lnTo>
                  <a:lnTo>
                    <a:pt x="203106" y="2741351"/>
                  </a:lnTo>
                  <a:lnTo>
                    <a:pt x="219996" y="2789929"/>
                  </a:lnTo>
                  <a:lnTo>
                    <a:pt x="237943" y="2838704"/>
                  </a:lnTo>
                  <a:lnTo>
                    <a:pt x="256965" y="2887681"/>
                  </a:lnTo>
                  <a:lnTo>
                    <a:pt x="277079" y="2936863"/>
                  </a:lnTo>
                  <a:lnTo>
                    <a:pt x="298299" y="2986254"/>
                  </a:lnTo>
                  <a:lnTo>
                    <a:pt x="320642" y="3035859"/>
                  </a:lnTo>
                  <a:lnTo>
                    <a:pt x="344125" y="3085680"/>
                  </a:lnTo>
                  <a:lnTo>
                    <a:pt x="368763" y="3135722"/>
                  </a:lnTo>
                  <a:lnTo>
                    <a:pt x="394574" y="3185988"/>
                  </a:lnTo>
                  <a:lnTo>
                    <a:pt x="421572" y="3236483"/>
                  </a:lnTo>
                  <a:lnTo>
                    <a:pt x="449774" y="3287209"/>
                  </a:lnTo>
                  <a:lnTo>
                    <a:pt x="479197" y="3338172"/>
                  </a:lnTo>
                  <a:lnTo>
                    <a:pt x="509857" y="3389375"/>
                  </a:lnTo>
                  <a:lnTo>
                    <a:pt x="1056846" y="3389375"/>
                  </a:lnTo>
                  <a:lnTo>
                    <a:pt x="305377" y="2800650"/>
                  </a:lnTo>
                  <a:lnTo>
                    <a:pt x="130508" y="2486186"/>
                  </a:lnTo>
                  <a:close/>
                </a:path>
                <a:path w="1057275" h="3389629">
                  <a:moveTo>
                    <a:pt x="103942" y="1383318"/>
                  </a:moveTo>
                  <a:lnTo>
                    <a:pt x="91314" y="1424283"/>
                  </a:lnTo>
                  <a:lnTo>
                    <a:pt x="0" y="2251494"/>
                  </a:lnTo>
                  <a:lnTo>
                    <a:pt x="130508" y="2486186"/>
                  </a:lnTo>
                  <a:lnTo>
                    <a:pt x="123092" y="2453823"/>
                  </a:lnTo>
                  <a:lnTo>
                    <a:pt x="113159" y="2406522"/>
                  </a:lnTo>
                  <a:lnTo>
                    <a:pt x="104154" y="2359389"/>
                  </a:lnTo>
                  <a:lnTo>
                    <a:pt x="96063" y="2312418"/>
                  </a:lnTo>
                  <a:lnTo>
                    <a:pt x="88867" y="2265607"/>
                  </a:lnTo>
                  <a:lnTo>
                    <a:pt x="82552" y="2218952"/>
                  </a:lnTo>
                  <a:lnTo>
                    <a:pt x="77102" y="2172448"/>
                  </a:lnTo>
                  <a:lnTo>
                    <a:pt x="72499" y="2126092"/>
                  </a:lnTo>
                  <a:lnTo>
                    <a:pt x="68728" y="2079881"/>
                  </a:lnTo>
                  <a:lnTo>
                    <a:pt x="65772" y="2033810"/>
                  </a:lnTo>
                  <a:lnTo>
                    <a:pt x="63616" y="1987875"/>
                  </a:lnTo>
                  <a:lnTo>
                    <a:pt x="62243" y="1942073"/>
                  </a:lnTo>
                  <a:lnTo>
                    <a:pt x="61637" y="1896399"/>
                  </a:lnTo>
                  <a:lnTo>
                    <a:pt x="61781" y="1850851"/>
                  </a:lnTo>
                  <a:lnTo>
                    <a:pt x="62660" y="1805424"/>
                  </a:lnTo>
                  <a:lnTo>
                    <a:pt x="64258" y="1760114"/>
                  </a:lnTo>
                  <a:lnTo>
                    <a:pt x="66558" y="1714918"/>
                  </a:lnTo>
                  <a:lnTo>
                    <a:pt x="69544" y="1669831"/>
                  </a:lnTo>
                  <a:lnTo>
                    <a:pt x="73199" y="1624850"/>
                  </a:lnTo>
                  <a:lnTo>
                    <a:pt x="77508" y="1579971"/>
                  </a:lnTo>
                  <a:lnTo>
                    <a:pt x="82455" y="1535191"/>
                  </a:lnTo>
                  <a:lnTo>
                    <a:pt x="88023" y="1490505"/>
                  </a:lnTo>
                  <a:lnTo>
                    <a:pt x="94195" y="1445909"/>
                  </a:lnTo>
                  <a:lnTo>
                    <a:pt x="100957" y="1401400"/>
                  </a:lnTo>
                  <a:lnTo>
                    <a:pt x="103942" y="1383318"/>
                  </a:lnTo>
                  <a:close/>
                </a:path>
                <a:path w="1057275" h="3389629">
                  <a:moveTo>
                    <a:pt x="526698" y="11857"/>
                  </a:moveTo>
                  <a:lnTo>
                    <a:pt x="497284" y="87473"/>
                  </a:lnTo>
                  <a:lnTo>
                    <a:pt x="480388" y="131160"/>
                  </a:lnTo>
                  <a:lnTo>
                    <a:pt x="463595" y="174819"/>
                  </a:lnTo>
                  <a:lnTo>
                    <a:pt x="446921" y="218454"/>
                  </a:lnTo>
                  <a:lnTo>
                    <a:pt x="430383" y="262068"/>
                  </a:lnTo>
                  <a:lnTo>
                    <a:pt x="413996" y="305665"/>
                  </a:lnTo>
                  <a:lnTo>
                    <a:pt x="397777" y="349250"/>
                  </a:lnTo>
                  <a:lnTo>
                    <a:pt x="381742" y="392826"/>
                  </a:lnTo>
                  <a:lnTo>
                    <a:pt x="365907" y="436397"/>
                  </a:lnTo>
                  <a:lnTo>
                    <a:pt x="350289" y="479966"/>
                  </a:lnTo>
                  <a:lnTo>
                    <a:pt x="334903" y="523538"/>
                  </a:lnTo>
                  <a:lnTo>
                    <a:pt x="319765" y="567116"/>
                  </a:lnTo>
                  <a:lnTo>
                    <a:pt x="304893" y="610705"/>
                  </a:lnTo>
                  <a:lnTo>
                    <a:pt x="290302" y="654307"/>
                  </a:lnTo>
                  <a:lnTo>
                    <a:pt x="276008" y="697927"/>
                  </a:lnTo>
                  <a:lnTo>
                    <a:pt x="262028" y="741569"/>
                  </a:lnTo>
                  <a:lnTo>
                    <a:pt x="248377" y="785237"/>
                  </a:lnTo>
                  <a:lnTo>
                    <a:pt x="235072" y="828934"/>
                  </a:lnTo>
                  <a:lnTo>
                    <a:pt x="222130" y="872663"/>
                  </a:lnTo>
                  <a:lnTo>
                    <a:pt x="209565" y="916430"/>
                  </a:lnTo>
                  <a:lnTo>
                    <a:pt x="197396" y="960238"/>
                  </a:lnTo>
                  <a:lnTo>
                    <a:pt x="185636" y="1004090"/>
                  </a:lnTo>
                  <a:lnTo>
                    <a:pt x="174304" y="1047991"/>
                  </a:lnTo>
                  <a:lnTo>
                    <a:pt x="163415" y="1091944"/>
                  </a:lnTo>
                  <a:lnTo>
                    <a:pt x="152985" y="1135953"/>
                  </a:lnTo>
                  <a:lnTo>
                    <a:pt x="143031" y="1180022"/>
                  </a:lnTo>
                  <a:lnTo>
                    <a:pt x="133568" y="1224155"/>
                  </a:lnTo>
                  <a:lnTo>
                    <a:pt x="124613" y="1268355"/>
                  </a:lnTo>
                  <a:lnTo>
                    <a:pt x="116182" y="1312627"/>
                  </a:lnTo>
                  <a:lnTo>
                    <a:pt x="108291" y="1356974"/>
                  </a:lnTo>
                  <a:lnTo>
                    <a:pt x="103942" y="1383318"/>
                  </a:lnTo>
                  <a:lnTo>
                    <a:pt x="526698" y="11857"/>
                  </a:lnTo>
                  <a:close/>
                </a:path>
                <a:path w="1057275" h="3389629">
                  <a:moveTo>
                    <a:pt x="531320" y="0"/>
                  </a:moveTo>
                  <a:lnTo>
                    <a:pt x="529923" y="1397"/>
                  </a:lnTo>
                  <a:lnTo>
                    <a:pt x="526698" y="11857"/>
                  </a:lnTo>
                  <a:lnTo>
                    <a:pt x="53132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5617444" cy="6857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8940545" y="181102"/>
            <a:ext cx="29394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13855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3E61"/>
                </a:solidFill>
                <a:latin typeface="Verdana"/>
                <a:cs typeface="Verdana"/>
              </a:rPr>
              <a:t>INSTRUKTUR  </a:t>
            </a:r>
            <a:r>
              <a:rPr dirty="0" sz="1800" spc="-5" b="1">
                <a:solidFill>
                  <a:srgbClr val="003E61"/>
                </a:solidFill>
                <a:latin typeface="Verdana"/>
                <a:cs typeface="Verdana"/>
              </a:rPr>
              <a:t>DOMAIN </a:t>
            </a:r>
            <a:r>
              <a:rPr dirty="0" sz="1800" spc="-10" b="1">
                <a:solidFill>
                  <a:srgbClr val="003E61"/>
                </a:solidFill>
                <a:latin typeface="Verdana"/>
                <a:cs typeface="Verdana"/>
              </a:rPr>
              <a:t>TATA</a:t>
            </a:r>
            <a:r>
              <a:rPr dirty="0" sz="1800" spc="-50" b="1">
                <a:solidFill>
                  <a:srgbClr val="003E61"/>
                </a:solidFill>
                <a:latin typeface="Verdana"/>
                <a:cs typeface="Verdana"/>
              </a:rPr>
              <a:t> </a:t>
            </a:r>
            <a:r>
              <a:rPr dirty="0" sz="1800" spc="-5" b="1">
                <a:solidFill>
                  <a:srgbClr val="003E61"/>
                </a:solidFill>
                <a:latin typeface="Verdana"/>
                <a:cs typeface="Verdana"/>
              </a:rPr>
              <a:t>KELOLA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10147" y="710642"/>
            <a:ext cx="5952490" cy="728345"/>
          </a:xfrm>
          <a:prstGeom prst="rect"/>
        </p:spPr>
        <p:txBody>
          <a:bodyPr wrap="square" lIns="0" tIns="450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dirty="0" sz="2200" spc="-105" b="0">
                <a:solidFill>
                  <a:srgbClr val="000000"/>
                </a:solidFill>
                <a:latin typeface="Verdana"/>
                <a:cs typeface="Verdana"/>
              </a:rPr>
              <a:t>Ir. </a:t>
            </a:r>
            <a:r>
              <a:rPr dirty="0" sz="2200" spc="-5">
                <a:solidFill>
                  <a:srgbClr val="000000"/>
                </a:solidFill>
              </a:rPr>
              <a:t>DANA INDRA SENSUSE, </a:t>
            </a:r>
            <a:r>
              <a:rPr dirty="0" sz="2200" spc="-25" b="0">
                <a:solidFill>
                  <a:srgbClr val="000000"/>
                </a:solidFill>
                <a:latin typeface="Verdana"/>
                <a:cs typeface="Verdana"/>
              </a:rPr>
              <a:t>M.LIS.,</a:t>
            </a:r>
            <a:r>
              <a:rPr dirty="0" sz="2200" spc="6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200" spc="-10" b="0">
                <a:solidFill>
                  <a:srgbClr val="000000"/>
                </a:solidFill>
                <a:latin typeface="Verdana"/>
                <a:cs typeface="Verdana"/>
              </a:rPr>
              <a:t>Ph.D</a:t>
            </a:r>
            <a:endParaRPr sz="2200">
              <a:latin typeface="Verdana"/>
              <a:cs typeface="Verdana"/>
            </a:endParaRPr>
          </a:p>
          <a:p>
            <a:pPr marL="2090420">
              <a:lnSpc>
                <a:spcPct val="100000"/>
              </a:lnSpc>
              <a:spcBef>
                <a:spcPts val="235"/>
              </a:spcBef>
            </a:pPr>
            <a:r>
              <a:rPr dirty="0" sz="2000">
                <a:solidFill>
                  <a:srgbClr val="003E61"/>
                </a:solidFill>
              </a:rPr>
              <a:t>UNIVERSITAS</a:t>
            </a:r>
            <a:r>
              <a:rPr dirty="0" sz="2000" spc="-40">
                <a:solidFill>
                  <a:srgbClr val="003E61"/>
                </a:solidFill>
              </a:rPr>
              <a:t> </a:t>
            </a:r>
            <a:r>
              <a:rPr dirty="0" sz="2000" spc="-5">
                <a:solidFill>
                  <a:srgbClr val="003E61"/>
                </a:solidFill>
              </a:rPr>
              <a:t>INDONESIA</a:t>
            </a:r>
            <a:endParaRPr sz="2000"/>
          </a:p>
        </p:txBody>
      </p:sp>
      <p:grpSp>
        <p:nvGrpSpPr>
          <p:cNvPr id="7" name="object 7"/>
          <p:cNvGrpSpPr/>
          <p:nvPr/>
        </p:nvGrpSpPr>
        <p:grpSpPr>
          <a:xfrm>
            <a:off x="5825997" y="1677670"/>
            <a:ext cx="796290" cy="796290"/>
            <a:chOff x="5825997" y="1677670"/>
            <a:chExt cx="796290" cy="796290"/>
          </a:xfrm>
        </p:grpSpPr>
        <p:sp>
          <p:nvSpPr>
            <p:cNvPr id="8" name="object 8"/>
            <p:cNvSpPr/>
            <p:nvPr/>
          </p:nvSpPr>
          <p:spPr>
            <a:xfrm>
              <a:off x="5832347" y="1684020"/>
              <a:ext cx="783590" cy="783590"/>
            </a:xfrm>
            <a:custGeom>
              <a:avLst/>
              <a:gdLst/>
              <a:ahLst/>
              <a:cxnLst/>
              <a:rect l="l" t="t" r="r" b="b"/>
              <a:pathLst>
                <a:path w="783590" h="783589">
                  <a:moveTo>
                    <a:pt x="391667" y="0"/>
                  </a:moveTo>
                  <a:lnTo>
                    <a:pt x="342544" y="3052"/>
                  </a:lnTo>
                  <a:lnTo>
                    <a:pt x="295239" y="11963"/>
                  </a:lnTo>
                  <a:lnTo>
                    <a:pt x="250121" y="26367"/>
                  </a:lnTo>
                  <a:lnTo>
                    <a:pt x="207556" y="45896"/>
                  </a:lnTo>
                  <a:lnTo>
                    <a:pt x="167913" y="70182"/>
                  </a:lnTo>
                  <a:lnTo>
                    <a:pt x="131558" y="98858"/>
                  </a:lnTo>
                  <a:lnTo>
                    <a:pt x="98858" y="131558"/>
                  </a:lnTo>
                  <a:lnTo>
                    <a:pt x="70182" y="167913"/>
                  </a:lnTo>
                  <a:lnTo>
                    <a:pt x="45896" y="207556"/>
                  </a:lnTo>
                  <a:lnTo>
                    <a:pt x="26367" y="250121"/>
                  </a:lnTo>
                  <a:lnTo>
                    <a:pt x="11963" y="295239"/>
                  </a:lnTo>
                  <a:lnTo>
                    <a:pt x="3052" y="342544"/>
                  </a:lnTo>
                  <a:lnTo>
                    <a:pt x="0" y="391667"/>
                  </a:lnTo>
                  <a:lnTo>
                    <a:pt x="3052" y="440791"/>
                  </a:lnTo>
                  <a:lnTo>
                    <a:pt x="11963" y="488096"/>
                  </a:lnTo>
                  <a:lnTo>
                    <a:pt x="26367" y="533214"/>
                  </a:lnTo>
                  <a:lnTo>
                    <a:pt x="45896" y="575779"/>
                  </a:lnTo>
                  <a:lnTo>
                    <a:pt x="70182" y="615422"/>
                  </a:lnTo>
                  <a:lnTo>
                    <a:pt x="98858" y="651777"/>
                  </a:lnTo>
                  <a:lnTo>
                    <a:pt x="131558" y="684477"/>
                  </a:lnTo>
                  <a:lnTo>
                    <a:pt x="167913" y="713153"/>
                  </a:lnTo>
                  <a:lnTo>
                    <a:pt x="207556" y="737439"/>
                  </a:lnTo>
                  <a:lnTo>
                    <a:pt x="250121" y="756968"/>
                  </a:lnTo>
                  <a:lnTo>
                    <a:pt x="295239" y="771372"/>
                  </a:lnTo>
                  <a:lnTo>
                    <a:pt x="342544" y="780283"/>
                  </a:lnTo>
                  <a:lnTo>
                    <a:pt x="391667" y="783335"/>
                  </a:lnTo>
                  <a:lnTo>
                    <a:pt x="440791" y="780283"/>
                  </a:lnTo>
                  <a:lnTo>
                    <a:pt x="488096" y="771372"/>
                  </a:lnTo>
                  <a:lnTo>
                    <a:pt x="533214" y="756968"/>
                  </a:lnTo>
                  <a:lnTo>
                    <a:pt x="575779" y="737439"/>
                  </a:lnTo>
                  <a:lnTo>
                    <a:pt x="615422" y="713153"/>
                  </a:lnTo>
                  <a:lnTo>
                    <a:pt x="651777" y="684477"/>
                  </a:lnTo>
                  <a:lnTo>
                    <a:pt x="684477" y="651777"/>
                  </a:lnTo>
                  <a:lnTo>
                    <a:pt x="713153" y="615422"/>
                  </a:lnTo>
                  <a:lnTo>
                    <a:pt x="737439" y="575779"/>
                  </a:lnTo>
                  <a:lnTo>
                    <a:pt x="756968" y="533214"/>
                  </a:lnTo>
                  <a:lnTo>
                    <a:pt x="771372" y="488096"/>
                  </a:lnTo>
                  <a:lnTo>
                    <a:pt x="780283" y="440791"/>
                  </a:lnTo>
                  <a:lnTo>
                    <a:pt x="783335" y="391667"/>
                  </a:lnTo>
                  <a:lnTo>
                    <a:pt x="780283" y="342544"/>
                  </a:lnTo>
                  <a:lnTo>
                    <a:pt x="771372" y="295239"/>
                  </a:lnTo>
                  <a:lnTo>
                    <a:pt x="756968" y="250121"/>
                  </a:lnTo>
                  <a:lnTo>
                    <a:pt x="737439" y="207556"/>
                  </a:lnTo>
                  <a:lnTo>
                    <a:pt x="713153" y="167913"/>
                  </a:lnTo>
                  <a:lnTo>
                    <a:pt x="684477" y="131558"/>
                  </a:lnTo>
                  <a:lnTo>
                    <a:pt x="651777" y="98858"/>
                  </a:lnTo>
                  <a:lnTo>
                    <a:pt x="615422" y="70182"/>
                  </a:lnTo>
                  <a:lnTo>
                    <a:pt x="575779" y="45896"/>
                  </a:lnTo>
                  <a:lnTo>
                    <a:pt x="533214" y="26367"/>
                  </a:lnTo>
                  <a:lnTo>
                    <a:pt x="488096" y="11963"/>
                  </a:lnTo>
                  <a:lnTo>
                    <a:pt x="440791" y="3052"/>
                  </a:lnTo>
                  <a:lnTo>
                    <a:pt x="39166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832347" y="1684020"/>
              <a:ext cx="783590" cy="783590"/>
            </a:xfrm>
            <a:custGeom>
              <a:avLst/>
              <a:gdLst/>
              <a:ahLst/>
              <a:cxnLst/>
              <a:rect l="l" t="t" r="r" b="b"/>
              <a:pathLst>
                <a:path w="783590" h="783589">
                  <a:moveTo>
                    <a:pt x="0" y="391667"/>
                  </a:moveTo>
                  <a:lnTo>
                    <a:pt x="3052" y="342544"/>
                  </a:lnTo>
                  <a:lnTo>
                    <a:pt x="11963" y="295239"/>
                  </a:lnTo>
                  <a:lnTo>
                    <a:pt x="26367" y="250121"/>
                  </a:lnTo>
                  <a:lnTo>
                    <a:pt x="45896" y="207556"/>
                  </a:lnTo>
                  <a:lnTo>
                    <a:pt x="70182" y="167913"/>
                  </a:lnTo>
                  <a:lnTo>
                    <a:pt x="98858" y="131558"/>
                  </a:lnTo>
                  <a:lnTo>
                    <a:pt x="131558" y="98858"/>
                  </a:lnTo>
                  <a:lnTo>
                    <a:pt x="167913" y="70182"/>
                  </a:lnTo>
                  <a:lnTo>
                    <a:pt x="207556" y="45896"/>
                  </a:lnTo>
                  <a:lnTo>
                    <a:pt x="250121" y="26367"/>
                  </a:lnTo>
                  <a:lnTo>
                    <a:pt x="295239" y="11963"/>
                  </a:lnTo>
                  <a:lnTo>
                    <a:pt x="342544" y="3052"/>
                  </a:lnTo>
                  <a:lnTo>
                    <a:pt x="391667" y="0"/>
                  </a:lnTo>
                  <a:lnTo>
                    <a:pt x="440791" y="3052"/>
                  </a:lnTo>
                  <a:lnTo>
                    <a:pt x="488096" y="11963"/>
                  </a:lnTo>
                  <a:lnTo>
                    <a:pt x="533214" y="26367"/>
                  </a:lnTo>
                  <a:lnTo>
                    <a:pt x="575779" y="45896"/>
                  </a:lnTo>
                  <a:lnTo>
                    <a:pt x="615422" y="70182"/>
                  </a:lnTo>
                  <a:lnTo>
                    <a:pt x="651777" y="98858"/>
                  </a:lnTo>
                  <a:lnTo>
                    <a:pt x="684477" y="131558"/>
                  </a:lnTo>
                  <a:lnTo>
                    <a:pt x="713153" y="167913"/>
                  </a:lnTo>
                  <a:lnTo>
                    <a:pt x="737439" y="207556"/>
                  </a:lnTo>
                  <a:lnTo>
                    <a:pt x="756968" y="250121"/>
                  </a:lnTo>
                  <a:lnTo>
                    <a:pt x="771372" y="295239"/>
                  </a:lnTo>
                  <a:lnTo>
                    <a:pt x="780283" y="342544"/>
                  </a:lnTo>
                  <a:lnTo>
                    <a:pt x="783335" y="391667"/>
                  </a:lnTo>
                  <a:lnTo>
                    <a:pt x="780283" y="440791"/>
                  </a:lnTo>
                  <a:lnTo>
                    <a:pt x="771372" y="488096"/>
                  </a:lnTo>
                  <a:lnTo>
                    <a:pt x="756968" y="533214"/>
                  </a:lnTo>
                  <a:lnTo>
                    <a:pt x="737439" y="575779"/>
                  </a:lnTo>
                  <a:lnTo>
                    <a:pt x="713153" y="615422"/>
                  </a:lnTo>
                  <a:lnTo>
                    <a:pt x="684477" y="651777"/>
                  </a:lnTo>
                  <a:lnTo>
                    <a:pt x="651777" y="684477"/>
                  </a:lnTo>
                  <a:lnTo>
                    <a:pt x="615422" y="713153"/>
                  </a:lnTo>
                  <a:lnTo>
                    <a:pt x="575779" y="737439"/>
                  </a:lnTo>
                  <a:lnTo>
                    <a:pt x="533214" y="756968"/>
                  </a:lnTo>
                  <a:lnTo>
                    <a:pt x="488096" y="771372"/>
                  </a:lnTo>
                  <a:lnTo>
                    <a:pt x="440791" y="780283"/>
                  </a:lnTo>
                  <a:lnTo>
                    <a:pt x="391667" y="783335"/>
                  </a:lnTo>
                  <a:lnTo>
                    <a:pt x="342544" y="780283"/>
                  </a:lnTo>
                  <a:lnTo>
                    <a:pt x="295239" y="771372"/>
                  </a:lnTo>
                  <a:lnTo>
                    <a:pt x="250121" y="756968"/>
                  </a:lnTo>
                  <a:lnTo>
                    <a:pt x="207556" y="737439"/>
                  </a:lnTo>
                  <a:lnTo>
                    <a:pt x="167913" y="713153"/>
                  </a:lnTo>
                  <a:lnTo>
                    <a:pt x="131558" y="684477"/>
                  </a:lnTo>
                  <a:lnTo>
                    <a:pt x="98858" y="651777"/>
                  </a:lnTo>
                  <a:lnTo>
                    <a:pt x="70182" y="615422"/>
                  </a:lnTo>
                  <a:lnTo>
                    <a:pt x="45896" y="575779"/>
                  </a:lnTo>
                  <a:lnTo>
                    <a:pt x="26367" y="533214"/>
                  </a:lnTo>
                  <a:lnTo>
                    <a:pt x="11963" y="488096"/>
                  </a:lnTo>
                  <a:lnTo>
                    <a:pt x="3052" y="440791"/>
                  </a:lnTo>
                  <a:lnTo>
                    <a:pt x="0" y="391667"/>
                  </a:lnTo>
                  <a:close/>
                </a:path>
              </a:pathLst>
            </a:custGeom>
            <a:ln w="12700">
              <a:solidFill>
                <a:srgbClr val="2E549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978004" y="1945360"/>
              <a:ext cx="374650" cy="271145"/>
            </a:xfrm>
            <a:custGeom>
              <a:avLst/>
              <a:gdLst/>
              <a:ahLst/>
              <a:cxnLst/>
              <a:rect l="l" t="t" r="r" b="b"/>
              <a:pathLst>
                <a:path w="374650" h="271144">
                  <a:moveTo>
                    <a:pt x="215379" y="197535"/>
                  </a:moveTo>
                  <a:lnTo>
                    <a:pt x="95719" y="155232"/>
                  </a:lnTo>
                  <a:lnTo>
                    <a:pt x="95719" y="227025"/>
                  </a:lnTo>
                  <a:lnTo>
                    <a:pt x="109194" y="251802"/>
                  </a:lnTo>
                  <a:lnTo>
                    <a:pt x="141897" y="271030"/>
                  </a:lnTo>
                  <a:lnTo>
                    <a:pt x="215379" y="197535"/>
                  </a:lnTo>
                  <a:close/>
                </a:path>
                <a:path w="374650" h="271144">
                  <a:moveTo>
                    <a:pt x="374611" y="38303"/>
                  </a:moveTo>
                  <a:lnTo>
                    <a:pt x="267538" y="0"/>
                  </a:lnTo>
                  <a:lnTo>
                    <a:pt x="0" y="95719"/>
                  </a:lnTo>
                  <a:lnTo>
                    <a:pt x="34353" y="107988"/>
                  </a:lnTo>
                  <a:lnTo>
                    <a:pt x="34353" y="227634"/>
                  </a:lnTo>
                  <a:lnTo>
                    <a:pt x="39878" y="233159"/>
                  </a:lnTo>
                  <a:lnTo>
                    <a:pt x="53378" y="233159"/>
                  </a:lnTo>
                  <a:lnTo>
                    <a:pt x="58902" y="227634"/>
                  </a:lnTo>
                  <a:lnTo>
                    <a:pt x="58902" y="116573"/>
                  </a:lnTo>
                  <a:lnTo>
                    <a:pt x="234784" y="178130"/>
                  </a:lnTo>
                  <a:lnTo>
                    <a:pt x="374611" y="383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5800090" y="3000501"/>
            <a:ext cx="800735" cy="800735"/>
            <a:chOff x="5800090" y="3000501"/>
            <a:chExt cx="800735" cy="800735"/>
          </a:xfrm>
        </p:grpSpPr>
        <p:sp>
          <p:nvSpPr>
            <p:cNvPr id="12" name="object 12"/>
            <p:cNvSpPr/>
            <p:nvPr/>
          </p:nvSpPr>
          <p:spPr>
            <a:xfrm>
              <a:off x="5806440" y="3006851"/>
              <a:ext cx="788035" cy="788035"/>
            </a:xfrm>
            <a:custGeom>
              <a:avLst/>
              <a:gdLst/>
              <a:ahLst/>
              <a:cxnLst/>
              <a:rect l="l" t="t" r="r" b="b"/>
              <a:pathLst>
                <a:path w="788034" h="788035">
                  <a:moveTo>
                    <a:pt x="393954" y="0"/>
                  </a:moveTo>
                  <a:lnTo>
                    <a:pt x="344541" y="3069"/>
                  </a:lnTo>
                  <a:lnTo>
                    <a:pt x="296960" y="12033"/>
                  </a:lnTo>
                  <a:lnTo>
                    <a:pt x="251577" y="26520"/>
                  </a:lnTo>
                  <a:lnTo>
                    <a:pt x="208764" y="46162"/>
                  </a:lnTo>
                  <a:lnTo>
                    <a:pt x="168889" y="70589"/>
                  </a:lnTo>
                  <a:lnTo>
                    <a:pt x="132323" y="99433"/>
                  </a:lnTo>
                  <a:lnTo>
                    <a:pt x="99433" y="132323"/>
                  </a:lnTo>
                  <a:lnTo>
                    <a:pt x="70589" y="168889"/>
                  </a:lnTo>
                  <a:lnTo>
                    <a:pt x="46162" y="208764"/>
                  </a:lnTo>
                  <a:lnTo>
                    <a:pt x="26520" y="251577"/>
                  </a:lnTo>
                  <a:lnTo>
                    <a:pt x="12033" y="296960"/>
                  </a:lnTo>
                  <a:lnTo>
                    <a:pt x="3069" y="344541"/>
                  </a:lnTo>
                  <a:lnTo>
                    <a:pt x="0" y="393953"/>
                  </a:lnTo>
                  <a:lnTo>
                    <a:pt x="3069" y="443366"/>
                  </a:lnTo>
                  <a:lnTo>
                    <a:pt x="12033" y="490947"/>
                  </a:lnTo>
                  <a:lnTo>
                    <a:pt x="26520" y="536330"/>
                  </a:lnTo>
                  <a:lnTo>
                    <a:pt x="46162" y="579143"/>
                  </a:lnTo>
                  <a:lnTo>
                    <a:pt x="70589" y="619018"/>
                  </a:lnTo>
                  <a:lnTo>
                    <a:pt x="99433" y="655584"/>
                  </a:lnTo>
                  <a:lnTo>
                    <a:pt x="132323" y="688474"/>
                  </a:lnTo>
                  <a:lnTo>
                    <a:pt x="168889" y="717318"/>
                  </a:lnTo>
                  <a:lnTo>
                    <a:pt x="208764" y="741745"/>
                  </a:lnTo>
                  <a:lnTo>
                    <a:pt x="251577" y="761387"/>
                  </a:lnTo>
                  <a:lnTo>
                    <a:pt x="296960" y="775874"/>
                  </a:lnTo>
                  <a:lnTo>
                    <a:pt x="344541" y="784838"/>
                  </a:lnTo>
                  <a:lnTo>
                    <a:pt x="393954" y="787908"/>
                  </a:lnTo>
                  <a:lnTo>
                    <a:pt x="443366" y="784838"/>
                  </a:lnTo>
                  <a:lnTo>
                    <a:pt x="490947" y="775874"/>
                  </a:lnTo>
                  <a:lnTo>
                    <a:pt x="536330" y="761387"/>
                  </a:lnTo>
                  <a:lnTo>
                    <a:pt x="579143" y="741745"/>
                  </a:lnTo>
                  <a:lnTo>
                    <a:pt x="619018" y="717318"/>
                  </a:lnTo>
                  <a:lnTo>
                    <a:pt x="655584" y="688474"/>
                  </a:lnTo>
                  <a:lnTo>
                    <a:pt x="688474" y="655584"/>
                  </a:lnTo>
                  <a:lnTo>
                    <a:pt x="717318" y="619018"/>
                  </a:lnTo>
                  <a:lnTo>
                    <a:pt x="741745" y="579143"/>
                  </a:lnTo>
                  <a:lnTo>
                    <a:pt x="761387" y="536330"/>
                  </a:lnTo>
                  <a:lnTo>
                    <a:pt x="775874" y="490947"/>
                  </a:lnTo>
                  <a:lnTo>
                    <a:pt x="784838" y="443366"/>
                  </a:lnTo>
                  <a:lnTo>
                    <a:pt x="787908" y="393953"/>
                  </a:lnTo>
                  <a:lnTo>
                    <a:pt x="784838" y="344541"/>
                  </a:lnTo>
                  <a:lnTo>
                    <a:pt x="775874" y="296960"/>
                  </a:lnTo>
                  <a:lnTo>
                    <a:pt x="761387" y="251577"/>
                  </a:lnTo>
                  <a:lnTo>
                    <a:pt x="741745" y="208764"/>
                  </a:lnTo>
                  <a:lnTo>
                    <a:pt x="717318" y="168889"/>
                  </a:lnTo>
                  <a:lnTo>
                    <a:pt x="688474" y="132323"/>
                  </a:lnTo>
                  <a:lnTo>
                    <a:pt x="655584" y="99433"/>
                  </a:lnTo>
                  <a:lnTo>
                    <a:pt x="619018" y="70589"/>
                  </a:lnTo>
                  <a:lnTo>
                    <a:pt x="579143" y="46162"/>
                  </a:lnTo>
                  <a:lnTo>
                    <a:pt x="536330" y="26520"/>
                  </a:lnTo>
                  <a:lnTo>
                    <a:pt x="490947" y="12033"/>
                  </a:lnTo>
                  <a:lnTo>
                    <a:pt x="443366" y="3069"/>
                  </a:lnTo>
                  <a:lnTo>
                    <a:pt x="39395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806440" y="3006851"/>
              <a:ext cx="788035" cy="788035"/>
            </a:xfrm>
            <a:custGeom>
              <a:avLst/>
              <a:gdLst/>
              <a:ahLst/>
              <a:cxnLst/>
              <a:rect l="l" t="t" r="r" b="b"/>
              <a:pathLst>
                <a:path w="788034" h="788035">
                  <a:moveTo>
                    <a:pt x="0" y="393953"/>
                  </a:moveTo>
                  <a:lnTo>
                    <a:pt x="3069" y="344541"/>
                  </a:lnTo>
                  <a:lnTo>
                    <a:pt x="12033" y="296960"/>
                  </a:lnTo>
                  <a:lnTo>
                    <a:pt x="26520" y="251577"/>
                  </a:lnTo>
                  <a:lnTo>
                    <a:pt x="46162" y="208764"/>
                  </a:lnTo>
                  <a:lnTo>
                    <a:pt x="70589" y="168889"/>
                  </a:lnTo>
                  <a:lnTo>
                    <a:pt x="99433" y="132323"/>
                  </a:lnTo>
                  <a:lnTo>
                    <a:pt x="132323" y="99433"/>
                  </a:lnTo>
                  <a:lnTo>
                    <a:pt x="168889" y="70589"/>
                  </a:lnTo>
                  <a:lnTo>
                    <a:pt x="208764" y="46162"/>
                  </a:lnTo>
                  <a:lnTo>
                    <a:pt x="251577" y="26520"/>
                  </a:lnTo>
                  <a:lnTo>
                    <a:pt x="296960" y="12033"/>
                  </a:lnTo>
                  <a:lnTo>
                    <a:pt x="344541" y="3069"/>
                  </a:lnTo>
                  <a:lnTo>
                    <a:pt x="393954" y="0"/>
                  </a:lnTo>
                  <a:lnTo>
                    <a:pt x="443366" y="3069"/>
                  </a:lnTo>
                  <a:lnTo>
                    <a:pt x="490947" y="12033"/>
                  </a:lnTo>
                  <a:lnTo>
                    <a:pt x="536330" y="26520"/>
                  </a:lnTo>
                  <a:lnTo>
                    <a:pt x="579143" y="46162"/>
                  </a:lnTo>
                  <a:lnTo>
                    <a:pt x="619018" y="70589"/>
                  </a:lnTo>
                  <a:lnTo>
                    <a:pt x="655584" y="99433"/>
                  </a:lnTo>
                  <a:lnTo>
                    <a:pt x="688474" y="132323"/>
                  </a:lnTo>
                  <a:lnTo>
                    <a:pt x="717318" y="168889"/>
                  </a:lnTo>
                  <a:lnTo>
                    <a:pt x="741745" y="208764"/>
                  </a:lnTo>
                  <a:lnTo>
                    <a:pt x="761387" y="251577"/>
                  </a:lnTo>
                  <a:lnTo>
                    <a:pt x="775874" y="296960"/>
                  </a:lnTo>
                  <a:lnTo>
                    <a:pt x="784838" y="344541"/>
                  </a:lnTo>
                  <a:lnTo>
                    <a:pt x="787908" y="393953"/>
                  </a:lnTo>
                  <a:lnTo>
                    <a:pt x="784838" y="443366"/>
                  </a:lnTo>
                  <a:lnTo>
                    <a:pt x="775874" y="490947"/>
                  </a:lnTo>
                  <a:lnTo>
                    <a:pt x="761387" y="536330"/>
                  </a:lnTo>
                  <a:lnTo>
                    <a:pt x="741745" y="579143"/>
                  </a:lnTo>
                  <a:lnTo>
                    <a:pt x="717318" y="619018"/>
                  </a:lnTo>
                  <a:lnTo>
                    <a:pt x="688474" y="655584"/>
                  </a:lnTo>
                  <a:lnTo>
                    <a:pt x="655584" y="688474"/>
                  </a:lnTo>
                  <a:lnTo>
                    <a:pt x="619018" y="717318"/>
                  </a:lnTo>
                  <a:lnTo>
                    <a:pt x="579143" y="741745"/>
                  </a:lnTo>
                  <a:lnTo>
                    <a:pt x="536330" y="761387"/>
                  </a:lnTo>
                  <a:lnTo>
                    <a:pt x="490947" y="775874"/>
                  </a:lnTo>
                  <a:lnTo>
                    <a:pt x="443366" y="784838"/>
                  </a:lnTo>
                  <a:lnTo>
                    <a:pt x="393954" y="787908"/>
                  </a:lnTo>
                  <a:lnTo>
                    <a:pt x="344541" y="784838"/>
                  </a:lnTo>
                  <a:lnTo>
                    <a:pt x="296960" y="775874"/>
                  </a:lnTo>
                  <a:lnTo>
                    <a:pt x="251577" y="761387"/>
                  </a:lnTo>
                  <a:lnTo>
                    <a:pt x="208764" y="741745"/>
                  </a:lnTo>
                  <a:lnTo>
                    <a:pt x="168889" y="717318"/>
                  </a:lnTo>
                  <a:lnTo>
                    <a:pt x="132323" y="688474"/>
                  </a:lnTo>
                  <a:lnTo>
                    <a:pt x="99433" y="655584"/>
                  </a:lnTo>
                  <a:lnTo>
                    <a:pt x="70589" y="619018"/>
                  </a:lnTo>
                  <a:lnTo>
                    <a:pt x="46162" y="579143"/>
                  </a:lnTo>
                  <a:lnTo>
                    <a:pt x="26520" y="536330"/>
                  </a:lnTo>
                  <a:lnTo>
                    <a:pt x="12033" y="490947"/>
                  </a:lnTo>
                  <a:lnTo>
                    <a:pt x="3069" y="443366"/>
                  </a:lnTo>
                  <a:lnTo>
                    <a:pt x="0" y="393953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978195" y="3182924"/>
              <a:ext cx="452120" cy="393700"/>
            </a:xfrm>
            <a:custGeom>
              <a:avLst/>
              <a:gdLst/>
              <a:ahLst/>
              <a:cxnLst/>
              <a:rect l="l" t="t" r="r" b="b"/>
              <a:pathLst>
                <a:path w="452120" h="393700">
                  <a:moveTo>
                    <a:pt x="451980" y="212420"/>
                  </a:moveTo>
                  <a:lnTo>
                    <a:pt x="259892" y="212420"/>
                  </a:lnTo>
                  <a:lnTo>
                    <a:pt x="259892" y="223761"/>
                  </a:lnTo>
                  <a:lnTo>
                    <a:pt x="258114" y="232549"/>
                  </a:lnTo>
                  <a:lnTo>
                    <a:pt x="253263" y="239763"/>
                  </a:lnTo>
                  <a:lnTo>
                    <a:pt x="246075" y="244627"/>
                  </a:lnTo>
                  <a:lnTo>
                    <a:pt x="237299" y="246418"/>
                  </a:lnTo>
                  <a:lnTo>
                    <a:pt x="214693" y="246418"/>
                  </a:lnTo>
                  <a:lnTo>
                    <a:pt x="205917" y="244627"/>
                  </a:lnTo>
                  <a:lnTo>
                    <a:pt x="198742" y="239763"/>
                  </a:lnTo>
                  <a:lnTo>
                    <a:pt x="193878" y="232549"/>
                  </a:lnTo>
                  <a:lnTo>
                    <a:pt x="192100" y="223761"/>
                  </a:lnTo>
                  <a:lnTo>
                    <a:pt x="192100" y="212420"/>
                  </a:lnTo>
                  <a:lnTo>
                    <a:pt x="0" y="212420"/>
                  </a:lnTo>
                  <a:lnTo>
                    <a:pt x="0" y="371043"/>
                  </a:lnTo>
                  <a:lnTo>
                    <a:pt x="1778" y="379844"/>
                  </a:lnTo>
                  <a:lnTo>
                    <a:pt x="6642" y="387045"/>
                  </a:lnTo>
                  <a:lnTo>
                    <a:pt x="13830" y="391909"/>
                  </a:lnTo>
                  <a:lnTo>
                    <a:pt x="22606" y="393700"/>
                  </a:lnTo>
                  <a:lnTo>
                    <a:pt x="429387" y="393700"/>
                  </a:lnTo>
                  <a:lnTo>
                    <a:pt x="438162" y="391909"/>
                  </a:lnTo>
                  <a:lnTo>
                    <a:pt x="445350" y="387045"/>
                  </a:lnTo>
                  <a:lnTo>
                    <a:pt x="450202" y="379844"/>
                  </a:lnTo>
                  <a:lnTo>
                    <a:pt x="451980" y="371043"/>
                  </a:lnTo>
                  <a:lnTo>
                    <a:pt x="451980" y="212420"/>
                  </a:lnTo>
                  <a:close/>
                </a:path>
                <a:path w="452120" h="393700">
                  <a:moveTo>
                    <a:pt x="451980" y="99123"/>
                  </a:moveTo>
                  <a:lnTo>
                    <a:pt x="450202" y="90335"/>
                  </a:lnTo>
                  <a:lnTo>
                    <a:pt x="445338" y="83121"/>
                  </a:lnTo>
                  <a:lnTo>
                    <a:pt x="438162" y="78257"/>
                  </a:lnTo>
                  <a:lnTo>
                    <a:pt x="429387" y="76466"/>
                  </a:lnTo>
                  <a:lnTo>
                    <a:pt x="316395" y="76466"/>
                  </a:lnTo>
                  <a:lnTo>
                    <a:pt x="316395" y="39649"/>
                  </a:lnTo>
                  <a:lnTo>
                    <a:pt x="315264" y="33985"/>
                  </a:lnTo>
                  <a:lnTo>
                    <a:pt x="313309" y="24130"/>
                  </a:lnTo>
                  <a:lnTo>
                    <a:pt x="304888" y="11531"/>
                  </a:lnTo>
                  <a:lnTo>
                    <a:pt x="292315" y="3086"/>
                  </a:lnTo>
                  <a:lnTo>
                    <a:pt x="282498" y="1130"/>
                  </a:lnTo>
                  <a:lnTo>
                    <a:pt x="282498" y="36245"/>
                  </a:lnTo>
                  <a:lnTo>
                    <a:pt x="282498" y="76466"/>
                  </a:lnTo>
                  <a:lnTo>
                    <a:pt x="169494" y="76466"/>
                  </a:lnTo>
                  <a:lnTo>
                    <a:pt x="169494" y="36245"/>
                  </a:lnTo>
                  <a:lnTo>
                    <a:pt x="171754" y="33985"/>
                  </a:lnTo>
                  <a:lnTo>
                    <a:pt x="280238" y="33985"/>
                  </a:lnTo>
                  <a:lnTo>
                    <a:pt x="282498" y="36245"/>
                  </a:lnTo>
                  <a:lnTo>
                    <a:pt x="282498" y="1130"/>
                  </a:lnTo>
                  <a:lnTo>
                    <a:pt x="276847" y="0"/>
                  </a:lnTo>
                  <a:lnTo>
                    <a:pt x="175145" y="0"/>
                  </a:lnTo>
                  <a:lnTo>
                    <a:pt x="159677" y="3086"/>
                  </a:lnTo>
                  <a:lnTo>
                    <a:pt x="147104" y="11531"/>
                  </a:lnTo>
                  <a:lnTo>
                    <a:pt x="138684" y="24130"/>
                  </a:lnTo>
                  <a:lnTo>
                    <a:pt x="135597" y="39649"/>
                  </a:lnTo>
                  <a:lnTo>
                    <a:pt x="135597" y="76466"/>
                  </a:lnTo>
                  <a:lnTo>
                    <a:pt x="22606" y="76466"/>
                  </a:lnTo>
                  <a:lnTo>
                    <a:pt x="13830" y="78257"/>
                  </a:lnTo>
                  <a:lnTo>
                    <a:pt x="6642" y="83121"/>
                  </a:lnTo>
                  <a:lnTo>
                    <a:pt x="1778" y="90335"/>
                  </a:lnTo>
                  <a:lnTo>
                    <a:pt x="0" y="99123"/>
                  </a:lnTo>
                  <a:lnTo>
                    <a:pt x="0" y="189763"/>
                  </a:lnTo>
                  <a:lnTo>
                    <a:pt x="192100" y="189763"/>
                  </a:lnTo>
                  <a:lnTo>
                    <a:pt x="192100" y="178435"/>
                  </a:lnTo>
                  <a:lnTo>
                    <a:pt x="259892" y="178435"/>
                  </a:lnTo>
                  <a:lnTo>
                    <a:pt x="259892" y="189763"/>
                  </a:lnTo>
                  <a:lnTo>
                    <a:pt x="451980" y="189763"/>
                  </a:lnTo>
                  <a:lnTo>
                    <a:pt x="451980" y="178435"/>
                  </a:lnTo>
                  <a:lnTo>
                    <a:pt x="451980" y="991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/>
          <p:cNvGrpSpPr/>
          <p:nvPr/>
        </p:nvGrpSpPr>
        <p:grpSpPr>
          <a:xfrm>
            <a:off x="5819902" y="4155694"/>
            <a:ext cx="815975" cy="815975"/>
            <a:chOff x="5819902" y="4155694"/>
            <a:chExt cx="815975" cy="815975"/>
          </a:xfrm>
        </p:grpSpPr>
        <p:sp>
          <p:nvSpPr>
            <p:cNvPr id="16" name="object 16"/>
            <p:cNvSpPr/>
            <p:nvPr/>
          </p:nvSpPr>
          <p:spPr>
            <a:xfrm>
              <a:off x="5826252" y="4162044"/>
              <a:ext cx="803275" cy="803275"/>
            </a:xfrm>
            <a:custGeom>
              <a:avLst/>
              <a:gdLst/>
              <a:ahLst/>
              <a:cxnLst/>
              <a:rect l="l" t="t" r="r" b="b"/>
              <a:pathLst>
                <a:path w="803275" h="803275">
                  <a:moveTo>
                    <a:pt x="401574" y="0"/>
                  </a:moveTo>
                  <a:lnTo>
                    <a:pt x="354749" y="2702"/>
                  </a:lnTo>
                  <a:lnTo>
                    <a:pt x="309509" y="10608"/>
                  </a:lnTo>
                  <a:lnTo>
                    <a:pt x="266155" y="23415"/>
                  </a:lnTo>
                  <a:lnTo>
                    <a:pt x="224989" y="40823"/>
                  </a:lnTo>
                  <a:lnTo>
                    <a:pt x="186313" y="62530"/>
                  </a:lnTo>
                  <a:lnTo>
                    <a:pt x="150427" y="88234"/>
                  </a:lnTo>
                  <a:lnTo>
                    <a:pt x="117633" y="117633"/>
                  </a:lnTo>
                  <a:lnTo>
                    <a:pt x="88234" y="150427"/>
                  </a:lnTo>
                  <a:lnTo>
                    <a:pt x="62530" y="186313"/>
                  </a:lnTo>
                  <a:lnTo>
                    <a:pt x="40823" y="224989"/>
                  </a:lnTo>
                  <a:lnTo>
                    <a:pt x="23415" y="266155"/>
                  </a:lnTo>
                  <a:lnTo>
                    <a:pt x="10608" y="309509"/>
                  </a:lnTo>
                  <a:lnTo>
                    <a:pt x="2702" y="354749"/>
                  </a:lnTo>
                  <a:lnTo>
                    <a:pt x="0" y="401573"/>
                  </a:lnTo>
                  <a:lnTo>
                    <a:pt x="2702" y="448398"/>
                  </a:lnTo>
                  <a:lnTo>
                    <a:pt x="10608" y="493638"/>
                  </a:lnTo>
                  <a:lnTo>
                    <a:pt x="23415" y="536992"/>
                  </a:lnTo>
                  <a:lnTo>
                    <a:pt x="40823" y="578158"/>
                  </a:lnTo>
                  <a:lnTo>
                    <a:pt x="62530" y="616834"/>
                  </a:lnTo>
                  <a:lnTo>
                    <a:pt x="88234" y="652720"/>
                  </a:lnTo>
                  <a:lnTo>
                    <a:pt x="117633" y="685514"/>
                  </a:lnTo>
                  <a:lnTo>
                    <a:pt x="150427" y="714913"/>
                  </a:lnTo>
                  <a:lnTo>
                    <a:pt x="186313" y="740617"/>
                  </a:lnTo>
                  <a:lnTo>
                    <a:pt x="224989" y="762324"/>
                  </a:lnTo>
                  <a:lnTo>
                    <a:pt x="266155" y="779732"/>
                  </a:lnTo>
                  <a:lnTo>
                    <a:pt x="309509" y="792539"/>
                  </a:lnTo>
                  <a:lnTo>
                    <a:pt x="354749" y="800445"/>
                  </a:lnTo>
                  <a:lnTo>
                    <a:pt x="401574" y="803147"/>
                  </a:lnTo>
                  <a:lnTo>
                    <a:pt x="448398" y="800445"/>
                  </a:lnTo>
                  <a:lnTo>
                    <a:pt x="493638" y="792539"/>
                  </a:lnTo>
                  <a:lnTo>
                    <a:pt x="536992" y="779732"/>
                  </a:lnTo>
                  <a:lnTo>
                    <a:pt x="578158" y="762324"/>
                  </a:lnTo>
                  <a:lnTo>
                    <a:pt x="616834" y="740617"/>
                  </a:lnTo>
                  <a:lnTo>
                    <a:pt x="652720" y="714913"/>
                  </a:lnTo>
                  <a:lnTo>
                    <a:pt x="685514" y="685514"/>
                  </a:lnTo>
                  <a:lnTo>
                    <a:pt x="714913" y="652720"/>
                  </a:lnTo>
                  <a:lnTo>
                    <a:pt x="740617" y="616834"/>
                  </a:lnTo>
                  <a:lnTo>
                    <a:pt x="762324" y="578158"/>
                  </a:lnTo>
                  <a:lnTo>
                    <a:pt x="779732" y="536992"/>
                  </a:lnTo>
                  <a:lnTo>
                    <a:pt x="792539" y="493638"/>
                  </a:lnTo>
                  <a:lnTo>
                    <a:pt x="800445" y="448398"/>
                  </a:lnTo>
                  <a:lnTo>
                    <a:pt x="803148" y="401573"/>
                  </a:lnTo>
                  <a:lnTo>
                    <a:pt x="800445" y="354749"/>
                  </a:lnTo>
                  <a:lnTo>
                    <a:pt x="792539" y="309509"/>
                  </a:lnTo>
                  <a:lnTo>
                    <a:pt x="779732" y="266155"/>
                  </a:lnTo>
                  <a:lnTo>
                    <a:pt x="762324" y="224989"/>
                  </a:lnTo>
                  <a:lnTo>
                    <a:pt x="740617" y="186313"/>
                  </a:lnTo>
                  <a:lnTo>
                    <a:pt x="714913" y="150427"/>
                  </a:lnTo>
                  <a:lnTo>
                    <a:pt x="685514" y="117633"/>
                  </a:lnTo>
                  <a:lnTo>
                    <a:pt x="652720" y="88234"/>
                  </a:lnTo>
                  <a:lnTo>
                    <a:pt x="616834" y="62530"/>
                  </a:lnTo>
                  <a:lnTo>
                    <a:pt x="578158" y="40823"/>
                  </a:lnTo>
                  <a:lnTo>
                    <a:pt x="536992" y="23415"/>
                  </a:lnTo>
                  <a:lnTo>
                    <a:pt x="493638" y="10608"/>
                  </a:lnTo>
                  <a:lnTo>
                    <a:pt x="448398" y="2702"/>
                  </a:lnTo>
                  <a:lnTo>
                    <a:pt x="40157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826252" y="4162044"/>
              <a:ext cx="803275" cy="803275"/>
            </a:xfrm>
            <a:custGeom>
              <a:avLst/>
              <a:gdLst/>
              <a:ahLst/>
              <a:cxnLst/>
              <a:rect l="l" t="t" r="r" b="b"/>
              <a:pathLst>
                <a:path w="803275" h="803275">
                  <a:moveTo>
                    <a:pt x="0" y="401573"/>
                  </a:moveTo>
                  <a:lnTo>
                    <a:pt x="2702" y="354749"/>
                  </a:lnTo>
                  <a:lnTo>
                    <a:pt x="10608" y="309509"/>
                  </a:lnTo>
                  <a:lnTo>
                    <a:pt x="23415" y="266155"/>
                  </a:lnTo>
                  <a:lnTo>
                    <a:pt x="40823" y="224989"/>
                  </a:lnTo>
                  <a:lnTo>
                    <a:pt x="62530" y="186313"/>
                  </a:lnTo>
                  <a:lnTo>
                    <a:pt x="88234" y="150427"/>
                  </a:lnTo>
                  <a:lnTo>
                    <a:pt x="117633" y="117633"/>
                  </a:lnTo>
                  <a:lnTo>
                    <a:pt x="150427" y="88234"/>
                  </a:lnTo>
                  <a:lnTo>
                    <a:pt x="186313" y="62530"/>
                  </a:lnTo>
                  <a:lnTo>
                    <a:pt x="224989" y="40823"/>
                  </a:lnTo>
                  <a:lnTo>
                    <a:pt x="266155" y="23415"/>
                  </a:lnTo>
                  <a:lnTo>
                    <a:pt x="309509" y="10608"/>
                  </a:lnTo>
                  <a:lnTo>
                    <a:pt x="354749" y="2702"/>
                  </a:lnTo>
                  <a:lnTo>
                    <a:pt x="401574" y="0"/>
                  </a:lnTo>
                  <a:lnTo>
                    <a:pt x="448398" y="2702"/>
                  </a:lnTo>
                  <a:lnTo>
                    <a:pt x="493638" y="10608"/>
                  </a:lnTo>
                  <a:lnTo>
                    <a:pt x="536992" y="23415"/>
                  </a:lnTo>
                  <a:lnTo>
                    <a:pt x="578158" y="40823"/>
                  </a:lnTo>
                  <a:lnTo>
                    <a:pt x="616834" y="62530"/>
                  </a:lnTo>
                  <a:lnTo>
                    <a:pt x="652720" y="88234"/>
                  </a:lnTo>
                  <a:lnTo>
                    <a:pt x="685514" y="117633"/>
                  </a:lnTo>
                  <a:lnTo>
                    <a:pt x="714913" y="150427"/>
                  </a:lnTo>
                  <a:lnTo>
                    <a:pt x="740617" y="186313"/>
                  </a:lnTo>
                  <a:lnTo>
                    <a:pt x="762324" y="224989"/>
                  </a:lnTo>
                  <a:lnTo>
                    <a:pt x="779732" y="266155"/>
                  </a:lnTo>
                  <a:lnTo>
                    <a:pt x="792539" y="309509"/>
                  </a:lnTo>
                  <a:lnTo>
                    <a:pt x="800445" y="354749"/>
                  </a:lnTo>
                  <a:lnTo>
                    <a:pt x="803148" y="401573"/>
                  </a:lnTo>
                  <a:lnTo>
                    <a:pt x="800445" y="448398"/>
                  </a:lnTo>
                  <a:lnTo>
                    <a:pt x="792539" y="493638"/>
                  </a:lnTo>
                  <a:lnTo>
                    <a:pt x="779732" y="536992"/>
                  </a:lnTo>
                  <a:lnTo>
                    <a:pt x="762324" y="578158"/>
                  </a:lnTo>
                  <a:lnTo>
                    <a:pt x="740617" y="616834"/>
                  </a:lnTo>
                  <a:lnTo>
                    <a:pt x="714913" y="652720"/>
                  </a:lnTo>
                  <a:lnTo>
                    <a:pt x="685514" y="685514"/>
                  </a:lnTo>
                  <a:lnTo>
                    <a:pt x="652720" y="714913"/>
                  </a:lnTo>
                  <a:lnTo>
                    <a:pt x="616834" y="740617"/>
                  </a:lnTo>
                  <a:lnTo>
                    <a:pt x="578158" y="762324"/>
                  </a:lnTo>
                  <a:lnTo>
                    <a:pt x="536992" y="779732"/>
                  </a:lnTo>
                  <a:lnTo>
                    <a:pt x="493638" y="792539"/>
                  </a:lnTo>
                  <a:lnTo>
                    <a:pt x="448398" y="800445"/>
                  </a:lnTo>
                  <a:lnTo>
                    <a:pt x="401574" y="803147"/>
                  </a:lnTo>
                  <a:lnTo>
                    <a:pt x="354749" y="800445"/>
                  </a:lnTo>
                  <a:lnTo>
                    <a:pt x="309509" y="792539"/>
                  </a:lnTo>
                  <a:lnTo>
                    <a:pt x="266155" y="779732"/>
                  </a:lnTo>
                  <a:lnTo>
                    <a:pt x="224989" y="762324"/>
                  </a:lnTo>
                  <a:lnTo>
                    <a:pt x="186313" y="740617"/>
                  </a:lnTo>
                  <a:lnTo>
                    <a:pt x="150427" y="714913"/>
                  </a:lnTo>
                  <a:lnTo>
                    <a:pt x="117633" y="685514"/>
                  </a:lnTo>
                  <a:lnTo>
                    <a:pt x="88234" y="652720"/>
                  </a:lnTo>
                  <a:lnTo>
                    <a:pt x="62530" y="616834"/>
                  </a:lnTo>
                  <a:lnTo>
                    <a:pt x="40823" y="578158"/>
                  </a:lnTo>
                  <a:lnTo>
                    <a:pt x="23415" y="536992"/>
                  </a:lnTo>
                  <a:lnTo>
                    <a:pt x="10608" y="493638"/>
                  </a:lnTo>
                  <a:lnTo>
                    <a:pt x="2702" y="448398"/>
                  </a:lnTo>
                  <a:lnTo>
                    <a:pt x="0" y="401573"/>
                  </a:lnTo>
                  <a:close/>
                </a:path>
              </a:pathLst>
            </a:custGeom>
            <a:ln w="127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937533" y="4317725"/>
              <a:ext cx="530860" cy="487680"/>
            </a:xfrm>
            <a:custGeom>
              <a:avLst/>
              <a:gdLst/>
              <a:ahLst/>
              <a:cxnLst/>
              <a:rect l="l" t="t" r="r" b="b"/>
              <a:pathLst>
                <a:path w="530860" h="487679">
                  <a:moveTo>
                    <a:pt x="86512" y="151105"/>
                  </a:moveTo>
                  <a:lnTo>
                    <a:pt x="52848" y="157891"/>
                  </a:lnTo>
                  <a:lnTo>
                    <a:pt x="25348" y="176393"/>
                  </a:lnTo>
                  <a:lnTo>
                    <a:pt x="6801" y="203828"/>
                  </a:lnTo>
                  <a:lnTo>
                    <a:pt x="0" y="237411"/>
                  </a:lnTo>
                  <a:lnTo>
                    <a:pt x="6801" y="270995"/>
                  </a:lnTo>
                  <a:lnTo>
                    <a:pt x="25348" y="298430"/>
                  </a:lnTo>
                  <a:lnTo>
                    <a:pt x="52848" y="316932"/>
                  </a:lnTo>
                  <a:lnTo>
                    <a:pt x="86512" y="323718"/>
                  </a:lnTo>
                  <a:lnTo>
                    <a:pt x="103815" y="427285"/>
                  </a:lnTo>
                  <a:lnTo>
                    <a:pt x="85550" y="440091"/>
                  </a:lnTo>
                  <a:lnTo>
                    <a:pt x="73968" y="458269"/>
                  </a:lnTo>
                  <a:lnTo>
                    <a:pt x="70042" y="479425"/>
                  </a:lnTo>
                  <a:lnTo>
                    <a:pt x="71794" y="487519"/>
                  </a:lnTo>
                  <a:lnTo>
                    <a:pt x="107968" y="451428"/>
                  </a:lnTo>
                  <a:lnTo>
                    <a:pt x="107968" y="450070"/>
                  </a:lnTo>
                  <a:lnTo>
                    <a:pt x="114889" y="443166"/>
                  </a:lnTo>
                  <a:lnTo>
                    <a:pt x="116249" y="443166"/>
                  </a:lnTo>
                  <a:lnTo>
                    <a:pt x="134617" y="424840"/>
                  </a:lnTo>
                  <a:lnTo>
                    <a:pt x="129423" y="423833"/>
                  </a:lnTo>
                  <a:lnTo>
                    <a:pt x="112121" y="320266"/>
                  </a:lnTo>
                  <a:lnTo>
                    <a:pt x="124157" y="315238"/>
                  </a:lnTo>
                  <a:lnTo>
                    <a:pt x="135220" y="308528"/>
                  </a:lnTo>
                  <a:lnTo>
                    <a:pt x="145115" y="300264"/>
                  </a:lnTo>
                  <a:lnTo>
                    <a:pt x="153647" y="290576"/>
                  </a:lnTo>
                  <a:lnTo>
                    <a:pt x="215245" y="290576"/>
                  </a:lnTo>
                  <a:lnTo>
                    <a:pt x="200653" y="282981"/>
                  </a:lnTo>
                  <a:lnTo>
                    <a:pt x="133576" y="282981"/>
                  </a:lnTo>
                  <a:lnTo>
                    <a:pt x="36680" y="282291"/>
                  </a:lnTo>
                  <a:lnTo>
                    <a:pt x="36680" y="260196"/>
                  </a:lnTo>
                  <a:lnTo>
                    <a:pt x="38757" y="256054"/>
                  </a:lnTo>
                  <a:lnTo>
                    <a:pt x="65057" y="242935"/>
                  </a:lnTo>
                  <a:lnTo>
                    <a:pt x="71286" y="240864"/>
                  </a:lnTo>
                  <a:lnTo>
                    <a:pt x="78207" y="240173"/>
                  </a:lnTo>
                  <a:lnTo>
                    <a:pt x="171567" y="240173"/>
                  </a:lnTo>
                  <a:lnTo>
                    <a:pt x="171589" y="237412"/>
                  </a:lnTo>
                  <a:lnTo>
                    <a:pt x="171269" y="233269"/>
                  </a:lnTo>
                  <a:lnTo>
                    <a:pt x="85128" y="233269"/>
                  </a:lnTo>
                  <a:lnTo>
                    <a:pt x="75795" y="231338"/>
                  </a:lnTo>
                  <a:lnTo>
                    <a:pt x="68085" y="226105"/>
                  </a:lnTo>
                  <a:lnTo>
                    <a:pt x="62840" y="218413"/>
                  </a:lnTo>
                  <a:lnTo>
                    <a:pt x="60904" y="209103"/>
                  </a:lnTo>
                  <a:lnTo>
                    <a:pt x="63132" y="199793"/>
                  </a:lnTo>
                  <a:lnTo>
                    <a:pt x="68344" y="192101"/>
                  </a:lnTo>
                  <a:lnTo>
                    <a:pt x="75893" y="186868"/>
                  </a:lnTo>
                  <a:lnTo>
                    <a:pt x="85128" y="184937"/>
                  </a:lnTo>
                  <a:lnTo>
                    <a:pt x="159279" y="184937"/>
                  </a:lnTo>
                  <a:lnTo>
                    <a:pt x="176347" y="168367"/>
                  </a:lnTo>
                  <a:lnTo>
                    <a:pt x="137729" y="168366"/>
                  </a:lnTo>
                  <a:lnTo>
                    <a:pt x="126222" y="161009"/>
                  </a:lnTo>
                  <a:lnTo>
                    <a:pt x="113678" y="155593"/>
                  </a:lnTo>
                  <a:lnTo>
                    <a:pt x="100355" y="152249"/>
                  </a:lnTo>
                  <a:lnTo>
                    <a:pt x="86512" y="151105"/>
                  </a:lnTo>
                  <a:close/>
                </a:path>
                <a:path w="530860" h="487679">
                  <a:moveTo>
                    <a:pt x="215245" y="290576"/>
                  </a:moveTo>
                  <a:lnTo>
                    <a:pt x="153647" y="290576"/>
                  </a:lnTo>
                  <a:lnTo>
                    <a:pt x="218014" y="324408"/>
                  </a:lnTo>
                  <a:lnTo>
                    <a:pt x="212552" y="345640"/>
                  </a:lnTo>
                  <a:lnTo>
                    <a:pt x="212493" y="347142"/>
                  </a:lnTo>
                  <a:lnTo>
                    <a:pt x="260885" y="298862"/>
                  </a:lnTo>
                  <a:lnTo>
                    <a:pt x="231164" y="298862"/>
                  </a:lnTo>
                  <a:lnTo>
                    <a:pt x="215245" y="290576"/>
                  </a:lnTo>
                  <a:close/>
                </a:path>
                <a:path w="530860" h="487679">
                  <a:moveTo>
                    <a:pt x="303862" y="255983"/>
                  </a:moveTo>
                  <a:lnTo>
                    <a:pt x="287571" y="258125"/>
                  </a:lnTo>
                  <a:lnTo>
                    <a:pt x="256383" y="273509"/>
                  </a:lnTo>
                  <a:lnTo>
                    <a:pt x="231164" y="298862"/>
                  </a:lnTo>
                  <a:lnTo>
                    <a:pt x="260885" y="298862"/>
                  </a:lnTo>
                  <a:lnTo>
                    <a:pt x="303862" y="255983"/>
                  </a:lnTo>
                  <a:close/>
                </a:path>
                <a:path w="530860" h="487679">
                  <a:moveTo>
                    <a:pt x="171567" y="240173"/>
                  </a:moveTo>
                  <a:lnTo>
                    <a:pt x="92049" y="240173"/>
                  </a:lnTo>
                  <a:lnTo>
                    <a:pt x="98970" y="241554"/>
                  </a:lnTo>
                  <a:lnTo>
                    <a:pt x="105199" y="242935"/>
                  </a:lnTo>
                  <a:lnTo>
                    <a:pt x="133576" y="260887"/>
                  </a:lnTo>
                  <a:lnTo>
                    <a:pt x="133576" y="282981"/>
                  </a:lnTo>
                  <a:lnTo>
                    <a:pt x="200653" y="282981"/>
                  </a:lnTo>
                  <a:lnTo>
                    <a:pt x="167489" y="265720"/>
                  </a:lnTo>
                  <a:lnTo>
                    <a:pt x="169306" y="258977"/>
                  </a:lnTo>
                  <a:lnTo>
                    <a:pt x="170604" y="252170"/>
                  </a:lnTo>
                  <a:lnTo>
                    <a:pt x="171383" y="245233"/>
                  </a:lnTo>
                  <a:lnTo>
                    <a:pt x="171567" y="240173"/>
                  </a:lnTo>
                  <a:close/>
                </a:path>
                <a:path w="530860" h="487679">
                  <a:moveTo>
                    <a:pt x="159279" y="184937"/>
                  </a:moveTo>
                  <a:lnTo>
                    <a:pt x="85128" y="184937"/>
                  </a:lnTo>
                  <a:lnTo>
                    <a:pt x="94461" y="186868"/>
                  </a:lnTo>
                  <a:lnTo>
                    <a:pt x="102171" y="192101"/>
                  </a:lnTo>
                  <a:lnTo>
                    <a:pt x="107416" y="199793"/>
                  </a:lnTo>
                  <a:lnTo>
                    <a:pt x="109352" y="209103"/>
                  </a:lnTo>
                  <a:lnTo>
                    <a:pt x="107416" y="218413"/>
                  </a:lnTo>
                  <a:lnTo>
                    <a:pt x="102171" y="226105"/>
                  </a:lnTo>
                  <a:lnTo>
                    <a:pt x="94461" y="231338"/>
                  </a:lnTo>
                  <a:lnTo>
                    <a:pt x="85128" y="233269"/>
                  </a:lnTo>
                  <a:lnTo>
                    <a:pt x="171269" y="233269"/>
                  </a:lnTo>
                  <a:lnTo>
                    <a:pt x="170615" y="224800"/>
                  </a:lnTo>
                  <a:lnTo>
                    <a:pt x="167576" y="211951"/>
                  </a:lnTo>
                  <a:lnTo>
                    <a:pt x="162591" y="199750"/>
                  </a:lnTo>
                  <a:lnTo>
                    <a:pt x="155724" y="188390"/>
                  </a:lnTo>
                  <a:lnTo>
                    <a:pt x="159279" y="184937"/>
                  </a:lnTo>
                  <a:close/>
                </a:path>
                <a:path w="530860" h="487679">
                  <a:moveTo>
                    <a:pt x="255388" y="8878"/>
                  </a:moveTo>
                  <a:lnTo>
                    <a:pt x="236246" y="15372"/>
                  </a:lnTo>
                  <a:lnTo>
                    <a:pt x="221128" y="27690"/>
                  </a:lnTo>
                  <a:lnTo>
                    <a:pt x="211201" y="44410"/>
                  </a:lnTo>
                  <a:lnTo>
                    <a:pt x="207632" y="64109"/>
                  </a:lnTo>
                  <a:lnTo>
                    <a:pt x="208117" y="71013"/>
                  </a:lnTo>
                  <a:lnTo>
                    <a:pt x="208214" y="71703"/>
                  </a:lnTo>
                  <a:lnTo>
                    <a:pt x="209622" y="78522"/>
                  </a:lnTo>
                  <a:lnTo>
                    <a:pt x="212012" y="85566"/>
                  </a:lnTo>
                  <a:lnTo>
                    <a:pt x="215245" y="92417"/>
                  </a:lnTo>
                  <a:lnTo>
                    <a:pt x="137729" y="168366"/>
                  </a:lnTo>
                  <a:lnTo>
                    <a:pt x="176347" y="168367"/>
                  </a:lnTo>
                  <a:lnTo>
                    <a:pt x="233240" y="113131"/>
                  </a:lnTo>
                  <a:lnTo>
                    <a:pt x="290891" y="113131"/>
                  </a:lnTo>
                  <a:lnTo>
                    <a:pt x="295044" y="111286"/>
                  </a:lnTo>
                  <a:lnTo>
                    <a:pt x="310065" y="95179"/>
                  </a:lnTo>
                  <a:lnTo>
                    <a:pt x="310895" y="93798"/>
                  </a:lnTo>
                  <a:lnTo>
                    <a:pt x="231164" y="93798"/>
                  </a:lnTo>
                  <a:lnTo>
                    <a:pt x="231164" y="80679"/>
                  </a:lnTo>
                  <a:lnTo>
                    <a:pt x="230472" y="80679"/>
                  </a:lnTo>
                  <a:lnTo>
                    <a:pt x="230472" y="77918"/>
                  </a:lnTo>
                  <a:lnTo>
                    <a:pt x="231856" y="75846"/>
                  </a:lnTo>
                  <a:lnTo>
                    <a:pt x="233932" y="74465"/>
                  </a:lnTo>
                  <a:lnTo>
                    <a:pt x="238777" y="71013"/>
                  </a:lnTo>
                  <a:lnTo>
                    <a:pt x="244314" y="68942"/>
                  </a:lnTo>
                  <a:lnTo>
                    <a:pt x="249851" y="67561"/>
                  </a:lnTo>
                  <a:lnTo>
                    <a:pt x="254003" y="66180"/>
                  </a:lnTo>
                  <a:lnTo>
                    <a:pt x="258848" y="65489"/>
                  </a:lnTo>
                  <a:lnTo>
                    <a:pt x="443981" y="65490"/>
                  </a:lnTo>
                  <a:lnTo>
                    <a:pt x="443406" y="62728"/>
                  </a:lnTo>
                  <a:lnTo>
                    <a:pt x="383428" y="62728"/>
                  </a:lnTo>
                  <a:lnTo>
                    <a:pt x="364119" y="60656"/>
                  </a:lnTo>
                  <a:lnTo>
                    <a:pt x="254003" y="60656"/>
                  </a:lnTo>
                  <a:lnTo>
                    <a:pt x="247082" y="53752"/>
                  </a:lnTo>
                  <a:lnTo>
                    <a:pt x="247082" y="36491"/>
                  </a:lnTo>
                  <a:lnTo>
                    <a:pt x="254003" y="28901"/>
                  </a:lnTo>
                  <a:lnTo>
                    <a:pt x="305767" y="28901"/>
                  </a:lnTo>
                  <a:lnTo>
                    <a:pt x="296828" y="19148"/>
                  </a:lnTo>
                  <a:lnTo>
                    <a:pt x="277503" y="9903"/>
                  </a:lnTo>
                  <a:lnTo>
                    <a:pt x="255388" y="8878"/>
                  </a:lnTo>
                  <a:close/>
                </a:path>
                <a:path w="530860" h="487679">
                  <a:moveTo>
                    <a:pt x="475417" y="84822"/>
                  </a:moveTo>
                  <a:lnTo>
                    <a:pt x="314909" y="84822"/>
                  </a:lnTo>
                  <a:lnTo>
                    <a:pt x="379276" y="91727"/>
                  </a:lnTo>
                  <a:lnTo>
                    <a:pt x="382336" y="110002"/>
                  </a:lnTo>
                  <a:lnTo>
                    <a:pt x="389225" y="127112"/>
                  </a:lnTo>
                  <a:lnTo>
                    <a:pt x="399617" y="142410"/>
                  </a:lnTo>
                  <a:lnTo>
                    <a:pt x="408898" y="151189"/>
                  </a:lnTo>
                  <a:lnTo>
                    <a:pt x="429050" y="131082"/>
                  </a:lnTo>
                  <a:lnTo>
                    <a:pt x="417342" y="131082"/>
                  </a:lnTo>
                  <a:lnTo>
                    <a:pt x="417342" y="108297"/>
                  </a:lnTo>
                  <a:lnTo>
                    <a:pt x="445719" y="91036"/>
                  </a:lnTo>
                  <a:lnTo>
                    <a:pt x="451948" y="88965"/>
                  </a:lnTo>
                  <a:lnTo>
                    <a:pt x="458869" y="88274"/>
                  </a:lnTo>
                  <a:lnTo>
                    <a:pt x="471957" y="88274"/>
                  </a:lnTo>
                  <a:lnTo>
                    <a:pt x="475417" y="84822"/>
                  </a:lnTo>
                  <a:close/>
                </a:path>
                <a:path w="530860" h="487679">
                  <a:moveTo>
                    <a:pt x="290891" y="113131"/>
                  </a:moveTo>
                  <a:lnTo>
                    <a:pt x="233240" y="113131"/>
                  </a:lnTo>
                  <a:lnTo>
                    <a:pt x="254101" y="120715"/>
                  </a:lnTo>
                  <a:lnTo>
                    <a:pt x="275545" y="119949"/>
                  </a:lnTo>
                  <a:lnTo>
                    <a:pt x="290891" y="113131"/>
                  </a:lnTo>
                  <a:close/>
                </a:path>
                <a:path w="530860" h="487679">
                  <a:moveTo>
                    <a:pt x="443981" y="65490"/>
                  </a:moveTo>
                  <a:lnTo>
                    <a:pt x="267154" y="65489"/>
                  </a:lnTo>
                  <a:lnTo>
                    <a:pt x="271998" y="66180"/>
                  </a:lnTo>
                  <a:lnTo>
                    <a:pt x="276151" y="67561"/>
                  </a:lnTo>
                  <a:lnTo>
                    <a:pt x="281688" y="68942"/>
                  </a:lnTo>
                  <a:lnTo>
                    <a:pt x="286533" y="71704"/>
                  </a:lnTo>
                  <a:lnTo>
                    <a:pt x="291378" y="75156"/>
                  </a:lnTo>
                  <a:lnTo>
                    <a:pt x="293454" y="76537"/>
                  </a:lnTo>
                  <a:lnTo>
                    <a:pt x="294838" y="79298"/>
                  </a:lnTo>
                  <a:lnTo>
                    <a:pt x="294838" y="93798"/>
                  </a:lnTo>
                  <a:lnTo>
                    <a:pt x="310895" y="93798"/>
                  </a:lnTo>
                  <a:lnTo>
                    <a:pt x="312141" y="91727"/>
                  </a:lnTo>
                  <a:lnTo>
                    <a:pt x="314909" y="84822"/>
                  </a:lnTo>
                  <a:lnTo>
                    <a:pt x="475417" y="84822"/>
                  </a:lnTo>
                  <a:lnTo>
                    <a:pt x="478877" y="81370"/>
                  </a:lnTo>
                  <a:lnTo>
                    <a:pt x="466482" y="81370"/>
                  </a:lnTo>
                  <a:lnTo>
                    <a:pt x="457149" y="79439"/>
                  </a:lnTo>
                  <a:lnTo>
                    <a:pt x="449439" y="74206"/>
                  </a:lnTo>
                  <a:lnTo>
                    <a:pt x="444194" y="66514"/>
                  </a:lnTo>
                  <a:lnTo>
                    <a:pt x="443981" y="65490"/>
                  </a:lnTo>
                  <a:close/>
                </a:path>
                <a:path w="530860" h="487679">
                  <a:moveTo>
                    <a:pt x="527320" y="33038"/>
                  </a:moveTo>
                  <a:lnTo>
                    <a:pt x="466482" y="33038"/>
                  </a:lnTo>
                  <a:lnTo>
                    <a:pt x="475815" y="34969"/>
                  </a:lnTo>
                  <a:lnTo>
                    <a:pt x="483525" y="40202"/>
                  </a:lnTo>
                  <a:lnTo>
                    <a:pt x="488770" y="47894"/>
                  </a:lnTo>
                  <a:lnTo>
                    <a:pt x="490706" y="57204"/>
                  </a:lnTo>
                  <a:lnTo>
                    <a:pt x="488770" y="66514"/>
                  </a:lnTo>
                  <a:lnTo>
                    <a:pt x="483525" y="74206"/>
                  </a:lnTo>
                  <a:lnTo>
                    <a:pt x="475815" y="79439"/>
                  </a:lnTo>
                  <a:lnTo>
                    <a:pt x="466482" y="81370"/>
                  </a:lnTo>
                  <a:lnTo>
                    <a:pt x="478877" y="81370"/>
                  </a:lnTo>
                  <a:lnTo>
                    <a:pt x="527320" y="33038"/>
                  </a:lnTo>
                  <a:close/>
                </a:path>
                <a:path w="530860" h="487679">
                  <a:moveTo>
                    <a:pt x="456857" y="0"/>
                  </a:moveTo>
                  <a:lnTo>
                    <a:pt x="410194" y="20011"/>
                  </a:lnTo>
                  <a:lnTo>
                    <a:pt x="383428" y="62728"/>
                  </a:lnTo>
                  <a:lnTo>
                    <a:pt x="443406" y="62728"/>
                  </a:lnTo>
                  <a:lnTo>
                    <a:pt x="442258" y="57204"/>
                  </a:lnTo>
                  <a:lnTo>
                    <a:pt x="444096" y="47894"/>
                  </a:lnTo>
                  <a:lnTo>
                    <a:pt x="449179" y="40202"/>
                  </a:lnTo>
                  <a:lnTo>
                    <a:pt x="456857" y="34969"/>
                  </a:lnTo>
                  <a:lnTo>
                    <a:pt x="466482" y="33038"/>
                  </a:lnTo>
                  <a:lnTo>
                    <a:pt x="527320" y="33038"/>
                  </a:lnTo>
                  <a:lnTo>
                    <a:pt x="530315" y="30050"/>
                  </a:lnTo>
                  <a:lnTo>
                    <a:pt x="519445" y="17539"/>
                  </a:lnTo>
                  <a:lnTo>
                    <a:pt x="489839" y="2750"/>
                  </a:lnTo>
                  <a:lnTo>
                    <a:pt x="456857" y="0"/>
                  </a:lnTo>
                  <a:close/>
                </a:path>
                <a:path w="530860" h="487679">
                  <a:moveTo>
                    <a:pt x="305767" y="28901"/>
                  </a:moveTo>
                  <a:lnTo>
                    <a:pt x="271998" y="28901"/>
                  </a:lnTo>
                  <a:lnTo>
                    <a:pt x="278920" y="35800"/>
                  </a:lnTo>
                  <a:lnTo>
                    <a:pt x="278920" y="53752"/>
                  </a:lnTo>
                  <a:lnTo>
                    <a:pt x="271998" y="60656"/>
                  </a:lnTo>
                  <a:lnTo>
                    <a:pt x="364119" y="60656"/>
                  </a:lnTo>
                  <a:lnTo>
                    <a:pt x="319062" y="55823"/>
                  </a:lnTo>
                  <a:lnTo>
                    <a:pt x="311351" y="34994"/>
                  </a:lnTo>
                  <a:lnTo>
                    <a:pt x="305767" y="289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/>
          <p:cNvGrpSpPr/>
          <p:nvPr/>
        </p:nvGrpSpPr>
        <p:grpSpPr>
          <a:xfrm>
            <a:off x="6781545" y="1717294"/>
            <a:ext cx="297815" cy="261620"/>
            <a:chOff x="6781545" y="1717294"/>
            <a:chExt cx="297815" cy="261620"/>
          </a:xfrm>
        </p:grpSpPr>
        <p:sp>
          <p:nvSpPr>
            <p:cNvPr id="20" name="object 20"/>
            <p:cNvSpPr/>
            <p:nvPr/>
          </p:nvSpPr>
          <p:spPr>
            <a:xfrm>
              <a:off x="6787895" y="1723644"/>
              <a:ext cx="285115" cy="248920"/>
            </a:xfrm>
            <a:custGeom>
              <a:avLst/>
              <a:gdLst/>
              <a:ahLst/>
              <a:cxnLst/>
              <a:rect l="l" t="t" r="r" b="b"/>
              <a:pathLst>
                <a:path w="285115" h="248919">
                  <a:moveTo>
                    <a:pt x="142494" y="0"/>
                  </a:moveTo>
                  <a:lnTo>
                    <a:pt x="97438" y="6333"/>
                  </a:lnTo>
                  <a:lnTo>
                    <a:pt x="58320" y="23969"/>
                  </a:lnTo>
                  <a:lnTo>
                    <a:pt x="27480" y="50858"/>
                  </a:lnTo>
                  <a:lnTo>
                    <a:pt x="7260" y="84953"/>
                  </a:lnTo>
                  <a:lnTo>
                    <a:pt x="0" y="124205"/>
                  </a:lnTo>
                  <a:lnTo>
                    <a:pt x="7260" y="163458"/>
                  </a:lnTo>
                  <a:lnTo>
                    <a:pt x="27480" y="197553"/>
                  </a:lnTo>
                  <a:lnTo>
                    <a:pt x="58320" y="224442"/>
                  </a:lnTo>
                  <a:lnTo>
                    <a:pt x="97438" y="242078"/>
                  </a:lnTo>
                  <a:lnTo>
                    <a:pt x="142494" y="248411"/>
                  </a:lnTo>
                  <a:lnTo>
                    <a:pt x="187549" y="242078"/>
                  </a:lnTo>
                  <a:lnTo>
                    <a:pt x="226667" y="224442"/>
                  </a:lnTo>
                  <a:lnTo>
                    <a:pt x="257507" y="197553"/>
                  </a:lnTo>
                  <a:lnTo>
                    <a:pt x="277727" y="163458"/>
                  </a:lnTo>
                  <a:lnTo>
                    <a:pt x="284987" y="124205"/>
                  </a:lnTo>
                  <a:lnTo>
                    <a:pt x="277727" y="84953"/>
                  </a:lnTo>
                  <a:lnTo>
                    <a:pt x="257507" y="50858"/>
                  </a:lnTo>
                  <a:lnTo>
                    <a:pt x="226667" y="23969"/>
                  </a:lnTo>
                  <a:lnTo>
                    <a:pt x="187549" y="6333"/>
                  </a:lnTo>
                  <a:lnTo>
                    <a:pt x="14249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787895" y="1723644"/>
              <a:ext cx="285115" cy="248920"/>
            </a:xfrm>
            <a:custGeom>
              <a:avLst/>
              <a:gdLst/>
              <a:ahLst/>
              <a:cxnLst/>
              <a:rect l="l" t="t" r="r" b="b"/>
              <a:pathLst>
                <a:path w="285115" h="248919">
                  <a:moveTo>
                    <a:pt x="0" y="124205"/>
                  </a:moveTo>
                  <a:lnTo>
                    <a:pt x="7260" y="84953"/>
                  </a:lnTo>
                  <a:lnTo>
                    <a:pt x="27480" y="50858"/>
                  </a:lnTo>
                  <a:lnTo>
                    <a:pt x="58320" y="23969"/>
                  </a:lnTo>
                  <a:lnTo>
                    <a:pt x="97438" y="6333"/>
                  </a:lnTo>
                  <a:lnTo>
                    <a:pt x="142494" y="0"/>
                  </a:lnTo>
                  <a:lnTo>
                    <a:pt x="187549" y="6333"/>
                  </a:lnTo>
                  <a:lnTo>
                    <a:pt x="226667" y="23969"/>
                  </a:lnTo>
                  <a:lnTo>
                    <a:pt x="257507" y="50858"/>
                  </a:lnTo>
                  <a:lnTo>
                    <a:pt x="277727" y="84953"/>
                  </a:lnTo>
                  <a:lnTo>
                    <a:pt x="284987" y="124205"/>
                  </a:lnTo>
                  <a:lnTo>
                    <a:pt x="277727" y="163458"/>
                  </a:lnTo>
                  <a:lnTo>
                    <a:pt x="257507" y="197553"/>
                  </a:lnTo>
                  <a:lnTo>
                    <a:pt x="226667" y="224442"/>
                  </a:lnTo>
                  <a:lnTo>
                    <a:pt x="187549" y="242078"/>
                  </a:lnTo>
                  <a:lnTo>
                    <a:pt x="142494" y="248411"/>
                  </a:lnTo>
                  <a:lnTo>
                    <a:pt x="97438" y="242078"/>
                  </a:lnTo>
                  <a:lnTo>
                    <a:pt x="58320" y="224442"/>
                  </a:lnTo>
                  <a:lnTo>
                    <a:pt x="27480" y="197553"/>
                  </a:lnTo>
                  <a:lnTo>
                    <a:pt x="7260" y="163458"/>
                  </a:lnTo>
                  <a:lnTo>
                    <a:pt x="0" y="124205"/>
                  </a:lnTo>
                  <a:close/>
                </a:path>
              </a:pathLst>
            </a:custGeom>
            <a:ln w="12700">
              <a:solidFill>
                <a:srgbClr val="2E549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858761" y="1794510"/>
              <a:ext cx="162560" cy="93345"/>
            </a:xfrm>
            <a:custGeom>
              <a:avLst/>
              <a:gdLst/>
              <a:ahLst/>
              <a:cxnLst/>
              <a:rect l="l" t="t" r="r" b="b"/>
              <a:pathLst>
                <a:path w="162559" h="93344">
                  <a:moveTo>
                    <a:pt x="0" y="27431"/>
                  </a:moveTo>
                  <a:lnTo>
                    <a:pt x="60325" y="90169"/>
                  </a:lnTo>
                </a:path>
                <a:path w="162559" h="93344">
                  <a:moveTo>
                    <a:pt x="162433" y="0"/>
                  </a:moveTo>
                  <a:lnTo>
                    <a:pt x="41148" y="92837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6823329" y="1581067"/>
            <a:ext cx="3251200" cy="2061845"/>
          </a:xfrm>
          <a:prstGeom prst="rect">
            <a:avLst/>
          </a:prstGeom>
        </p:spPr>
        <p:txBody>
          <a:bodyPr wrap="square" lIns="0" tIns="132715" rIns="0" bIns="0" rtlCol="0" vert="horz">
            <a:spAutoFit/>
          </a:bodyPr>
          <a:lstStyle/>
          <a:p>
            <a:pPr marL="371475">
              <a:lnSpc>
                <a:spcPct val="100000"/>
              </a:lnSpc>
              <a:spcBef>
                <a:spcPts val="1045"/>
              </a:spcBef>
            </a:pPr>
            <a:r>
              <a:rPr dirty="0" sz="1500" spc="-5" b="1">
                <a:latin typeface="Verdana"/>
                <a:cs typeface="Verdana"/>
              </a:rPr>
              <a:t>Riwayat</a:t>
            </a:r>
            <a:r>
              <a:rPr dirty="0" sz="1500" spc="-15" b="1">
                <a:latin typeface="Verdana"/>
                <a:cs typeface="Verdana"/>
              </a:rPr>
              <a:t> </a:t>
            </a:r>
            <a:r>
              <a:rPr dirty="0" sz="1500" spc="-5" b="1">
                <a:latin typeface="Verdana"/>
                <a:cs typeface="Verdana"/>
              </a:rPr>
              <a:t>Pendidikan</a:t>
            </a:r>
            <a:endParaRPr sz="1500">
              <a:latin typeface="Verdana"/>
              <a:cs typeface="Verdana"/>
            </a:endParaRPr>
          </a:p>
          <a:p>
            <a:pPr marL="184785" indent="-17272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100" spc="-5" b="1">
                <a:latin typeface="Verdana"/>
                <a:cs typeface="Verdana"/>
              </a:rPr>
              <a:t>S3, PhD, University of </a:t>
            </a:r>
            <a:r>
              <a:rPr dirty="0" sz="1100" b="1">
                <a:latin typeface="Verdana"/>
                <a:cs typeface="Verdana"/>
              </a:rPr>
              <a:t>Toronto,</a:t>
            </a:r>
            <a:r>
              <a:rPr dirty="0" sz="1100" spc="-3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Canada</a:t>
            </a:r>
            <a:endParaRPr sz="1100">
              <a:latin typeface="Verdana"/>
              <a:cs typeface="Verdana"/>
            </a:endParaRPr>
          </a:p>
          <a:p>
            <a:pPr marL="184785" indent="-17272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100" spc="-5" b="1">
                <a:latin typeface="Verdana"/>
                <a:cs typeface="Verdana"/>
              </a:rPr>
              <a:t>S2, Dalhousie University,</a:t>
            </a:r>
            <a:r>
              <a:rPr dirty="0" sz="1100" spc="-3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Canada</a:t>
            </a:r>
            <a:endParaRPr sz="1100">
              <a:latin typeface="Verdana"/>
              <a:cs typeface="Verdana"/>
            </a:endParaRPr>
          </a:p>
          <a:p>
            <a:pPr marL="184785" indent="-17272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100" spc="-5" b="1">
                <a:latin typeface="Verdana"/>
                <a:cs typeface="Verdana"/>
              </a:rPr>
              <a:t>S1, </a:t>
            </a:r>
            <a:r>
              <a:rPr dirty="0" sz="1100" b="1">
                <a:latin typeface="Verdana"/>
                <a:cs typeface="Verdana"/>
              </a:rPr>
              <a:t>Institut </a:t>
            </a:r>
            <a:r>
              <a:rPr dirty="0" sz="1100" spc="-5" b="1">
                <a:latin typeface="Verdana"/>
                <a:cs typeface="Verdana"/>
              </a:rPr>
              <a:t>Pertanian </a:t>
            </a:r>
            <a:r>
              <a:rPr dirty="0" sz="1100" b="1">
                <a:latin typeface="Verdana"/>
                <a:cs typeface="Verdana"/>
              </a:rPr>
              <a:t>Bogor,</a:t>
            </a:r>
            <a:r>
              <a:rPr dirty="0" sz="1100" spc="-45" b="1">
                <a:latin typeface="Verdana"/>
                <a:cs typeface="Verdana"/>
              </a:rPr>
              <a:t> </a:t>
            </a:r>
            <a:r>
              <a:rPr dirty="0" sz="1100" b="1">
                <a:latin typeface="Verdana"/>
                <a:cs typeface="Verdana"/>
              </a:rPr>
              <a:t>Bogor.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Verdana"/>
              <a:cs typeface="Verdana"/>
            </a:endParaRPr>
          </a:p>
          <a:p>
            <a:pPr marL="445770">
              <a:lnSpc>
                <a:spcPct val="100000"/>
              </a:lnSpc>
            </a:pPr>
            <a:r>
              <a:rPr dirty="0" sz="1500" b="1">
                <a:latin typeface="Verdana"/>
                <a:cs typeface="Verdana"/>
              </a:rPr>
              <a:t>Pengalaman</a:t>
            </a:r>
            <a:r>
              <a:rPr dirty="0" sz="1500" spc="-40" b="1">
                <a:latin typeface="Verdana"/>
                <a:cs typeface="Verdana"/>
              </a:rPr>
              <a:t> </a:t>
            </a:r>
            <a:r>
              <a:rPr dirty="0" sz="1500" b="1">
                <a:latin typeface="Verdana"/>
                <a:cs typeface="Verdana"/>
              </a:rPr>
              <a:t>Profesi</a:t>
            </a:r>
            <a:endParaRPr sz="1500">
              <a:latin typeface="Verdana"/>
              <a:cs typeface="Verdana"/>
            </a:endParaRPr>
          </a:p>
          <a:p>
            <a:pPr marL="78105">
              <a:lnSpc>
                <a:spcPct val="100000"/>
              </a:lnSpc>
              <a:spcBef>
                <a:spcPts val="890"/>
              </a:spcBef>
            </a:pPr>
            <a:r>
              <a:rPr dirty="0" sz="1050" spc="-5" b="1">
                <a:latin typeface="Verdana"/>
                <a:cs typeface="Verdana"/>
              </a:rPr>
              <a:t>Dosen </a:t>
            </a:r>
            <a:r>
              <a:rPr dirty="0" sz="1050" b="1">
                <a:latin typeface="Verdana"/>
                <a:cs typeface="Verdana"/>
              </a:rPr>
              <a:t>/ Akademisi Universitas</a:t>
            </a:r>
            <a:r>
              <a:rPr dirty="0" sz="1050" spc="-55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Indonesia</a:t>
            </a:r>
            <a:endParaRPr sz="1050">
              <a:latin typeface="Verdana"/>
              <a:cs typeface="Verdan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866890" y="3114801"/>
            <a:ext cx="261620" cy="261620"/>
            <a:chOff x="6866890" y="3114801"/>
            <a:chExt cx="261620" cy="261620"/>
          </a:xfrm>
        </p:grpSpPr>
        <p:sp>
          <p:nvSpPr>
            <p:cNvPr id="25" name="object 25"/>
            <p:cNvSpPr/>
            <p:nvPr/>
          </p:nvSpPr>
          <p:spPr>
            <a:xfrm>
              <a:off x="6873240" y="3121151"/>
              <a:ext cx="248411" cy="2484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873240" y="3121151"/>
              <a:ext cx="248920" cy="248920"/>
            </a:xfrm>
            <a:custGeom>
              <a:avLst/>
              <a:gdLst/>
              <a:ahLst/>
              <a:cxnLst/>
              <a:rect l="l" t="t" r="r" b="b"/>
              <a:pathLst>
                <a:path w="248920" h="248920">
                  <a:moveTo>
                    <a:pt x="0" y="124206"/>
                  </a:moveTo>
                  <a:lnTo>
                    <a:pt x="9763" y="75866"/>
                  </a:lnTo>
                  <a:lnTo>
                    <a:pt x="36385" y="36385"/>
                  </a:lnTo>
                  <a:lnTo>
                    <a:pt x="75866" y="9763"/>
                  </a:lnTo>
                  <a:lnTo>
                    <a:pt x="124205" y="0"/>
                  </a:lnTo>
                  <a:lnTo>
                    <a:pt x="172545" y="9763"/>
                  </a:lnTo>
                  <a:lnTo>
                    <a:pt x="212026" y="36385"/>
                  </a:lnTo>
                  <a:lnTo>
                    <a:pt x="238648" y="75866"/>
                  </a:lnTo>
                  <a:lnTo>
                    <a:pt x="248411" y="124206"/>
                  </a:lnTo>
                  <a:lnTo>
                    <a:pt x="238648" y="172545"/>
                  </a:lnTo>
                  <a:lnTo>
                    <a:pt x="212026" y="212026"/>
                  </a:lnTo>
                  <a:lnTo>
                    <a:pt x="172545" y="238648"/>
                  </a:lnTo>
                  <a:lnTo>
                    <a:pt x="124205" y="248412"/>
                  </a:lnTo>
                  <a:lnTo>
                    <a:pt x="75866" y="238648"/>
                  </a:lnTo>
                  <a:lnTo>
                    <a:pt x="36385" y="212026"/>
                  </a:lnTo>
                  <a:lnTo>
                    <a:pt x="9763" y="172545"/>
                  </a:lnTo>
                  <a:lnTo>
                    <a:pt x="0" y="124206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919722" y="3190493"/>
              <a:ext cx="159385" cy="110489"/>
            </a:xfrm>
            <a:custGeom>
              <a:avLst/>
              <a:gdLst/>
              <a:ahLst/>
              <a:cxnLst/>
              <a:rect l="l" t="t" r="r" b="b"/>
              <a:pathLst>
                <a:path w="159384" h="110489">
                  <a:moveTo>
                    <a:pt x="0" y="47243"/>
                  </a:moveTo>
                  <a:lnTo>
                    <a:pt x="52704" y="109981"/>
                  </a:lnTo>
                </a:path>
                <a:path w="159384" h="110489">
                  <a:moveTo>
                    <a:pt x="159384" y="0"/>
                  </a:moveTo>
                  <a:lnTo>
                    <a:pt x="53339" y="9283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6815708" y="4206367"/>
            <a:ext cx="5038090" cy="2544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33070"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latin typeface="Verdana"/>
                <a:cs typeface="Verdana"/>
              </a:rPr>
              <a:t>Pengalaman</a:t>
            </a:r>
            <a:r>
              <a:rPr dirty="0" sz="1500" spc="-30" b="1">
                <a:latin typeface="Verdana"/>
                <a:cs typeface="Verdana"/>
              </a:rPr>
              <a:t> </a:t>
            </a:r>
            <a:r>
              <a:rPr dirty="0" sz="1500" b="1">
                <a:latin typeface="Verdana"/>
                <a:cs typeface="Verdana"/>
              </a:rPr>
              <a:t>SPBE</a:t>
            </a:r>
            <a:endParaRPr sz="1500">
              <a:latin typeface="Verdana"/>
              <a:cs typeface="Verdana"/>
            </a:endParaRPr>
          </a:p>
          <a:p>
            <a:pPr marL="184785" marR="5715" indent="-172720">
              <a:lnSpc>
                <a:spcPct val="150500"/>
              </a:lnSpc>
              <a:spcBef>
                <a:spcPts val="1010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050" b="1">
                <a:latin typeface="Verdana"/>
                <a:cs typeface="Verdana"/>
              </a:rPr>
              <a:t>2018 – </a:t>
            </a:r>
            <a:r>
              <a:rPr dirty="0" sz="1050" spc="-5" b="1">
                <a:latin typeface="Verdana"/>
                <a:cs typeface="Verdana"/>
              </a:rPr>
              <a:t>2019, </a:t>
            </a:r>
            <a:r>
              <a:rPr dirty="0" sz="1050" b="1">
                <a:latin typeface="Verdana"/>
                <a:cs typeface="Verdana"/>
              </a:rPr>
              <a:t>Tim </a:t>
            </a:r>
            <a:r>
              <a:rPr dirty="0" sz="1050" spc="-5" b="1">
                <a:latin typeface="Verdana"/>
                <a:cs typeface="Verdana"/>
              </a:rPr>
              <a:t>Evaluator Eksternal </a:t>
            </a:r>
            <a:r>
              <a:rPr dirty="0" sz="1050" b="1">
                <a:latin typeface="Verdana"/>
                <a:cs typeface="Verdana"/>
              </a:rPr>
              <a:t>dan </a:t>
            </a:r>
            <a:r>
              <a:rPr dirty="0" sz="1050" spc="-5" b="1">
                <a:latin typeface="Verdana"/>
                <a:cs typeface="Verdana"/>
              </a:rPr>
              <a:t>Instruktur Asistensi  </a:t>
            </a:r>
            <a:r>
              <a:rPr dirty="0" sz="1050" b="1">
                <a:latin typeface="Verdana"/>
                <a:cs typeface="Verdana"/>
              </a:rPr>
              <a:t>Sistem Pemerintahan </a:t>
            </a:r>
            <a:r>
              <a:rPr dirty="0" sz="1050" spc="-5" b="1">
                <a:latin typeface="Verdana"/>
                <a:cs typeface="Verdana"/>
              </a:rPr>
              <a:t>Berbasis </a:t>
            </a:r>
            <a:r>
              <a:rPr dirty="0" sz="1050" b="1">
                <a:latin typeface="Verdana"/>
                <a:cs typeface="Verdana"/>
              </a:rPr>
              <a:t>Elektronik (SPBE),</a:t>
            </a:r>
            <a:r>
              <a:rPr dirty="0" sz="1050" spc="-70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KEMENPANRB</a:t>
            </a:r>
            <a:endParaRPr sz="1050">
              <a:latin typeface="Verdana"/>
              <a:cs typeface="Verdana"/>
            </a:endParaRPr>
          </a:p>
          <a:p>
            <a:pPr marL="184785" indent="-17272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050" spc="5" b="1">
                <a:latin typeface="Verdana"/>
                <a:cs typeface="Verdana"/>
              </a:rPr>
              <a:t>2017 </a:t>
            </a:r>
            <a:r>
              <a:rPr dirty="0" sz="1050" b="1">
                <a:latin typeface="Verdana"/>
                <a:cs typeface="Verdana"/>
              </a:rPr>
              <a:t>– </a:t>
            </a:r>
            <a:r>
              <a:rPr dirty="0" sz="1050" spc="5" b="1">
                <a:latin typeface="Verdana"/>
                <a:cs typeface="Verdana"/>
              </a:rPr>
              <a:t>2019, </a:t>
            </a:r>
            <a:r>
              <a:rPr dirty="0" sz="1050" spc="-5" b="1">
                <a:latin typeface="Verdana"/>
                <a:cs typeface="Verdana"/>
              </a:rPr>
              <a:t>Reviewer </a:t>
            </a:r>
            <a:r>
              <a:rPr dirty="0" sz="1050" b="1">
                <a:latin typeface="Verdana"/>
                <a:cs typeface="Verdana"/>
              </a:rPr>
              <a:t>Smart City Indonesia,</a:t>
            </a:r>
            <a:r>
              <a:rPr dirty="0" sz="1050" spc="-70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KEMENKOMINFO</a:t>
            </a:r>
            <a:endParaRPr sz="1050">
              <a:latin typeface="Verdana"/>
              <a:cs typeface="Verdana"/>
            </a:endParaRPr>
          </a:p>
          <a:p>
            <a:pPr marL="184785" indent="-172720">
              <a:lnSpc>
                <a:spcPct val="100000"/>
              </a:lnSpc>
              <a:spcBef>
                <a:spcPts val="635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050" b="1">
                <a:latin typeface="Verdana"/>
                <a:cs typeface="Verdana"/>
              </a:rPr>
              <a:t>2017</a:t>
            </a:r>
            <a:r>
              <a:rPr dirty="0" sz="1050" spc="75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–</a:t>
            </a:r>
            <a:r>
              <a:rPr dirty="0" sz="1050" spc="95" b="1">
                <a:latin typeface="Verdana"/>
                <a:cs typeface="Verdana"/>
              </a:rPr>
              <a:t> </a:t>
            </a:r>
            <a:r>
              <a:rPr dirty="0" sz="1050" spc="-5" b="1">
                <a:latin typeface="Verdana"/>
                <a:cs typeface="Verdana"/>
              </a:rPr>
              <a:t>2019,</a:t>
            </a:r>
            <a:r>
              <a:rPr dirty="0" sz="1050" spc="85" b="1">
                <a:latin typeface="Verdana"/>
                <a:cs typeface="Verdana"/>
              </a:rPr>
              <a:t> </a:t>
            </a:r>
            <a:r>
              <a:rPr dirty="0" sz="1050" spc="-5" b="1">
                <a:latin typeface="Verdana"/>
                <a:cs typeface="Verdana"/>
              </a:rPr>
              <a:t>Pendamping</a:t>
            </a:r>
            <a:r>
              <a:rPr dirty="0" sz="1050" spc="100" b="1">
                <a:latin typeface="Verdana"/>
                <a:cs typeface="Verdana"/>
              </a:rPr>
              <a:t> </a:t>
            </a:r>
            <a:r>
              <a:rPr dirty="0" sz="1050" spc="-5" b="1">
                <a:latin typeface="Verdana"/>
                <a:cs typeface="Verdana"/>
              </a:rPr>
              <a:t>Penyusunan</a:t>
            </a:r>
            <a:r>
              <a:rPr dirty="0" sz="1050" spc="80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Master</a:t>
            </a:r>
            <a:r>
              <a:rPr dirty="0" sz="1050" spc="90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Plan</a:t>
            </a:r>
            <a:r>
              <a:rPr dirty="0" sz="1050" spc="75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Smart</a:t>
            </a:r>
            <a:r>
              <a:rPr dirty="0" sz="1050" spc="75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City,</a:t>
            </a:r>
            <a:endParaRPr sz="1050">
              <a:latin typeface="Verdana"/>
              <a:cs typeface="Verdana"/>
            </a:endParaRPr>
          </a:p>
          <a:p>
            <a:pPr marL="184785">
              <a:lnSpc>
                <a:spcPct val="100000"/>
              </a:lnSpc>
              <a:spcBef>
                <a:spcPts val="625"/>
              </a:spcBef>
            </a:pPr>
            <a:r>
              <a:rPr dirty="0" sz="1050" b="1">
                <a:latin typeface="Verdana"/>
                <a:cs typeface="Verdana"/>
              </a:rPr>
              <a:t>KEMKOMINFO</a:t>
            </a:r>
            <a:endParaRPr sz="1050">
              <a:latin typeface="Verdana"/>
              <a:cs typeface="Verdana"/>
            </a:endParaRPr>
          </a:p>
          <a:p>
            <a:pPr marL="184785" marR="5080" indent="-172720">
              <a:lnSpc>
                <a:spcPct val="149500"/>
              </a:lnSpc>
              <a:spcBef>
                <a:spcPts val="15"/>
              </a:spcBef>
              <a:buFont typeface="Arial"/>
              <a:buChar char="•"/>
              <a:tabLst>
                <a:tab pos="185420" algn="l"/>
                <a:tab pos="762000" algn="l"/>
                <a:tab pos="1053465" algn="l"/>
                <a:tab pos="1676400" algn="l"/>
                <a:tab pos="2573020" algn="l"/>
                <a:tab pos="3910965" algn="l"/>
              </a:tabLst>
            </a:pPr>
            <a:r>
              <a:rPr dirty="0" sz="1050" b="1">
                <a:latin typeface="Verdana"/>
                <a:cs typeface="Verdana"/>
              </a:rPr>
              <a:t>2</a:t>
            </a:r>
            <a:r>
              <a:rPr dirty="0" sz="1050" spc="-10" b="1">
                <a:latin typeface="Verdana"/>
                <a:cs typeface="Verdana"/>
              </a:rPr>
              <a:t>0</a:t>
            </a:r>
            <a:r>
              <a:rPr dirty="0" sz="1050" b="1">
                <a:latin typeface="Verdana"/>
                <a:cs typeface="Verdana"/>
              </a:rPr>
              <a:t>07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b="1">
                <a:latin typeface="Verdana"/>
                <a:cs typeface="Verdana"/>
              </a:rPr>
              <a:t>–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b="1">
                <a:latin typeface="Verdana"/>
                <a:cs typeface="Verdana"/>
              </a:rPr>
              <a:t>2</a:t>
            </a:r>
            <a:r>
              <a:rPr dirty="0" sz="1050" spc="-10" b="1">
                <a:latin typeface="Verdana"/>
                <a:cs typeface="Verdana"/>
              </a:rPr>
              <a:t>0</a:t>
            </a:r>
            <a:r>
              <a:rPr dirty="0" sz="1050" b="1">
                <a:latin typeface="Verdana"/>
                <a:cs typeface="Verdana"/>
              </a:rPr>
              <a:t>1</a:t>
            </a:r>
            <a:r>
              <a:rPr dirty="0" sz="1050" spc="-10" b="1">
                <a:latin typeface="Verdana"/>
                <a:cs typeface="Verdana"/>
              </a:rPr>
              <a:t>5</a:t>
            </a:r>
            <a:r>
              <a:rPr dirty="0" sz="1050" b="1">
                <a:latin typeface="Verdana"/>
                <a:cs typeface="Verdana"/>
              </a:rPr>
              <a:t>,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spc="-5" b="1">
                <a:latin typeface="Verdana"/>
                <a:cs typeface="Verdana"/>
              </a:rPr>
              <a:t>Re</a:t>
            </a:r>
            <a:r>
              <a:rPr dirty="0" sz="1050" spc="-10" b="1">
                <a:latin typeface="Verdana"/>
                <a:cs typeface="Verdana"/>
              </a:rPr>
              <a:t>v</a:t>
            </a:r>
            <a:r>
              <a:rPr dirty="0" sz="1050" b="1">
                <a:latin typeface="Verdana"/>
                <a:cs typeface="Verdana"/>
              </a:rPr>
              <a:t>i</a:t>
            </a:r>
            <a:r>
              <a:rPr dirty="0" sz="1050" spc="-10" b="1">
                <a:latin typeface="Verdana"/>
                <a:cs typeface="Verdana"/>
              </a:rPr>
              <a:t>e</a:t>
            </a:r>
            <a:r>
              <a:rPr dirty="0" sz="1050" spc="5" b="1">
                <a:latin typeface="Verdana"/>
                <a:cs typeface="Verdana"/>
              </a:rPr>
              <a:t>w</a:t>
            </a:r>
            <a:r>
              <a:rPr dirty="0" sz="1050" spc="-10" b="1">
                <a:latin typeface="Verdana"/>
                <a:cs typeface="Verdana"/>
              </a:rPr>
              <a:t>e</a:t>
            </a:r>
            <a:r>
              <a:rPr dirty="0" sz="1050" b="1">
                <a:latin typeface="Verdana"/>
                <a:cs typeface="Verdana"/>
              </a:rPr>
              <a:t>r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spc="5" b="1">
                <a:latin typeface="Verdana"/>
                <a:cs typeface="Verdana"/>
              </a:rPr>
              <a:t>P</a:t>
            </a:r>
            <a:r>
              <a:rPr dirty="0" sz="1050" spc="-10" b="1">
                <a:latin typeface="Verdana"/>
                <a:cs typeface="Verdana"/>
              </a:rPr>
              <a:t>e</a:t>
            </a:r>
            <a:r>
              <a:rPr dirty="0" sz="1050" b="1">
                <a:latin typeface="Verdana"/>
                <a:cs typeface="Verdana"/>
              </a:rPr>
              <a:t>m</a:t>
            </a:r>
            <a:r>
              <a:rPr dirty="0" sz="1050" spc="-10" b="1">
                <a:latin typeface="Verdana"/>
                <a:cs typeface="Verdana"/>
              </a:rPr>
              <a:t>e</a:t>
            </a:r>
            <a:r>
              <a:rPr dirty="0" sz="1050" spc="-5" b="1">
                <a:latin typeface="Verdana"/>
                <a:cs typeface="Verdana"/>
              </a:rPr>
              <a:t>ri</a:t>
            </a:r>
            <a:r>
              <a:rPr dirty="0" sz="1050" spc="5" b="1">
                <a:latin typeface="Verdana"/>
                <a:cs typeface="Verdana"/>
              </a:rPr>
              <a:t>ng</a:t>
            </a:r>
            <a:r>
              <a:rPr dirty="0" sz="1050" spc="-15" b="1">
                <a:latin typeface="Verdana"/>
                <a:cs typeface="Verdana"/>
              </a:rPr>
              <a:t>k</a:t>
            </a:r>
            <a:r>
              <a:rPr dirty="0" sz="1050" b="1">
                <a:latin typeface="Verdana"/>
                <a:cs typeface="Verdana"/>
              </a:rPr>
              <a:t>a</a:t>
            </a:r>
            <a:r>
              <a:rPr dirty="0" sz="1050" spc="-15" b="1">
                <a:latin typeface="Verdana"/>
                <a:cs typeface="Verdana"/>
              </a:rPr>
              <a:t>t</a:t>
            </a:r>
            <a:r>
              <a:rPr dirty="0" sz="1050" b="1">
                <a:latin typeface="Verdana"/>
                <a:cs typeface="Verdana"/>
              </a:rPr>
              <a:t>an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spc="-5" b="1">
                <a:latin typeface="Verdana"/>
                <a:cs typeface="Verdana"/>
              </a:rPr>
              <a:t>E-</a:t>
            </a:r>
            <a:r>
              <a:rPr dirty="0" sz="1050" spc="5" b="1">
                <a:latin typeface="Verdana"/>
                <a:cs typeface="Verdana"/>
              </a:rPr>
              <a:t>g</a:t>
            </a:r>
            <a:r>
              <a:rPr dirty="0" sz="1050" spc="-5" b="1">
                <a:latin typeface="Verdana"/>
                <a:cs typeface="Verdana"/>
              </a:rPr>
              <a:t>o</a:t>
            </a:r>
            <a:r>
              <a:rPr dirty="0" sz="1050" b="1">
                <a:latin typeface="Verdana"/>
                <a:cs typeface="Verdana"/>
              </a:rPr>
              <a:t>v</a:t>
            </a:r>
            <a:r>
              <a:rPr dirty="0" sz="1050" spc="-10" b="1">
                <a:latin typeface="Verdana"/>
                <a:cs typeface="Verdana"/>
              </a:rPr>
              <a:t>e</a:t>
            </a:r>
            <a:r>
              <a:rPr dirty="0" sz="1050" spc="-5" b="1">
                <a:latin typeface="Verdana"/>
                <a:cs typeface="Verdana"/>
              </a:rPr>
              <a:t>r</a:t>
            </a:r>
            <a:r>
              <a:rPr dirty="0" sz="1050" spc="5" b="1">
                <a:latin typeface="Verdana"/>
                <a:cs typeface="Verdana"/>
              </a:rPr>
              <a:t>n</a:t>
            </a:r>
            <a:r>
              <a:rPr dirty="0" sz="1050" spc="-10" b="1">
                <a:latin typeface="Verdana"/>
                <a:cs typeface="Verdana"/>
              </a:rPr>
              <a:t>m</a:t>
            </a:r>
            <a:r>
              <a:rPr dirty="0" sz="1050" spc="-10" b="1">
                <a:latin typeface="Verdana"/>
                <a:cs typeface="Verdana"/>
              </a:rPr>
              <a:t>e</a:t>
            </a:r>
            <a:r>
              <a:rPr dirty="0" sz="1050" b="1">
                <a:latin typeface="Verdana"/>
                <a:cs typeface="Verdana"/>
              </a:rPr>
              <a:t>nt,  </a:t>
            </a:r>
            <a:r>
              <a:rPr dirty="0" sz="1050" b="1">
                <a:latin typeface="Verdana"/>
                <a:cs typeface="Verdana"/>
              </a:rPr>
              <a:t>KEMKOMINFO</a:t>
            </a:r>
            <a:endParaRPr sz="1050">
              <a:latin typeface="Verdana"/>
              <a:cs typeface="Verdana"/>
            </a:endParaRPr>
          </a:p>
          <a:p>
            <a:pPr marL="184785" marR="5080" indent="-172720">
              <a:lnSpc>
                <a:spcPct val="149500"/>
              </a:lnSpc>
              <a:spcBef>
                <a:spcPts val="15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050" b="1">
                <a:latin typeface="Verdana"/>
                <a:cs typeface="Verdana"/>
              </a:rPr>
              <a:t>2010 – </a:t>
            </a:r>
            <a:r>
              <a:rPr dirty="0" sz="1050" spc="-5" b="1">
                <a:latin typeface="Verdana"/>
                <a:cs typeface="Verdana"/>
              </a:rPr>
              <a:t>2016, Narasumber </a:t>
            </a:r>
            <a:r>
              <a:rPr dirty="0" sz="1050" b="1">
                <a:latin typeface="Verdana"/>
                <a:cs typeface="Verdana"/>
              </a:rPr>
              <a:t>Tata Kelola E-government </a:t>
            </a:r>
            <a:r>
              <a:rPr dirty="0" sz="1050" spc="-5" b="1">
                <a:latin typeface="Verdana"/>
                <a:cs typeface="Verdana"/>
              </a:rPr>
              <a:t>Indonesia,  </a:t>
            </a:r>
            <a:r>
              <a:rPr dirty="0" sz="1050" b="1">
                <a:latin typeface="Verdana"/>
                <a:cs typeface="Verdana"/>
              </a:rPr>
              <a:t>KEMENKOMINFO</a:t>
            </a:r>
            <a:endParaRPr sz="1050">
              <a:latin typeface="Verdana"/>
              <a:cs typeface="Verdana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847078" y="4204461"/>
            <a:ext cx="259715" cy="261620"/>
            <a:chOff x="6847078" y="4204461"/>
            <a:chExt cx="259715" cy="261620"/>
          </a:xfrm>
        </p:grpSpPr>
        <p:sp>
          <p:nvSpPr>
            <p:cNvPr id="30" name="object 30"/>
            <p:cNvSpPr/>
            <p:nvPr/>
          </p:nvSpPr>
          <p:spPr>
            <a:xfrm>
              <a:off x="6853428" y="4210811"/>
              <a:ext cx="246888" cy="2484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853428" y="4210811"/>
              <a:ext cx="247015" cy="248920"/>
            </a:xfrm>
            <a:custGeom>
              <a:avLst/>
              <a:gdLst/>
              <a:ahLst/>
              <a:cxnLst/>
              <a:rect l="l" t="t" r="r" b="b"/>
              <a:pathLst>
                <a:path w="247015" h="248920">
                  <a:moveTo>
                    <a:pt x="0" y="124206"/>
                  </a:moveTo>
                  <a:lnTo>
                    <a:pt x="9697" y="75866"/>
                  </a:lnTo>
                  <a:lnTo>
                    <a:pt x="36147" y="36385"/>
                  </a:lnTo>
                  <a:lnTo>
                    <a:pt x="75384" y="9763"/>
                  </a:lnTo>
                  <a:lnTo>
                    <a:pt x="123444" y="0"/>
                  </a:lnTo>
                  <a:lnTo>
                    <a:pt x="171503" y="9763"/>
                  </a:lnTo>
                  <a:lnTo>
                    <a:pt x="210740" y="36385"/>
                  </a:lnTo>
                  <a:lnTo>
                    <a:pt x="237190" y="75866"/>
                  </a:lnTo>
                  <a:lnTo>
                    <a:pt x="246888" y="124206"/>
                  </a:lnTo>
                  <a:lnTo>
                    <a:pt x="237190" y="172545"/>
                  </a:lnTo>
                  <a:lnTo>
                    <a:pt x="210740" y="212026"/>
                  </a:lnTo>
                  <a:lnTo>
                    <a:pt x="171503" y="238648"/>
                  </a:lnTo>
                  <a:lnTo>
                    <a:pt x="123444" y="248412"/>
                  </a:lnTo>
                  <a:lnTo>
                    <a:pt x="75384" y="238648"/>
                  </a:lnTo>
                  <a:lnTo>
                    <a:pt x="36147" y="212026"/>
                  </a:lnTo>
                  <a:lnTo>
                    <a:pt x="9697" y="172545"/>
                  </a:lnTo>
                  <a:lnTo>
                    <a:pt x="0" y="124206"/>
                  </a:lnTo>
                  <a:close/>
                </a:path>
              </a:pathLst>
            </a:custGeom>
            <a:ln w="127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898386" y="4281677"/>
              <a:ext cx="159385" cy="110489"/>
            </a:xfrm>
            <a:custGeom>
              <a:avLst/>
              <a:gdLst/>
              <a:ahLst/>
              <a:cxnLst/>
              <a:rect l="l" t="t" r="r" b="b"/>
              <a:pathLst>
                <a:path w="159384" h="110489">
                  <a:moveTo>
                    <a:pt x="0" y="47244"/>
                  </a:moveTo>
                  <a:lnTo>
                    <a:pt x="52705" y="109982"/>
                  </a:lnTo>
                </a:path>
                <a:path w="159384" h="110489">
                  <a:moveTo>
                    <a:pt x="159385" y="0"/>
                  </a:moveTo>
                  <a:lnTo>
                    <a:pt x="53340" y="92837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3435" y="1720583"/>
            <a:ext cx="1090295" cy="398780"/>
            <a:chOff x="363435" y="1720583"/>
            <a:chExt cx="1090295" cy="398780"/>
          </a:xfrm>
        </p:grpSpPr>
        <p:sp>
          <p:nvSpPr>
            <p:cNvPr id="3" name="object 3"/>
            <p:cNvSpPr/>
            <p:nvPr/>
          </p:nvSpPr>
          <p:spPr>
            <a:xfrm>
              <a:off x="363435" y="1729397"/>
              <a:ext cx="1090295" cy="354965"/>
            </a:xfrm>
            <a:custGeom>
              <a:avLst/>
              <a:gdLst/>
              <a:ahLst/>
              <a:cxnLst/>
              <a:rect l="l" t="t" r="r" b="b"/>
              <a:pathLst>
                <a:path w="1090295" h="354964">
                  <a:moveTo>
                    <a:pt x="1089748" y="0"/>
                  </a:moveTo>
                  <a:lnTo>
                    <a:pt x="0" y="0"/>
                  </a:lnTo>
                  <a:lnTo>
                    <a:pt x="0" y="354418"/>
                  </a:lnTo>
                  <a:lnTo>
                    <a:pt x="1089748" y="354418"/>
                  </a:lnTo>
                  <a:lnTo>
                    <a:pt x="108974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22732" y="1720583"/>
              <a:ext cx="784098" cy="3985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5594603" y="1720583"/>
            <a:ext cx="767334" cy="398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900606" y="1819054"/>
            <a:ext cx="495668" cy="1453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63435" y="640841"/>
          <a:ext cx="11430000" cy="6231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9660"/>
                <a:gridCol w="5579745"/>
                <a:gridCol w="2400300"/>
                <a:gridCol w="2359660"/>
              </a:tblGrid>
              <a:tr h="53797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Tata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Kelola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671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1149350" marR="156845">
                        <a:lnSpc>
                          <a:spcPct val="107100"/>
                        </a:lnSpc>
                        <a:spcBef>
                          <a:spcPts val="18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Perencanaan 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Strategis</a:t>
                      </a:r>
                      <a:r>
                        <a:rPr dirty="0" sz="1400" spc="-7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53784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Kematangan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Peta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Rencana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Instansi Pusat/Pemerintah</a:t>
                      </a:r>
                      <a:r>
                        <a:rPr dirty="0" sz="1600" spc="-5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Daerah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4495">
                <a:tc rowSpan="2"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9369"/>
                </a:tc>
                <a:tc>
                  <a:txBody>
                    <a:bodyPr/>
                    <a:lstStyle/>
                    <a:p>
                      <a:pPr algn="r" marR="78803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1400" spc="-25">
                          <a:latin typeface="Carlito"/>
                          <a:cs typeface="Carlito"/>
                        </a:rPr>
                        <a:t>K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ri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t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93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4605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200">
                          <a:latin typeface="Carlito"/>
                          <a:cs typeface="Carlito"/>
                        </a:rPr>
                        <a:t>Capaian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B="0" marT="40005"/>
                </a:tc>
              </a:tr>
              <a:tr h="7012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9369"/>
                </a:tc>
                <a:tc gridSpan="3"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Konsep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dokumen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Peta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Rencana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belum atau telah</a:t>
                      </a:r>
                      <a:r>
                        <a:rPr dirty="0" sz="1400" spc="114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tersedia.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60960">
                    <a:solidFill>
                      <a:srgbClr val="E7E7E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84289">
                <a:tc>
                  <a:txBody>
                    <a:bodyPr/>
                    <a:lstStyle/>
                    <a:p>
                      <a:pPr algn="ctr" marL="635">
                        <a:lnSpc>
                          <a:spcPts val="161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0960">
                    <a:solidFill>
                      <a:srgbClr val="E7E7E7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0326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 marL="91440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Dokumen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Peta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Rencana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telah</a:t>
                      </a:r>
                      <a:r>
                        <a:rPr dirty="0" sz="1400" spc="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tersedia.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algn="just" marL="91440" marR="1758314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Kondisi: dokumen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Peta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Rencana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belum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mengatur muatan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Peta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Rencana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 secara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lengkap </a:t>
                      </a:r>
                      <a:r>
                        <a:rPr dirty="0" sz="1400" spc="-30">
                          <a:latin typeface="Carlito"/>
                          <a:cs typeface="Carlito"/>
                        </a:rPr>
                        <a:t>(Tata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Kelola SPBE,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Manajemen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Infrastruktur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SPBE, Aplikasi SPBE, Keamanan SPBE,  Audit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Teknologi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dan Audit</a:t>
                      </a:r>
                      <a:r>
                        <a:rPr dirty="0" sz="1400" spc="2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TIK).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8001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27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153098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dokumen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Peta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Rencana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mengatur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seluruh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muatan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Peta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Rencana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secara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lengkap </a:t>
                      </a:r>
                      <a:r>
                        <a:rPr dirty="0" sz="1400" spc="-30">
                          <a:latin typeface="Carlito"/>
                          <a:cs typeface="Carlito"/>
                        </a:rPr>
                        <a:t>(Tata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Kelola SPBE,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Manajemen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Infrastruktur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SPBE,  Aplikasi SPBE, Keamanan SPBE, Audit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Teknologi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dan Audit</a:t>
                      </a:r>
                      <a:r>
                        <a:rPr dirty="0" sz="1400" spc="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TIK).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506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170624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dokumen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Peta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Rencana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diterapkan  secara konsisten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melalui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rencana kerja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anggaran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(tiga) tahun </a:t>
                      </a:r>
                      <a:r>
                        <a:rPr dirty="0" sz="1400" spc="-20">
                          <a:latin typeface="Carlito"/>
                          <a:cs typeface="Carlito"/>
                        </a:rPr>
                        <a:t>terakhir.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Selain itu, dokumen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Peta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Rencana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evaluasi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secara</a:t>
                      </a:r>
                      <a:r>
                        <a:rPr dirty="0" sz="1400" spc="12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periodik.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9652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037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17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179197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dokumen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Peta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Rencana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pemutakhiran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sebagai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tindak lanjut 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400" spc="10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evaluasi.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79375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0963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1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441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3790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Data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dukung: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287664" y="34630"/>
            <a:ext cx="295581" cy="3859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320271" y="167639"/>
            <a:ext cx="376427" cy="3764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687951" y="142113"/>
            <a:ext cx="2401570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40">
                <a:latin typeface="Carlito"/>
                <a:cs typeface="Carlito"/>
              </a:rPr>
              <a:t>INDIKATOR</a:t>
            </a:r>
            <a:r>
              <a:rPr dirty="0" sz="3200" spc="-80">
                <a:latin typeface="Carlito"/>
                <a:cs typeface="Carlito"/>
              </a:rPr>
              <a:t> </a:t>
            </a:r>
            <a:r>
              <a:rPr dirty="0" sz="3200">
                <a:latin typeface="Carlito"/>
                <a:cs typeface="Carlito"/>
              </a:rPr>
              <a:t>12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47159"/>
            <a:ext cx="12192000" cy="2077720"/>
          </a:xfrm>
          <a:custGeom>
            <a:avLst/>
            <a:gdLst/>
            <a:ahLst/>
            <a:cxnLst/>
            <a:rect l="l" t="t" r="r" b="b"/>
            <a:pathLst>
              <a:path w="12192000" h="2077720">
                <a:moveTo>
                  <a:pt x="12192000" y="0"/>
                </a:moveTo>
                <a:lnTo>
                  <a:pt x="0" y="0"/>
                </a:lnTo>
                <a:lnTo>
                  <a:pt x="0" y="2077212"/>
                </a:lnTo>
                <a:lnTo>
                  <a:pt x="12192000" y="2077212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320164" y="4278629"/>
            <a:ext cx="2751455" cy="1157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660"/>
              </a:lnSpc>
              <a:spcBef>
                <a:spcPts val="95"/>
              </a:spcBef>
            </a:pPr>
            <a:r>
              <a:rPr dirty="0" sz="1600" spc="-15">
                <a:latin typeface="Verdana"/>
                <a:cs typeface="Verdana"/>
              </a:rPr>
              <a:t>Peta Rencana </a:t>
            </a:r>
            <a:r>
              <a:rPr dirty="0" sz="1600" spc="-5">
                <a:latin typeface="Verdana"/>
                <a:cs typeface="Verdana"/>
              </a:rPr>
              <a:t>SPBE</a:t>
            </a:r>
            <a:r>
              <a:rPr dirty="0" sz="1600" spc="40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adalah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5">
                <a:latin typeface="Verdana"/>
                <a:cs typeface="Verdana"/>
              </a:rPr>
              <a:t>dokumen</a:t>
            </a:r>
            <a:r>
              <a:rPr dirty="0" sz="1600" spc="20">
                <a:latin typeface="Verdana"/>
                <a:cs typeface="Verdana"/>
              </a:rPr>
              <a:t> </a:t>
            </a:r>
            <a:r>
              <a:rPr dirty="0" sz="1600" spc="-15">
                <a:latin typeface="Verdana"/>
                <a:cs typeface="Verdana"/>
              </a:rPr>
              <a:t>yang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5">
                <a:latin typeface="Verdana"/>
                <a:cs typeface="Verdana"/>
              </a:rPr>
              <a:t>mendeskripsikan </a:t>
            </a:r>
            <a:r>
              <a:rPr dirty="0" sz="1600" spc="-10">
                <a:latin typeface="Verdana"/>
                <a:cs typeface="Verdana"/>
              </a:rPr>
              <a:t>arah</a:t>
            </a:r>
            <a:r>
              <a:rPr dirty="0" sz="1600" spc="20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dan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5"/>
              </a:lnSpc>
            </a:pPr>
            <a:r>
              <a:rPr dirty="0" sz="1600" spc="-10">
                <a:latin typeface="Verdana"/>
                <a:cs typeface="Verdana"/>
              </a:rPr>
              <a:t>langkah penyiapan</a:t>
            </a:r>
            <a:r>
              <a:rPr dirty="0" sz="1600" spc="55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dan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5">
                <a:latin typeface="Verdana"/>
                <a:cs typeface="Verdana"/>
              </a:rPr>
              <a:t>pelaksanaan SPBE</a:t>
            </a:r>
            <a:r>
              <a:rPr dirty="0" sz="1600" spc="20">
                <a:latin typeface="Verdana"/>
                <a:cs typeface="Verdana"/>
              </a:rPr>
              <a:t> </a:t>
            </a:r>
            <a:r>
              <a:rPr dirty="0" sz="1600" spc="-15">
                <a:latin typeface="Verdana"/>
                <a:cs typeface="Verdana"/>
              </a:rPr>
              <a:t>yang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655"/>
              </a:lnSpc>
            </a:pPr>
            <a:r>
              <a:rPr dirty="0" sz="1600" spc="-5">
                <a:latin typeface="Verdana"/>
                <a:cs typeface="Verdana"/>
              </a:rPr>
              <a:t>terintegrasi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37218" y="4283709"/>
            <a:ext cx="2519680" cy="16910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660"/>
              </a:lnSpc>
              <a:spcBef>
                <a:spcPts val="95"/>
              </a:spcBef>
            </a:pPr>
            <a:r>
              <a:rPr dirty="0" sz="1600" spc="-15">
                <a:latin typeface="Verdana"/>
                <a:cs typeface="Verdana"/>
              </a:rPr>
              <a:t>Peta Rencana</a:t>
            </a:r>
            <a:r>
              <a:rPr dirty="0" sz="1600" spc="40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SPBE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10">
                <a:latin typeface="Verdana"/>
                <a:cs typeface="Verdana"/>
              </a:rPr>
              <a:t>memuat:</a:t>
            </a:r>
            <a:endParaRPr sz="1600">
              <a:latin typeface="Verdana"/>
              <a:cs typeface="Verdana"/>
            </a:endParaRPr>
          </a:p>
          <a:p>
            <a:pPr marL="287020" indent="-274955">
              <a:lnSpc>
                <a:spcPts val="1400"/>
              </a:lnSpc>
              <a:buAutoNum type="arabicPeriod"/>
              <a:tabLst>
                <a:tab pos="287655" algn="l"/>
              </a:tabLst>
            </a:pPr>
            <a:r>
              <a:rPr dirty="0" sz="1600" spc="-55">
                <a:latin typeface="Verdana"/>
                <a:cs typeface="Verdana"/>
              </a:rPr>
              <a:t>Tata </a:t>
            </a:r>
            <a:r>
              <a:rPr dirty="0" sz="1600" spc="-15">
                <a:latin typeface="Verdana"/>
                <a:cs typeface="Verdana"/>
              </a:rPr>
              <a:t>Kelola</a:t>
            </a:r>
            <a:r>
              <a:rPr dirty="0" sz="1600" spc="65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SPBE;</a:t>
            </a:r>
            <a:endParaRPr sz="1600">
              <a:latin typeface="Verdana"/>
              <a:cs typeface="Verdana"/>
            </a:endParaRPr>
          </a:p>
          <a:p>
            <a:pPr marL="287020" indent="-274320">
              <a:lnSpc>
                <a:spcPts val="1405"/>
              </a:lnSpc>
              <a:buAutoNum type="arabicPeriod"/>
              <a:tabLst>
                <a:tab pos="287020" algn="l"/>
              </a:tabLst>
            </a:pPr>
            <a:r>
              <a:rPr dirty="0" sz="1600" spc="-5">
                <a:latin typeface="Verdana"/>
                <a:cs typeface="Verdana"/>
              </a:rPr>
              <a:t>Manajemen</a:t>
            </a:r>
            <a:r>
              <a:rPr dirty="0" sz="1600" spc="20">
                <a:latin typeface="Verdana"/>
                <a:cs typeface="Verdana"/>
              </a:rPr>
              <a:t> </a:t>
            </a:r>
            <a:r>
              <a:rPr dirty="0" sz="1600" spc="-10">
                <a:latin typeface="Verdana"/>
                <a:cs typeface="Verdana"/>
              </a:rPr>
              <a:t>SPBE;</a:t>
            </a:r>
            <a:endParaRPr sz="1600">
              <a:latin typeface="Verdana"/>
              <a:cs typeface="Verdana"/>
            </a:endParaRPr>
          </a:p>
          <a:p>
            <a:pPr marL="287020" indent="-274320">
              <a:lnSpc>
                <a:spcPts val="1400"/>
              </a:lnSpc>
              <a:buAutoNum type="arabicPeriod"/>
              <a:tabLst>
                <a:tab pos="287020" algn="l"/>
              </a:tabLst>
            </a:pPr>
            <a:r>
              <a:rPr dirty="0" sz="1600" spc="-10">
                <a:latin typeface="Verdana"/>
                <a:cs typeface="Verdana"/>
              </a:rPr>
              <a:t>Layanan</a:t>
            </a:r>
            <a:r>
              <a:rPr dirty="0" sz="1600" spc="15">
                <a:latin typeface="Verdana"/>
                <a:cs typeface="Verdana"/>
              </a:rPr>
              <a:t> </a:t>
            </a:r>
            <a:r>
              <a:rPr dirty="0" sz="1600" spc="-10">
                <a:latin typeface="Verdana"/>
                <a:cs typeface="Verdana"/>
              </a:rPr>
              <a:t>SPBE;</a:t>
            </a:r>
            <a:endParaRPr sz="1600">
              <a:latin typeface="Verdana"/>
              <a:cs typeface="Verdana"/>
            </a:endParaRPr>
          </a:p>
          <a:p>
            <a:pPr marL="287020" indent="-274320">
              <a:lnSpc>
                <a:spcPts val="1400"/>
              </a:lnSpc>
              <a:buAutoNum type="arabicPeriod"/>
              <a:tabLst>
                <a:tab pos="287020" algn="l"/>
              </a:tabLst>
            </a:pPr>
            <a:r>
              <a:rPr dirty="0" sz="1600" spc="-5">
                <a:latin typeface="Verdana"/>
                <a:cs typeface="Verdana"/>
              </a:rPr>
              <a:t>Infrastruktur</a:t>
            </a:r>
            <a:r>
              <a:rPr dirty="0" sz="1600" spc="5">
                <a:latin typeface="Verdana"/>
                <a:cs typeface="Verdana"/>
              </a:rPr>
              <a:t> </a:t>
            </a:r>
            <a:r>
              <a:rPr dirty="0" sz="1600" spc="-10">
                <a:latin typeface="Verdana"/>
                <a:cs typeface="Verdana"/>
              </a:rPr>
              <a:t>SPBE;</a:t>
            </a:r>
            <a:endParaRPr sz="1600">
              <a:latin typeface="Verdana"/>
              <a:cs typeface="Verdana"/>
            </a:endParaRPr>
          </a:p>
          <a:p>
            <a:pPr marL="287020" indent="-274320">
              <a:lnSpc>
                <a:spcPts val="1405"/>
              </a:lnSpc>
              <a:buAutoNum type="arabicPeriod"/>
              <a:tabLst>
                <a:tab pos="287020" algn="l"/>
              </a:tabLst>
            </a:pPr>
            <a:r>
              <a:rPr dirty="0" sz="1600" spc="-5">
                <a:latin typeface="Verdana"/>
                <a:cs typeface="Verdana"/>
              </a:rPr>
              <a:t>Aplikasi</a:t>
            </a:r>
            <a:r>
              <a:rPr dirty="0" sz="1600" spc="25">
                <a:latin typeface="Verdana"/>
                <a:cs typeface="Verdana"/>
              </a:rPr>
              <a:t> </a:t>
            </a:r>
            <a:r>
              <a:rPr dirty="0" sz="1600" spc="-10">
                <a:latin typeface="Verdana"/>
                <a:cs typeface="Verdana"/>
              </a:rPr>
              <a:t>SPBE;</a:t>
            </a:r>
            <a:endParaRPr sz="1600">
              <a:latin typeface="Verdana"/>
              <a:cs typeface="Verdana"/>
            </a:endParaRPr>
          </a:p>
          <a:p>
            <a:pPr marL="287020" indent="-274320">
              <a:lnSpc>
                <a:spcPts val="1400"/>
              </a:lnSpc>
              <a:buAutoNum type="arabicPeriod"/>
              <a:tabLst>
                <a:tab pos="287020" algn="l"/>
              </a:tabLst>
            </a:pPr>
            <a:r>
              <a:rPr dirty="0" sz="1600" spc="-15">
                <a:latin typeface="Verdana"/>
                <a:cs typeface="Verdana"/>
              </a:rPr>
              <a:t>Keamanan </a:t>
            </a:r>
            <a:r>
              <a:rPr dirty="0" sz="1600" spc="-5">
                <a:latin typeface="Verdana"/>
                <a:cs typeface="Verdana"/>
              </a:rPr>
              <a:t>SPBE;</a:t>
            </a:r>
            <a:r>
              <a:rPr dirty="0" sz="1600" spc="15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dan</a:t>
            </a:r>
            <a:endParaRPr sz="1600">
              <a:latin typeface="Verdana"/>
              <a:cs typeface="Verdana"/>
            </a:endParaRPr>
          </a:p>
          <a:p>
            <a:pPr marL="286385" indent="-274320">
              <a:lnSpc>
                <a:spcPts val="1655"/>
              </a:lnSpc>
              <a:buAutoNum type="arabicPeriod"/>
              <a:tabLst>
                <a:tab pos="287020" algn="l"/>
              </a:tabLst>
            </a:pPr>
            <a:r>
              <a:rPr dirty="0" sz="1600" spc="-5">
                <a:latin typeface="Verdana"/>
                <a:cs typeface="Verdana"/>
              </a:rPr>
              <a:t>Audit</a:t>
            </a:r>
            <a:r>
              <a:rPr dirty="0" sz="1600" spc="10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TIK.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66488" y="4315967"/>
            <a:ext cx="3554095" cy="1250315"/>
          </a:xfrm>
          <a:custGeom>
            <a:avLst/>
            <a:gdLst/>
            <a:ahLst/>
            <a:cxnLst/>
            <a:rect l="l" t="t" r="r" b="b"/>
            <a:pathLst>
              <a:path w="3554095" h="1250314">
                <a:moveTo>
                  <a:pt x="0" y="0"/>
                </a:moveTo>
                <a:lnTo>
                  <a:pt x="0" y="1250314"/>
                </a:lnTo>
              </a:path>
              <a:path w="3554095" h="1250314">
                <a:moveTo>
                  <a:pt x="3553967" y="0"/>
                </a:moveTo>
                <a:lnTo>
                  <a:pt x="3553967" y="1250314"/>
                </a:lnTo>
              </a:path>
            </a:pathLst>
          </a:custGeom>
          <a:ln w="6350">
            <a:solidFill>
              <a:srgbClr val="76707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91332" y="14448"/>
            <a:ext cx="5259070" cy="1115695"/>
          </a:xfrm>
          <a:prstGeom prst="rect"/>
        </p:spPr>
        <p:txBody>
          <a:bodyPr wrap="square" lIns="0" tIns="199390" rIns="0" bIns="0" rtlCol="0" vert="horz">
            <a:spAutoFit/>
          </a:bodyPr>
          <a:lstStyle/>
          <a:p>
            <a:pPr algn="ctr" marL="347980">
              <a:lnSpc>
                <a:spcPct val="100000"/>
              </a:lnSpc>
              <a:spcBef>
                <a:spcPts val="1570"/>
              </a:spcBef>
            </a:pPr>
            <a:r>
              <a:rPr dirty="0" sz="3500">
                <a:solidFill>
                  <a:srgbClr val="C00000"/>
                </a:solidFill>
              </a:rPr>
              <a:t>INDIKATOR</a:t>
            </a:r>
            <a:r>
              <a:rPr dirty="0" sz="3500" spc="-40">
                <a:solidFill>
                  <a:srgbClr val="C00000"/>
                </a:solidFill>
              </a:rPr>
              <a:t> </a:t>
            </a:r>
            <a:r>
              <a:rPr dirty="0" sz="3500">
                <a:solidFill>
                  <a:srgbClr val="C00000"/>
                </a:solidFill>
              </a:rPr>
              <a:t>12</a:t>
            </a:r>
            <a:endParaRPr sz="3500"/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dirty="0" sz="1800" spc="-5">
                <a:solidFill>
                  <a:srgbClr val="000000"/>
                </a:solidFill>
              </a:rPr>
              <a:t>Tingkat Kematangan </a:t>
            </a:r>
            <a:r>
              <a:rPr dirty="0" sz="1800">
                <a:solidFill>
                  <a:srgbClr val="000000"/>
                </a:solidFill>
              </a:rPr>
              <a:t>Peta </a:t>
            </a:r>
            <a:r>
              <a:rPr dirty="0" sz="1800" spc="-5">
                <a:solidFill>
                  <a:srgbClr val="000000"/>
                </a:solidFill>
              </a:rPr>
              <a:t>Rencana</a:t>
            </a:r>
            <a:r>
              <a:rPr dirty="0" sz="1800" spc="-30">
                <a:solidFill>
                  <a:srgbClr val="000000"/>
                </a:solidFill>
              </a:rPr>
              <a:t> </a:t>
            </a:r>
            <a:r>
              <a:rPr dirty="0" sz="1800">
                <a:solidFill>
                  <a:srgbClr val="000000"/>
                </a:solidFill>
              </a:rPr>
              <a:t>SPBE</a:t>
            </a:r>
            <a:endParaRPr sz="1800"/>
          </a:p>
        </p:txBody>
      </p:sp>
      <p:grpSp>
        <p:nvGrpSpPr>
          <p:cNvPr id="7" name="object 7"/>
          <p:cNvGrpSpPr/>
          <p:nvPr/>
        </p:nvGrpSpPr>
        <p:grpSpPr>
          <a:xfrm>
            <a:off x="3794759" y="1239011"/>
            <a:ext cx="4495800" cy="2639695"/>
            <a:chOff x="3794759" y="1239011"/>
            <a:chExt cx="4495800" cy="2639695"/>
          </a:xfrm>
        </p:grpSpPr>
        <p:sp>
          <p:nvSpPr>
            <p:cNvPr id="8" name="object 8"/>
            <p:cNvSpPr/>
            <p:nvPr/>
          </p:nvSpPr>
          <p:spPr>
            <a:xfrm>
              <a:off x="5722619" y="1239011"/>
              <a:ext cx="341630" cy="55244"/>
            </a:xfrm>
            <a:custGeom>
              <a:avLst/>
              <a:gdLst/>
              <a:ahLst/>
              <a:cxnLst/>
              <a:rect l="l" t="t" r="r" b="b"/>
              <a:pathLst>
                <a:path w="341629" h="55244">
                  <a:moveTo>
                    <a:pt x="341375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341375" y="54863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32859" y="1336547"/>
              <a:ext cx="4419599" cy="25039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813809" y="1317497"/>
              <a:ext cx="4457700" cy="2542540"/>
            </a:xfrm>
            <a:custGeom>
              <a:avLst/>
              <a:gdLst/>
              <a:ahLst/>
              <a:cxnLst/>
              <a:rect l="l" t="t" r="r" b="b"/>
              <a:pathLst>
                <a:path w="4457700" h="2542540">
                  <a:moveTo>
                    <a:pt x="0" y="2542032"/>
                  </a:moveTo>
                  <a:lnTo>
                    <a:pt x="4457699" y="2542032"/>
                  </a:lnTo>
                  <a:lnTo>
                    <a:pt x="4457699" y="0"/>
                  </a:lnTo>
                  <a:lnTo>
                    <a:pt x="0" y="0"/>
                  </a:lnTo>
                  <a:lnTo>
                    <a:pt x="0" y="2542032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722619" y="2153411"/>
              <a:ext cx="2025396" cy="11597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15" name="object 15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11795506" y="6467652"/>
            <a:ext cx="168910" cy="1873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FFFFFF"/>
                </a:solidFill>
                <a:latin typeface="BPG Chveulebrivi GPL&amp;GNU"/>
                <a:cs typeface="BPG Chveulebrivi GPL&amp;GNU"/>
              </a:rPr>
              <a:t>31</a:t>
            </a:r>
            <a:endParaRPr sz="1050">
              <a:latin typeface="BPG Chveulebrivi GPL&amp;GNU"/>
              <a:cs typeface="BPG Chveulebrivi GPL&amp;GNU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95747" y="4499229"/>
            <a:ext cx="208407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rlito"/>
                <a:cs typeface="Carlito"/>
              </a:rPr>
              <a:t>Biasanya dokumen </a:t>
            </a:r>
            <a:r>
              <a:rPr dirty="0" sz="1800" spc="-5">
                <a:latin typeface="Carlito"/>
                <a:cs typeface="Carlito"/>
              </a:rPr>
              <a:t>ini  </a:t>
            </a:r>
            <a:r>
              <a:rPr dirty="0" sz="1800" spc="-10">
                <a:latin typeface="Carlito"/>
                <a:cs typeface="Carlito"/>
              </a:rPr>
              <a:t>ditemukan </a:t>
            </a:r>
            <a:r>
              <a:rPr dirty="0" sz="1800" spc="-5">
                <a:latin typeface="Carlito"/>
                <a:cs typeface="Carlito"/>
              </a:rPr>
              <a:t>di </a:t>
            </a:r>
            <a:r>
              <a:rPr dirty="0" sz="1800" spc="-10">
                <a:latin typeface="Carlito"/>
                <a:cs typeface="Carlito"/>
              </a:rPr>
              <a:t>Rencana  Induk/Master</a:t>
            </a:r>
            <a:r>
              <a:rPr dirty="0" sz="180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Plan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1634216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544300" y="205740"/>
            <a:ext cx="630935" cy="6537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621" y="1027851"/>
            <a:ext cx="458940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623566"/>
            <a:ext cx="9004300" cy="710565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8255" rIns="0" bIns="0" rtlCol="0" vert="horz">
            <a:spAutoFit/>
          </a:bodyPr>
          <a:lstStyle/>
          <a:p>
            <a:pPr marL="302260" marR="66675" indent="-228600">
              <a:lnSpc>
                <a:spcPct val="107200"/>
              </a:lnSpc>
              <a:spcBef>
                <a:spcPts val="65"/>
              </a:spcBef>
              <a:buFont typeface="Arial"/>
              <a:buChar char="•"/>
              <a:tabLst>
                <a:tab pos="302260" algn="l"/>
                <a:tab pos="302895" algn="l"/>
                <a:tab pos="5924550" algn="l"/>
                <a:tab pos="8108950" algn="l"/>
              </a:tabLst>
            </a:pPr>
            <a:r>
              <a:rPr dirty="0" sz="1800" spc="-5">
                <a:latin typeface="Bookman Uralic"/>
                <a:cs typeface="Bookman Uralic"/>
              </a:rPr>
              <a:t>Kons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>
                <a:latin typeface="Bookman Uralic"/>
                <a:cs typeface="Bookman Uralic"/>
              </a:rPr>
              <a:t>p</a:t>
            </a:r>
            <a:r>
              <a:rPr dirty="0" sz="1800">
                <a:latin typeface="Bookman Uralic"/>
                <a:cs typeface="Bookman Uralic"/>
              </a:rPr>
              <a:t> </a:t>
            </a:r>
            <a:r>
              <a:rPr dirty="0" sz="1800" spc="-155">
                <a:latin typeface="Bookman Uralic"/>
                <a:cs typeface="Bookman Uralic"/>
              </a:rPr>
              <a:t> </a:t>
            </a:r>
            <a:r>
              <a:rPr dirty="0" sz="1800" spc="-5">
                <a:latin typeface="Bookman Uralic"/>
                <a:cs typeface="Bookman Uralic"/>
              </a:rPr>
              <a:t>dokum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>
                <a:latin typeface="Bookman Uralic"/>
                <a:cs typeface="Bookman Uralic"/>
              </a:rPr>
              <a:t>n</a:t>
            </a:r>
            <a:r>
              <a:rPr dirty="0" sz="1800">
                <a:latin typeface="Bookman Uralic"/>
                <a:cs typeface="Bookman Uralic"/>
              </a:rPr>
              <a:t> </a:t>
            </a:r>
            <a:r>
              <a:rPr dirty="0" sz="1800" spc="-155">
                <a:latin typeface="Bookman Uralic"/>
                <a:cs typeface="Bookman Uralic"/>
              </a:rPr>
              <a:t> </a:t>
            </a:r>
            <a:r>
              <a:rPr dirty="0" sz="1800" spc="-10">
                <a:latin typeface="Bookman Uralic"/>
                <a:cs typeface="Bookman Uralic"/>
              </a:rPr>
              <a:t>P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>
                <a:latin typeface="Bookman Uralic"/>
                <a:cs typeface="Bookman Uralic"/>
              </a:rPr>
              <a:t>ta </a:t>
            </a:r>
            <a:r>
              <a:rPr dirty="0" sz="1800" spc="-160">
                <a:latin typeface="Bookman Uralic"/>
                <a:cs typeface="Bookman Uralic"/>
              </a:rPr>
              <a:t> </a:t>
            </a:r>
            <a:r>
              <a:rPr dirty="0" sz="1800" spc="-5">
                <a:latin typeface="Bookman Uralic"/>
                <a:cs typeface="Bookman Uralic"/>
              </a:rPr>
              <a:t>Rencan</a:t>
            </a:r>
            <a:r>
              <a:rPr dirty="0" sz="1800">
                <a:latin typeface="Bookman Uralic"/>
                <a:cs typeface="Bookman Uralic"/>
              </a:rPr>
              <a:t>a</a:t>
            </a:r>
            <a:r>
              <a:rPr dirty="0" sz="1800">
                <a:latin typeface="Bookman Uralic"/>
                <a:cs typeface="Bookman Uralic"/>
              </a:rPr>
              <a:t> </a:t>
            </a:r>
            <a:r>
              <a:rPr dirty="0" sz="1800" spc="-155">
                <a:latin typeface="Bookman Uralic"/>
                <a:cs typeface="Bookman Uralic"/>
              </a:rPr>
              <a:t> </a:t>
            </a:r>
            <a:r>
              <a:rPr dirty="0" sz="1800" spc="-5">
                <a:latin typeface="Bookman Uralic"/>
                <a:cs typeface="Bookman Uralic"/>
              </a:rPr>
              <a:t>SP</a:t>
            </a:r>
            <a:r>
              <a:rPr dirty="0" sz="1800" spc="10">
                <a:latin typeface="Bookman Uralic"/>
                <a:cs typeface="Bookman Uralic"/>
              </a:rPr>
              <a:t>B</a:t>
            </a:r>
            <a:r>
              <a:rPr dirty="0" sz="1800">
                <a:latin typeface="Bookman Uralic"/>
                <a:cs typeface="Bookman Uralic"/>
              </a:rPr>
              <a:t>E</a:t>
            </a:r>
            <a:r>
              <a:rPr dirty="0" sz="1800">
                <a:latin typeface="Bookman Uralic"/>
                <a:cs typeface="Bookman Uralic"/>
              </a:rPr>
              <a:t> </a:t>
            </a:r>
            <a:r>
              <a:rPr dirty="0" sz="1800" spc="-155">
                <a:latin typeface="Bookman Uralic"/>
                <a:cs typeface="Bookman Uralic"/>
              </a:rPr>
              <a:t> </a:t>
            </a:r>
            <a:r>
              <a:rPr dirty="0" sz="1800" spc="15">
                <a:latin typeface="Bookman Uralic"/>
                <a:cs typeface="Bookman Uralic"/>
              </a:rPr>
              <a:t>I</a:t>
            </a:r>
            <a:r>
              <a:rPr dirty="0" sz="1800" spc="-5">
                <a:latin typeface="Bookman Uralic"/>
                <a:cs typeface="Bookman Uralic"/>
              </a:rPr>
              <a:t>nstans</a:t>
            </a:r>
            <a:r>
              <a:rPr dirty="0" sz="1800">
                <a:latin typeface="Bookman Uralic"/>
                <a:cs typeface="Bookman Uralic"/>
              </a:rPr>
              <a:t>i	</a:t>
            </a:r>
            <a:r>
              <a:rPr dirty="0" sz="1800" spc="-5">
                <a:latin typeface="Bookman Uralic"/>
                <a:cs typeface="Bookman Uralic"/>
              </a:rPr>
              <a:t>Pusat/P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 spc="-15">
                <a:latin typeface="Bookman Uralic"/>
                <a:cs typeface="Bookman Uralic"/>
              </a:rPr>
              <a:t>m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 spc="-20">
                <a:latin typeface="Bookman Uralic"/>
                <a:cs typeface="Bookman Uralic"/>
              </a:rPr>
              <a:t>r</a:t>
            </a:r>
            <a:r>
              <a:rPr dirty="0" sz="1800">
                <a:latin typeface="Bookman Uralic"/>
                <a:cs typeface="Bookman Uralic"/>
              </a:rPr>
              <a:t>intah	Da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>
                <a:latin typeface="Bookman Uralic"/>
                <a:cs typeface="Bookman Uralic"/>
              </a:rPr>
              <a:t>rah  </a:t>
            </a:r>
            <a:r>
              <a:rPr dirty="0" sz="1800">
                <a:latin typeface="Bookman Uralic"/>
                <a:cs typeface="Bookman Uralic"/>
              </a:rPr>
              <a:t>belum </a:t>
            </a:r>
            <a:r>
              <a:rPr dirty="0" sz="1800" spc="-5">
                <a:latin typeface="Bookman Uralic"/>
                <a:cs typeface="Bookman Uralic"/>
              </a:rPr>
              <a:t>atau </a:t>
            </a:r>
            <a:r>
              <a:rPr dirty="0" sz="1800">
                <a:latin typeface="Bookman Uralic"/>
                <a:cs typeface="Bookman Uralic"/>
              </a:rPr>
              <a:t>telah tersedia </a:t>
            </a:r>
            <a:r>
              <a:rPr dirty="0" sz="1800" spc="-5">
                <a:latin typeface="Bookman Uralic"/>
                <a:cs typeface="Bookman Uralic"/>
              </a:rPr>
              <a:t>(masih</a:t>
            </a:r>
            <a:r>
              <a:rPr dirty="0" sz="1800" spc="-45">
                <a:latin typeface="Bookman Uralic"/>
                <a:cs typeface="Bookman Uralic"/>
              </a:rPr>
              <a:t> </a:t>
            </a:r>
            <a:r>
              <a:rPr dirty="0" sz="1800" spc="-10">
                <a:latin typeface="Bookman Uralic"/>
                <a:cs typeface="Bookman Uralic"/>
              </a:rPr>
              <a:t>draft)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5"/>
              <a:t>12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20951" y="2118182"/>
            <a:ext cx="2988310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1 Peta </a:t>
            </a:r>
            <a:r>
              <a:rPr dirty="0" sz="1950" spc="-5" b="1">
                <a:latin typeface="Carlito"/>
                <a:cs typeface="Carlito"/>
              </a:rPr>
              <a:t>Rencana</a:t>
            </a:r>
            <a:r>
              <a:rPr dirty="0" sz="1950" spc="-80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9344" y="2083307"/>
            <a:ext cx="376428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64495" y="958596"/>
            <a:ext cx="542544" cy="544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108191" y="3496055"/>
            <a:ext cx="4498975" cy="286258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1750" rIns="0" bIns="0" rtlCol="0" vert="horz">
            <a:spAutoFit/>
          </a:bodyPr>
          <a:lstStyle/>
          <a:p>
            <a:pPr marL="378460" marR="448945" indent="-287020">
              <a:lnSpc>
                <a:spcPct val="100000"/>
              </a:lnSpc>
              <a:spcBef>
                <a:spcPts val="250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Dokumen berupa draft/rancangan </a:t>
            </a:r>
            <a:r>
              <a:rPr dirty="0" sz="1800">
                <a:latin typeface="Carlito"/>
                <a:cs typeface="Carlito"/>
              </a:rPr>
              <a:t>Peta  Rencana</a:t>
            </a:r>
            <a:r>
              <a:rPr dirty="0" sz="1800" spc="1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SPBE;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"/>
            </a:pPr>
            <a:endParaRPr sz="1750">
              <a:latin typeface="Carlito"/>
              <a:cs typeface="Carlito"/>
            </a:endParaRPr>
          </a:p>
          <a:p>
            <a:pPr marL="378460" marR="286385" indent="-287020">
              <a:lnSpc>
                <a:spcPct val="100000"/>
              </a:lnSpc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Terdapat notulensi/catatan/laporan hasil  penyusunan </a:t>
            </a:r>
            <a:r>
              <a:rPr dirty="0" sz="1800">
                <a:latin typeface="Carlito"/>
                <a:cs typeface="Carlito"/>
              </a:rPr>
              <a:t>rancangan </a:t>
            </a:r>
            <a:r>
              <a:rPr dirty="0" sz="1800" spc="-5">
                <a:latin typeface="Carlito"/>
                <a:cs typeface="Carlito"/>
              </a:rPr>
              <a:t>Peta </a:t>
            </a:r>
            <a:r>
              <a:rPr dirty="0" sz="1800">
                <a:latin typeface="Carlito"/>
                <a:cs typeface="Carlito"/>
              </a:rPr>
              <a:t>Rencana  </a:t>
            </a:r>
            <a:r>
              <a:rPr dirty="0" sz="1800" spc="-5">
                <a:latin typeface="Carlito"/>
                <a:cs typeface="Carlito"/>
              </a:rPr>
              <a:t>SPBE,</a:t>
            </a:r>
            <a:endParaRPr sz="1800">
              <a:latin typeface="Carlito"/>
              <a:cs typeface="Carlito"/>
            </a:endParaRPr>
          </a:p>
          <a:p>
            <a:pPr marL="378460" indent="-28702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>
                <a:latin typeface="Carlito"/>
                <a:cs typeface="Carlito"/>
              </a:rPr>
              <a:t>Bukti </a:t>
            </a:r>
            <a:r>
              <a:rPr dirty="0" sz="1800" spc="-5">
                <a:latin typeface="Carlito"/>
                <a:cs typeface="Carlito"/>
              </a:rPr>
              <a:t>undangan </a:t>
            </a:r>
            <a:r>
              <a:rPr dirty="0" sz="1800">
                <a:latin typeface="Carlito"/>
                <a:cs typeface="Carlito"/>
              </a:rPr>
              <a:t>rapat</a:t>
            </a:r>
            <a:r>
              <a:rPr dirty="0" sz="1800" spc="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penyusunan</a:t>
            </a:r>
            <a:endParaRPr sz="1800">
              <a:latin typeface="Carlito"/>
              <a:cs typeface="Carlito"/>
            </a:endParaRPr>
          </a:p>
          <a:p>
            <a:pPr marL="378460">
              <a:lnSpc>
                <a:spcPct val="100000"/>
              </a:lnSpc>
            </a:pPr>
            <a:r>
              <a:rPr dirty="0" sz="1800">
                <a:latin typeface="Carlito"/>
                <a:cs typeface="Carlito"/>
              </a:rPr>
              <a:t>rancangan </a:t>
            </a:r>
            <a:r>
              <a:rPr dirty="0" sz="1800" spc="-5">
                <a:latin typeface="Carlito"/>
                <a:cs typeface="Carlito"/>
              </a:rPr>
              <a:t>Peta Rencana SPBE,</a:t>
            </a:r>
            <a:r>
              <a:rPr dirty="0" sz="1800" spc="1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dan/atau</a:t>
            </a:r>
            <a:endParaRPr sz="1800">
              <a:latin typeface="Carlito"/>
              <a:cs typeface="Carlito"/>
            </a:endParaRPr>
          </a:p>
          <a:p>
            <a:pPr marL="378460" marR="1085850" indent="-287020">
              <a:lnSpc>
                <a:spcPts val="2180"/>
              </a:lnSpc>
              <a:spcBef>
                <a:spcPts val="60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Dokumentasi aktivitas-aktivitas  penyusunan Peta </a:t>
            </a:r>
            <a:r>
              <a:rPr dirty="0" sz="1800">
                <a:latin typeface="Carlito"/>
                <a:cs typeface="Carlito"/>
              </a:rPr>
              <a:t>Rencana</a:t>
            </a:r>
            <a:r>
              <a:rPr dirty="0" sz="1800" spc="-2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SPBE.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10503" y="3907813"/>
            <a:ext cx="3439422" cy="2136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621" y="1027851"/>
            <a:ext cx="458940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268473"/>
            <a:ext cx="9004300" cy="1667510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27305" rIns="0" bIns="0" rtlCol="0" vert="horz">
            <a:spAutoFit/>
          </a:bodyPr>
          <a:lstStyle/>
          <a:p>
            <a:pPr algn="just" marL="302260" indent="-229235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302895" algn="l"/>
              </a:tabLst>
            </a:pPr>
            <a:r>
              <a:rPr dirty="0" sz="1800">
                <a:latin typeface="Bookman Uralic"/>
                <a:cs typeface="Bookman Uralic"/>
              </a:rPr>
              <a:t>Dokumen Peta </a:t>
            </a:r>
            <a:r>
              <a:rPr dirty="0" sz="1800" spc="-5">
                <a:latin typeface="Bookman Uralic"/>
                <a:cs typeface="Bookman Uralic"/>
              </a:rPr>
              <a:t>Rencana SPBE </a:t>
            </a:r>
            <a:r>
              <a:rPr dirty="0" sz="1800">
                <a:latin typeface="Bookman Uralic"/>
                <a:cs typeface="Bookman Uralic"/>
              </a:rPr>
              <a:t>telah</a:t>
            </a:r>
            <a:r>
              <a:rPr dirty="0" sz="1800" spc="-10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tersedia.</a:t>
            </a:r>
            <a:endParaRPr sz="1800">
              <a:latin typeface="Bookman Uralic"/>
              <a:cs typeface="Bookman Uralic"/>
            </a:endParaRPr>
          </a:p>
          <a:p>
            <a:pPr algn="just" marL="302260" marR="68580" indent="-228600">
              <a:lnSpc>
                <a:spcPct val="107100"/>
              </a:lnSpc>
              <a:spcBef>
                <a:spcPts val="5"/>
              </a:spcBef>
              <a:buFont typeface="Arial"/>
              <a:buChar char="•"/>
              <a:tabLst>
                <a:tab pos="302895" algn="l"/>
              </a:tabLst>
            </a:pPr>
            <a:r>
              <a:rPr dirty="0" sz="1800" spc="-5">
                <a:latin typeface="Bookman Uralic"/>
                <a:cs typeface="Bookman Uralic"/>
              </a:rPr>
              <a:t>Kondisi: dokumen Peta Rencana SPBE </a:t>
            </a:r>
            <a:r>
              <a:rPr dirty="0" sz="1800" spc="-5" b="1">
                <a:latin typeface="Bookman Uralic"/>
                <a:cs typeface="Bookman Uralic"/>
              </a:rPr>
              <a:t>belum mengatur </a:t>
            </a:r>
            <a:r>
              <a:rPr dirty="0" sz="1800" b="1">
                <a:latin typeface="Bookman Uralic"/>
                <a:cs typeface="Bookman Uralic"/>
              </a:rPr>
              <a:t>muatan </a:t>
            </a:r>
            <a:r>
              <a:rPr dirty="0" sz="1800">
                <a:latin typeface="Bookman Uralic"/>
                <a:cs typeface="Bookman Uralic"/>
              </a:rPr>
              <a:t>Peta  </a:t>
            </a:r>
            <a:r>
              <a:rPr dirty="0" sz="1800" spc="-5">
                <a:latin typeface="Bookman Uralic"/>
                <a:cs typeface="Bookman Uralic"/>
              </a:rPr>
              <a:t>Rencana SPBE Instansi Pusat/Pemerintah </a:t>
            </a:r>
            <a:r>
              <a:rPr dirty="0" sz="1800">
                <a:latin typeface="Bookman Uralic"/>
                <a:cs typeface="Bookman Uralic"/>
              </a:rPr>
              <a:t>Daerah </a:t>
            </a:r>
            <a:r>
              <a:rPr dirty="0" sz="1800" b="1">
                <a:latin typeface="Bookman Uralic"/>
                <a:cs typeface="Bookman Uralic"/>
              </a:rPr>
              <a:t>secara lengkap </a:t>
            </a:r>
            <a:r>
              <a:rPr dirty="0" sz="1800">
                <a:latin typeface="Bookman Uralic"/>
                <a:cs typeface="Bookman Uralic"/>
              </a:rPr>
              <a:t>(Tata  Kelola </a:t>
            </a:r>
            <a:r>
              <a:rPr dirty="0" sz="1800" spc="-5">
                <a:latin typeface="Bookman Uralic"/>
                <a:cs typeface="Bookman Uralic"/>
              </a:rPr>
              <a:t>SPBE, Manajemen SPBE, Layanan SPBE, Infrastruktur SPBE,  Aplikasi SPBE, Keamanan SPBE, Audit Teknologi SPBE dan Audit</a:t>
            </a:r>
            <a:r>
              <a:rPr dirty="0" sz="1800" spc="45">
                <a:latin typeface="Bookman Uralic"/>
                <a:cs typeface="Bookman Uralic"/>
              </a:rPr>
              <a:t> </a:t>
            </a:r>
            <a:r>
              <a:rPr dirty="0" sz="1800" spc="-5">
                <a:latin typeface="Bookman Uralic"/>
                <a:cs typeface="Bookman Uralic"/>
              </a:rPr>
              <a:t>TIK).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5"/>
              <a:t>12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42820" y="1708530"/>
            <a:ext cx="2987040" cy="3238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2 </a:t>
            </a:r>
            <a:r>
              <a:rPr dirty="0" sz="1950" spc="-5" b="1">
                <a:latin typeface="Carlito"/>
                <a:cs typeface="Carlito"/>
              </a:rPr>
              <a:t>Peta Rencana</a:t>
            </a:r>
            <a:r>
              <a:rPr dirty="0" sz="1950" spc="-50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3247" y="1708404"/>
            <a:ext cx="374903" cy="376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64495" y="958596"/>
            <a:ext cx="542544" cy="544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367271" y="5050535"/>
            <a:ext cx="4498975" cy="120142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0480" rIns="0" bIns="0" rtlCol="0" vert="horz">
            <a:spAutoFit/>
          </a:bodyPr>
          <a:lstStyle/>
          <a:p>
            <a:pPr marL="377825" marR="167005" indent="-287020">
              <a:lnSpc>
                <a:spcPct val="100400"/>
              </a:lnSpc>
              <a:spcBef>
                <a:spcPts val="240"/>
              </a:spcBef>
              <a:buFont typeface="Wingdings"/>
              <a:buChar char=""/>
              <a:tabLst>
                <a:tab pos="377825" algn="l"/>
                <a:tab pos="378460" algn="l"/>
              </a:tabLst>
            </a:pPr>
            <a:r>
              <a:rPr dirty="0" sz="1800" spc="-5">
                <a:latin typeface="Carlito"/>
                <a:cs typeface="Carlito"/>
              </a:rPr>
              <a:t>Dokumen Peta </a:t>
            </a:r>
            <a:r>
              <a:rPr dirty="0" sz="1800">
                <a:latin typeface="Carlito"/>
                <a:cs typeface="Carlito"/>
              </a:rPr>
              <a:t>Rencana </a:t>
            </a:r>
            <a:r>
              <a:rPr dirty="0" sz="1800" spc="-5">
                <a:latin typeface="Carlito"/>
                <a:cs typeface="Carlito"/>
              </a:rPr>
              <a:t>SPBE </a:t>
            </a:r>
            <a:r>
              <a:rPr dirty="0" sz="1800">
                <a:latin typeface="Carlito"/>
                <a:cs typeface="Carlito"/>
              </a:rPr>
              <a:t>yang  </a:t>
            </a:r>
            <a:r>
              <a:rPr dirty="0" sz="1800" spc="-5">
                <a:latin typeface="Carlito"/>
                <a:cs typeface="Carlito"/>
              </a:rPr>
              <a:t>didalamnya mencakup </a:t>
            </a:r>
            <a:r>
              <a:rPr dirty="0" sz="1800" b="1">
                <a:latin typeface="Carlito"/>
                <a:cs typeface="Carlito"/>
              </a:rPr>
              <a:t>sebagian </a:t>
            </a:r>
            <a:r>
              <a:rPr dirty="0" sz="1800">
                <a:latin typeface="Carlito"/>
                <a:cs typeface="Carlito"/>
              </a:rPr>
              <a:t>muatan  </a:t>
            </a:r>
            <a:r>
              <a:rPr dirty="0" sz="1800" spc="-5">
                <a:latin typeface="Carlito"/>
                <a:cs typeface="Carlito"/>
              </a:rPr>
              <a:t>Peta </a:t>
            </a:r>
            <a:r>
              <a:rPr dirty="0" sz="1800">
                <a:latin typeface="Carlito"/>
                <a:cs typeface="Carlito"/>
              </a:rPr>
              <a:t>Rencana </a:t>
            </a:r>
            <a:r>
              <a:rPr dirty="0" sz="1800" spc="-5">
                <a:latin typeface="Carlito"/>
                <a:cs typeface="Carlito"/>
              </a:rPr>
              <a:t>SPBE dan didokumentasikan  secara formal.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90700" y="4471414"/>
            <a:ext cx="4120896" cy="2359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621" y="1027851"/>
            <a:ext cx="458940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10105" y="2391917"/>
            <a:ext cx="9005570" cy="1591310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8255" rIns="0" bIns="0" rtlCol="0" vert="horz">
            <a:spAutoFit/>
          </a:bodyPr>
          <a:lstStyle/>
          <a:p>
            <a:pPr algn="just" marL="302895" marR="66675" indent="-229235">
              <a:lnSpc>
                <a:spcPct val="107100"/>
              </a:lnSpc>
              <a:spcBef>
                <a:spcPts val="65"/>
              </a:spcBef>
              <a:buFont typeface="Arial"/>
              <a:buChar char="•"/>
              <a:tabLst>
                <a:tab pos="303530" algn="l"/>
              </a:tabLst>
            </a:pPr>
            <a:r>
              <a:rPr dirty="0" sz="1800" spc="-5">
                <a:latin typeface="Bookman Uralic"/>
                <a:cs typeface="Bookman Uralic"/>
              </a:rPr>
              <a:t>Kriteria tingkat </a:t>
            </a:r>
            <a:r>
              <a:rPr dirty="0" sz="1800">
                <a:latin typeface="Bookman Uralic"/>
                <a:cs typeface="Bookman Uralic"/>
              </a:rPr>
              <a:t>2 telah terpenuhi </a:t>
            </a:r>
            <a:r>
              <a:rPr dirty="0" sz="1800" spc="-5">
                <a:latin typeface="Bookman Uralic"/>
                <a:cs typeface="Bookman Uralic"/>
              </a:rPr>
              <a:t>dan dokumen Peta Rencana </a:t>
            </a:r>
            <a:r>
              <a:rPr dirty="0" sz="1800">
                <a:latin typeface="Bookman Uralic"/>
                <a:cs typeface="Bookman Uralic"/>
              </a:rPr>
              <a:t>SPBE telah  </a:t>
            </a:r>
            <a:r>
              <a:rPr dirty="0" sz="1800" spc="-5">
                <a:latin typeface="Bookman Uralic"/>
                <a:cs typeface="Bookman Uralic"/>
              </a:rPr>
              <a:t>mengatur </a:t>
            </a:r>
            <a:r>
              <a:rPr dirty="0" sz="1800" b="1">
                <a:latin typeface="Bookman Uralic"/>
                <a:cs typeface="Bookman Uralic"/>
              </a:rPr>
              <a:t>seluruh muatan </a:t>
            </a:r>
            <a:r>
              <a:rPr dirty="0" sz="1800" spc="-5" b="1">
                <a:latin typeface="Bookman Uralic"/>
                <a:cs typeface="Bookman Uralic"/>
              </a:rPr>
              <a:t>Peta </a:t>
            </a:r>
            <a:r>
              <a:rPr dirty="0" sz="1800" b="1">
                <a:latin typeface="Bookman Uralic"/>
                <a:cs typeface="Bookman Uralic"/>
              </a:rPr>
              <a:t>Rencana SPBE </a:t>
            </a:r>
            <a:r>
              <a:rPr dirty="0" sz="1800" spc="-5">
                <a:latin typeface="Bookman Uralic"/>
                <a:cs typeface="Bookman Uralic"/>
              </a:rPr>
              <a:t>Instansi Pusat/Pemerintah  </a:t>
            </a:r>
            <a:r>
              <a:rPr dirty="0" sz="1800">
                <a:latin typeface="Bookman Uralic"/>
                <a:cs typeface="Bookman Uralic"/>
              </a:rPr>
              <a:t>Daerah secara </a:t>
            </a:r>
            <a:r>
              <a:rPr dirty="0" sz="1800" b="1">
                <a:latin typeface="Bookman Uralic"/>
                <a:cs typeface="Bookman Uralic"/>
              </a:rPr>
              <a:t>lengkap </a:t>
            </a:r>
            <a:r>
              <a:rPr dirty="0" sz="1800" spc="-5">
                <a:latin typeface="Bookman Uralic"/>
                <a:cs typeface="Bookman Uralic"/>
              </a:rPr>
              <a:t>(Tata </a:t>
            </a:r>
            <a:r>
              <a:rPr dirty="0" sz="1800">
                <a:latin typeface="Bookman Uralic"/>
                <a:cs typeface="Bookman Uralic"/>
              </a:rPr>
              <a:t>Kelola </a:t>
            </a:r>
            <a:r>
              <a:rPr dirty="0" sz="1800" spc="-5">
                <a:latin typeface="Bookman Uralic"/>
                <a:cs typeface="Bookman Uralic"/>
              </a:rPr>
              <a:t>SPBE, </a:t>
            </a:r>
            <a:r>
              <a:rPr dirty="0" sz="1800">
                <a:latin typeface="Bookman Uralic"/>
                <a:cs typeface="Bookman Uralic"/>
              </a:rPr>
              <a:t>Manajemen </a:t>
            </a:r>
            <a:r>
              <a:rPr dirty="0" sz="1800" spc="-5">
                <a:latin typeface="Bookman Uralic"/>
                <a:cs typeface="Bookman Uralic"/>
              </a:rPr>
              <a:t>SPBE, </a:t>
            </a:r>
            <a:r>
              <a:rPr dirty="0" sz="1800">
                <a:latin typeface="Bookman Uralic"/>
                <a:cs typeface="Bookman Uralic"/>
              </a:rPr>
              <a:t>Layanan  </a:t>
            </a:r>
            <a:r>
              <a:rPr dirty="0" sz="1800" spc="-5">
                <a:latin typeface="Bookman Uralic"/>
                <a:cs typeface="Bookman Uralic"/>
              </a:rPr>
              <a:t>SPBE, Infrastruktur SPBE, Aplikasi SPBE, Keamanan </a:t>
            </a:r>
            <a:r>
              <a:rPr dirty="0" sz="1800">
                <a:latin typeface="Bookman Uralic"/>
                <a:cs typeface="Bookman Uralic"/>
              </a:rPr>
              <a:t>SPBE, </a:t>
            </a:r>
            <a:r>
              <a:rPr dirty="0" sz="1800" spc="-5">
                <a:latin typeface="Bookman Uralic"/>
                <a:cs typeface="Bookman Uralic"/>
              </a:rPr>
              <a:t>Audit  Teknologi SPBE).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5"/>
              <a:t>12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63876" y="1841449"/>
            <a:ext cx="2988310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3 Peta </a:t>
            </a:r>
            <a:r>
              <a:rPr dirty="0" sz="1950" spc="-5" b="1">
                <a:latin typeface="Carlito"/>
                <a:cs typeface="Carlito"/>
              </a:rPr>
              <a:t>Rencana</a:t>
            </a:r>
            <a:r>
              <a:rPr dirty="0" sz="1950" spc="-80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77339" y="1798320"/>
            <a:ext cx="374903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64495" y="958596"/>
            <a:ext cx="542544" cy="544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108191" y="4354067"/>
            <a:ext cx="4498975" cy="120142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1115" rIns="0" bIns="0" rtlCol="0" vert="horz">
            <a:spAutoFit/>
          </a:bodyPr>
          <a:lstStyle/>
          <a:p>
            <a:pPr marL="378460" marR="166370" indent="-287020">
              <a:lnSpc>
                <a:spcPct val="100400"/>
              </a:lnSpc>
              <a:spcBef>
                <a:spcPts val="245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Dokumen Peta </a:t>
            </a:r>
            <a:r>
              <a:rPr dirty="0" sz="1800">
                <a:latin typeface="Carlito"/>
                <a:cs typeface="Carlito"/>
              </a:rPr>
              <a:t>Rencana </a:t>
            </a:r>
            <a:r>
              <a:rPr dirty="0" sz="1800" spc="-5">
                <a:latin typeface="Carlito"/>
                <a:cs typeface="Carlito"/>
              </a:rPr>
              <a:t>SPBE </a:t>
            </a:r>
            <a:r>
              <a:rPr dirty="0" sz="1800">
                <a:latin typeface="Carlito"/>
                <a:cs typeface="Carlito"/>
              </a:rPr>
              <a:t>yang  </a:t>
            </a:r>
            <a:r>
              <a:rPr dirty="0" sz="1800" spc="-5">
                <a:latin typeface="Carlito"/>
                <a:cs typeface="Carlito"/>
              </a:rPr>
              <a:t>didalamnya mencakup seluruh </a:t>
            </a:r>
            <a:r>
              <a:rPr dirty="0" sz="1800">
                <a:latin typeface="Carlito"/>
                <a:cs typeface="Carlito"/>
              </a:rPr>
              <a:t>muatan  </a:t>
            </a:r>
            <a:r>
              <a:rPr dirty="0" sz="1800" spc="-5">
                <a:latin typeface="Carlito"/>
                <a:cs typeface="Carlito"/>
              </a:rPr>
              <a:t>Peta </a:t>
            </a:r>
            <a:r>
              <a:rPr dirty="0" sz="1800">
                <a:latin typeface="Carlito"/>
                <a:cs typeface="Carlito"/>
              </a:rPr>
              <a:t>Rencana </a:t>
            </a:r>
            <a:r>
              <a:rPr dirty="0" sz="1800" spc="-5">
                <a:latin typeface="Carlito"/>
                <a:cs typeface="Carlito"/>
              </a:rPr>
              <a:t>SPBE dan didokumentasikan  secara formal.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09344" y="4251959"/>
            <a:ext cx="4200144" cy="26060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621" y="1027851"/>
            <a:ext cx="458940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050542"/>
            <a:ext cx="9004300" cy="1527175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7620" rIns="0" bIns="0" rtlCol="0" vert="horz">
            <a:spAutoFit/>
          </a:bodyPr>
          <a:lstStyle/>
          <a:p>
            <a:pPr algn="just" marL="302260" marR="65405" indent="-228600">
              <a:lnSpc>
                <a:spcPct val="107100"/>
              </a:lnSpc>
              <a:spcBef>
                <a:spcPts val="60"/>
              </a:spcBef>
              <a:buFont typeface="Arial"/>
              <a:buChar char="•"/>
              <a:tabLst>
                <a:tab pos="302895" algn="l"/>
              </a:tabLst>
            </a:pPr>
            <a:r>
              <a:rPr dirty="0" sz="1800" spc="-5">
                <a:latin typeface="Bookman Uralic"/>
                <a:cs typeface="Bookman Uralic"/>
              </a:rPr>
              <a:t>Kriteria tingkat </a:t>
            </a:r>
            <a:r>
              <a:rPr dirty="0" sz="1800">
                <a:latin typeface="Bookman Uralic"/>
                <a:cs typeface="Bookman Uralic"/>
              </a:rPr>
              <a:t>3 telah </a:t>
            </a:r>
            <a:r>
              <a:rPr dirty="0" sz="1800" spc="-5">
                <a:latin typeface="Bookman Uralic"/>
                <a:cs typeface="Bookman Uralic"/>
              </a:rPr>
              <a:t>terpenuhi dan dokumen Peta Rencana SPBE Instansi  Pusat/Pemerintah </a:t>
            </a:r>
            <a:r>
              <a:rPr dirty="0" sz="1800">
                <a:latin typeface="Bookman Uralic"/>
                <a:cs typeface="Bookman Uralic"/>
              </a:rPr>
              <a:t>Daerah </a:t>
            </a:r>
            <a:r>
              <a:rPr dirty="0" sz="1800" b="1">
                <a:latin typeface="Bookman Uralic"/>
                <a:cs typeface="Bookman Uralic"/>
              </a:rPr>
              <a:t>telah </a:t>
            </a:r>
            <a:r>
              <a:rPr dirty="0" sz="1800" spc="-5" b="1">
                <a:latin typeface="Bookman Uralic"/>
                <a:cs typeface="Bookman Uralic"/>
              </a:rPr>
              <a:t>diterapkan </a:t>
            </a:r>
            <a:r>
              <a:rPr dirty="0" sz="1800" b="1">
                <a:latin typeface="Bookman Uralic"/>
                <a:cs typeface="Bookman Uralic"/>
              </a:rPr>
              <a:t>secara </a:t>
            </a:r>
            <a:r>
              <a:rPr dirty="0" sz="1800" spc="-5" b="1">
                <a:latin typeface="Bookman Uralic"/>
                <a:cs typeface="Bookman Uralic"/>
              </a:rPr>
              <a:t>konsisten </a:t>
            </a:r>
            <a:r>
              <a:rPr dirty="0" sz="1800">
                <a:latin typeface="Bookman Uralic"/>
                <a:cs typeface="Bookman Uralic"/>
              </a:rPr>
              <a:t>melalui  </a:t>
            </a:r>
            <a:r>
              <a:rPr dirty="0" sz="1800" spc="-5">
                <a:latin typeface="Bookman Uralic"/>
                <a:cs typeface="Bookman Uralic"/>
              </a:rPr>
              <a:t>rencana kerja dan anggaran </a:t>
            </a:r>
            <a:r>
              <a:rPr dirty="0" sz="1800" b="1">
                <a:latin typeface="Bookman Uralic"/>
                <a:cs typeface="Bookman Uralic"/>
              </a:rPr>
              <a:t>3 </a:t>
            </a:r>
            <a:r>
              <a:rPr dirty="0" sz="1800" spc="-5" b="1">
                <a:latin typeface="Bookman Uralic"/>
                <a:cs typeface="Bookman Uralic"/>
              </a:rPr>
              <a:t>(tiga) </a:t>
            </a:r>
            <a:r>
              <a:rPr dirty="0" sz="1800" b="1">
                <a:latin typeface="Bookman Uralic"/>
                <a:cs typeface="Bookman Uralic"/>
              </a:rPr>
              <a:t>tahun terakhir</a:t>
            </a:r>
            <a:r>
              <a:rPr dirty="0" sz="1800">
                <a:latin typeface="Bookman Uralic"/>
                <a:cs typeface="Bookman Uralic"/>
              </a:rPr>
              <a:t>. </a:t>
            </a:r>
            <a:r>
              <a:rPr dirty="0" sz="1800" spc="-5">
                <a:latin typeface="Bookman Uralic"/>
                <a:cs typeface="Bookman Uralic"/>
              </a:rPr>
              <a:t>Selain itu, dokumen  </a:t>
            </a:r>
            <a:r>
              <a:rPr dirty="0" sz="1800">
                <a:latin typeface="Bookman Uralic"/>
                <a:cs typeface="Bookman Uralic"/>
              </a:rPr>
              <a:t>Peta </a:t>
            </a:r>
            <a:r>
              <a:rPr dirty="0" sz="1800" spc="-5">
                <a:latin typeface="Bookman Uralic"/>
                <a:cs typeface="Bookman Uralic"/>
              </a:rPr>
              <a:t>Rencana SPBE Instansi Pusat/Pemerintah Daerah </a:t>
            </a:r>
            <a:r>
              <a:rPr dirty="0" sz="1800">
                <a:latin typeface="Bookman Uralic"/>
                <a:cs typeface="Bookman Uralic"/>
              </a:rPr>
              <a:t>telah </a:t>
            </a:r>
            <a:r>
              <a:rPr dirty="0" sz="1800" spc="-5">
                <a:latin typeface="Bookman Uralic"/>
                <a:cs typeface="Bookman Uralic"/>
              </a:rPr>
              <a:t>dilakukan  </a:t>
            </a:r>
            <a:r>
              <a:rPr dirty="0" sz="1800" b="1">
                <a:latin typeface="Bookman Uralic"/>
                <a:cs typeface="Bookman Uralic"/>
              </a:rPr>
              <a:t>reviu </a:t>
            </a:r>
            <a:r>
              <a:rPr dirty="0" sz="1800" spc="-5" b="1">
                <a:latin typeface="Bookman Uralic"/>
                <a:cs typeface="Bookman Uralic"/>
              </a:rPr>
              <a:t>dan evaluasi </a:t>
            </a:r>
            <a:r>
              <a:rPr dirty="0" sz="1800">
                <a:latin typeface="Bookman Uralic"/>
                <a:cs typeface="Bookman Uralic"/>
              </a:rPr>
              <a:t>secara</a:t>
            </a:r>
            <a:r>
              <a:rPr dirty="0" sz="1800" spc="20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periodik.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5"/>
              <a:t>12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14220" y="1670430"/>
            <a:ext cx="2993390" cy="3238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b="1">
                <a:latin typeface="Carlito"/>
                <a:cs typeface="Carlito"/>
              </a:rPr>
              <a:t>Tingkat 4 Peta Rencana</a:t>
            </a:r>
            <a:r>
              <a:rPr dirty="0" sz="1950" spc="-90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3247" y="1633727"/>
            <a:ext cx="374903" cy="376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64495" y="958596"/>
            <a:ext cx="542544" cy="544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08191" y="3552444"/>
            <a:ext cx="4498975" cy="3305810"/>
          </a:xfrm>
          <a:custGeom>
            <a:avLst/>
            <a:gdLst/>
            <a:ahLst/>
            <a:cxnLst/>
            <a:rect l="l" t="t" r="r" b="b"/>
            <a:pathLst>
              <a:path w="4498975" h="3305809">
                <a:moveTo>
                  <a:pt x="4498848" y="0"/>
                </a:moveTo>
                <a:lnTo>
                  <a:pt x="0" y="0"/>
                </a:lnTo>
                <a:lnTo>
                  <a:pt x="0" y="3305552"/>
                </a:lnTo>
                <a:lnTo>
                  <a:pt x="4498848" y="3305552"/>
                </a:lnTo>
                <a:lnTo>
                  <a:pt x="449884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187566" y="3570478"/>
            <a:ext cx="4269740" cy="3321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 spc="-5">
                <a:latin typeface="Carlito"/>
                <a:cs typeface="Carlito"/>
              </a:rPr>
              <a:t>Dokumen Peta </a:t>
            </a:r>
            <a:r>
              <a:rPr dirty="0" sz="1800">
                <a:latin typeface="Carlito"/>
                <a:cs typeface="Carlito"/>
              </a:rPr>
              <a:t>Rencana </a:t>
            </a:r>
            <a:r>
              <a:rPr dirty="0" sz="1800" spc="-5">
                <a:latin typeface="Carlito"/>
                <a:cs typeface="Carlito"/>
              </a:rPr>
              <a:t>SPBE </a:t>
            </a:r>
            <a:r>
              <a:rPr dirty="0" sz="1800">
                <a:latin typeface="Carlito"/>
                <a:cs typeface="Carlito"/>
              </a:rPr>
              <a:t>yang  </a:t>
            </a:r>
            <a:r>
              <a:rPr dirty="0" sz="1800" spc="-5">
                <a:latin typeface="Carlito"/>
                <a:cs typeface="Carlito"/>
              </a:rPr>
              <a:t>didalamnya mencakup seluruh </a:t>
            </a:r>
            <a:r>
              <a:rPr dirty="0" sz="1800">
                <a:latin typeface="Carlito"/>
                <a:cs typeface="Carlito"/>
              </a:rPr>
              <a:t>muatan  </a:t>
            </a:r>
            <a:r>
              <a:rPr dirty="0" sz="1800" spc="-5">
                <a:latin typeface="Carlito"/>
                <a:cs typeface="Carlito"/>
              </a:rPr>
              <a:t>Peta </a:t>
            </a:r>
            <a:r>
              <a:rPr dirty="0" sz="1800">
                <a:latin typeface="Carlito"/>
                <a:cs typeface="Carlito"/>
              </a:rPr>
              <a:t>Rencana </a:t>
            </a:r>
            <a:r>
              <a:rPr dirty="0" sz="1800" spc="-5">
                <a:latin typeface="Carlito"/>
                <a:cs typeface="Carlito"/>
              </a:rPr>
              <a:t>SPBE dan </a:t>
            </a:r>
            <a:r>
              <a:rPr dirty="0" sz="1800">
                <a:latin typeface="Carlito"/>
                <a:cs typeface="Carlito"/>
              </a:rPr>
              <a:t>Rencana Kerja </a:t>
            </a:r>
            <a:r>
              <a:rPr dirty="0" sz="1800" spc="-5">
                <a:latin typeface="Carlito"/>
                <a:cs typeface="Carlito"/>
              </a:rPr>
              <a:t>dan  </a:t>
            </a:r>
            <a:r>
              <a:rPr dirty="0" sz="1800">
                <a:latin typeface="Carlito"/>
                <a:cs typeface="Carlito"/>
              </a:rPr>
              <a:t>Anggaran 3 </a:t>
            </a:r>
            <a:r>
              <a:rPr dirty="0" sz="1800" spc="-5">
                <a:latin typeface="Carlito"/>
                <a:cs typeface="Carlito"/>
              </a:rPr>
              <a:t>(tiga) </a:t>
            </a:r>
            <a:r>
              <a:rPr dirty="0" sz="1800">
                <a:latin typeface="Carlito"/>
                <a:cs typeface="Carlito"/>
              </a:rPr>
              <a:t>tahun </a:t>
            </a:r>
            <a:r>
              <a:rPr dirty="0" sz="1800" spc="-5">
                <a:latin typeface="Carlito"/>
                <a:cs typeface="Carlito"/>
              </a:rPr>
              <a:t>terakhir </a:t>
            </a:r>
            <a:r>
              <a:rPr dirty="0" sz="1800">
                <a:latin typeface="Carlito"/>
                <a:cs typeface="Carlito"/>
              </a:rPr>
              <a:t>yang </a:t>
            </a:r>
            <a:r>
              <a:rPr dirty="0" sz="1800" spc="-5">
                <a:latin typeface="Carlito"/>
                <a:cs typeface="Carlito"/>
              </a:rPr>
              <a:t>di  dalamnya </a:t>
            </a:r>
            <a:r>
              <a:rPr dirty="0" sz="1800">
                <a:latin typeface="Carlito"/>
                <a:cs typeface="Carlito"/>
              </a:rPr>
              <a:t>terdapat </a:t>
            </a:r>
            <a:r>
              <a:rPr dirty="0" sz="1800" spc="-5">
                <a:latin typeface="Carlito"/>
                <a:cs typeface="Carlito"/>
              </a:rPr>
              <a:t>Peta </a:t>
            </a:r>
            <a:r>
              <a:rPr dirty="0" sz="1800">
                <a:latin typeface="Carlito"/>
                <a:cs typeface="Carlito"/>
              </a:rPr>
              <a:t>Rencana</a:t>
            </a:r>
            <a:r>
              <a:rPr dirty="0" sz="1800" spc="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SPBE;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Wingdings"/>
              <a:buChar char=""/>
            </a:pPr>
            <a:endParaRPr sz="1750">
              <a:latin typeface="Carlito"/>
              <a:cs typeface="Carlito"/>
            </a:endParaRPr>
          </a:p>
          <a:p>
            <a:pPr marL="299085" marR="135890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 spc="-5">
                <a:latin typeface="Carlito"/>
                <a:cs typeface="Carlito"/>
              </a:rPr>
              <a:t>Terdapat notulensi/catatan/laporan hasil  </a:t>
            </a:r>
            <a:r>
              <a:rPr dirty="0" sz="1800">
                <a:latin typeface="Carlito"/>
                <a:cs typeface="Carlito"/>
              </a:rPr>
              <a:t>reviu </a:t>
            </a:r>
            <a:r>
              <a:rPr dirty="0" sz="1800" spc="-5">
                <a:latin typeface="Carlito"/>
                <a:cs typeface="Carlito"/>
              </a:rPr>
              <a:t>Peta </a:t>
            </a:r>
            <a:r>
              <a:rPr dirty="0" sz="1800">
                <a:latin typeface="Carlito"/>
                <a:cs typeface="Carlito"/>
              </a:rPr>
              <a:t>Rencana</a:t>
            </a:r>
            <a:r>
              <a:rPr dirty="0" sz="1800" spc="1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SPBE,</a:t>
            </a:r>
            <a:endParaRPr sz="1800">
              <a:latin typeface="Carlito"/>
              <a:cs typeface="Carlito"/>
            </a:endParaRPr>
          </a:p>
          <a:p>
            <a:pPr marL="299085" marR="22669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>
                <a:latin typeface="Carlito"/>
                <a:cs typeface="Carlito"/>
              </a:rPr>
              <a:t>Bukti </a:t>
            </a:r>
            <a:r>
              <a:rPr dirty="0" sz="1800" spc="-5">
                <a:latin typeface="Carlito"/>
                <a:cs typeface="Carlito"/>
              </a:rPr>
              <a:t>undangan </a:t>
            </a:r>
            <a:r>
              <a:rPr dirty="0" sz="1800">
                <a:latin typeface="Carlito"/>
                <a:cs typeface="Carlito"/>
              </a:rPr>
              <a:t>rapat reviu </a:t>
            </a:r>
            <a:r>
              <a:rPr dirty="0" sz="1800" spc="-5">
                <a:latin typeface="Carlito"/>
                <a:cs typeface="Carlito"/>
              </a:rPr>
              <a:t>dan </a:t>
            </a:r>
            <a:r>
              <a:rPr dirty="0" sz="1800">
                <a:latin typeface="Carlito"/>
                <a:cs typeface="Carlito"/>
              </a:rPr>
              <a:t>evaluasi  </a:t>
            </a:r>
            <a:r>
              <a:rPr dirty="0" sz="1800" spc="-5">
                <a:latin typeface="Carlito"/>
                <a:cs typeface="Carlito"/>
              </a:rPr>
              <a:t>Peta </a:t>
            </a:r>
            <a:r>
              <a:rPr dirty="0" sz="1800">
                <a:latin typeface="Carlito"/>
                <a:cs typeface="Carlito"/>
              </a:rPr>
              <a:t>Rencana </a:t>
            </a:r>
            <a:r>
              <a:rPr dirty="0" sz="1800" spc="-5">
                <a:latin typeface="Carlito"/>
                <a:cs typeface="Carlito"/>
              </a:rPr>
              <a:t>SPBE,</a:t>
            </a:r>
            <a:r>
              <a:rPr dirty="0" sz="180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dan/atau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 spc="-5">
                <a:latin typeface="Carlito"/>
                <a:cs typeface="Carlito"/>
              </a:rPr>
              <a:t>Dokumentasi aktivitas-aktivitas reviu</a:t>
            </a:r>
            <a:r>
              <a:rPr dirty="0" sz="1800" spc="2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dan</a:t>
            </a:r>
            <a:endParaRPr sz="1800">
              <a:latin typeface="Carlito"/>
              <a:cs typeface="Carlito"/>
            </a:endParaRPr>
          </a:p>
          <a:p>
            <a:pPr marL="299085">
              <a:lnSpc>
                <a:spcPct val="100000"/>
              </a:lnSpc>
              <a:spcBef>
                <a:spcPts val="30"/>
              </a:spcBef>
            </a:pPr>
            <a:r>
              <a:rPr dirty="0" sz="1800">
                <a:latin typeface="Carlito"/>
                <a:cs typeface="Carlito"/>
              </a:rPr>
              <a:t>evaluasi </a:t>
            </a:r>
            <a:r>
              <a:rPr dirty="0" sz="1800" spc="-5">
                <a:latin typeface="Carlito"/>
                <a:cs typeface="Carlito"/>
              </a:rPr>
              <a:t>Peta </a:t>
            </a:r>
            <a:r>
              <a:rPr dirty="0" sz="1800">
                <a:latin typeface="Carlito"/>
                <a:cs typeface="Carlito"/>
              </a:rPr>
              <a:t>Rencana</a:t>
            </a:r>
            <a:r>
              <a:rPr dirty="0" sz="1800" spc="2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SPBE.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03247" y="4163567"/>
            <a:ext cx="4274820" cy="2403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621" y="1027851"/>
            <a:ext cx="458940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623566"/>
            <a:ext cx="9004300" cy="1092835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8255" rIns="0" bIns="0" rtlCol="0" vert="horz">
            <a:spAutoFit/>
          </a:bodyPr>
          <a:lstStyle/>
          <a:p>
            <a:pPr algn="just" marL="302260" marR="67945" indent="-228600">
              <a:lnSpc>
                <a:spcPct val="107200"/>
              </a:lnSpc>
              <a:spcBef>
                <a:spcPts val="65"/>
              </a:spcBef>
              <a:buFont typeface="Arial"/>
              <a:buChar char="•"/>
              <a:tabLst>
                <a:tab pos="302895" algn="l"/>
              </a:tabLst>
            </a:pPr>
            <a:r>
              <a:rPr dirty="0" sz="1800" spc="-5">
                <a:latin typeface="Bookman Uralic"/>
                <a:cs typeface="Bookman Uralic"/>
              </a:rPr>
              <a:t>Kriteria tingkat </a:t>
            </a:r>
            <a:r>
              <a:rPr dirty="0" sz="1800">
                <a:latin typeface="Bookman Uralic"/>
                <a:cs typeface="Bookman Uralic"/>
              </a:rPr>
              <a:t>4 telah </a:t>
            </a:r>
            <a:r>
              <a:rPr dirty="0" sz="1800" spc="-5">
                <a:latin typeface="Bookman Uralic"/>
                <a:cs typeface="Bookman Uralic"/>
              </a:rPr>
              <a:t>terpenuhi dan dokumen Peta Rencana SPBE Instansi  Pusat/Pemerintah </a:t>
            </a:r>
            <a:r>
              <a:rPr dirty="0" sz="1800">
                <a:latin typeface="Bookman Uralic"/>
                <a:cs typeface="Bookman Uralic"/>
              </a:rPr>
              <a:t>Daerah telah </a:t>
            </a:r>
            <a:r>
              <a:rPr dirty="0" sz="1800" spc="-5" b="1">
                <a:latin typeface="Bookman Uralic"/>
                <a:cs typeface="Bookman Uralic"/>
              </a:rPr>
              <a:t>dilakukan pemutakhiran </a:t>
            </a:r>
            <a:r>
              <a:rPr dirty="0" sz="1800" spc="-5">
                <a:latin typeface="Bookman Uralic"/>
                <a:cs typeface="Bookman Uralic"/>
              </a:rPr>
              <a:t>sebagai </a:t>
            </a:r>
            <a:r>
              <a:rPr dirty="0" sz="1800">
                <a:latin typeface="Bookman Uralic"/>
                <a:cs typeface="Bookman Uralic"/>
              </a:rPr>
              <a:t>tindak  </a:t>
            </a:r>
            <a:r>
              <a:rPr dirty="0" sz="1800" spc="-5">
                <a:latin typeface="Bookman Uralic"/>
                <a:cs typeface="Bookman Uralic"/>
              </a:rPr>
              <a:t>lanjut hasil </a:t>
            </a:r>
            <a:r>
              <a:rPr dirty="0" sz="1800">
                <a:latin typeface="Bookman Uralic"/>
                <a:cs typeface="Bookman Uralic"/>
              </a:rPr>
              <a:t>reviu </a:t>
            </a:r>
            <a:r>
              <a:rPr dirty="0" sz="1800" spc="-5">
                <a:latin typeface="Bookman Uralic"/>
                <a:cs typeface="Bookman Uralic"/>
              </a:rPr>
              <a:t>dan</a:t>
            </a:r>
            <a:r>
              <a:rPr dirty="0" sz="1800" spc="-15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evaluasi.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5"/>
              <a:t>12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20951" y="2118182"/>
            <a:ext cx="2988310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5 Peta </a:t>
            </a:r>
            <a:r>
              <a:rPr dirty="0" sz="1950" spc="-5" b="1">
                <a:latin typeface="Carlito"/>
                <a:cs typeface="Carlito"/>
              </a:rPr>
              <a:t>Rencana</a:t>
            </a:r>
            <a:r>
              <a:rPr dirty="0" sz="1950" spc="-80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9344" y="2083307"/>
            <a:ext cx="376428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64495" y="958596"/>
            <a:ext cx="542544" cy="544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108191" y="3845052"/>
            <a:ext cx="4498975" cy="286258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1115" rIns="0" bIns="0" rtlCol="0" vert="horz">
            <a:spAutoFit/>
          </a:bodyPr>
          <a:lstStyle/>
          <a:p>
            <a:pPr marL="378460" marR="286385" indent="-287020">
              <a:lnSpc>
                <a:spcPct val="100000"/>
              </a:lnSpc>
              <a:spcBef>
                <a:spcPts val="245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Terdapat notulensi/catatan/laporan hasil  reviu/evaluasi</a:t>
            </a:r>
            <a:r>
              <a:rPr dirty="0" sz="1800" spc="1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dan</a:t>
            </a:r>
            <a:endParaRPr sz="1800">
              <a:latin typeface="Carlito"/>
              <a:cs typeface="Carlito"/>
            </a:endParaRPr>
          </a:p>
          <a:p>
            <a:pPr marL="378460" indent="-287020">
              <a:lnSpc>
                <a:spcPct val="100000"/>
              </a:lnSpc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Rekomendasi tindak lanjut Peta</a:t>
            </a:r>
            <a:r>
              <a:rPr dirty="0" sz="1800" spc="35">
                <a:latin typeface="Carlito"/>
                <a:cs typeface="Carlito"/>
              </a:rPr>
              <a:t> </a:t>
            </a:r>
            <a:r>
              <a:rPr dirty="0" sz="1800">
                <a:latin typeface="Carlito"/>
                <a:cs typeface="Carlito"/>
              </a:rPr>
              <a:t>Rencana</a:t>
            </a:r>
            <a:endParaRPr sz="1800">
              <a:latin typeface="Carlito"/>
              <a:cs typeface="Carlito"/>
            </a:endParaRPr>
          </a:p>
          <a:p>
            <a:pPr marL="378460">
              <a:lnSpc>
                <a:spcPct val="100000"/>
              </a:lnSpc>
            </a:pPr>
            <a:r>
              <a:rPr dirty="0" sz="1800" spc="-5">
                <a:latin typeface="Carlito"/>
                <a:cs typeface="Carlito"/>
              </a:rPr>
              <a:t>SPBE,</a:t>
            </a:r>
            <a:endParaRPr sz="1800">
              <a:latin typeface="Carlito"/>
              <a:cs typeface="Carlito"/>
            </a:endParaRPr>
          </a:p>
          <a:p>
            <a:pPr marL="378460" marR="690245" indent="-28702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>
                <a:latin typeface="Carlito"/>
                <a:cs typeface="Carlito"/>
              </a:rPr>
              <a:t>Bukti </a:t>
            </a:r>
            <a:r>
              <a:rPr dirty="0" sz="1800" spc="-5">
                <a:latin typeface="Carlito"/>
                <a:cs typeface="Carlito"/>
              </a:rPr>
              <a:t>undangan </a:t>
            </a:r>
            <a:r>
              <a:rPr dirty="0" sz="1800">
                <a:latin typeface="Carlito"/>
                <a:cs typeface="Carlito"/>
              </a:rPr>
              <a:t>rapat </a:t>
            </a:r>
            <a:r>
              <a:rPr dirty="0" sz="1800" spc="-5">
                <a:latin typeface="Carlito"/>
                <a:cs typeface="Carlito"/>
              </a:rPr>
              <a:t>pembahasan  penyempurnaan Peta </a:t>
            </a:r>
            <a:r>
              <a:rPr dirty="0" sz="1800">
                <a:latin typeface="Carlito"/>
                <a:cs typeface="Carlito"/>
              </a:rPr>
              <a:t>Rencana </a:t>
            </a:r>
            <a:r>
              <a:rPr dirty="0" sz="1800" spc="-5">
                <a:latin typeface="Carlito"/>
                <a:cs typeface="Carlito"/>
              </a:rPr>
              <a:t>SPBE,  dan/atau</a:t>
            </a:r>
            <a:endParaRPr sz="1800">
              <a:latin typeface="Carlito"/>
              <a:cs typeface="Carlito"/>
            </a:endParaRPr>
          </a:p>
          <a:p>
            <a:pPr marL="378460" indent="-287020">
              <a:lnSpc>
                <a:spcPct val="100000"/>
              </a:lnSpc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Dokumentasi aktivitas-aktivitas</a:t>
            </a:r>
            <a:r>
              <a:rPr dirty="0" sz="1800" spc="-1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analisis</a:t>
            </a:r>
            <a:endParaRPr sz="1800">
              <a:latin typeface="Carlito"/>
              <a:cs typeface="Carlito"/>
            </a:endParaRPr>
          </a:p>
          <a:p>
            <a:pPr marL="378460" marR="617220">
              <a:lnSpc>
                <a:spcPts val="2180"/>
              </a:lnSpc>
              <a:spcBef>
                <a:spcPts val="55"/>
              </a:spcBef>
            </a:pPr>
            <a:r>
              <a:rPr dirty="0" sz="1800">
                <a:latin typeface="Carlito"/>
                <a:cs typeface="Carlito"/>
              </a:rPr>
              <a:t>komparasi atau </a:t>
            </a:r>
            <a:r>
              <a:rPr dirty="0" sz="1800" spc="-5">
                <a:latin typeface="Carlito"/>
                <a:cs typeface="Carlito"/>
              </a:rPr>
              <a:t>penyempurnaan Peta  </a:t>
            </a:r>
            <a:r>
              <a:rPr dirty="0" sz="1800">
                <a:latin typeface="Carlito"/>
                <a:cs typeface="Carlito"/>
              </a:rPr>
              <a:t>Rencana</a:t>
            </a:r>
            <a:r>
              <a:rPr dirty="0" sz="1800" spc="1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SPBE;.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03247" y="3854196"/>
            <a:ext cx="4282440" cy="2853055"/>
            <a:chOff x="1603247" y="3854196"/>
            <a:chExt cx="4282440" cy="2853055"/>
          </a:xfrm>
        </p:grpSpPr>
        <p:sp>
          <p:nvSpPr>
            <p:cNvPr id="10" name="object 10"/>
            <p:cNvSpPr/>
            <p:nvPr/>
          </p:nvSpPr>
          <p:spPr>
            <a:xfrm>
              <a:off x="1603247" y="3854196"/>
              <a:ext cx="2298191" cy="14264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727959" y="4796028"/>
              <a:ext cx="3157728" cy="19110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7952" y="1711439"/>
            <a:ext cx="1219200" cy="398780"/>
            <a:chOff x="377952" y="1711439"/>
            <a:chExt cx="1219200" cy="398780"/>
          </a:xfrm>
        </p:grpSpPr>
        <p:sp>
          <p:nvSpPr>
            <p:cNvPr id="3" name="object 3"/>
            <p:cNvSpPr/>
            <p:nvPr/>
          </p:nvSpPr>
          <p:spPr>
            <a:xfrm>
              <a:off x="377952" y="1719872"/>
              <a:ext cx="1219200" cy="354965"/>
            </a:xfrm>
            <a:custGeom>
              <a:avLst/>
              <a:gdLst/>
              <a:ahLst/>
              <a:cxnLst/>
              <a:rect l="l" t="t" r="r" b="b"/>
              <a:pathLst>
                <a:path w="1219200" h="354964">
                  <a:moveTo>
                    <a:pt x="1218615" y="0"/>
                  </a:moveTo>
                  <a:lnTo>
                    <a:pt x="0" y="0"/>
                  </a:lnTo>
                  <a:lnTo>
                    <a:pt x="0" y="354418"/>
                  </a:lnTo>
                  <a:lnTo>
                    <a:pt x="1218615" y="354418"/>
                  </a:lnTo>
                  <a:lnTo>
                    <a:pt x="121861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01979" y="1711439"/>
              <a:ext cx="784098" cy="3985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5538215" y="1711439"/>
            <a:ext cx="767334" cy="398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619231" y="1711439"/>
            <a:ext cx="816101" cy="3985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77952" y="631316"/>
          <a:ext cx="11430000" cy="5766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8565"/>
                <a:gridCol w="5415915"/>
                <a:gridCol w="2299970"/>
                <a:gridCol w="2496184"/>
              </a:tblGrid>
              <a:tr h="53797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Tata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Kelola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7061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1012825" marR="429259">
                        <a:lnSpc>
                          <a:spcPct val="107100"/>
                        </a:lnSpc>
                        <a:spcBef>
                          <a:spcPts val="18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Perencanaan 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Strategis</a:t>
                      </a:r>
                      <a:r>
                        <a:rPr dirty="0" sz="1400" spc="-6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53784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Kematangan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Keterpaduan </a:t>
                      </a:r>
                      <a:r>
                        <a:rPr dirty="0" sz="2000" spc="-10" b="1">
                          <a:latin typeface="Carlito"/>
                          <a:cs typeface="Carlito"/>
                        </a:rPr>
                        <a:t>Rencana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2000" spc="-10" b="1">
                          <a:latin typeface="Carlito"/>
                          <a:cs typeface="Carlito"/>
                        </a:rPr>
                        <a:t>Anggaran</a:t>
                      </a:r>
                      <a:r>
                        <a:rPr dirty="0" sz="2000" spc="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7465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4495">
                <a:tc rowSpan="2">
                  <a:txBody>
                    <a:bodyPr/>
                    <a:lstStyle/>
                    <a:p>
                      <a:pPr marL="33528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  <a:tc>
                  <a:txBody>
                    <a:bodyPr/>
                    <a:lstStyle/>
                    <a:p>
                      <a:pPr algn="r" marR="8255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25">
                          <a:latin typeface="Carlito"/>
                          <a:cs typeface="Carlito"/>
                        </a:rPr>
                        <a:t>K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ri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t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4198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</a:tr>
              <a:tr h="70383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735"/>
                </a:tc>
                <a:tc gridSpan="3"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Rencana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Anggaran SPBE belum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tertuang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dalam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rencana kerja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anggaran</a:t>
                      </a:r>
                      <a:r>
                        <a:rPr dirty="0" sz="1400" spc="12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tahunan.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60960">
                    <a:solidFill>
                      <a:srgbClr val="E7E7E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84035">
                <a:tc>
                  <a:txBody>
                    <a:bodyPr/>
                    <a:lstStyle/>
                    <a:p>
                      <a:pPr algn="ctr" marL="635">
                        <a:lnSpc>
                          <a:spcPts val="1605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0960">
                    <a:solidFill>
                      <a:srgbClr val="E7E7E7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262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571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2164715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sebagian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Rencana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Anggaran SPBE pada unit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dikonsultasikan kepada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unit pengelola TIK 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</a:t>
                      </a:r>
                      <a:r>
                        <a:rPr dirty="0" sz="1400" spc="15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40335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913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17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266255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seluruh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Rencana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Anggaran SPBE unit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dikonsultasikan kepada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unit pengelola TIK 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</a:t>
                      </a:r>
                      <a:r>
                        <a:rPr dirty="0" sz="1400" spc="15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22555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505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211264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terpenuhi. Seluruh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Rencana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Anggaran 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 terpadu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dapat </a:t>
                      </a:r>
                      <a:r>
                        <a:rPr dirty="0" u="sng" sz="1400" spc="-10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dikendalikan </a:t>
                      </a:r>
                      <a:r>
                        <a:rPr dirty="0" u="sng" sz="1400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u="sng" sz="1400" spc="-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unit </a:t>
                      </a:r>
                      <a:r>
                        <a:rPr dirty="0" u="sng" sz="1400" spc="-10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kerja/lembaga </a:t>
                      </a:r>
                      <a:r>
                        <a:rPr dirty="0" u="sng" sz="1400" spc="-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u="sng" sz="1400" spc="-10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yang </a:t>
                      </a:r>
                      <a:r>
                        <a:rPr dirty="0" u="sng" sz="1400" spc="-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menjalankan fungsi perencanaan dan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u="sng" sz="1400" spc="-10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penganggaran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.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Selain itu,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Rencana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Anggaran SPBE 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dievaluasi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secara</a:t>
                      </a:r>
                      <a:r>
                        <a:rPr dirty="0" sz="1400" spc="15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periodik.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95885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44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9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202438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serta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Rencana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Anggaran SPBE 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revisi untuk tahun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anggaran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berikutnya sebagai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tindak lanjut 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400" spc="114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evaluasi.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99695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460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937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400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1,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3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937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441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441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dukung: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287664" y="34630"/>
            <a:ext cx="295581" cy="3859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431523" y="155447"/>
            <a:ext cx="376427" cy="3764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850129" y="92456"/>
            <a:ext cx="2401570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40">
                <a:latin typeface="Carlito"/>
                <a:cs typeface="Carlito"/>
              </a:rPr>
              <a:t>INDIKATOR</a:t>
            </a:r>
            <a:r>
              <a:rPr dirty="0" sz="3200" spc="-80">
                <a:latin typeface="Carlito"/>
                <a:cs typeface="Carlito"/>
              </a:rPr>
              <a:t> </a:t>
            </a:r>
            <a:r>
              <a:rPr dirty="0" sz="3200">
                <a:latin typeface="Carlito"/>
                <a:cs typeface="Carlito"/>
              </a:rPr>
              <a:t>13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27432" y="56386"/>
              <a:ext cx="12164568" cy="680161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7432" y="0"/>
              <a:ext cx="12164568" cy="18252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8926067" cy="68579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794118" y="920622"/>
            <a:ext cx="3747770" cy="1040130"/>
          </a:xfrm>
          <a:prstGeom prst="rect"/>
        </p:spPr>
        <p:txBody>
          <a:bodyPr wrap="square" lIns="0" tIns="73660" rIns="0" bIns="0" rtlCol="0" vert="horz">
            <a:spAutoFit/>
          </a:bodyPr>
          <a:lstStyle/>
          <a:p>
            <a:pPr marL="12700" marR="5080" indent="297180">
              <a:lnSpc>
                <a:spcPts val="3779"/>
              </a:lnSpc>
              <a:spcBef>
                <a:spcPts val="580"/>
              </a:spcBef>
            </a:pPr>
            <a:r>
              <a:rPr dirty="0" sz="3500" spc="-5">
                <a:solidFill>
                  <a:srgbClr val="000000"/>
                </a:solidFill>
                <a:latin typeface="Tahoma"/>
                <a:cs typeface="Tahoma"/>
              </a:rPr>
              <a:t>Evaluasi SPBE  Struktur</a:t>
            </a:r>
            <a:r>
              <a:rPr dirty="0" sz="3500" spc="-8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3500" spc="-5">
                <a:solidFill>
                  <a:srgbClr val="000000"/>
                </a:solidFill>
                <a:latin typeface="Tahoma"/>
                <a:cs typeface="Tahoma"/>
              </a:rPr>
              <a:t>Domain</a:t>
            </a:r>
            <a:endParaRPr sz="35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090415" y="2193035"/>
            <a:ext cx="4836160" cy="4665345"/>
            <a:chOff x="4090415" y="2193035"/>
            <a:chExt cx="4836160" cy="4665345"/>
          </a:xfrm>
        </p:grpSpPr>
        <p:sp>
          <p:nvSpPr>
            <p:cNvPr id="8" name="object 8"/>
            <p:cNvSpPr/>
            <p:nvPr/>
          </p:nvSpPr>
          <p:spPr>
            <a:xfrm>
              <a:off x="5498591" y="2968751"/>
              <a:ext cx="2418715" cy="3070860"/>
            </a:xfrm>
            <a:custGeom>
              <a:avLst/>
              <a:gdLst/>
              <a:ahLst/>
              <a:cxnLst/>
              <a:rect l="l" t="t" r="r" b="b"/>
              <a:pathLst>
                <a:path w="2418715" h="3070860">
                  <a:moveTo>
                    <a:pt x="0" y="422148"/>
                  </a:moveTo>
                  <a:lnTo>
                    <a:pt x="2696" y="376145"/>
                  </a:lnTo>
                  <a:lnTo>
                    <a:pt x="10598" y="331579"/>
                  </a:lnTo>
                  <a:lnTo>
                    <a:pt x="23426" y="288706"/>
                  </a:lnTo>
                  <a:lnTo>
                    <a:pt x="40900" y="247784"/>
                  </a:lnTo>
                  <a:lnTo>
                    <a:pt x="62737" y="209070"/>
                  </a:lnTo>
                  <a:lnTo>
                    <a:pt x="88660" y="172821"/>
                  </a:lnTo>
                  <a:lnTo>
                    <a:pt x="118386" y="139295"/>
                  </a:lnTo>
                  <a:lnTo>
                    <a:pt x="151635" y="108750"/>
                  </a:lnTo>
                  <a:lnTo>
                    <a:pt x="188128" y="81442"/>
                  </a:lnTo>
                  <a:lnTo>
                    <a:pt x="227583" y="57629"/>
                  </a:lnTo>
                  <a:lnTo>
                    <a:pt x="269721" y="37569"/>
                  </a:lnTo>
                  <a:lnTo>
                    <a:pt x="314260" y="21518"/>
                  </a:lnTo>
                  <a:lnTo>
                    <a:pt x="360921" y="9735"/>
                  </a:lnTo>
                  <a:lnTo>
                    <a:pt x="409423" y="2476"/>
                  </a:lnTo>
                  <a:lnTo>
                    <a:pt x="459486" y="0"/>
                  </a:lnTo>
                  <a:lnTo>
                    <a:pt x="509548" y="2476"/>
                  </a:lnTo>
                  <a:lnTo>
                    <a:pt x="558050" y="9735"/>
                  </a:lnTo>
                  <a:lnTo>
                    <a:pt x="604711" y="21518"/>
                  </a:lnTo>
                  <a:lnTo>
                    <a:pt x="649250" y="37569"/>
                  </a:lnTo>
                  <a:lnTo>
                    <a:pt x="691388" y="57629"/>
                  </a:lnTo>
                  <a:lnTo>
                    <a:pt x="730843" y="81442"/>
                  </a:lnTo>
                  <a:lnTo>
                    <a:pt x="767336" y="108750"/>
                  </a:lnTo>
                  <a:lnTo>
                    <a:pt x="800585" y="139295"/>
                  </a:lnTo>
                  <a:lnTo>
                    <a:pt x="830311" y="172821"/>
                  </a:lnTo>
                  <a:lnTo>
                    <a:pt x="856234" y="209070"/>
                  </a:lnTo>
                  <a:lnTo>
                    <a:pt x="878071" y="247784"/>
                  </a:lnTo>
                  <a:lnTo>
                    <a:pt x="895545" y="288706"/>
                  </a:lnTo>
                  <a:lnTo>
                    <a:pt x="908373" y="331579"/>
                  </a:lnTo>
                  <a:lnTo>
                    <a:pt x="916275" y="376145"/>
                  </a:lnTo>
                  <a:lnTo>
                    <a:pt x="918972" y="422148"/>
                  </a:lnTo>
                  <a:lnTo>
                    <a:pt x="916275" y="468150"/>
                  </a:lnTo>
                  <a:lnTo>
                    <a:pt x="908373" y="512716"/>
                  </a:lnTo>
                  <a:lnTo>
                    <a:pt x="895545" y="555589"/>
                  </a:lnTo>
                  <a:lnTo>
                    <a:pt x="878071" y="596511"/>
                  </a:lnTo>
                  <a:lnTo>
                    <a:pt x="856234" y="635225"/>
                  </a:lnTo>
                  <a:lnTo>
                    <a:pt x="830311" y="671474"/>
                  </a:lnTo>
                  <a:lnTo>
                    <a:pt x="800585" y="705000"/>
                  </a:lnTo>
                  <a:lnTo>
                    <a:pt x="767336" y="735545"/>
                  </a:lnTo>
                  <a:lnTo>
                    <a:pt x="730843" y="762853"/>
                  </a:lnTo>
                  <a:lnTo>
                    <a:pt x="691388" y="786666"/>
                  </a:lnTo>
                  <a:lnTo>
                    <a:pt x="649250" y="806726"/>
                  </a:lnTo>
                  <a:lnTo>
                    <a:pt x="604711" y="822777"/>
                  </a:lnTo>
                  <a:lnTo>
                    <a:pt x="558050" y="834560"/>
                  </a:lnTo>
                  <a:lnTo>
                    <a:pt x="509548" y="841819"/>
                  </a:lnTo>
                  <a:lnTo>
                    <a:pt x="459486" y="844296"/>
                  </a:lnTo>
                  <a:lnTo>
                    <a:pt x="409423" y="841819"/>
                  </a:lnTo>
                  <a:lnTo>
                    <a:pt x="360921" y="834560"/>
                  </a:lnTo>
                  <a:lnTo>
                    <a:pt x="314260" y="822777"/>
                  </a:lnTo>
                  <a:lnTo>
                    <a:pt x="269721" y="806726"/>
                  </a:lnTo>
                  <a:lnTo>
                    <a:pt x="227584" y="786666"/>
                  </a:lnTo>
                  <a:lnTo>
                    <a:pt x="188128" y="762853"/>
                  </a:lnTo>
                  <a:lnTo>
                    <a:pt x="151635" y="735545"/>
                  </a:lnTo>
                  <a:lnTo>
                    <a:pt x="118386" y="705000"/>
                  </a:lnTo>
                  <a:lnTo>
                    <a:pt x="88660" y="671474"/>
                  </a:lnTo>
                  <a:lnTo>
                    <a:pt x="62737" y="635225"/>
                  </a:lnTo>
                  <a:lnTo>
                    <a:pt x="40900" y="596511"/>
                  </a:lnTo>
                  <a:lnTo>
                    <a:pt x="23426" y="555589"/>
                  </a:lnTo>
                  <a:lnTo>
                    <a:pt x="10598" y="512716"/>
                  </a:lnTo>
                  <a:lnTo>
                    <a:pt x="2696" y="468150"/>
                  </a:lnTo>
                  <a:lnTo>
                    <a:pt x="0" y="422148"/>
                  </a:lnTo>
                  <a:close/>
                </a:path>
                <a:path w="2418715" h="3070860">
                  <a:moveTo>
                    <a:pt x="758952" y="1535430"/>
                  </a:moveTo>
                  <a:lnTo>
                    <a:pt x="761643" y="1489525"/>
                  </a:lnTo>
                  <a:lnTo>
                    <a:pt x="769531" y="1445051"/>
                  </a:lnTo>
                  <a:lnTo>
                    <a:pt x="782336" y="1402262"/>
                  </a:lnTo>
                  <a:lnTo>
                    <a:pt x="799778" y="1361418"/>
                  </a:lnTo>
                  <a:lnTo>
                    <a:pt x="821577" y="1322775"/>
                  </a:lnTo>
                  <a:lnTo>
                    <a:pt x="847453" y="1286591"/>
                  </a:lnTo>
                  <a:lnTo>
                    <a:pt x="877128" y="1253123"/>
                  </a:lnTo>
                  <a:lnTo>
                    <a:pt x="910320" y="1222628"/>
                  </a:lnTo>
                  <a:lnTo>
                    <a:pt x="946751" y="1195364"/>
                  </a:lnTo>
                  <a:lnTo>
                    <a:pt x="986140" y="1171589"/>
                  </a:lnTo>
                  <a:lnTo>
                    <a:pt x="1028209" y="1151559"/>
                  </a:lnTo>
                  <a:lnTo>
                    <a:pt x="1072676" y="1135532"/>
                  </a:lnTo>
                  <a:lnTo>
                    <a:pt x="1119263" y="1123765"/>
                  </a:lnTo>
                  <a:lnTo>
                    <a:pt x="1167689" y="1116517"/>
                  </a:lnTo>
                  <a:lnTo>
                    <a:pt x="1217676" y="1114044"/>
                  </a:lnTo>
                  <a:lnTo>
                    <a:pt x="1267662" y="1116517"/>
                  </a:lnTo>
                  <a:lnTo>
                    <a:pt x="1316088" y="1123765"/>
                  </a:lnTo>
                  <a:lnTo>
                    <a:pt x="1362675" y="1135532"/>
                  </a:lnTo>
                  <a:lnTo>
                    <a:pt x="1407142" y="1151559"/>
                  </a:lnTo>
                  <a:lnTo>
                    <a:pt x="1449211" y="1171589"/>
                  </a:lnTo>
                  <a:lnTo>
                    <a:pt x="1488600" y="1195364"/>
                  </a:lnTo>
                  <a:lnTo>
                    <a:pt x="1525031" y="1222628"/>
                  </a:lnTo>
                  <a:lnTo>
                    <a:pt x="1558223" y="1253123"/>
                  </a:lnTo>
                  <a:lnTo>
                    <a:pt x="1587898" y="1286591"/>
                  </a:lnTo>
                  <a:lnTo>
                    <a:pt x="1613774" y="1322775"/>
                  </a:lnTo>
                  <a:lnTo>
                    <a:pt x="1635573" y="1361418"/>
                  </a:lnTo>
                  <a:lnTo>
                    <a:pt x="1653015" y="1402262"/>
                  </a:lnTo>
                  <a:lnTo>
                    <a:pt x="1665820" y="1445051"/>
                  </a:lnTo>
                  <a:lnTo>
                    <a:pt x="1673708" y="1489525"/>
                  </a:lnTo>
                  <a:lnTo>
                    <a:pt x="1676400" y="1535430"/>
                  </a:lnTo>
                  <a:lnTo>
                    <a:pt x="1673708" y="1581334"/>
                  </a:lnTo>
                  <a:lnTo>
                    <a:pt x="1665820" y="1625808"/>
                  </a:lnTo>
                  <a:lnTo>
                    <a:pt x="1653015" y="1668597"/>
                  </a:lnTo>
                  <a:lnTo>
                    <a:pt x="1635573" y="1709441"/>
                  </a:lnTo>
                  <a:lnTo>
                    <a:pt x="1613774" y="1748084"/>
                  </a:lnTo>
                  <a:lnTo>
                    <a:pt x="1587898" y="1784268"/>
                  </a:lnTo>
                  <a:lnTo>
                    <a:pt x="1558223" y="1817736"/>
                  </a:lnTo>
                  <a:lnTo>
                    <a:pt x="1525031" y="1848231"/>
                  </a:lnTo>
                  <a:lnTo>
                    <a:pt x="1488600" y="1875495"/>
                  </a:lnTo>
                  <a:lnTo>
                    <a:pt x="1449211" y="1899270"/>
                  </a:lnTo>
                  <a:lnTo>
                    <a:pt x="1407142" y="1919300"/>
                  </a:lnTo>
                  <a:lnTo>
                    <a:pt x="1362675" y="1935327"/>
                  </a:lnTo>
                  <a:lnTo>
                    <a:pt x="1316088" y="1947094"/>
                  </a:lnTo>
                  <a:lnTo>
                    <a:pt x="1267662" y="1954342"/>
                  </a:lnTo>
                  <a:lnTo>
                    <a:pt x="1217676" y="1956816"/>
                  </a:lnTo>
                  <a:lnTo>
                    <a:pt x="1167689" y="1954342"/>
                  </a:lnTo>
                  <a:lnTo>
                    <a:pt x="1119263" y="1947094"/>
                  </a:lnTo>
                  <a:lnTo>
                    <a:pt x="1072676" y="1935327"/>
                  </a:lnTo>
                  <a:lnTo>
                    <a:pt x="1028209" y="1919300"/>
                  </a:lnTo>
                  <a:lnTo>
                    <a:pt x="986140" y="1899270"/>
                  </a:lnTo>
                  <a:lnTo>
                    <a:pt x="946751" y="1875495"/>
                  </a:lnTo>
                  <a:lnTo>
                    <a:pt x="910320" y="1848231"/>
                  </a:lnTo>
                  <a:lnTo>
                    <a:pt x="877128" y="1817736"/>
                  </a:lnTo>
                  <a:lnTo>
                    <a:pt x="847453" y="1784268"/>
                  </a:lnTo>
                  <a:lnTo>
                    <a:pt x="821577" y="1748084"/>
                  </a:lnTo>
                  <a:lnTo>
                    <a:pt x="799778" y="1709441"/>
                  </a:lnTo>
                  <a:lnTo>
                    <a:pt x="782336" y="1668597"/>
                  </a:lnTo>
                  <a:lnTo>
                    <a:pt x="769531" y="1625808"/>
                  </a:lnTo>
                  <a:lnTo>
                    <a:pt x="761643" y="1581334"/>
                  </a:lnTo>
                  <a:lnTo>
                    <a:pt x="758952" y="1535430"/>
                  </a:lnTo>
                  <a:close/>
                </a:path>
                <a:path w="2418715" h="3070860">
                  <a:moveTo>
                    <a:pt x="1501139" y="2649474"/>
                  </a:moveTo>
                  <a:lnTo>
                    <a:pt x="1503831" y="2603569"/>
                  </a:lnTo>
                  <a:lnTo>
                    <a:pt x="1511719" y="2559095"/>
                  </a:lnTo>
                  <a:lnTo>
                    <a:pt x="1524524" y="2516306"/>
                  </a:lnTo>
                  <a:lnTo>
                    <a:pt x="1541966" y="2475462"/>
                  </a:lnTo>
                  <a:lnTo>
                    <a:pt x="1563765" y="2436819"/>
                  </a:lnTo>
                  <a:lnTo>
                    <a:pt x="1589641" y="2400635"/>
                  </a:lnTo>
                  <a:lnTo>
                    <a:pt x="1619316" y="2367167"/>
                  </a:lnTo>
                  <a:lnTo>
                    <a:pt x="1652508" y="2336672"/>
                  </a:lnTo>
                  <a:lnTo>
                    <a:pt x="1688939" y="2309408"/>
                  </a:lnTo>
                  <a:lnTo>
                    <a:pt x="1728328" y="2285633"/>
                  </a:lnTo>
                  <a:lnTo>
                    <a:pt x="1770397" y="2265603"/>
                  </a:lnTo>
                  <a:lnTo>
                    <a:pt x="1814864" y="2249576"/>
                  </a:lnTo>
                  <a:lnTo>
                    <a:pt x="1861451" y="2237809"/>
                  </a:lnTo>
                  <a:lnTo>
                    <a:pt x="1909877" y="2230561"/>
                  </a:lnTo>
                  <a:lnTo>
                    <a:pt x="1959864" y="2228088"/>
                  </a:lnTo>
                  <a:lnTo>
                    <a:pt x="2009850" y="2230561"/>
                  </a:lnTo>
                  <a:lnTo>
                    <a:pt x="2058276" y="2237809"/>
                  </a:lnTo>
                  <a:lnTo>
                    <a:pt x="2104863" y="2249576"/>
                  </a:lnTo>
                  <a:lnTo>
                    <a:pt x="2149330" y="2265603"/>
                  </a:lnTo>
                  <a:lnTo>
                    <a:pt x="2191399" y="2285633"/>
                  </a:lnTo>
                  <a:lnTo>
                    <a:pt x="2230788" y="2309408"/>
                  </a:lnTo>
                  <a:lnTo>
                    <a:pt x="2267219" y="2336672"/>
                  </a:lnTo>
                  <a:lnTo>
                    <a:pt x="2300411" y="2367167"/>
                  </a:lnTo>
                  <a:lnTo>
                    <a:pt x="2330086" y="2400635"/>
                  </a:lnTo>
                  <a:lnTo>
                    <a:pt x="2355962" y="2436819"/>
                  </a:lnTo>
                  <a:lnTo>
                    <a:pt x="2377761" y="2475462"/>
                  </a:lnTo>
                  <a:lnTo>
                    <a:pt x="2395203" y="2516306"/>
                  </a:lnTo>
                  <a:lnTo>
                    <a:pt x="2408008" y="2559095"/>
                  </a:lnTo>
                  <a:lnTo>
                    <a:pt x="2415896" y="2603569"/>
                  </a:lnTo>
                  <a:lnTo>
                    <a:pt x="2418588" y="2649474"/>
                  </a:lnTo>
                  <a:lnTo>
                    <a:pt x="2415896" y="2695389"/>
                  </a:lnTo>
                  <a:lnTo>
                    <a:pt x="2408008" y="2739871"/>
                  </a:lnTo>
                  <a:lnTo>
                    <a:pt x="2395203" y="2782665"/>
                  </a:lnTo>
                  <a:lnTo>
                    <a:pt x="2377761" y="2823512"/>
                  </a:lnTo>
                  <a:lnTo>
                    <a:pt x="2355962" y="2862156"/>
                  </a:lnTo>
                  <a:lnTo>
                    <a:pt x="2330086" y="2898340"/>
                  </a:lnTo>
                  <a:lnTo>
                    <a:pt x="2300411" y="2931806"/>
                  </a:lnTo>
                  <a:lnTo>
                    <a:pt x="2267219" y="2962297"/>
                  </a:lnTo>
                  <a:lnTo>
                    <a:pt x="2230788" y="2989557"/>
                  </a:lnTo>
                  <a:lnTo>
                    <a:pt x="2191399" y="3013329"/>
                  </a:lnTo>
                  <a:lnTo>
                    <a:pt x="2149330" y="3033354"/>
                  </a:lnTo>
                  <a:lnTo>
                    <a:pt x="2104863" y="3049377"/>
                  </a:lnTo>
                  <a:lnTo>
                    <a:pt x="2058276" y="3061140"/>
                  </a:lnTo>
                  <a:lnTo>
                    <a:pt x="2009850" y="3068387"/>
                  </a:lnTo>
                  <a:lnTo>
                    <a:pt x="1959864" y="3070860"/>
                  </a:lnTo>
                  <a:lnTo>
                    <a:pt x="1909877" y="3068387"/>
                  </a:lnTo>
                  <a:lnTo>
                    <a:pt x="1861451" y="3061140"/>
                  </a:lnTo>
                  <a:lnTo>
                    <a:pt x="1814864" y="3049377"/>
                  </a:lnTo>
                  <a:lnTo>
                    <a:pt x="1770397" y="3033354"/>
                  </a:lnTo>
                  <a:lnTo>
                    <a:pt x="1728328" y="3013329"/>
                  </a:lnTo>
                  <a:lnTo>
                    <a:pt x="1688939" y="2989557"/>
                  </a:lnTo>
                  <a:lnTo>
                    <a:pt x="1652508" y="2962297"/>
                  </a:lnTo>
                  <a:lnTo>
                    <a:pt x="1619316" y="2931806"/>
                  </a:lnTo>
                  <a:lnTo>
                    <a:pt x="1589641" y="2898340"/>
                  </a:lnTo>
                  <a:lnTo>
                    <a:pt x="1563765" y="2862156"/>
                  </a:lnTo>
                  <a:lnTo>
                    <a:pt x="1541966" y="2823512"/>
                  </a:lnTo>
                  <a:lnTo>
                    <a:pt x="1524524" y="2782665"/>
                  </a:lnTo>
                  <a:lnTo>
                    <a:pt x="1511719" y="2739871"/>
                  </a:lnTo>
                  <a:lnTo>
                    <a:pt x="1503831" y="2695389"/>
                  </a:lnTo>
                  <a:lnTo>
                    <a:pt x="1501139" y="264947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090415" y="2193035"/>
              <a:ext cx="4836160" cy="4665345"/>
            </a:xfrm>
            <a:custGeom>
              <a:avLst/>
              <a:gdLst/>
              <a:ahLst/>
              <a:cxnLst/>
              <a:rect l="l" t="t" r="r" b="b"/>
              <a:pathLst>
                <a:path w="4836159" h="4665345">
                  <a:moveTo>
                    <a:pt x="1925447" y="0"/>
                  </a:moveTo>
                  <a:lnTo>
                    <a:pt x="278257" y="0"/>
                  </a:lnTo>
                  <a:lnTo>
                    <a:pt x="3188462" y="4664962"/>
                  </a:lnTo>
                  <a:lnTo>
                    <a:pt x="0" y="4664962"/>
                  </a:lnTo>
                  <a:lnTo>
                    <a:pt x="4835652" y="4664964"/>
                  </a:lnTo>
                  <a:lnTo>
                    <a:pt x="1925447" y="0"/>
                  </a:lnTo>
                  <a:close/>
                </a:path>
              </a:pathLst>
            </a:custGeom>
            <a:solidFill>
              <a:srgbClr val="C00000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672250" y="3430831"/>
              <a:ext cx="274955" cy="274320"/>
            </a:xfrm>
            <a:custGeom>
              <a:avLst/>
              <a:gdLst/>
              <a:ahLst/>
              <a:cxnLst/>
              <a:rect l="l" t="t" r="r" b="b"/>
              <a:pathLst>
                <a:path w="274954" h="274320">
                  <a:moveTo>
                    <a:pt x="242577" y="0"/>
                  </a:moveTo>
                  <a:lnTo>
                    <a:pt x="0" y="242547"/>
                  </a:lnTo>
                  <a:lnTo>
                    <a:pt x="31775" y="274320"/>
                  </a:lnTo>
                  <a:lnTo>
                    <a:pt x="274341" y="31760"/>
                  </a:lnTo>
                  <a:lnTo>
                    <a:pt x="2425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719829" y="3161377"/>
              <a:ext cx="77999" cy="779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665530" y="3247166"/>
              <a:ext cx="471805" cy="334645"/>
            </a:xfrm>
            <a:custGeom>
              <a:avLst/>
              <a:gdLst/>
              <a:ahLst/>
              <a:cxnLst/>
              <a:rect l="l" t="t" r="r" b="b"/>
              <a:pathLst>
                <a:path w="471804" h="334645">
                  <a:moveTo>
                    <a:pt x="85499" y="218370"/>
                  </a:moveTo>
                  <a:lnTo>
                    <a:pt x="54299" y="218370"/>
                  </a:lnTo>
                  <a:lnTo>
                    <a:pt x="54299" y="334497"/>
                  </a:lnTo>
                  <a:lnTo>
                    <a:pt x="85499" y="303301"/>
                  </a:lnTo>
                  <a:lnTo>
                    <a:pt x="85499" y="218370"/>
                  </a:lnTo>
                  <a:close/>
                </a:path>
                <a:path w="471804" h="334645">
                  <a:moveTo>
                    <a:pt x="132298" y="218370"/>
                  </a:moveTo>
                  <a:lnTo>
                    <a:pt x="101099" y="218370"/>
                  </a:lnTo>
                  <a:lnTo>
                    <a:pt x="101099" y="287703"/>
                  </a:lnTo>
                  <a:lnTo>
                    <a:pt x="132298" y="256507"/>
                  </a:lnTo>
                  <a:lnTo>
                    <a:pt x="132298" y="218370"/>
                  </a:lnTo>
                  <a:close/>
                </a:path>
                <a:path w="471804" h="334645">
                  <a:moveTo>
                    <a:pt x="164885" y="46793"/>
                  </a:moveTo>
                  <a:lnTo>
                    <a:pt x="54299" y="46793"/>
                  </a:lnTo>
                  <a:lnTo>
                    <a:pt x="54283" y="102244"/>
                  </a:lnTo>
                  <a:lnTo>
                    <a:pt x="30899" y="218370"/>
                  </a:lnTo>
                  <a:lnTo>
                    <a:pt x="155698" y="218370"/>
                  </a:lnTo>
                  <a:lnTo>
                    <a:pt x="132298" y="102244"/>
                  </a:lnTo>
                  <a:lnTo>
                    <a:pt x="132298" y="47651"/>
                  </a:lnTo>
                  <a:lnTo>
                    <a:pt x="165081" y="47651"/>
                  </a:lnTo>
                  <a:lnTo>
                    <a:pt x="164885" y="46793"/>
                  </a:lnTo>
                  <a:close/>
                </a:path>
                <a:path w="471804" h="334645">
                  <a:moveTo>
                    <a:pt x="321003" y="48119"/>
                  </a:moveTo>
                  <a:lnTo>
                    <a:pt x="209674" y="48119"/>
                  </a:lnTo>
                  <a:lnTo>
                    <a:pt x="209674" y="178908"/>
                  </a:lnTo>
                  <a:lnTo>
                    <a:pt x="226912" y="161594"/>
                  </a:lnTo>
                  <a:lnTo>
                    <a:pt x="237231" y="154733"/>
                  </a:lnTo>
                  <a:lnTo>
                    <a:pt x="248970" y="152441"/>
                  </a:lnTo>
                  <a:lnTo>
                    <a:pt x="288298" y="152441"/>
                  </a:lnTo>
                  <a:lnTo>
                    <a:pt x="288298" y="48197"/>
                  </a:lnTo>
                  <a:lnTo>
                    <a:pt x="321020" y="48197"/>
                  </a:lnTo>
                  <a:close/>
                </a:path>
                <a:path w="471804" h="334645">
                  <a:moveTo>
                    <a:pt x="288298" y="152441"/>
                  </a:moveTo>
                  <a:lnTo>
                    <a:pt x="248970" y="152441"/>
                  </a:lnTo>
                  <a:lnTo>
                    <a:pt x="260732" y="154733"/>
                  </a:lnTo>
                  <a:lnTo>
                    <a:pt x="271060" y="161594"/>
                  </a:lnTo>
                  <a:lnTo>
                    <a:pt x="288298" y="178206"/>
                  </a:lnTo>
                  <a:lnTo>
                    <a:pt x="288298" y="152441"/>
                  </a:lnTo>
                  <a:close/>
                </a:path>
                <a:path w="471804" h="334645">
                  <a:moveTo>
                    <a:pt x="321020" y="48197"/>
                  </a:moveTo>
                  <a:lnTo>
                    <a:pt x="288298" y="48197"/>
                  </a:lnTo>
                  <a:lnTo>
                    <a:pt x="313335" y="158864"/>
                  </a:lnTo>
                  <a:lnTo>
                    <a:pt x="319861" y="163953"/>
                  </a:lnTo>
                  <a:lnTo>
                    <a:pt x="327297" y="163778"/>
                  </a:lnTo>
                  <a:lnTo>
                    <a:pt x="332721" y="163768"/>
                  </a:lnTo>
                  <a:lnTo>
                    <a:pt x="341815" y="154674"/>
                  </a:lnTo>
                  <a:lnTo>
                    <a:pt x="342507" y="151533"/>
                  </a:lnTo>
                  <a:lnTo>
                    <a:pt x="359537" y="76273"/>
                  </a:lnTo>
                  <a:lnTo>
                    <a:pt x="327297" y="76273"/>
                  </a:lnTo>
                  <a:lnTo>
                    <a:pt x="321020" y="48197"/>
                  </a:lnTo>
                  <a:close/>
                </a:path>
                <a:path w="471804" h="334645">
                  <a:moveTo>
                    <a:pt x="22976" y="163777"/>
                  </a:moveTo>
                  <a:lnTo>
                    <a:pt x="15299" y="163777"/>
                  </a:lnTo>
                  <a:lnTo>
                    <a:pt x="22761" y="163946"/>
                  </a:lnTo>
                  <a:lnTo>
                    <a:pt x="22976" y="163777"/>
                  </a:lnTo>
                  <a:close/>
                </a:path>
                <a:path w="471804" h="334645">
                  <a:moveTo>
                    <a:pt x="93065" y="0"/>
                  </a:moveTo>
                  <a:lnTo>
                    <a:pt x="53312" y="8344"/>
                  </a:lnTo>
                  <a:lnTo>
                    <a:pt x="324" y="143812"/>
                  </a:lnTo>
                  <a:lnTo>
                    <a:pt x="0" y="150275"/>
                  </a:lnTo>
                  <a:lnTo>
                    <a:pt x="2106" y="156157"/>
                  </a:lnTo>
                  <a:lnTo>
                    <a:pt x="14441" y="163849"/>
                  </a:lnTo>
                  <a:lnTo>
                    <a:pt x="15299" y="163777"/>
                  </a:lnTo>
                  <a:lnTo>
                    <a:pt x="22976" y="163777"/>
                  </a:lnTo>
                  <a:lnTo>
                    <a:pt x="29242" y="158864"/>
                  </a:lnTo>
                  <a:lnTo>
                    <a:pt x="29338" y="158643"/>
                  </a:lnTo>
                  <a:lnTo>
                    <a:pt x="30899" y="151533"/>
                  </a:lnTo>
                  <a:lnTo>
                    <a:pt x="54299" y="46793"/>
                  </a:lnTo>
                  <a:lnTo>
                    <a:pt x="164885" y="46793"/>
                  </a:lnTo>
                  <a:lnTo>
                    <a:pt x="160374" y="27114"/>
                  </a:lnTo>
                  <a:lnTo>
                    <a:pt x="158470" y="24066"/>
                  </a:lnTo>
                  <a:lnTo>
                    <a:pt x="124498" y="5225"/>
                  </a:lnTo>
                  <a:lnTo>
                    <a:pt x="108944" y="1306"/>
                  </a:lnTo>
                  <a:lnTo>
                    <a:pt x="93065" y="0"/>
                  </a:lnTo>
                  <a:close/>
                </a:path>
                <a:path w="471804" h="334645">
                  <a:moveTo>
                    <a:pt x="165081" y="47651"/>
                  </a:moveTo>
                  <a:lnTo>
                    <a:pt x="132298" y="47651"/>
                  </a:lnTo>
                  <a:lnTo>
                    <a:pt x="155698" y="149505"/>
                  </a:lnTo>
                  <a:lnTo>
                    <a:pt x="156387" y="157597"/>
                  </a:lnTo>
                  <a:lnTo>
                    <a:pt x="163173" y="163804"/>
                  </a:lnTo>
                  <a:lnTo>
                    <a:pt x="178585" y="163726"/>
                  </a:lnTo>
                  <a:lnTo>
                    <a:pt x="184864" y="158643"/>
                  </a:lnTo>
                  <a:lnTo>
                    <a:pt x="186430" y="151533"/>
                  </a:lnTo>
                  <a:lnTo>
                    <a:pt x="186898" y="148180"/>
                  </a:lnTo>
                  <a:lnTo>
                    <a:pt x="203603" y="74792"/>
                  </a:lnTo>
                  <a:lnTo>
                    <a:pt x="171298" y="74791"/>
                  </a:lnTo>
                  <a:lnTo>
                    <a:pt x="165081" y="47651"/>
                  </a:lnTo>
                  <a:close/>
                </a:path>
                <a:path w="471804" h="334645">
                  <a:moveTo>
                    <a:pt x="448373" y="48119"/>
                  </a:moveTo>
                  <a:lnTo>
                    <a:pt x="365907" y="48119"/>
                  </a:lnTo>
                  <a:lnTo>
                    <a:pt x="365907" y="130582"/>
                  </a:lnTo>
                  <a:lnTo>
                    <a:pt x="443907" y="52585"/>
                  </a:lnTo>
                  <a:lnTo>
                    <a:pt x="443907" y="48197"/>
                  </a:lnTo>
                  <a:lnTo>
                    <a:pt x="448295" y="48197"/>
                  </a:lnTo>
                  <a:close/>
                </a:path>
                <a:path w="471804" h="334645">
                  <a:moveTo>
                    <a:pt x="405063" y="0"/>
                  </a:moveTo>
                  <a:lnTo>
                    <a:pt x="365290" y="8344"/>
                  </a:lnTo>
                  <a:lnTo>
                    <a:pt x="327297" y="76273"/>
                  </a:lnTo>
                  <a:lnTo>
                    <a:pt x="359537" y="76273"/>
                  </a:lnTo>
                  <a:lnTo>
                    <a:pt x="365907" y="48119"/>
                  </a:lnTo>
                  <a:lnTo>
                    <a:pt x="448373" y="48119"/>
                  </a:lnTo>
                  <a:lnTo>
                    <a:pt x="471219" y="25274"/>
                  </a:lnTo>
                  <a:lnTo>
                    <a:pt x="470453" y="24014"/>
                  </a:lnTo>
                  <a:lnTo>
                    <a:pt x="467697" y="21837"/>
                  </a:lnTo>
                  <a:lnTo>
                    <a:pt x="420943" y="1306"/>
                  </a:lnTo>
                  <a:lnTo>
                    <a:pt x="405063" y="0"/>
                  </a:lnTo>
                  <a:close/>
                </a:path>
                <a:path w="471804" h="334645">
                  <a:moveTo>
                    <a:pt x="256090" y="544"/>
                  </a:moveTo>
                  <a:lnTo>
                    <a:pt x="208205" y="9043"/>
                  </a:lnTo>
                  <a:lnTo>
                    <a:pt x="181594" y="30571"/>
                  </a:lnTo>
                  <a:lnTo>
                    <a:pt x="171298" y="74791"/>
                  </a:lnTo>
                  <a:lnTo>
                    <a:pt x="203603" y="74792"/>
                  </a:lnTo>
                  <a:lnTo>
                    <a:pt x="209674" y="48119"/>
                  </a:lnTo>
                  <a:lnTo>
                    <a:pt x="321003" y="48119"/>
                  </a:lnTo>
                  <a:lnTo>
                    <a:pt x="317079" y="30571"/>
                  </a:lnTo>
                  <a:lnTo>
                    <a:pt x="316364" y="27114"/>
                  </a:lnTo>
                  <a:lnTo>
                    <a:pt x="314444" y="24014"/>
                  </a:lnTo>
                  <a:lnTo>
                    <a:pt x="280498" y="5225"/>
                  </a:lnTo>
                  <a:lnTo>
                    <a:pt x="256090" y="544"/>
                  </a:lnTo>
                  <a:close/>
                </a:path>
                <a:path w="471804" h="334645">
                  <a:moveTo>
                    <a:pt x="448295" y="48197"/>
                  </a:moveTo>
                  <a:lnTo>
                    <a:pt x="443907" y="48197"/>
                  </a:lnTo>
                  <a:lnTo>
                    <a:pt x="444735" y="51757"/>
                  </a:lnTo>
                  <a:lnTo>
                    <a:pt x="448295" y="481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031749" y="3161377"/>
              <a:ext cx="77999" cy="779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875516" y="3161377"/>
              <a:ext cx="77999" cy="779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186766" y="4015206"/>
              <a:ext cx="417830" cy="361315"/>
            </a:xfrm>
            <a:custGeom>
              <a:avLst/>
              <a:gdLst/>
              <a:ahLst/>
              <a:cxnLst/>
              <a:rect l="l" t="t" r="r" b="b"/>
              <a:pathLst>
                <a:path w="417829" h="361314">
                  <a:moveTo>
                    <a:pt x="190284" y="180581"/>
                  </a:moveTo>
                  <a:lnTo>
                    <a:pt x="0" y="0"/>
                  </a:lnTo>
                  <a:lnTo>
                    <a:pt x="0" y="361162"/>
                  </a:lnTo>
                  <a:lnTo>
                    <a:pt x="190284" y="180581"/>
                  </a:lnTo>
                  <a:close/>
                </a:path>
                <a:path w="417829" h="361314">
                  <a:moveTo>
                    <a:pt x="311454" y="105803"/>
                  </a:moveTo>
                  <a:lnTo>
                    <a:pt x="199961" y="0"/>
                  </a:lnTo>
                  <a:lnTo>
                    <a:pt x="199961" y="217309"/>
                  </a:lnTo>
                  <a:lnTo>
                    <a:pt x="311454" y="105803"/>
                  </a:lnTo>
                  <a:close/>
                </a:path>
                <a:path w="417829" h="361314">
                  <a:moveTo>
                    <a:pt x="417271" y="0"/>
                  </a:moveTo>
                  <a:lnTo>
                    <a:pt x="399923" y="0"/>
                  </a:lnTo>
                  <a:lnTo>
                    <a:pt x="399923" y="17348"/>
                  </a:lnTo>
                  <a:lnTo>
                    <a:pt x="4172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441947" y="4610100"/>
              <a:ext cx="815340" cy="81686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6646926" y="2351023"/>
            <a:ext cx="4250055" cy="2657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EA0518"/>
                </a:solidFill>
                <a:latin typeface="Tahoma"/>
                <a:cs typeface="Tahoma"/>
              </a:rPr>
              <a:t>Domain</a:t>
            </a:r>
            <a:r>
              <a:rPr dirty="0" sz="1800" spc="-35" b="1">
                <a:solidFill>
                  <a:srgbClr val="EA0518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EA0518"/>
                </a:solidFill>
                <a:latin typeface="Tahoma"/>
                <a:cs typeface="Tahoma"/>
              </a:rPr>
              <a:t>Kebijakan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100">
              <a:latin typeface="Tahoma"/>
              <a:cs typeface="Tahoma"/>
            </a:endParaRPr>
          </a:p>
          <a:p>
            <a:pPr marL="491490">
              <a:lnSpc>
                <a:spcPct val="100000"/>
              </a:lnSpc>
              <a:spcBef>
                <a:spcPts val="1465"/>
              </a:spcBef>
            </a:pPr>
            <a:r>
              <a:rPr dirty="0" sz="1800" b="1">
                <a:solidFill>
                  <a:srgbClr val="EA0518"/>
                </a:solidFill>
                <a:latin typeface="Tahoma"/>
                <a:cs typeface="Tahoma"/>
              </a:rPr>
              <a:t>Domaian </a:t>
            </a:r>
            <a:r>
              <a:rPr dirty="0" sz="1800" spc="-5" b="1">
                <a:solidFill>
                  <a:srgbClr val="EA0518"/>
                </a:solidFill>
                <a:latin typeface="Tahoma"/>
                <a:cs typeface="Tahoma"/>
              </a:rPr>
              <a:t>Tata</a:t>
            </a:r>
            <a:r>
              <a:rPr dirty="0" sz="1800" spc="-50" b="1">
                <a:solidFill>
                  <a:srgbClr val="EA0518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EA0518"/>
                </a:solidFill>
                <a:latin typeface="Tahoma"/>
                <a:cs typeface="Tahoma"/>
              </a:rPr>
              <a:t>Kelola</a:t>
            </a:r>
            <a:endParaRPr sz="1800">
              <a:latin typeface="Tahoma"/>
              <a:cs typeface="Tahoma"/>
            </a:endParaRPr>
          </a:p>
          <a:p>
            <a:pPr marL="1664970" marR="5080" indent="-661035">
              <a:lnSpc>
                <a:spcPct val="258900"/>
              </a:lnSpc>
              <a:spcBef>
                <a:spcPts val="1220"/>
              </a:spcBef>
            </a:pPr>
            <a:r>
              <a:rPr dirty="0" sz="1800" b="1">
                <a:solidFill>
                  <a:srgbClr val="EA0518"/>
                </a:solidFill>
                <a:latin typeface="Tahoma"/>
                <a:cs typeface="Tahoma"/>
              </a:rPr>
              <a:t>Domain </a:t>
            </a:r>
            <a:r>
              <a:rPr dirty="0" sz="1800" spc="-5" b="1">
                <a:solidFill>
                  <a:srgbClr val="EA0518"/>
                </a:solidFill>
                <a:latin typeface="Tahoma"/>
                <a:cs typeface="Tahoma"/>
              </a:rPr>
              <a:t>Manajemen SPBE  </a:t>
            </a:r>
            <a:r>
              <a:rPr dirty="0" sz="1800" b="1">
                <a:solidFill>
                  <a:srgbClr val="EA0518"/>
                </a:solidFill>
                <a:latin typeface="Tahoma"/>
                <a:cs typeface="Tahoma"/>
              </a:rPr>
              <a:t>Domain </a:t>
            </a:r>
            <a:r>
              <a:rPr dirty="0" sz="1800" spc="-5" b="1">
                <a:solidFill>
                  <a:srgbClr val="EA0518"/>
                </a:solidFill>
                <a:latin typeface="Tahoma"/>
                <a:cs typeface="Tahoma"/>
              </a:rPr>
              <a:t>Layanan</a:t>
            </a:r>
            <a:r>
              <a:rPr dirty="0" sz="1800" spc="-140" b="1">
                <a:solidFill>
                  <a:srgbClr val="EA0518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EA0518"/>
                </a:solidFill>
                <a:latin typeface="Tahoma"/>
                <a:cs typeface="Tahoma"/>
              </a:rPr>
              <a:t>SPBE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165480" y="2312288"/>
            <a:ext cx="5556250" cy="1222375"/>
            <a:chOff x="5165480" y="2312288"/>
            <a:chExt cx="5556250" cy="1222375"/>
          </a:xfrm>
        </p:grpSpPr>
        <p:sp>
          <p:nvSpPr>
            <p:cNvPr id="19" name="object 19"/>
            <p:cNvSpPr/>
            <p:nvPr/>
          </p:nvSpPr>
          <p:spPr>
            <a:xfrm>
              <a:off x="5165480" y="2312288"/>
              <a:ext cx="350059" cy="48949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9838944" y="3110483"/>
              <a:ext cx="876300" cy="417830"/>
            </a:xfrm>
            <a:custGeom>
              <a:avLst/>
              <a:gdLst/>
              <a:ahLst/>
              <a:cxnLst/>
              <a:rect l="l" t="t" r="r" b="b"/>
              <a:pathLst>
                <a:path w="876300" h="417829">
                  <a:moveTo>
                    <a:pt x="484250" y="0"/>
                  </a:moveTo>
                  <a:lnTo>
                    <a:pt x="0" y="208787"/>
                  </a:lnTo>
                  <a:lnTo>
                    <a:pt x="484250" y="417575"/>
                  </a:lnTo>
                  <a:lnTo>
                    <a:pt x="484250" y="313181"/>
                  </a:lnTo>
                  <a:lnTo>
                    <a:pt x="876300" y="313181"/>
                  </a:lnTo>
                  <a:lnTo>
                    <a:pt x="876300" y="104393"/>
                  </a:lnTo>
                  <a:lnTo>
                    <a:pt x="484250" y="104393"/>
                  </a:lnTo>
                  <a:lnTo>
                    <a:pt x="4842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9838944" y="3110483"/>
              <a:ext cx="876300" cy="417830"/>
            </a:xfrm>
            <a:custGeom>
              <a:avLst/>
              <a:gdLst/>
              <a:ahLst/>
              <a:cxnLst/>
              <a:rect l="l" t="t" r="r" b="b"/>
              <a:pathLst>
                <a:path w="876300" h="417829">
                  <a:moveTo>
                    <a:pt x="876300" y="104393"/>
                  </a:moveTo>
                  <a:lnTo>
                    <a:pt x="484250" y="104393"/>
                  </a:lnTo>
                  <a:lnTo>
                    <a:pt x="484250" y="0"/>
                  </a:lnTo>
                  <a:lnTo>
                    <a:pt x="0" y="208787"/>
                  </a:lnTo>
                  <a:lnTo>
                    <a:pt x="484250" y="417575"/>
                  </a:lnTo>
                  <a:lnTo>
                    <a:pt x="484250" y="313181"/>
                  </a:lnTo>
                  <a:lnTo>
                    <a:pt x="876300" y="313181"/>
                  </a:lnTo>
                  <a:lnTo>
                    <a:pt x="876300" y="104393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947159"/>
            <a:ext cx="12192000" cy="2077720"/>
          </a:xfrm>
          <a:custGeom>
            <a:avLst/>
            <a:gdLst/>
            <a:ahLst/>
            <a:cxnLst/>
            <a:rect l="l" t="t" r="r" b="b"/>
            <a:pathLst>
              <a:path w="12192000" h="2077720">
                <a:moveTo>
                  <a:pt x="12192000" y="0"/>
                </a:moveTo>
                <a:lnTo>
                  <a:pt x="0" y="0"/>
                </a:lnTo>
                <a:lnTo>
                  <a:pt x="0" y="2077212"/>
                </a:lnTo>
                <a:lnTo>
                  <a:pt x="12192000" y="2077212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735195" y="4306951"/>
            <a:ext cx="2688590" cy="1157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660"/>
              </a:lnSpc>
              <a:spcBef>
                <a:spcPts val="95"/>
              </a:spcBef>
            </a:pPr>
            <a:r>
              <a:rPr dirty="0" sz="1600" spc="-15">
                <a:latin typeface="Verdana"/>
                <a:cs typeface="Verdana"/>
              </a:rPr>
              <a:t>Rencana </a:t>
            </a:r>
            <a:r>
              <a:rPr dirty="0" sz="1600" spc="-10">
                <a:latin typeface="Verdana"/>
                <a:cs typeface="Verdana"/>
              </a:rPr>
              <a:t>dan</a:t>
            </a:r>
            <a:r>
              <a:rPr dirty="0" sz="1600" spc="30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Anggaran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5">
                <a:latin typeface="Verdana"/>
                <a:cs typeface="Verdana"/>
              </a:rPr>
              <a:t>SPBE </a:t>
            </a:r>
            <a:r>
              <a:rPr dirty="0" sz="1600" spc="-10">
                <a:latin typeface="Verdana"/>
                <a:cs typeface="Verdana"/>
              </a:rPr>
              <a:t>disusun</a:t>
            </a:r>
            <a:r>
              <a:rPr dirty="0" sz="1600" spc="35">
                <a:latin typeface="Verdana"/>
                <a:cs typeface="Verdana"/>
              </a:rPr>
              <a:t> </a:t>
            </a:r>
            <a:r>
              <a:rPr dirty="0" sz="1600" spc="-10" b="1">
                <a:latin typeface="Verdana"/>
                <a:cs typeface="Verdana"/>
              </a:rPr>
              <a:t>sesuai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10" b="1">
                <a:latin typeface="Verdana"/>
                <a:cs typeface="Verdana"/>
              </a:rPr>
              <a:t>dengan</a:t>
            </a:r>
            <a:r>
              <a:rPr dirty="0" sz="1600" spc="25" b="1">
                <a:latin typeface="Verdana"/>
                <a:cs typeface="Verdana"/>
              </a:rPr>
              <a:t> </a:t>
            </a:r>
            <a:r>
              <a:rPr dirty="0" sz="1600" spc="-10" b="1">
                <a:latin typeface="Verdana"/>
                <a:cs typeface="Verdana"/>
              </a:rPr>
              <a:t>proses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5"/>
              </a:lnSpc>
            </a:pPr>
            <a:r>
              <a:rPr dirty="0" sz="1600" spc="-10" b="1">
                <a:latin typeface="Verdana"/>
                <a:cs typeface="Verdana"/>
              </a:rPr>
              <a:t>perencanaan</a:t>
            </a:r>
            <a:r>
              <a:rPr dirty="0" sz="1600" spc="50" b="1">
                <a:latin typeface="Verdana"/>
                <a:cs typeface="Verdana"/>
              </a:rPr>
              <a:t> </a:t>
            </a:r>
            <a:r>
              <a:rPr dirty="0" sz="1600" spc="-10" b="1">
                <a:latin typeface="Verdana"/>
                <a:cs typeface="Verdana"/>
              </a:rPr>
              <a:t>dan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10" b="1">
                <a:latin typeface="Verdana"/>
                <a:cs typeface="Verdana"/>
              </a:rPr>
              <a:t>penganggaran</a:t>
            </a:r>
            <a:r>
              <a:rPr dirty="0" sz="1600" spc="35" b="1">
                <a:latin typeface="Verdana"/>
                <a:cs typeface="Verdana"/>
              </a:rPr>
              <a:t> </a:t>
            </a:r>
            <a:r>
              <a:rPr dirty="0" sz="1600" spc="-5" b="1">
                <a:latin typeface="Verdana"/>
                <a:cs typeface="Verdana"/>
              </a:rPr>
              <a:t>tahunan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655"/>
              </a:lnSpc>
            </a:pPr>
            <a:r>
              <a:rPr dirty="0" sz="1600" spc="-10">
                <a:latin typeface="Verdana"/>
                <a:cs typeface="Verdana"/>
              </a:rPr>
              <a:t>pemerintah.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9119" y="4322826"/>
            <a:ext cx="2679700" cy="1157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660"/>
              </a:lnSpc>
              <a:spcBef>
                <a:spcPts val="95"/>
              </a:spcBef>
            </a:pPr>
            <a:r>
              <a:rPr dirty="0" sz="1600" spc="-15">
                <a:latin typeface="Verdana"/>
                <a:cs typeface="Verdana"/>
              </a:rPr>
              <a:t>Rencana </a:t>
            </a:r>
            <a:r>
              <a:rPr dirty="0" sz="1600" spc="-5">
                <a:latin typeface="Verdana"/>
                <a:cs typeface="Verdana"/>
              </a:rPr>
              <a:t>dan</a:t>
            </a:r>
            <a:r>
              <a:rPr dirty="0" sz="1600" spc="30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Anggaran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5">
                <a:latin typeface="Verdana"/>
                <a:cs typeface="Verdana"/>
              </a:rPr>
              <a:t>SPBE adalah</a:t>
            </a:r>
            <a:r>
              <a:rPr dirty="0" sz="1600" spc="-50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dokumen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15">
                <a:latin typeface="Verdana"/>
                <a:cs typeface="Verdana"/>
              </a:rPr>
              <a:t>yang</a:t>
            </a:r>
            <a:r>
              <a:rPr dirty="0" sz="1600" spc="-70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mendeskripsikan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5"/>
              </a:lnSpc>
            </a:pPr>
            <a:r>
              <a:rPr dirty="0" sz="1600" spc="-10" b="1">
                <a:latin typeface="Verdana"/>
                <a:cs typeface="Verdana"/>
              </a:rPr>
              <a:t>program, kegiatan</a:t>
            </a:r>
            <a:r>
              <a:rPr dirty="0" sz="1600" spc="70" b="1">
                <a:latin typeface="Verdana"/>
                <a:cs typeface="Verdana"/>
              </a:rPr>
              <a:t> </a:t>
            </a:r>
            <a:r>
              <a:rPr dirty="0" sz="1600" spc="-10" b="1">
                <a:latin typeface="Verdana"/>
                <a:cs typeface="Verdana"/>
              </a:rPr>
              <a:t>dan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10" b="1">
                <a:latin typeface="Verdana"/>
                <a:cs typeface="Verdana"/>
              </a:rPr>
              <a:t>pemanfaatan</a:t>
            </a:r>
            <a:r>
              <a:rPr dirty="0" sz="1600" spc="20" b="1">
                <a:latin typeface="Verdana"/>
                <a:cs typeface="Verdana"/>
              </a:rPr>
              <a:t> </a:t>
            </a:r>
            <a:r>
              <a:rPr dirty="0" sz="1600" spc="-10" b="1">
                <a:latin typeface="Verdana"/>
                <a:cs typeface="Verdana"/>
              </a:rPr>
              <a:t>anggaran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655"/>
              </a:lnSpc>
            </a:pPr>
            <a:r>
              <a:rPr dirty="0" sz="1600" spc="-5">
                <a:latin typeface="Verdana"/>
                <a:cs typeface="Verdana"/>
              </a:rPr>
              <a:t>SPBE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5843" y="4327905"/>
            <a:ext cx="2713355" cy="16910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660"/>
              </a:lnSpc>
              <a:spcBef>
                <a:spcPts val="95"/>
              </a:spcBef>
            </a:pPr>
            <a:r>
              <a:rPr dirty="0" sz="1600" spc="-10">
                <a:latin typeface="Verdana"/>
                <a:cs typeface="Verdana"/>
              </a:rPr>
              <a:t>Rencana </a:t>
            </a:r>
            <a:r>
              <a:rPr dirty="0" sz="1600" spc="-5">
                <a:latin typeface="Verdana"/>
                <a:cs typeface="Verdana"/>
              </a:rPr>
              <a:t>dan</a:t>
            </a:r>
            <a:r>
              <a:rPr dirty="0" sz="1600" spc="10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Anggaran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5">
                <a:latin typeface="Verdana"/>
                <a:cs typeface="Verdana"/>
              </a:rPr>
              <a:t>SPBE</a:t>
            </a:r>
            <a:r>
              <a:rPr dirty="0" sz="1600" spc="10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Instansi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10">
                <a:latin typeface="Verdana"/>
                <a:cs typeface="Verdana"/>
              </a:rPr>
              <a:t>Pusat/Pemerintah</a:t>
            </a:r>
            <a:r>
              <a:rPr dirty="0" sz="1600" spc="35">
                <a:latin typeface="Verdana"/>
                <a:cs typeface="Verdana"/>
              </a:rPr>
              <a:t> </a:t>
            </a:r>
            <a:r>
              <a:rPr dirty="0" sz="1600" spc="-10">
                <a:latin typeface="Verdana"/>
                <a:cs typeface="Verdana"/>
              </a:rPr>
              <a:t>Daerah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5"/>
              </a:lnSpc>
            </a:pPr>
            <a:r>
              <a:rPr dirty="0" sz="1600" spc="-10" b="1">
                <a:latin typeface="Verdana"/>
                <a:cs typeface="Verdana"/>
              </a:rPr>
              <a:t>berpedoman</a:t>
            </a:r>
            <a:r>
              <a:rPr dirty="0" sz="1600" spc="30" b="1">
                <a:latin typeface="Verdana"/>
                <a:cs typeface="Verdana"/>
              </a:rPr>
              <a:t> </a:t>
            </a:r>
            <a:r>
              <a:rPr dirty="0" sz="1600" spc="-10" b="1">
                <a:latin typeface="Verdana"/>
                <a:cs typeface="Verdana"/>
              </a:rPr>
              <a:t>pada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5" b="1">
                <a:latin typeface="Verdana"/>
                <a:cs typeface="Verdana"/>
              </a:rPr>
              <a:t>Arsitektur </a:t>
            </a:r>
            <a:r>
              <a:rPr dirty="0" sz="1600" spc="-10" b="1">
                <a:latin typeface="Verdana"/>
                <a:cs typeface="Verdana"/>
              </a:rPr>
              <a:t>SPBE</a:t>
            </a:r>
            <a:r>
              <a:rPr dirty="0" sz="1600" spc="-25" b="1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Instansi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10">
                <a:latin typeface="Verdana"/>
                <a:cs typeface="Verdana"/>
              </a:rPr>
              <a:t>Pusat/Pemerintah</a:t>
            </a:r>
            <a:r>
              <a:rPr dirty="0" sz="1600" spc="35">
                <a:latin typeface="Verdana"/>
                <a:cs typeface="Verdana"/>
              </a:rPr>
              <a:t> </a:t>
            </a:r>
            <a:r>
              <a:rPr dirty="0" sz="1600" spc="-10">
                <a:latin typeface="Verdana"/>
                <a:cs typeface="Verdana"/>
              </a:rPr>
              <a:t>Daerah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5"/>
              </a:lnSpc>
            </a:pPr>
            <a:r>
              <a:rPr dirty="0" sz="1600" spc="-5">
                <a:latin typeface="Verdana"/>
                <a:cs typeface="Verdana"/>
              </a:rPr>
              <a:t>dan </a:t>
            </a:r>
            <a:r>
              <a:rPr dirty="0" sz="1600" spc="-15">
                <a:latin typeface="Verdana"/>
                <a:cs typeface="Verdana"/>
              </a:rPr>
              <a:t>Peta Rencana</a:t>
            </a:r>
            <a:r>
              <a:rPr dirty="0" sz="1600" spc="35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SPBE</a:t>
            </a:r>
            <a:endParaRPr sz="1600">
              <a:latin typeface="Verdana"/>
              <a:cs typeface="Verdana"/>
            </a:endParaRPr>
          </a:p>
          <a:p>
            <a:pPr marL="12700" marR="5080">
              <a:lnSpc>
                <a:spcPct val="72500"/>
              </a:lnSpc>
              <a:spcBef>
                <a:spcPts val="270"/>
              </a:spcBef>
            </a:pPr>
            <a:r>
              <a:rPr dirty="0" sz="1600" spc="-5">
                <a:latin typeface="Verdana"/>
                <a:cs typeface="Verdana"/>
              </a:rPr>
              <a:t>Instansi </a:t>
            </a:r>
            <a:r>
              <a:rPr dirty="0" sz="1600" spc="-10">
                <a:latin typeface="Verdana"/>
                <a:cs typeface="Verdana"/>
              </a:rPr>
              <a:t>Pusat/Pemerintah  Daerah.</a:t>
            </a:r>
            <a:endParaRPr sz="16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90315" y="1434083"/>
            <a:ext cx="4864735" cy="4177029"/>
            <a:chOff x="3290315" y="1434083"/>
            <a:chExt cx="4864735" cy="4177029"/>
          </a:xfrm>
        </p:grpSpPr>
        <p:sp>
          <p:nvSpPr>
            <p:cNvPr id="8" name="object 8"/>
            <p:cNvSpPr/>
            <p:nvPr/>
          </p:nvSpPr>
          <p:spPr>
            <a:xfrm>
              <a:off x="4325111" y="4360163"/>
              <a:ext cx="3554095" cy="1250950"/>
            </a:xfrm>
            <a:custGeom>
              <a:avLst/>
              <a:gdLst/>
              <a:ahLst/>
              <a:cxnLst/>
              <a:rect l="l" t="t" r="r" b="b"/>
              <a:pathLst>
                <a:path w="3554095" h="1250950">
                  <a:moveTo>
                    <a:pt x="0" y="0"/>
                  </a:moveTo>
                  <a:lnTo>
                    <a:pt x="0" y="1250353"/>
                  </a:lnTo>
                </a:path>
                <a:path w="3554095" h="1250950">
                  <a:moveTo>
                    <a:pt x="3553967" y="0"/>
                  </a:moveTo>
                  <a:lnTo>
                    <a:pt x="3553967" y="1250353"/>
                  </a:lnTo>
                </a:path>
              </a:pathLst>
            </a:custGeom>
            <a:ln w="6350">
              <a:solidFill>
                <a:srgbClr val="6E6E6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290315" y="1434083"/>
              <a:ext cx="4864608" cy="25085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216400" y="200659"/>
            <a:ext cx="375729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>
                <a:solidFill>
                  <a:srgbClr val="C00000"/>
                </a:solidFill>
              </a:rPr>
              <a:t>INDIKATOR</a:t>
            </a:r>
            <a:r>
              <a:rPr dirty="0" sz="3500" spc="-100">
                <a:solidFill>
                  <a:srgbClr val="C00000"/>
                </a:solidFill>
              </a:rPr>
              <a:t> </a:t>
            </a:r>
            <a:r>
              <a:rPr dirty="0" sz="3500">
                <a:solidFill>
                  <a:srgbClr val="C00000"/>
                </a:solidFill>
              </a:rPr>
              <a:t>13</a:t>
            </a:r>
            <a:endParaRPr sz="3500"/>
          </a:p>
        </p:txBody>
      </p:sp>
      <p:sp>
        <p:nvSpPr>
          <p:cNvPr id="11" name="object 11"/>
          <p:cNvSpPr txBox="1"/>
          <p:nvPr/>
        </p:nvSpPr>
        <p:spPr>
          <a:xfrm>
            <a:off x="2846070" y="693165"/>
            <a:ext cx="61474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42795" marR="5080" indent="-203073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Verdana"/>
                <a:cs typeface="Verdana"/>
              </a:rPr>
              <a:t>Tingkat Kematangan Keterpaduan Rencana dan  Anggaran</a:t>
            </a:r>
            <a:r>
              <a:rPr dirty="0" sz="1800" spc="15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SPBE.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22620" y="1239011"/>
            <a:ext cx="341630" cy="55244"/>
          </a:xfrm>
          <a:custGeom>
            <a:avLst/>
            <a:gdLst/>
            <a:ahLst/>
            <a:cxnLst/>
            <a:rect l="l" t="t" r="r" b="b"/>
            <a:pathLst>
              <a:path w="341629" h="55244">
                <a:moveTo>
                  <a:pt x="341375" y="0"/>
                </a:moveTo>
                <a:lnTo>
                  <a:pt x="0" y="0"/>
                </a:lnTo>
                <a:lnTo>
                  <a:pt x="0" y="54863"/>
                </a:lnTo>
                <a:lnTo>
                  <a:pt x="341375" y="54863"/>
                </a:lnTo>
                <a:lnTo>
                  <a:pt x="34137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16" name="object 16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11795506" y="6467652"/>
            <a:ext cx="168910" cy="1873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FFFFFF"/>
                </a:solidFill>
                <a:latin typeface="BPG Chveulebrivi GPL&amp;GNU"/>
                <a:cs typeface="BPG Chveulebrivi GPL&amp;GNU"/>
              </a:rPr>
              <a:t>40</a:t>
            </a:r>
            <a:endParaRPr sz="1050">
              <a:latin typeface="BPG Chveulebrivi GPL&amp;GNU"/>
              <a:cs typeface="BPG Chveulebrivi GPL&amp;GNU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621" y="1027851"/>
            <a:ext cx="458940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623566"/>
            <a:ext cx="9004300" cy="710565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8255" rIns="0" bIns="0" rtlCol="0" vert="horz">
            <a:spAutoFit/>
          </a:bodyPr>
          <a:lstStyle/>
          <a:p>
            <a:pPr marL="302260" marR="67945" indent="-228600">
              <a:lnSpc>
                <a:spcPct val="107200"/>
              </a:lnSpc>
              <a:spcBef>
                <a:spcPts val="65"/>
              </a:spcBef>
              <a:buFont typeface="Arial"/>
              <a:buChar char="•"/>
              <a:tabLst>
                <a:tab pos="302260" algn="l"/>
                <a:tab pos="302895" algn="l"/>
                <a:tab pos="1407160" algn="l"/>
                <a:tab pos="1967864" algn="l"/>
                <a:tab pos="3173730" algn="l"/>
                <a:tab pos="3933825" algn="l"/>
                <a:tab pos="4767580" algn="l"/>
                <a:tab pos="5411470" algn="l"/>
                <a:tab pos="6104890" algn="l"/>
                <a:tab pos="7195820" algn="l"/>
                <a:tab pos="8021955" algn="l"/>
              </a:tabLst>
            </a:pPr>
            <a:r>
              <a:rPr dirty="0" sz="1800" spc="-5">
                <a:latin typeface="Bookman Uralic"/>
                <a:cs typeface="Bookman Uralic"/>
              </a:rPr>
              <a:t>R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 spc="-5">
                <a:latin typeface="Bookman Uralic"/>
                <a:cs typeface="Bookman Uralic"/>
              </a:rPr>
              <a:t>ncan</a:t>
            </a:r>
            <a:r>
              <a:rPr dirty="0" sz="1800">
                <a:latin typeface="Bookman Uralic"/>
                <a:cs typeface="Bookman Uralic"/>
              </a:rPr>
              <a:t>a</a:t>
            </a:r>
            <a:r>
              <a:rPr dirty="0" sz="1800">
                <a:latin typeface="Bookman Uralic"/>
                <a:cs typeface="Bookman Uralic"/>
              </a:rPr>
              <a:t>	</a:t>
            </a:r>
            <a:r>
              <a:rPr dirty="0" sz="1800" spc="-5">
                <a:latin typeface="Bookman Uralic"/>
                <a:cs typeface="Bookman Uralic"/>
              </a:rPr>
              <a:t>da</a:t>
            </a:r>
            <a:r>
              <a:rPr dirty="0" sz="1800">
                <a:latin typeface="Bookman Uralic"/>
                <a:cs typeface="Bookman Uralic"/>
              </a:rPr>
              <a:t>n</a:t>
            </a:r>
            <a:r>
              <a:rPr dirty="0" sz="1800">
                <a:latin typeface="Bookman Uralic"/>
                <a:cs typeface="Bookman Uralic"/>
              </a:rPr>
              <a:t>	</a:t>
            </a:r>
            <a:r>
              <a:rPr dirty="0" sz="1800" spc="-5">
                <a:latin typeface="Bookman Uralic"/>
                <a:cs typeface="Bookman Uralic"/>
              </a:rPr>
              <a:t>Anggara</a:t>
            </a:r>
            <a:r>
              <a:rPr dirty="0" sz="1800">
                <a:latin typeface="Bookman Uralic"/>
                <a:cs typeface="Bookman Uralic"/>
              </a:rPr>
              <a:t>n</a:t>
            </a:r>
            <a:r>
              <a:rPr dirty="0" sz="1800">
                <a:latin typeface="Bookman Uralic"/>
                <a:cs typeface="Bookman Uralic"/>
              </a:rPr>
              <a:t>	</a:t>
            </a:r>
            <a:r>
              <a:rPr dirty="0" sz="1800" spc="-5">
                <a:latin typeface="Bookman Uralic"/>
                <a:cs typeface="Bookman Uralic"/>
              </a:rPr>
              <a:t>SPB</a:t>
            </a:r>
            <a:r>
              <a:rPr dirty="0" sz="1800">
                <a:latin typeface="Bookman Uralic"/>
                <a:cs typeface="Bookman Uralic"/>
              </a:rPr>
              <a:t>E	</a:t>
            </a:r>
            <a:r>
              <a:rPr dirty="0" sz="1800" spc="-5">
                <a:latin typeface="Bookman Uralic"/>
                <a:cs typeface="Bookman Uralic"/>
              </a:rPr>
              <a:t>b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 spc="-5">
                <a:latin typeface="Bookman Uralic"/>
                <a:cs typeface="Bookman Uralic"/>
              </a:rPr>
              <a:t>lum	</a:t>
            </a:r>
            <a:r>
              <a:rPr dirty="0" sz="1800" spc="-5">
                <a:latin typeface="Bookman Uralic"/>
                <a:cs typeface="Bookman Uralic"/>
              </a:rPr>
              <a:t>ata</a:t>
            </a:r>
            <a:r>
              <a:rPr dirty="0" sz="1800">
                <a:latin typeface="Bookman Uralic"/>
                <a:cs typeface="Bookman Uralic"/>
              </a:rPr>
              <a:t>u</a:t>
            </a:r>
            <a:r>
              <a:rPr dirty="0" sz="1800">
                <a:latin typeface="Bookman Uralic"/>
                <a:cs typeface="Bookman Uralic"/>
              </a:rPr>
              <a:t>	</a:t>
            </a:r>
            <a:r>
              <a:rPr dirty="0" sz="1800" spc="-5">
                <a:latin typeface="Bookman Uralic"/>
                <a:cs typeface="Bookman Uralic"/>
              </a:rPr>
              <a:t>t</a:t>
            </a:r>
            <a:r>
              <a:rPr dirty="0" sz="1800" spc="5">
                <a:latin typeface="Bookman Uralic"/>
                <a:cs typeface="Bookman Uralic"/>
              </a:rPr>
              <a:t>e</a:t>
            </a:r>
            <a:r>
              <a:rPr dirty="0" sz="1800">
                <a:latin typeface="Bookman Uralic"/>
                <a:cs typeface="Bookman Uralic"/>
              </a:rPr>
              <a:t>lah	</a:t>
            </a:r>
            <a:r>
              <a:rPr dirty="0" sz="1800" spc="-5">
                <a:latin typeface="Bookman Uralic"/>
                <a:cs typeface="Bookman Uralic"/>
              </a:rPr>
              <a:t>t</a:t>
            </a:r>
            <a:r>
              <a:rPr dirty="0" sz="1800" spc="5">
                <a:latin typeface="Bookman Uralic"/>
                <a:cs typeface="Bookman Uralic"/>
              </a:rPr>
              <a:t>e</a:t>
            </a:r>
            <a:r>
              <a:rPr dirty="0" sz="1800">
                <a:latin typeface="Bookman Uralic"/>
                <a:cs typeface="Bookman Uralic"/>
              </a:rPr>
              <a:t>rtuang	</a:t>
            </a:r>
            <a:r>
              <a:rPr dirty="0" sz="1800" spc="-5">
                <a:latin typeface="Bookman Uralic"/>
                <a:cs typeface="Bookman Uralic"/>
              </a:rPr>
              <a:t>dal</a:t>
            </a:r>
            <a:r>
              <a:rPr dirty="0" sz="1800" spc="10">
                <a:latin typeface="Bookman Uralic"/>
                <a:cs typeface="Bookman Uralic"/>
              </a:rPr>
              <a:t>a</a:t>
            </a:r>
            <a:r>
              <a:rPr dirty="0" sz="1800" spc="-5">
                <a:latin typeface="Bookman Uralic"/>
                <a:cs typeface="Bookman Uralic"/>
              </a:rPr>
              <a:t>m	</a:t>
            </a:r>
            <a:r>
              <a:rPr dirty="0" sz="1800">
                <a:latin typeface="Bookman Uralic"/>
                <a:cs typeface="Bookman Uralic"/>
              </a:rPr>
              <a:t>rencana  </a:t>
            </a:r>
            <a:r>
              <a:rPr dirty="0" sz="1800">
                <a:latin typeface="Bookman Uralic"/>
                <a:cs typeface="Bookman Uralic"/>
              </a:rPr>
              <a:t>kerja </a:t>
            </a:r>
            <a:r>
              <a:rPr dirty="0" sz="1800" spc="-5">
                <a:latin typeface="Bookman Uralic"/>
                <a:cs typeface="Bookman Uralic"/>
              </a:rPr>
              <a:t>dan anggaran</a:t>
            </a:r>
            <a:r>
              <a:rPr dirty="0" sz="1800" spc="-10">
                <a:latin typeface="Bookman Uralic"/>
                <a:cs typeface="Bookman Uralic"/>
              </a:rPr>
              <a:t> </a:t>
            </a:r>
            <a:r>
              <a:rPr dirty="0" sz="1800" spc="-5">
                <a:latin typeface="Bookman Uralic"/>
                <a:cs typeface="Bookman Uralic"/>
              </a:rPr>
              <a:t>tahunan..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5"/>
              <a:t>13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20951" y="2118182"/>
            <a:ext cx="3952875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1 </a:t>
            </a:r>
            <a:r>
              <a:rPr dirty="0" sz="1950" spc="-5" b="1">
                <a:latin typeface="Carlito"/>
                <a:cs typeface="Carlito"/>
              </a:rPr>
              <a:t>Rencana dan Anggaran</a:t>
            </a:r>
            <a:r>
              <a:rPr dirty="0" sz="1950" spc="-10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9344" y="2083307"/>
            <a:ext cx="376428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64495" y="958596"/>
            <a:ext cx="542544" cy="544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108191" y="3496055"/>
            <a:ext cx="4498975" cy="286258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1750" rIns="0" bIns="0" rtlCol="0" vert="horz">
            <a:spAutoFit/>
          </a:bodyPr>
          <a:lstStyle/>
          <a:p>
            <a:pPr marL="378460" marR="264160" indent="-287020">
              <a:lnSpc>
                <a:spcPct val="100000"/>
              </a:lnSpc>
              <a:spcBef>
                <a:spcPts val="250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Dokumen SOP terkait proses penyusunan  </a:t>
            </a:r>
            <a:r>
              <a:rPr dirty="0" sz="1800">
                <a:latin typeface="Carlito"/>
                <a:cs typeface="Carlito"/>
              </a:rPr>
              <a:t>Anggaran </a:t>
            </a:r>
            <a:r>
              <a:rPr dirty="0" sz="1800" spc="-5">
                <a:latin typeface="Carlito"/>
                <a:cs typeface="Carlito"/>
              </a:rPr>
              <a:t>SPBE </a:t>
            </a:r>
            <a:r>
              <a:rPr dirty="0" sz="1800">
                <a:latin typeface="Carlito"/>
                <a:cs typeface="Carlito"/>
              </a:rPr>
              <a:t>terpadu </a:t>
            </a:r>
            <a:r>
              <a:rPr dirty="0" sz="1800" spc="-5">
                <a:latin typeface="Carlito"/>
                <a:cs typeface="Carlito"/>
              </a:rPr>
              <a:t>dan/atau  dokumen RKA/KL </a:t>
            </a:r>
            <a:r>
              <a:rPr dirty="0" sz="1800">
                <a:latin typeface="Carlito"/>
                <a:cs typeface="Carlito"/>
              </a:rPr>
              <a:t>atau</a:t>
            </a:r>
            <a:r>
              <a:rPr dirty="0" sz="1800" spc="2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DPA-SKPD;</a:t>
            </a:r>
            <a:endParaRPr sz="1800">
              <a:latin typeface="Carlito"/>
              <a:cs typeface="Carlito"/>
            </a:endParaRPr>
          </a:p>
          <a:p>
            <a:pPr marL="378460" marR="286385" indent="-287020">
              <a:lnSpc>
                <a:spcPct val="100000"/>
              </a:lnSpc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Terdapat notulensi/catatan/laporan hasil  pembahasan penyusunan </a:t>
            </a:r>
            <a:r>
              <a:rPr dirty="0" sz="1800">
                <a:latin typeface="Carlito"/>
                <a:cs typeface="Carlito"/>
              </a:rPr>
              <a:t>Rencana dan  Anggaran</a:t>
            </a:r>
            <a:r>
              <a:rPr dirty="0" sz="1800" spc="-5">
                <a:latin typeface="Carlito"/>
                <a:cs typeface="Carlito"/>
              </a:rPr>
              <a:t> SPBE,</a:t>
            </a:r>
            <a:endParaRPr sz="1800">
              <a:latin typeface="Carlito"/>
              <a:cs typeface="Carlito"/>
            </a:endParaRPr>
          </a:p>
          <a:p>
            <a:pPr marL="378460" indent="-287020">
              <a:lnSpc>
                <a:spcPct val="100000"/>
              </a:lnSpc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>
                <a:latin typeface="Carlito"/>
                <a:cs typeface="Carlito"/>
              </a:rPr>
              <a:t>Bukti </a:t>
            </a:r>
            <a:r>
              <a:rPr dirty="0" sz="1800" spc="-5">
                <a:latin typeface="Carlito"/>
                <a:cs typeface="Carlito"/>
              </a:rPr>
              <a:t>undangan </a:t>
            </a:r>
            <a:r>
              <a:rPr dirty="0" sz="1800">
                <a:latin typeface="Carlito"/>
                <a:cs typeface="Carlito"/>
              </a:rPr>
              <a:t>rapat</a:t>
            </a:r>
            <a:r>
              <a:rPr dirty="0" sz="1800" spc="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penyusunan</a:t>
            </a:r>
            <a:endParaRPr sz="1800">
              <a:latin typeface="Carlito"/>
              <a:cs typeface="Carlito"/>
            </a:endParaRPr>
          </a:p>
          <a:p>
            <a:pPr marL="378460">
              <a:lnSpc>
                <a:spcPct val="100000"/>
              </a:lnSpc>
            </a:pPr>
            <a:r>
              <a:rPr dirty="0" sz="1800" spc="-5">
                <a:latin typeface="Carlito"/>
                <a:cs typeface="Carlito"/>
              </a:rPr>
              <a:t>Rencana dan </a:t>
            </a:r>
            <a:r>
              <a:rPr dirty="0" sz="1800">
                <a:latin typeface="Carlito"/>
                <a:cs typeface="Carlito"/>
              </a:rPr>
              <a:t>Anggaran </a:t>
            </a:r>
            <a:r>
              <a:rPr dirty="0" sz="1800" spc="-5">
                <a:latin typeface="Carlito"/>
                <a:cs typeface="Carlito"/>
              </a:rPr>
              <a:t>SPBE,</a:t>
            </a:r>
            <a:r>
              <a:rPr dirty="0" sz="1800" spc="1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dan/atau</a:t>
            </a:r>
            <a:endParaRPr sz="1800">
              <a:latin typeface="Carlito"/>
              <a:cs typeface="Carlito"/>
            </a:endParaRPr>
          </a:p>
          <a:p>
            <a:pPr marL="378460" marR="212090" indent="-287020">
              <a:lnSpc>
                <a:spcPts val="2180"/>
              </a:lnSpc>
              <a:spcBef>
                <a:spcPts val="60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Dokumentasi aktivitas-aktivitas  penyusunan </a:t>
            </a:r>
            <a:r>
              <a:rPr dirty="0" sz="1800">
                <a:latin typeface="Carlito"/>
                <a:cs typeface="Carlito"/>
              </a:rPr>
              <a:t>Rencana </a:t>
            </a:r>
            <a:r>
              <a:rPr dirty="0" sz="1800" spc="-5">
                <a:latin typeface="Carlito"/>
                <a:cs typeface="Carlito"/>
              </a:rPr>
              <a:t>dan </a:t>
            </a:r>
            <a:r>
              <a:rPr dirty="0" sz="1800">
                <a:latin typeface="Carlito"/>
                <a:cs typeface="Carlito"/>
              </a:rPr>
              <a:t>Anggaran</a:t>
            </a:r>
            <a:r>
              <a:rPr dirty="0" sz="1800" spc="-5">
                <a:latin typeface="Carlito"/>
                <a:cs typeface="Carlito"/>
              </a:rPr>
              <a:t> SPBE.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04569" y="3534536"/>
            <a:ext cx="27628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3215" indent="-3111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23215" algn="l"/>
                <a:tab pos="323850" algn="l"/>
                <a:tab pos="1313815" algn="l"/>
                <a:tab pos="1861185" algn="l"/>
              </a:tabLst>
            </a:pPr>
            <a:r>
              <a:rPr dirty="0" sz="1800">
                <a:latin typeface="Carlito"/>
                <a:cs typeface="Carlito"/>
              </a:rPr>
              <a:t>Rencana	</a:t>
            </a:r>
            <a:r>
              <a:rPr dirty="0" sz="1800" spc="-5">
                <a:latin typeface="Carlito"/>
                <a:cs typeface="Carlito"/>
              </a:rPr>
              <a:t>da</a:t>
            </a:r>
            <a:r>
              <a:rPr dirty="0" sz="1800">
                <a:latin typeface="Carlito"/>
                <a:cs typeface="Carlito"/>
              </a:rPr>
              <a:t>n	An</a:t>
            </a:r>
            <a:r>
              <a:rPr dirty="0" sz="1800" spc="5">
                <a:latin typeface="Carlito"/>
                <a:cs typeface="Carlito"/>
              </a:rPr>
              <a:t>g</a:t>
            </a:r>
            <a:r>
              <a:rPr dirty="0" sz="1800">
                <a:latin typeface="Carlito"/>
                <a:cs typeface="Carlito"/>
              </a:rPr>
              <a:t>garan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37126" y="3534536"/>
            <a:ext cx="4845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rlito"/>
                <a:cs typeface="Carlito"/>
              </a:rPr>
              <a:t>SPBE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89397" y="3534536"/>
            <a:ext cx="7416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rlito"/>
                <a:cs typeface="Carlito"/>
              </a:rPr>
              <a:t>Instansi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88102" y="3808857"/>
            <a:ext cx="4413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rlito"/>
                <a:cs typeface="Carlito"/>
              </a:rPr>
              <a:t>atau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04569" y="3808857"/>
            <a:ext cx="370205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3215" marR="5080">
              <a:lnSpc>
                <a:spcPct val="100000"/>
              </a:lnSpc>
              <a:spcBef>
                <a:spcPts val="100"/>
              </a:spcBef>
              <a:tabLst>
                <a:tab pos="2218055" algn="l"/>
                <a:tab pos="3098800" algn="l"/>
              </a:tabLst>
            </a:pPr>
            <a:r>
              <a:rPr dirty="0" sz="1800" spc="-10">
                <a:latin typeface="Carlito"/>
                <a:cs typeface="Carlito"/>
              </a:rPr>
              <a:t>P</a:t>
            </a:r>
            <a:r>
              <a:rPr dirty="0" sz="1800" spc="-5">
                <a:latin typeface="Carlito"/>
                <a:cs typeface="Carlito"/>
              </a:rPr>
              <a:t>u</a:t>
            </a:r>
            <a:r>
              <a:rPr dirty="0" sz="1800">
                <a:latin typeface="Carlito"/>
                <a:cs typeface="Carlito"/>
              </a:rPr>
              <a:t>sat/</a:t>
            </a:r>
            <a:r>
              <a:rPr dirty="0" sz="1800" spc="-10">
                <a:latin typeface="Carlito"/>
                <a:cs typeface="Carlito"/>
              </a:rPr>
              <a:t>P</a:t>
            </a:r>
            <a:r>
              <a:rPr dirty="0" sz="1800">
                <a:latin typeface="Carlito"/>
                <a:cs typeface="Carlito"/>
              </a:rPr>
              <a:t>em</a:t>
            </a:r>
            <a:r>
              <a:rPr dirty="0" sz="1800" spc="5">
                <a:latin typeface="Carlito"/>
                <a:cs typeface="Carlito"/>
              </a:rPr>
              <a:t>e</a:t>
            </a:r>
            <a:r>
              <a:rPr dirty="0" sz="1800">
                <a:latin typeface="Carlito"/>
                <a:cs typeface="Carlito"/>
              </a:rPr>
              <a:t>r</a:t>
            </a:r>
            <a:r>
              <a:rPr dirty="0" sz="1800" spc="-15">
                <a:latin typeface="Carlito"/>
                <a:cs typeface="Carlito"/>
              </a:rPr>
              <a:t>i</a:t>
            </a:r>
            <a:r>
              <a:rPr dirty="0" sz="1800" spc="-5">
                <a:latin typeface="Carlito"/>
                <a:cs typeface="Carlito"/>
              </a:rPr>
              <a:t>nta</a:t>
            </a:r>
            <a:r>
              <a:rPr dirty="0" sz="1800">
                <a:latin typeface="Carlito"/>
                <a:cs typeface="Carlito"/>
              </a:rPr>
              <a:t>h	</a:t>
            </a:r>
            <a:r>
              <a:rPr dirty="0" sz="1800" spc="-5">
                <a:latin typeface="Carlito"/>
                <a:cs typeface="Carlito"/>
              </a:rPr>
              <a:t>Daera</a:t>
            </a:r>
            <a:r>
              <a:rPr dirty="0" sz="1800">
                <a:latin typeface="Carlito"/>
                <a:cs typeface="Carlito"/>
              </a:rPr>
              <a:t>h	</a:t>
            </a:r>
            <a:r>
              <a:rPr dirty="0" sz="1800" spc="-5">
                <a:latin typeface="Carlito"/>
                <a:cs typeface="Carlito"/>
              </a:rPr>
              <a:t>b</a:t>
            </a:r>
            <a:r>
              <a:rPr dirty="0" sz="1800" spc="15">
                <a:latin typeface="Carlito"/>
                <a:cs typeface="Carlito"/>
              </a:rPr>
              <a:t>e</a:t>
            </a:r>
            <a:r>
              <a:rPr dirty="0" sz="1800" spc="-5">
                <a:latin typeface="Carlito"/>
                <a:cs typeface="Carlito"/>
              </a:rPr>
              <a:t>lum  sudah tertuang </a:t>
            </a:r>
            <a:r>
              <a:rPr dirty="0" sz="1800">
                <a:latin typeface="Carlito"/>
                <a:cs typeface="Carlito"/>
              </a:rPr>
              <a:t>dalam</a:t>
            </a:r>
            <a:r>
              <a:rPr dirty="0" sz="1800" spc="2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RKA/DIPA.</a:t>
            </a:r>
            <a:endParaRPr sz="1800">
              <a:latin typeface="Carlito"/>
              <a:cs typeface="Carlito"/>
            </a:endParaRPr>
          </a:p>
          <a:p>
            <a:pPr marL="323215" indent="-311150">
              <a:lnSpc>
                <a:spcPct val="100000"/>
              </a:lnSpc>
              <a:buFont typeface="Arial"/>
              <a:buChar char="•"/>
              <a:tabLst>
                <a:tab pos="323215" algn="l"/>
                <a:tab pos="323850" algn="l"/>
              </a:tabLst>
            </a:pPr>
            <a:r>
              <a:rPr dirty="0" sz="1800">
                <a:latin typeface="Carlito"/>
                <a:cs typeface="Carlito"/>
              </a:rPr>
              <a:t>Masih </a:t>
            </a:r>
            <a:r>
              <a:rPr dirty="0" sz="1800" spc="-5">
                <a:latin typeface="Carlito"/>
                <a:cs typeface="Carlito"/>
              </a:rPr>
              <a:t>berupa</a:t>
            </a:r>
            <a:r>
              <a:rPr dirty="0" sz="1800" spc="1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draft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621" y="1027851"/>
            <a:ext cx="458940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623566"/>
            <a:ext cx="9004300" cy="1061085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8255" rIns="0" bIns="0" rtlCol="0" vert="horz">
            <a:spAutoFit/>
          </a:bodyPr>
          <a:lstStyle/>
          <a:p>
            <a:pPr algn="just" marL="302260" marR="68580" indent="-228600">
              <a:lnSpc>
                <a:spcPct val="107200"/>
              </a:lnSpc>
              <a:spcBef>
                <a:spcPts val="65"/>
              </a:spcBef>
              <a:buFont typeface="Arial"/>
              <a:buChar char="•"/>
              <a:tabLst>
                <a:tab pos="302895" algn="l"/>
              </a:tabLst>
            </a:pPr>
            <a:r>
              <a:rPr dirty="0" sz="1800" spc="-5">
                <a:latin typeface="Bookman Uralic"/>
                <a:cs typeface="Bookman Uralic"/>
              </a:rPr>
              <a:t>Kriteria tingkat </a:t>
            </a:r>
            <a:r>
              <a:rPr dirty="0" sz="1800">
                <a:latin typeface="Bookman Uralic"/>
                <a:cs typeface="Bookman Uralic"/>
              </a:rPr>
              <a:t>1 telah </a:t>
            </a:r>
            <a:r>
              <a:rPr dirty="0" sz="1800" spc="-5">
                <a:latin typeface="Bookman Uralic"/>
                <a:cs typeface="Bookman Uralic"/>
              </a:rPr>
              <a:t>terpenuhi dan </a:t>
            </a:r>
            <a:r>
              <a:rPr dirty="0" sz="1800" b="1">
                <a:latin typeface="Bookman Uralic"/>
                <a:cs typeface="Bookman Uralic"/>
              </a:rPr>
              <a:t>sebagian </a:t>
            </a:r>
            <a:r>
              <a:rPr dirty="0" sz="1800">
                <a:latin typeface="Bookman Uralic"/>
                <a:cs typeface="Bookman Uralic"/>
              </a:rPr>
              <a:t>Rencana </a:t>
            </a:r>
            <a:r>
              <a:rPr dirty="0" sz="1800" spc="-5">
                <a:latin typeface="Bookman Uralic"/>
                <a:cs typeface="Bookman Uralic"/>
              </a:rPr>
              <a:t>dan Anggaran  SPBE pada unit </a:t>
            </a:r>
            <a:r>
              <a:rPr dirty="0" sz="1800">
                <a:latin typeface="Bookman Uralic"/>
                <a:cs typeface="Bookman Uralic"/>
              </a:rPr>
              <a:t>kerja/perangkat daerah </a:t>
            </a:r>
            <a:r>
              <a:rPr dirty="0" sz="1800" spc="-10">
                <a:latin typeface="Bookman Uralic"/>
                <a:cs typeface="Bookman Uralic"/>
              </a:rPr>
              <a:t>dikonsultasikan </a:t>
            </a:r>
            <a:r>
              <a:rPr dirty="0" sz="1800" spc="-5">
                <a:latin typeface="Bookman Uralic"/>
                <a:cs typeface="Bookman Uralic"/>
              </a:rPr>
              <a:t>kepada unit  </a:t>
            </a:r>
            <a:r>
              <a:rPr dirty="0" sz="1800">
                <a:latin typeface="Bookman Uralic"/>
                <a:cs typeface="Bookman Uralic"/>
              </a:rPr>
              <a:t>pengelola TIK </a:t>
            </a:r>
            <a:r>
              <a:rPr dirty="0" sz="1800" spc="-5">
                <a:latin typeface="Bookman Uralic"/>
                <a:cs typeface="Bookman Uralic"/>
              </a:rPr>
              <a:t>di Instansi Pusat/Pemerintah</a:t>
            </a:r>
            <a:r>
              <a:rPr dirty="0" sz="1800" spc="-65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Daerah.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5"/>
              <a:t>13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20951" y="2118182"/>
            <a:ext cx="4008120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2 </a:t>
            </a:r>
            <a:r>
              <a:rPr dirty="0" sz="1950" spc="-5" b="1">
                <a:latin typeface="Carlito"/>
                <a:cs typeface="Carlito"/>
              </a:rPr>
              <a:t>Rencana dan Anggaran</a:t>
            </a:r>
            <a:r>
              <a:rPr dirty="0" sz="1950" spc="-30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9344" y="2083307"/>
            <a:ext cx="376428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64495" y="958596"/>
            <a:ext cx="542544" cy="544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108191" y="3768852"/>
            <a:ext cx="4498975" cy="147701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1115" rIns="0" bIns="0" rtlCol="0" vert="horz">
            <a:spAutoFit/>
          </a:bodyPr>
          <a:lstStyle/>
          <a:p>
            <a:pPr marL="378460" indent="-287020">
              <a:lnSpc>
                <a:spcPct val="100000"/>
              </a:lnSpc>
              <a:spcBef>
                <a:spcPts val="245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Dokumen RKA/KL </a:t>
            </a:r>
            <a:r>
              <a:rPr dirty="0" sz="1800">
                <a:latin typeface="Carlito"/>
                <a:cs typeface="Carlito"/>
              </a:rPr>
              <a:t>atau </a:t>
            </a:r>
            <a:r>
              <a:rPr dirty="0" sz="1800" spc="-5">
                <a:latin typeface="Carlito"/>
                <a:cs typeface="Carlito"/>
              </a:rPr>
              <a:t>DPA-SKPD</a:t>
            </a:r>
            <a:r>
              <a:rPr dirty="0" sz="1800" spc="4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serta</a:t>
            </a:r>
            <a:endParaRPr sz="1800">
              <a:latin typeface="Carlito"/>
              <a:cs typeface="Carlito"/>
            </a:endParaRPr>
          </a:p>
          <a:p>
            <a:pPr marL="378460" marR="226695" indent="-287020">
              <a:lnSpc>
                <a:spcPct val="100000"/>
              </a:lnSpc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Dokumen </a:t>
            </a:r>
            <a:r>
              <a:rPr dirty="0" sz="1800">
                <a:latin typeface="Carlito"/>
                <a:cs typeface="Carlito"/>
              </a:rPr>
              <a:t>konsultasi atau </a:t>
            </a:r>
            <a:r>
              <a:rPr dirty="0" sz="1800" spc="-5">
                <a:latin typeface="Carlito"/>
                <a:cs typeface="Carlito"/>
              </a:rPr>
              <a:t>pengendalian  </a:t>
            </a:r>
            <a:r>
              <a:rPr dirty="0" sz="1800">
                <a:latin typeface="Carlito"/>
                <a:cs typeface="Carlito"/>
              </a:rPr>
              <a:t>anggaran </a:t>
            </a:r>
            <a:r>
              <a:rPr dirty="0" sz="1800" spc="-5">
                <a:latin typeface="Carlito"/>
                <a:cs typeface="Carlito"/>
              </a:rPr>
              <a:t>SPBE </a:t>
            </a:r>
            <a:r>
              <a:rPr dirty="0" sz="1800">
                <a:latin typeface="Carlito"/>
                <a:cs typeface="Carlito"/>
              </a:rPr>
              <a:t>yang telah </a:t>
            </a:r>
            <a:r>
              <a:rPr dirty="0" sz="1800" spc="-5">
                <a:latin typeface="Carlito"/>
                <a:cs typeface="Carlito"/>
              </a:rPr>
              <a:t>dikonsultasikan  sebgaian dengan unit pengelola TIK</a:t>
            </a:r>
            <a:r>
              <a:rPr dirty="0" sz="1800" spc="75">
                <a:latin typeface="Carlito"/>
                <a:cs typeface="Carlito"/>
              </a:rPr>
              <a:t> </a:t>
            </a:r>
            <a:r>
              <a:rPr dirty="0" sz="1800">
                <a:latin typeface="Carlito"/>
                <a:cs typeface="Carlito"/>
              </a:rPr>
              <a:t>dan</a:t>
            </a:r>
            <a:endParaRPr sz="1800">
              <a:latin typeface="Carlito"/>
              <a:cs typeface="Carlito"/>
            </a:endParaRPr>
          </a:p>
          <a:p>
            <a:pPr marL="378460">
              <a:lnSpc>
                <a:spcPct val="100000"/>
              </a:lnSpc>
              <a:spcBef>
                <a:spcPts val="25"/>
              </a:spcBef>
            </a:pPr>
            <a:r>
              <a:rPr dirty="0" sz="1800" spc="-5">
                <a:latin typeface="Carlito"/>
                <a:cs typeface="Carlito"/>
              </a:rPr>
              <a:t>didokumentasikan secara</a:t>
            </a:r>
            <a:r>
              <a:rPr dirty="0" sz="1800" spc="3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formal.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726692" y="3810000"/>
            <a:ext cx="4189729" cy="2368550"/>
            <a:chOff x="1726692" y="3810000"/>
            <a:chExt cx="4189729" cy="2368550"/>
          </a:xfrm>
        </p:grpSpPr>
        <p:sp>
          <p:nvSpPr>
            <p:cNvPr id="10" name="object 10"/>
            <p:cNvSpPr/>
            <p:nvPr/>
          </p:nvSpPr>
          <p:spPr>
            <a:xfrm>
              <a:off x="1764792" y="3848100"/>
              <a:ext cx="4113276" cy="22920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745742" y="3829050"/>
              <a:ext cx="4151629" cy="2330450"/>
            </a:xfrm>
            <a:custGeom>
              <a:avLst/>
              <a:gdLst/>
              <a:ahLst/>
              <a:cxnLst/>
              <a:rect l="l" t="t" r="r" b="b"/>
              <a:pathLst>
                <a:path w="4151629" h="2330450">
                  <a:moveTo>
                    <a:pt x="0" y="2330196"/>
                  </a:moveTo>
                  <a:lnTo>
                    <a:pt x="4151376" y="2330196"/>
                  </a:lnTo>
                  <a:lnTo>
                    <a:pt x="4151376" y="0"/>
                  </a:lnTo>
                  <a:lnTo>
                    <a:pt x="0" y="0"/>
                  </a:lnTo>
                  <a:lnTo>
                    <a:pt x="0" y="233019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621" y="1027851"/>
            <a:ext cx="458940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623566"/>
            <a:ext cx="9004300" cy="1061085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8255" rIns="0" bIns="0" rtlCol="0" vert="horz">
            <a:spAutoFit/>
          </a:bodyPr>
          <a:lstStyle/>
          <a:p>
            <a:pPr algn="just" marL="302260" marR="65405" indent="-228600">
              <a:lnSpc>
                <a:spcPct val="107200"/>
              </a:lnSpc>
              <a:spcBef>
                <a:spcPts val="65"/>
              </a:spcBef>
              <a:buFont typeface="Arial"/>
              <a:buChar char="•"/>
              <a:tabLst>
                <a:tab pos="302895" algn="l"/>
              </a:tabLst>
            </a:pPr>
            <a:r>
              <a:rPr dirty="0" sz="1800" spc="-5">
                <a:latin typeface="Bookman Uralic"/>
                <a:cs typeface="Bookman Uralic"/>
              </a:rPr>
              <a:t>Kriteria tingkat </a:t>
            </a:r>
            <a:r>
              <a:rPr dirty="0" sz="1800">
                <a:latin typeface="Bookman Uralic"/>
                <a:cs typeface="Bookman Uralic"/>
              </a:rPr>
              <a:t>2 telah </a:t>
            </a:r>
            <a:r>
              <a:rPr dirty="0" sz="1800" spc="-5">
                <a:latin typeface="Bookman Uralic"/>
                <a:cs typeface="Bookman Uralic"/>
              </a:rPr>
              <a:t>terpenuhi dan </a:t>
            </a:r>
            <a:r>
              <a:rPr dirty="0" sz="1800" spc="-10" b="1">
                <a:latin typeface="Bookman Uralic"/>
                <a:cs typeface="Bookman Uralic"/>
              </a:rPr>
              <a:t>seluruh </a:t>
            </a:r>
            <a:r>
              <a:rPr dirty="0" sz="1800" spc="-5">
                <a:latin typeface="Bookman Uralic"/>
                <a:cs typeface="Bookman Uralic"/>
              </a:rPr>
              <a:t>Rencana dan Anggaran SPBE  pada unit kerja/perangkat </a:t>
            </a:r>
            <a:r>
              <a:rPr dirty="0" sz="1800">
                <a:latin typeface="Bookman Uralic"/>
                <a:cs typeface="Bookman Uralic"/>
              </a:rPr>
              <a:t>daerah </a:t>
            </a:r>
            <a:r>
              <a:rPr dirty="0" sz="1800" spc="-5" b="1">
                <a:latin typeface="Bookman Uralic"/>
                <a:cs typeface="Bookman Uralic"/>
              </a:rPr>
              <a:t>dikonsultasika</a:t>
            </a:r>
            <a:r>
              <a:rPr dirty="0" sz="1800" spc="-5">
                <a:latin typeface="Bookman Uralic"/>
                <a:cs typeface="Bookman Uralic"/>
              </a:rPr>
              <a:t>n kepada unit pengelola  </a:t>
            </a:r>
            <a:r>
              <a:rPr dirty="0" sz="1800">
                <a:latin typeface="Bookman Uralic"/>
                <a:cs typeface="Bookman Uralic"/>
              </a:rPr>
              <a:t>TIK </a:t>
            </a:r>
            <a:r>
              <a:rPr dirty="0" sz="1800" spc="-5">
                <a:latin typeface="Bookman Uralic"/>
                <a:cs typeface="Bookman Uralic"/>
              </a:rPr>
              <a:t>di Instansi Pusat/Pemerintah</a:t>
            </a:r>
            <a:r>
              <a:rPr dirty="0" sz="1800" spc="-55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Daerah.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5"/>
              <a:t>13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20951" y="2118182"/>
            <a:ext cx="3952875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3 </a:t>
            </a:r>
            <a:r>
              <a:rPr dirty="0" sz="1950" spc="-5" b="1">
                <a:latin typeface="Carlito"/>
                <a:cs typeface="Carlito"/>
              </a:rPr>
              <a:t>Rencana dan Anggaran</a:t>
            </a:r>
            <a:r>
              <a:rPr dirty="0" sz="1950" spc="-10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9344" y="2083307"/>
            <a:ext cx="376428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64495" y="958596"/>
            <a:ext cx="542544" cy="544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108191" y="3979164"/>
            <a:ext cx="4498975" cy="147828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1750" rIns="0" bIns="0" rtlCol="0" vert="horz">
            <a:spAutoFit/>
          </a:bodyPr>
          <a:lstStyle/>
          <a:p>
            <a:pPr marL="378460" indent="-287020">
              <a:lnSpc>
                <a:spcPct val="100000"/>
              </a:lnSpc>
              <a:spcBef>
                <a:spcPts val="250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Dokumen RKA/KL </a:t>
            </a:r>
            <a:r>
              <a:rPr dirty="0" sz="1800">
                <a:latin typeface="Carlito"/>
                <a:cs typeface="Carlito"/>
              </a:rPr>
              <a:t>atau </a:t>
            </a:r>
            <a:r>
              <a:rPr dirty="0" sz="1800" spc="-5">
                <a:latin typeface="Carlito"/>
                <a:cs typeface="Carlito"/>
              </a:rPr>
              <a:t>DPA-SKPD</a:t>
            </a:r>
            <a:r>
              <a:rPr dirty="0" sz="1800" spc="4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serta</a:t>
            </a:r>
            <a:endParaRPr sz="1800">
              <a:latin typeface="Carlito"/>
              <a:cs typeface="Carlito"/>
            </a:endParaRPr>
          </a:p>
          <a:p>
            <a:pPr marL="378460" marR="226695" indent="-287020">
              <a:lnSpc>
                <a:spcPct val="100000"/>
              </a:lnSpc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Dokumen </a:t>
            </a:r>
            <a:r>
              <a:rPr dirty="0" sz="1800">
                <a:latin typeface="Carlito"/>
                <a:cs typeface="Carlito"/>
              </a:rPr>
              <a:t>konsultasi atau </a:t>
            </a:r>
            <a:r>
              <a:rPr dirty="0" sz="1800" spc="-5">
                <a:latin typeface="Carlito"/>
                <a:cs typeface="Carlito"/>
              </a:rPr>
              <a:t>pengendalian  </a:t>
            </a:r>
            <a:r>
              <a:rPr dirty="0" sz="1800">
                <a:latin typeface="Carlito"/>
                <a:cs typeface="Carlito"/>
              </a:rPr>
              <a:t>anggaran </a:t>
            </a:r>
            <a:r>
              <a:rPr dirty="0" sz="1800" spc="-5">
                <a:latin typeface="Carlito"/>
                <a:cs typeface="Carlito"/>
              </a:rPr>
              <a:t>SPBE </a:t>
            </a:r>
            <a:r>
              <a:rPr dirty="0" sz="1800">
                <a:latin typeface="Carlito"/>
                <a:cs typeface="Carlito"/>
              </a:rPr>
              <a:t>yang telah </a:t>
            </a:r>
            <a:r>
              <a:rPr dirty="0" sz="1800" spc="-5">
                <a:latin typeface="Carlito"/>
                <a:cs typeface="Carlito"/>
              </a:rPr>
              <a:t>dikonsultasikan  sebgaian dengan unit pengelola TIK</a:t>
            </a:r>
            <a:r>
              <a:rPr dirty="0" sz="1800" spc="75">
                <a:latin typeface="Carlito"/>
                <a:cs typeface="Carlito"/>
              </a:rPr>
              <a:t> </a:t>
            </a:r>
            <a:r>
              <a:rPr dirty="0" sz="1800">
                <a:latin typeface="Carlito"/>
                <a:cs typeface="Carlito"/>
              </a:rPr>
              <a:t>dan</a:t>
            </a:r>
            <a:endParaRPr sz="1800">
              <a:latin typeface="Carlito"/>
              <a:cs typeface="Carlito"/>
            </a:endParaRPr>
          </a:p>
          <a:p>
            <a:pPr marL="378460">
              <a:lnSpc>
                <a:spcPct val="100000"/>
              </a:lnSpc>
              <a:spcBef>
                <a:spcPts val="25"/>
              </a:spcBef>
            </a:pPr>
            <a:r>
              <a:rPr dirty="0" sz="1800" spc="-5">
                <a:latin typeface="Carlito"/>
                <a:cs typeface="Carlito"/>
              </a:rPr>
              <a:t>didokumentasikan secara</a:t>
            </a:r>
            <a:r>
              <a:rPr dirty="0" sz="1800" spc="1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formal.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565147" y="3941064"/>
            <a:ext cx="3622675" cy="2260600"/>
            <a:chOff x="1565147" y="3941064"/>
            <a:chExt cx="3622675" cy="2260600"/>
          </a:xfrm>
        </p:grpSpPr>
        <p:sp>
          <p:nvSpPr>
            <p:cNvPr id="10" name="object 10"/>
            <p:cNvSpPr/>
            <p:nvPr/>
          </p:nvSpPr>
          <p:spPr>
            <a:xfrm>
              <a:off x="1603247" y="3979164"/>
              <a:ext cx="2939795" cy="16383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584197" y="3960114"/>
              <a:ext cx="2978150" cy="1676400"/>
            </a:xfrm>
            <a:custGeom>
              <a:avLst/>
              <a:gdLst/>
              <a:ahLst/>
              <a:cxnLst/>
              <a:rect l="l" t="t" r="r" b="b"/>
              <a:pathLst>
                <a:path w="2978150" h="1676400">
                  <a:moveTo>
                    <a:pt x="0" y="1676400"/>
                  </a:moveTo>
                  <a:lnTo>
                    <a:pt x="2977895" y="1676400"/>
                  </a:lnTo>
                  <a:lnTo>
                    <a:pt x="2977895" y="0"/>
                  </a:lnTo>
                  <a:lnTo>
                    <a:pt x="0" y="0"/>
                  </a:lnTo>
                  <a:lnTo>
                    <a:pt x="0" y="16764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941575" y="4267200"/>
              <a:ext cx="2878836" cy="16032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922525" y="4248150"/>
              <a:ext cx="2917190" cy="1641475"/>
            </a:xfrm>
            <a:custGeom>
              <a:avLst/>
              <a:gdLst/>
              <a:ahLst/>
              <a:cxnLst/>
              <a:rect l="l" t="t" r="r" b="b"/>
              <a:pathLst>
                <a:path w="2917190" h="1641475">
                  <a:moveTo>
                    <a:pt x="0" y="1641348"/>
                  </a:moveTo>
                  <a:lnTo>
                    <a:pt x="2916936" y="1641348"/>
                  </a:lnTo>
                  <a:lnTo>
                    <a:pt x="2916936" y="0"/>
                  </a:lnTo>
                  <a:lnTo>
                    <a:pt x="0" y="0"/>
                  </a:lnTo>
                  <a:lnTo>
                    <a:pt x="0" y="164134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235707" y="4524756"/>
              <a:ext cx="2951988" cy="16764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621" y="1027851"/>
            <a:ext cx="458940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7058" y="2253233"/>
            <a:ext cx="9004300" cy="1504315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8255" rIns="0" bIns="0" rtlCol="0" vert="horz">
            <a:spAutoFit/>
          </a:bodyPr>
          <a:lstStyle/>
          <a:p>
            <a:pPr algn="just" marL="301625" marR="65405" indent="-228600">
              <a:lnSpc>
                <a:spcPct val="107100"/>
              </a:lnSpc>
              <a:spcBef>
                <a:spcPts val="65"/>
              </a:spcBef>
              <a:buFont typeface="Arial"/>
              <a:buChar char="•"/>
              <a:tabLst>
                <a:tab pos="302260" algn="l"/>
              </a:tabLst>
            </a:pPr>
            <a:r>
              <a:rPr dirty="0" sz="1800" spc="-5">
                <a:latin typeface="Bookman Uralic"/>
                <a:cs typeface="Bookman Uralic"/>
              </a:rPr>
              <a:t>Kriteria tingkat </a:t>
            </a:r>
            <a:r>
              <a:rPr dirty="0" sz="1800">
                <a:latin typeface="Bookman Uralic"/>
                <a:cs typeface="Bookman Uralic"/>
              </a:rPr>
              <a:t>3 telah </a:t>
            </a:r>
            <a:r>
              <a:rPr dirty="0" sz="1800" spc="-5">
                <a:latin typeface="Bookman Uralic"/>
                <a:cs typeface="Bookman Uralic"/>
              </a:rPr>
              <a:t>terpenuhi. Seluruh Rencana dan Anggaran SPBE  </a:t>
            </a:r>
            <a:r>
              <a:rPr dirty="0" sz="1800">
                <a:latin typeface="Bookman Uralic"/>
                <a:cs typeface="Bookman Uralic"/>
              </a:rPr>
              <a:t>Instansi </a:t>
            </a:r>
            <a:r>
              <a:rPr dirty="0" sz="1800" spc="-5">
                <a:latin typeface="Bookman Uralic"/>
                <a:cs typeface="Bookman Uralic"/>
              </a:rPr>
              <a:t>Pusat/Pemerintah </a:t>
            </a:r>
            <a:r>
              <a:rPr dirty="0" sz="1800">
                <a:latin typeface="Bookman Uralic"/>
                <a:cs typeface="Bookman Uralic"/>
              </a:rPr>
              <a:t>Daerah </a:t>
            </a:r>
            <a:r>
              <a:rPr dirty="0" sz="1800" b="1">
                <a:latin typeface="Bookman Uralic"/>
                <a:cs typeface="Bookman Uralic"/>
              </a:rPr>
              <a:t>telah terpadu dan </a:t>
            </a:r>
            <a:r>
              <a:rPr dirty="0" sz="1800" spc="-5" b="1">
                <a:latin typeface="Bookman Uralic"/>
                <a:cs typeface="Bookman Uralic"/>
              </a:rPr>
              <a:t>dapat dikendalikan  oleh unit kerja/perangkat daerah </a:t>
            </a:r>
            <a:r>
              <a:rPr dirty="0" sz="1800" b="1">
                <a:latin typeface="Bookman Uralic"/>
                <a:cs typeface="Bookman Uralic"/>
              </a:rPr>
              <a:t>yang menjalankan fungsi  perencanaan </a:t>
            </a:r>
            <a:r>
              <a:rPr dirty="0" sz="1800" spc="-5" b="1">
                <a:latin typeface="Bookman Uralic"/>
                <a:cs typeface="Bookman Uralic"/>
              </a:rPr>
              <a:t>dan penganggaran</a:t>
            </a:r>
            <a:r>
              <a:rPr dirty="0" sz="1800" spc="-5">
                <a:latin typeface="Bookman Uralic"/>
                <a:cs typeface="Bookman Uralic"/>
              </a:rPr>
              <a:t>. </a:t>
            </a:r>
            <a:r>
              <a:rPr dirty="0" sz="1800">
                <a:latin typeface="Bookman Uralic"/>
                <a:cs typeface="Bookman Uralic"/>
              </a:rPr>
              <a:t>Selain </a:t>
            </a:r>
            <a:r>
              <a:rPr dirty="0" sz="1800" spc="-5">
                <a:latin typeface="Bookman Uralic"/>
                <a:cs typeface="Bookman Uralic"/>
              </a:rPr>
              <a:t>itu, Rencana dan Anggaran SPBE  </a:t>
            </a:r>
            <a:r>
              <a:rPr dirty="0" sz="1800">
                <a:latin typeface="Bookman Uralic"/>
                <a:cs typeface="Bookman Uralic"/>
              </a:rPr>
              <a:t>telah </a:t>
            </a:r>
            <a:r>
              <a:rPr dirty="0" sz="1800" spc="-5">
                <a:latin typeface="Bookman Uralic"/>
                <a:cs typeface="Bookman Uralic"/>
              </a:rPr>
              <a:t>direviu dan </a:t>
            </a:r>
            <a:r>
              <a:rPr dirty="0" sz="1800" spc="-5" b="1">
                <a:latin typeface="Bookman Uralic"/>
                <a:cs typeface="Bookman Uralic"/>
              </a:rPr>
              <a:t>dievaluasi </a:t>
            </a:r>
            <a:r>
              <a:rPr dirty="0" sz="1800">
                <a:latin typeface="Bookman Uralic"/>
                <a:cs typeface="Bookman Uralic"/>
              </a:rPr>
              <a:t>secara</a:t>
            </a:r>
            <a:r>
              <a:rPr dirty="0" sz="1800" spc="-50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periodik.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5"/>
              <a:t>13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04720" y="1770379"/>
            <a:ext cx="3953510" cy="3238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4 </a:t>
            </a:r>
            <a:r>
              <a:rPr dirty="0" sz="1950" spc="-5" b="1">
                <a:latin typeface="Carlito"/>
                <a:cs typeface="Carlito"/>
              </a:rPr>
              <a:t>Rencana dan Anggaran</a:t>
            </a:r>
            <a:r>
              <a:rPr dirty="0" sz="1950" spc="10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70304" y="1754123"/>
            <a:ext cx="374904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64495" y="958596"/>
            <a:ext cx="542544" cy="544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08191" y="3814570"/>
            <a:ext cx="4498975" cy="3043555"/>
          </a:xfrm>
          <a:custGeom>
            <a:avLst/>
            <a:gdLst/>
            <a:ahLst/>
            <a:cxnLst/>
            <a:rect l="l" t="t" r="r" b="b"/>
            <a:pathLst>
              <a:path w="4498975" h="3043554">
                <a:moveTo>
                  <a:pt x="4498848" y="0"/>
                </a:moveTo>
                <a:lnTo>
                  <a:pt x="0" y="0"/>
                </a:lnTo>
                <a:lnTo>
                  <a:pt x="0" y="3043427"/>
                </a:lnTo>
                <a:lnTo>
                  <a:pt x="4498848" y="3043427"/>
                </a:lnTo>
                <a:lnTo>
                  <a:pt x="449884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187566" y="3833621"/>
            <a:ext cx="4138295" cy="30467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38735" indent="-2870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 spc="-5">
                <a:latin typeface="Carlito"/>
                <a:cs typeface="Carlito"/>
              </a:rPr>
              <a:t>Dokumen </a:t>
            </a:r>
            <a:r>
              <a:rPr dirty="0" sz="1800">
                <a:latin typeface="Carlito"/>
                <a:cs typeface="Carlito"/>
              </a:rPr>
              <a:t>Rencana </a:t>
            </a:r>
            <a:r>
              <a:rPr dirty="0" sz="1800" spc="-5">
                <a:latin typeface="Carlito"/>
                <a:cs typeface="Carlito"/>
              </a:rPr>
              <a:t>dan </a:t>
            </a:r>
            <a:r>
              <a:rPr dirty="0" sz="1800">
                <a:latin typeface="Carlito"/>
                <a:cs typeface="Carlito"/>
              </a:rPr>
              <a:t>Anggaran </a:t>
            </a:r>
            <a:r>
              <a:rPr dirty="0" sz="1800" spc="-5">
                <a:latin typeface="Carlito"/>
                <a:cs typeface="Carlito"/>
              </a:rPr>
              <a:t>SPBE  </a:t>
            </a:r>
            <a:r>
              <a:rPr dirty="0" sz="1800">
                <a:latin typeface="Carlito"/>
                <a:cs typeface="Carlito"/>
              </a:rPr>
              <a:t>terpadu </a:t>
            </a:r>
            <a:r>
              <a:rPr dirty="0" sz="1800" spc="-5">
                <a:latin typeface="Carlito"/>
                <a:cs typeface="Carlito"/>
              </a:rPr>
              <a:t>dan dokumen RKA/KL </a:t>
            </a:r>
            <a:r>
              <a:rPr dirty="0" sz="1800">
                <a:latin typeface="Carlito"/>
                <a:cs typeface="Carlito"/>
              </a:rPr>
              <a:t>atau </a:t>
            </a:r>
            <a:r>
              <a:rPr dirty="0" sz="1800" spc="-5">
                <a:latin typeface="Carlito"/>
                <a:cs typeface="Carlito"/>
              </a:rPr>
              <a:t>DPA-  SKPD;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"/>
            </a:pPr>
            <a:endParaRPr sz="1750">
              <a:latin typeface="Carlito"/>
              <a:cs typeface="Carlito"/>
            </a:endParaRPr>
          </a:p>
          <a:p>
            <a:pPr marL="299085" marR="5080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 spc="-5">
                <a:latin typeface="Carlito"/>
                <a:cs typeface="Carlito"/>
              </a:rPr>
              <a:t>Terdapat notulensi/catatan/laporan hasil  reviu/evaluasi </a:t>
            </a:r>
            <a:r>
              <a:rPr dirty="0" sz="1800">
                <a:latin typeface="Carlito"/>
                <a:cs typeface="Carlito"/>
              </a:rPr>
              <a:t>Rencana </a:t>
            </a:r>
            <a:r>
              <a:rPr dirty="0" sz="1800" spc="-5">
                <a:latin typeface="Carlito"/>
                <a:cs typeface="Carlito"/>
              </a:rPr>
              <a:t>dan </a:t>
            </a:r>
            <a:r>
              <a:rPr dirty="0" sz="1800">
                <a:latin typeface="Carlito"/>
                <a:cs typeface="Carlito"/>
              </a:rPr>
              <a:t>Anggaran  </a:t>
            </a:r>
            <a:r>
              <a:rPr dirty="0" sz="1800" spc="-5">
                <a:latin typeface="Carlito"/>
                <a:cs typeface="Carlito"/>
              </a:rPr>
              <a:t>SPBE,</a:t>
            </a:r>
            <a:endParaRPr sz="1800">
              <a:latin typeface="Carlito"/>
              <a:cs typeface="Carlito"/>
            </a:endParaRPr>
          </a:p>
          <a:p>
            <a:pPr marL="299085" marR="95250" indent="-28702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>
                <a:latin typeface="Carlito"/>
                <a:cs typeface="Carlito"/>
              </a:rPr>
              <a:t>Bukti </a:t>
            </a:r>
            <a:r>
              <a:rPr dirty="0" sz="1800" spc="-5">
                <a:latin typeface="Carlito"/>
                <a:cs typeface="Carlito"/>
              </a:rPr>
              <a:t>undangan </a:t>
            </a:r>
            <a:r>
              <a:rPr dirty="0" sz="1800">
                <a:latin typeface="Carlito"/>
                <a:cs typeface="Carlito"/>
              </a:rPr>
              <a:t>rapat reviu </a:t>
            </a:r>
            <a:r>
              <a:rPr dirty="0" sz="1800" spc="-5">
                <a:latin typeface="Carlito"/>
                <a:cs typeface="Carlito"/>
              </a:rPr>
              <a:t>dan </a:t>
            </a:r>
            <a:r>
              <a:rPr dirty="0" sz="1800">
                <a:latin typeface="Carlito"/>
                <a:cs typeface="Carlito"/>
              </a:rPr>
              <a:t>evaluasi  Rencana </a:t>
            </a:r>
            <a:r>
              <a:rPr dirty="0" sz="1800" spc="-5">
                <a:latin typeface="Carlito"/>
                <a:cs typeface="Carlito"/>
              </a:rPr>
              <a:t>dan </a:t>
            </a:r>
            <a:r>
              <a:rPr dirty="0" sz="1800">
                <a:latin typeface="Carlito"/>
                <a:cs typeface="Carlito"/>
              </a:rPr>
              <a:t>Anggaran </a:t>
            </a:r>
            <a:r>
              <a:rPr dirty="0" sz="1800" spc="-5">
                <a:latin typeface="Carlito"/>
                <a:cs typeface="Carlito"/>
              </a:rPr>
              <a:t>SPBE,</a:t>
            </a:r>
            <a:r>
              <a:rPr dirty="0" sz="1800" spc="-1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dan/atau</a:t>
            </a:r>
            <a:endParaRPr sz="1800">
              <a:latin typeface="Carlito"/>
              <a:cs typeface="Carlito"/>
            </a:endParaRPr>
          </a:p>
          <a:p>
            <a:pPr marL="299085" marR="10795" indent="-287020">
              <a:lnSpc>
                <a:spcPts val="2180"/>
              </a:lnSpc>
              <a:spcBef>
                <a:spcPts val="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 spc="-5">
                <a:latin typeface="Carlito"/>
                <a:cs typeface="Carlito"/>
              </a:rPr>
              <a:t>Dokumentasi aktivitas-aktivitas </a:t>
            </a:r>
            <a:r>
              <a:rPr dirty="0" sz="1800">
                <a:latin typeface="Carlito"/>
                <a:cs typeface="Carlito"/>
              </a:rPr>
              <a:t>reviu </a:t>
            </a:r>
            <a:r>
              <a:rPr dirty="0" sz="1800" spc="-5">
                <a:latin typeface="Carlito"/>
                <a:cs typeface="Carlito"/>
              </a:rPr>
              <a:t>dan  </a:t>
            </a:r>
            <a:r>
              <a:rPr dirty="0" sz="1800">
                <a:latin typeface="Carlito"/>
                <a:cs typeface="Carlito"/>
              </a:rPr>
              <a:t>evaluasi Rencana </a:t>
            </a:r>
            <a:r>
              <a:rPr dirty="0" sz="1800" spc="-5">
                <a:latin typeface="Carlito"/>
                <a:cs typeface="Carlito"/>
              </a:rPr>
              <a:t>dan </a:t>
            </a:r>
            <a:r>
              <a:rPr dirty="0" sz="1800">
                <a:latin typeface="Carlito"/>
                <a:cs typeface="Carlito"/>
              </a:rPr>
              <a:t>Anggaran </a:t>
            </a:r>
            <a:r>
              <a:rPr dirty="0" sz="1800" spc="-5">
                <a:latin typeface="Carlito"/>
                <a:cs typeface="Carlito"/>
              </a:rPr>
              <a:t>SPBE.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43481" y="4064311"/>
            <a:ext cx="2156253" cy="21431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621" y="1027851"/>
            <a:ext cx="458940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574546" y="2260345"/>
            <a:ext cx="9098280" cy="4555490"/>
            <a:chOff x="1574546" y="2260345"/>
            <a:chExt cx="9098280" cy="4555490"/>
          </a:xfrm>
        </p:grpSpPr>
        <p:sp>
          <p:nvSpPr>
            <p:cNvPr id="4" name="object 4"/>
            <p:cNvSpPr/>
            <p:nvPr/>
          </p:nvSpPr>
          <p:spPr>
            <a:xfrm>
              <a:off x="1587246" y="2273045"/>
              <a:ext cx="9005570" cy="1059180"/>
            </a:xfrm>
            <a:custGeom>
              <a:avLst/>
              <a:gdLst/>
              <a:ahLst/>
              <a:cxnLst/>
              <a:rect l="l" t="t" r="r" b="b"/>
              <a:pathLst>
                <a:path w="9005570" h="1059179">
                  <a:moveTo>
                    <a:pt x="0" y="1059179"/>
                  </a:moveTo>
                  <a:lnTo>
                    <a:pt x="9005316" y="1059179"/>
                  </a:lnTo>
                  <a:lnTo>
                    <a:pt x="9005316" y="0"/>
                  </a:lnTo>
                  <a:lnTo>
                    <a:pt x="0" y="0"/>
                  </a:lnTo>
                  <a:lnTo>
                    <a:pt x="0" y="1059179"/>
                  </a:lnTo>
                  <a:close/>
                </a:path>
              </a:pathLst>
            </a:custGeom>
            <a:ln w="25400">
              <a:solidFill>
                <a:srgbClr val="395E8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173724" y="3121151"/>
              <a:ext cx="4498975" cy="3694429"/>
            </a:xfrm>
            <a:custGeom>
              <a:avLst/>
              <a:gdLst/>
              <a:ahLst/>
              <a:cxnLst/>
              <a:rect l="l" t="t" r="r" b="b"/>
              <a:pathLst>
                <a:path w="4498975" h="3694429">
                  <a:moveTo>
                    <a:pt x="4498848" y="0"/>
                  </a:moveTo>
                  <a:lnTo>
                    <a:pt x="0" y="0"/>
                  </a:lnTo>
                  <a:lnTo>
                    <a:pt x="0" y="3694176"/>
                  </a:lnTo>
                  <a:lnTo>
                    <a:pt x="4498848" y="3694176"/>
                  </a:lnTo>
                  <a:lnTo>
                    <a:pt x="449884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5"/>
              <a:t>13</a:t>
            </a:r>
          </a:p>
        </p:txBody>
      </p:sp>
      <p:sp>
        <p:nvSpPr>
          <p:cNvPr id="7" name="object 7"/>
          <p:cNvSpPr/>
          <p:nvPr/>
        </p:nvSpPr>
        <p:spPr>
          <a:xfrm>
            <a:off x="1566672" y="1815083"/>
            <a:ext cx="374903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649095" y="1726706"/>
            <a:ext cx="8883015" cy="5009515"/>
          </a:xfrm>
          <a:prstGeom prst="rect">
            <a:avLst/>
          </a:prstGeom>
        </p:spPr>
        <p:txBody>
          <a:bodyPr wrap="square" lIns="0" tIns="149860" rIns="0" bIns="0" rtlCol="0" vert="horz">
            <a:spAutoFit/>
          </a:bodyPr>
          <a:lstStyle/>
          <a:p>
            <a:pPr marL="384175">
              <a:lnSpc>
                <a:spcPct val="100000"/>
              </a:lnSpc>
              <a:spcBef>
                <a:spcPts val="1180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5 </a:t>
            </a:r>
            <a:r>
              <a:rPr dirty="0" sz="1950" spc="-5" b="1">
                <a:latin typeface="Carlito"/>
                <a:cs typeface="Carlito"/>
              </a:rPr>
              <a:t>Rencana dan Anggaran</a:t>
            </a:r>
            <a:r>
              <a:rPr dirty="0" sz="1950" spc="10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  <a:p>
            <a:pPr algn="just" marL="241300" marR="5080" indent="-228600">
              <a:lnSpc>
                <a:spcPct val="107300"/>
              </a:lnSpc>
              <a:spcBef>
                <a:spcPts val="84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1800" spc="-5">
                <a:latin typeface="Bookman Uralic"/>
                <a:cs typeface="Bookman Uralic"/>
              </a:rPr>
              <a:t>Kriteria tingkat </a:t>
            </a:r>
            <a:r>
              <a:rPr dirty="0" sz="1800">
                <a:latin typeface="Bookman Uralic"/>
                <a:cs typeface="Bookman Uralic"/>
              </a:rPr>
              <a:t>4 telah </a:t>
            </a:r>
            <a:r>
              <a:rPr dirty="0" sz="1800" spc="-5">
                <a:latin typeface="Bookman Uralic"/>
                <a:cs typeface="Bookman Uralic"/>
              </a:rPr>
              <a:t>terpenuhi serta Rencana dan Anggaran </a:t>
            </a:r>
            <a:r>
              <a:rPr dirty="0" sz="1800">
                <a:latin typeface="Bookman Uralic"/>
                <a:cs typeface="Bookman Uralic"/>
              </a:rPr>
              <a:t>SPBE telah  </a:t>
            </a:r>
            <a:r>
              <a:rPr dirty="0" sz="1800" spc="-5">
                <a:latin typeface="Bookman Uralic"/>
                <a:cs typeface="Bookman Uralic"/>
              </a:rPr>
              <a:t>dilakukan </a:t>
            </a:r>
            <a:r>
              <a:rPr dirty="0" sz="1800" b="1">
                <a:latin typeface="Bookman Uralic"/>
                <a:cs typeface="Bookman Uralic"/>
              </a:rPr>
              <a:t>revisi </a:t>
            </a:r>
            <a:r>
              <a:rPr dirty="0" sz="1800" spc="-5" b="1">
                <a:latin typeface="Bookman Uralic"/>
                <a:cs typeface="Bookman Uralic"/>
              </a:rPr>
              <a:t>untuk </a:t>
            </a:r>
            <a:r>
              <a:rPr dirty="0" sz="1800" b="1">
                <a:latin typeface="Bookman Uralic"/>
                <a:cs typeface="Bookman Uralic"/>
              </a:rPr>
              <a:t>tahun anggaran </a:t>
            </a:r>
            <a:r>
              <a:rPr dirty="0" sz="1800" spc="-5" b="1">
                <a:latin typeface="Bookman Uralic"/>
                <a:cs typeface="Bookman Uralic"/>
              </a:rPr>
              <a:t>berikutny</a:t>
            </a:r>
            <a:r>
              <a:rPr dirty="0" sz="1800" spc="-5">
                <a:latin typeface="Bookman Uralic"/>
                <a:cs typeface="Bookman Uralic"/>
              </a:rPr>
              <a:t>a sebagai </a:t>
            </a:r>
            <a:r>
              <a:rPr dirty="0" sz="1800" b="1">
                <a:latin typeface="Bookman Uralic"/>
                <a:cs typeface="Bookman Uralic"/>
              </a:rPr>
              <a:t>tindak lanjut  </a:t>
            </a:r>
            <a:r>
              <a:rPr dirty="0" sz="1800" spc="-5">
                <a:latin typeface="Bookman Uralic"/>
                <a:cs typeface="Bookman Uralic"/>
              </a:rPr>
              <a:t>hasil </a:t>
            </a:r>
            <a:r>
              <a:rPr dirty="0" sz="1800">
                <a:latin typeface="Bookman Uralic"/>
                <a:cs typeface="Bookman Uralic"/>
              </a:rPr>
              <a:t>reviu </a:t>
            </a:r>
            <a:r>
              <a:rPr dirty="0" sz="1800" spc="-5">
                <a:latin typeface="Bookman Uralic"/>
                <a:cs typeface="Bookman Uralic"/>
              </a:rPr>
              <a:t>dan</a:t>
            </a:r>
            <a:r>
              <a:rPr dirty="0" sz="1800" spc="-15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evaluasi.</a:t>
            </a:r>
            <a:endParaRPr sz="1800">
              <a:latin typeface="Bookman Uralic"/>
              <a:cs typeface="Bookman Uralic"/>
            </a:endParaRPr>
          </a:p>
          <a:p>
            <a:pPr lvl="1" marL="4902835" indent="-287655">
              <a:lnSpc>
                <a:spcPts val="2080"/>
              </a:lnSpc>
              <a:buFont typeface="Wingdings"/>
              <a:buChar char=""/>
              <a:tabLst>
                <a:tab pos="4902835" algn="l"/>
                <a:tab pos="4903470" algn="l"/>
              </a:tabLst>
            </a:pPr>
            <a:r>
              <a:rPr dirty="0" sz="1800" spc="-5">
                <a:latin typeface="Carlito"/>
                <a:cs typeface="Carlito"/>
              </a:rPr>
              <a:t>Notulensi/catatan/laporan</a:t>
            </a:r>
            <a:r>
              <a:rPr dirty="0" sz="1800" spc="4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hasil</a:t>
            </a:r>
            <a:endParaRPr sz="1800">
              <a:latin typeface="Carlito"/>
              <a:cs typeface="Carlito"/>
            </a:endParaRPr>
          </a:p>
          <a:p>
            <a:pPr marL="4902835">
              <a:lnSpc>
                <a:spcPct val="100000"/>
              </a:lnSpc>
            </a:pPr>
            <a:r>
              <a:rPr dirty="0" sz="1800" spc="-5">
                <a:latin typeface="Carlito"/>
                <a:cs typeface="Carlito"/>
              </a:rPr>
              <a:t>reviu/evaluasi</a:t>
            </a:r>
            <a:r>
              <a:rPr dirty="0" sz="1800" spc="1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dan</a:t>
            </a:r>
            <a:endParaRPr sz="1800">
              <a:latin typeface="Carlito"/>
              <a:cs typeface="Carlito"/>
            </a:endParaRPr>
          </a:p>
          <a:p>
            <a:pPr lvl="1" marL="4902835" marR="248920" indent="-287020">
              <a:lnSpc>
                <a:spcPct val="100000"/>
              </a:lnSpc>
              <a:buFont typeface="Wingdings"/>
              <a:buChar char=""/>
              <a:tabLst>
                <a:tab pos="4902835" algn="l"/>
                <a:tab pos="4903470" algn="l"/>
              </a:tabLst>
            </a:pPr>
            <a:r>
              <a:rPr dirty="0" sz="1800" spc="-5">
                <a:latin typeface="Carlito"/>
                <a:cs typeface="Carlito"/>
              </a:rPr>
              <a:t>Rekomendasi tindak lanjut </a:t>
            </a:r>
            <a:r>
              <a:rPr dirty="0" sz="1800">
                <a:latin typeface="Carlito"/>
                <a:cs typeface="Carlito"/>
              </a:rPr>
              <a:t>Rencana </a:t>
            </a:r>
            <a:r>
              <a:rPr dirty="0" sz="1800" spc="-5">
                <a:latin typeface="Carlito"/>
                <a:cs typeface="Carlito"/>
              </a:rPr>
              <a:t>dan  </a:t>
            </a:r>
            <a:r>
              <a:rPr dirty="0" sz="1800">
                <a:latin typeface="Carlito"/>
                <a:cs typeface="Carlito"/>
              </a:rPr>
              <a:t>Anggaran</a:t>
            </a:r>
            <a:r>
              <a:rPr dirty="0" sz="1800" spc="-5">
                <a:latin typeface="Carlito"/>
                <a:cs typeface="Carlito"/>
              </a:rPr>
              <a:t> SPBE,</a:t>
            </a:r>
            <a:endParaRPr sz="1800">
              <a:latin typeface="Carlito"/>
              <a:cs typeface="Carlito"/>
            </a:endParaRPr>
          </a:p>
          <a:p>
            <a:pPr lvl="1" marL="4902835" marR="170815" indent="-287020">
              <a:lnSpc>
                <a:spcPct val="100000"/>
              </a:lnSpc>
              <a:buFont typeface="Wingdings"/>
              <a:buChar char=""/>
              <a:tabLst>
                <a:tab pos="4902835" algn="l"/>
                <a:tab pos="4903470" algn="l"/>
              </a:tabLst>
            </a:pPr>
            <a:r>
              <a:rPr dirty="0" sz="1800">
                <a:latin typeface="Carlito"/>
                <a:cs typeface="Carlito"/>
              </a:rPr>
              <a:t>Bukti </a:t>
            </a:r>
            <a:r>
              <a:rPr dirty="0" sz="1800" spc="-5">
                <a:latin typeface="Carlito"/>
                <a:cs typeface="Carlito"/>
              </a:rPr>
              <a:t>undangan </a:t>
            </a:r>
            <a:r>
              <a:rPr dirty="0" sz="1800">
                <a:latin typeface="Carlito"/>
                <a:cs typeface="Carlito"/>
              </a:rPr>
              <a:t>rapat </a:t>
            </a:r>
            <a:r>
              <a:rPr dirty="0" sz="1800" spc="-5">
                <a:latin typeface="Carlito"/>
                <a:cs typeface="Carlito"/>
              </a:rPr>
              <a:t>pembahasan </a:t>
            </a:r>
            <a:r>
              <a:rPr dirty="0" sz="1800">
                <a:latin typeface="Carlito"/>
                <a:cs typeface="Carlito"/>
              </a:rPr>
              <a:t>revisi  Rencana </a:t>
            </a:r>
            <a:r>
              <a:rPr dirty="0" sz="1800" spc="-5">
                <a:latin typeface="Carlito"/>
                <a:cs typeface="Carlito"/>
              </a:rPr>
              <a:t>dan </a:t>
            </a:r>
            <a:r>
              <a:rPr dirty="0" sz="1800">
                <a:latin typeface="Carlito"/>
                <a:cs typeface="Carlito"/>
              </a:rPr>
              <a:t>Anggaran </a:t>
            </a:r>
            <a:r>
              <a:rPr dirty="0" sz="1800" spc="-5">
                <a:latin typeface="Carlito"/>
                <a:cs typeface="Carlito"/>
              </a:rPr>
              <a:t>SPBE,</a:t>
            </a:r>
            <a:r>
              <a:rPr dirty="0" sz="1800" spc="-1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dan/atau</a:t>
            </a:r>
            <a:endParaRPr sz="1800">
              <a:latin typeface="Carlito"/>
              <a:cs typeface="Carlito"/>
            </a:endParaRPr>
          </a:p>
          <a:p>
            <a:pPr lvl="1" marL="4902835" marR="349250" indent="-287020">
              <a:lnSpc>
                <a:spcPct val="100000"/>
              </a:lnSpc>
              <a:buFont typeface="Wingdings"/>
              <a:buChar char=""/>
              <a:tabLst>
                <a:tab pos="4902835" algn="l"/>
                <a:tab pos="4903470" algn="l"/>
              </a:tabLst>
            </a:pPr>
            <a:r>
              <a:rPr dirty="0" sz="1800" spc="-5">
                <a:latin typeface="Carlito"/>
                <a:cs typeface="Carlito"/>
              </a:rPr>
              <a:t>Dokumentasi aktivitas-aktivitas analisis  </a:t>
            </a:r>
            <a:r>
              <a:rPr dirty="0" sz="1800">
                <a:latin typeface="Carlito"/>
                <a:cs typeface="Carlito"/>
              </a:rPr>
              <a:t>komparasi atau </a:t>
            </a:r>
            <a:r>
              <a:rPr dirty="0" sz="1800" spc="-5">
                <a:latin typeface="Carlito"/>
                <a:cs typeface="Carlito"/>
              </a:rPr>
              <a:t>revisi Rencana dan  </a:t>
            </a:r>
            <a:r>
              <a:rPr dirty="0" sz="1800">
                <a:latin typeface="Carlito"/>
                <a:cs typeface="Carlito"/>
              </a:rPr>
              <a:t>Anggaran</a:t>
            </a:r>
            <a:r>
              <a:rPr dirty="0" sz="1800" spc="-5">
                <a:latin typeface="Carlito"/>
                <a:cs typeface="Carlito"/>
              </a:rPr>
              <a:t> SPBE;</a:t>
            </a:r>
            <a:endParaRPr sz="1800">
              <a:latin typeface="Carlito"/>
              <a:cs typeface="Carlito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Wingdings"/>
              <a:buChar char=""/>
            </a:pPr>
            <a:endParaRPr sz="1750">
              <a:latin typeface="Carlito"/>
              <a:cs typeface="Carlito"/>
            </a:endParaRPr>
          </a:p>
          <a:p>
            <a:pPr lvl="1" marL="4902835" marR="40005" indent="-287020">
              <a:lnSpc>
                <a:spcPct val="100600"/>
              </a:lnSpc>
              <a:spcBef>
                <a:spcPts val="5"/>
              </a:spcBef>
              <a:buFont typeface="Wingdings"/>
              <a:buChar char=""/>
              <a:tabLst>
                <a:tab pos="4902835" algn="l"/>
                <a:tab pos="4903470" algn="l"/>
              </a:tabLst>
            </a:pPr>
            <a:r>
              <a:rPr dirty="0" sz="1800" spc="-5">
                <a:latin typeface="Carlito"/>
                <a:cs typeface="Carlito"/>
              </a:rPr>
              <a:t>Dokumentasi </a:t>
            </a:r>
            <a:r>
              <a:rPr dirty="0" sz="1800">
                <a:latin typeface="Carlito"/>
                <a:cs typeface="Carlito"/>
              </a:rPr>
              <a:t>Rencana </a:t>
            </a:r>
            <a:r>
              <a:rPr dirty="0" sz="1800" spc="-5">
                <a:latin typeface="Carlito"/>
                <a:cs typeface="Carlito"/>
              </a:rPr>
              <a:t>dan </a:t>
            </a:r>
            <a:r>
              <a:rPr dirty="0" sz="1800">
                <a:latin typeface="Carlito"/>
                <a:cs typeface="Carlito"/>
              </a:rPr>
              <a:t>Anggaran </a:t>
            </a:r>
            <a:r>
              <a:rPr dirty="0" sz="1800" spc="-5">
                <a:latin typeface="Carlito"/>
                <a:cs typeface="Carlito"/>
              </a:rPr>
              <a:t>SPBE  </a:t>
            </a:r>
            <a:r>
              <a:rPr dirty="0" sz="1800">
                <a:latin typeface="Carlito"/>
                <a:cs typeface="Carlito"/>
              </a:rPr>
              <a:t>yang </a:t>
            </a:r>
            <a:r>
              <a:rPr dirty="0" sz="1800" spc="-5">
                <a:latin typeface="Carlito"/>
                <a:cs typeface="Carlito"/>
              </a:rPr>
              <a:t>sebelumnya dan </a:t>
            </a:r>
            <a:r>
              <a:rPr dirty="0" sz="1800">
                <a:latin typeface="Carlito"/>
                <a:cs typeface="Carlito"/>
              </a:rPr>
              <a:t>yang </a:t>
            </a:r>
            <a:r>
              <a:rPr dirty="0" sz="1800" spc="-5">
                <a:latin typeface="Carlito"/>
                <a:cs typeface="Carlito"/>
              </a:rPr>
              <a:t>berisi </a:t>
            </a:r>
            <a:r>
              <a:rPr dirty="0" sz="1800">
                <a:latin typeface="Carlito"/>
                <a:cs typeface="Carlito"/>
              </a:rPr>
              <a:t>revisi  Rencana </a:t>
            </a:r>
            <a:r>
              <a:rPr dirty="0" sz="1800" spc="-5">
                <a:latin typeface="Carlito"/>
                <a:cs typeface="Carlito"/>
              </a:rPr>
              <a:t>dan </a:t>
            </a:r>
            <a:r>
              <a:rPr dirty="0" sz="1800">
                <a:latin typeface="Carlito"/>
                <a:cs typeface="Carlito"/>
              </a:rPr>
              <a:t>Anggaran</a:t>
            </a:r>
            <a:r>
              <a:rPr dirty="0" sz="1800" spc="2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SPBE.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064495" y="958596"/>
            <a:ext cx="542544" cy="544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990600" y="3430523"/>
            <a:ext cx="4798060" cy="3423285"/>
            <a:chOff x="990600" y="3430523"/>
            <a:chExt cx="4798060" cy="3423285"/>
          </a:xfrm>
        </p:grpSpPr>
        <p:sp>
          <p:nvSpPr>
            <p:cNvPr id="11" name="object 11"/>
            <p:cNvSpPr/>
            <p:nvPr/>
          </p:nvSpPr>
          <p:spPr>
            <a:xfrm>
              <a:off x="1074454" y="3554428"/>
              <a:ext cx="3925754" cy="154792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009650" y="3449573"/>
              <a:ext cx="4055745" cy="1671955"/>
            </a:xfrm>
            <a:custGeom>
              <a:avLst/>
              <a:gdLst/>
              <a:ahLst/>
              <a:cxnLst/>
              <a:rect l="l" t="t" r="r" b="b"/>
              <a:pathLst>
                <a:path w="4055745" h="1671954">
                  <a:moveTo>
                    <a:pt x="0" y="1671827"/>
                  </a:moveTo>
                  <a:lnTo>
                    <a:pt x="4055364" y="1671827"/>
                  </a:lnTo>
                  <a:lnTo>
                    <a:pt x="4055364" y="0"/>
                  </a:lnTo>
                  <a:lnTo>
                    <a:pt x="0" y="0"/>
                  </a:lnTo>
                  <a:lnTo>
                    <a:pt x="0" y="1671827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941575" y="5239510"/>
              <a:ext cx="3771856" cy="15758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22525" y="5220461"/>
              <a:ext cx="3846829" cy="1614170"/>
            </a:xfrm>
            <a:custGeom>
              <a:avLst/>
              <a:gdLst/>
              <a:ahLst/>
              <a:cxnLst/>
              <a:rect l="l" t="t" r="r" b="b"/>
              <a:pathLst>
                <a:path w="3846829" h="1614170">
                  <a:moveTo>
                    <a:pt x="0" y="1613916"/>
                  </a:moveTo>
                  <a:lnTo>
                    <a:pt x="3846576" y="1613916"/>
                  </a:lnTo>
                  <a:lnTo>
                    <a:pt x="3846576" y="0"/>
                  </a:lnTo>
                  <a:lnTo>
                    <a:pt x="0" y="0"/>
                  </a:lnTo>
                  <a:lnTo>
                    <a:pt x="0" y="161391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216652" y="4008119"/>
              <a:ext cx="408940" cy="1001394"/>
            </a:xfrm>
            <a:custGeom>
              <a:avLst/>
              <a:gdLst/>
              <a:ahLst/>
              <a:cxnLst/>
              <a:rect l="l" t="t" r="r" b="b"/>
              <a:pathLst>
                <a:path w="408939" h="1001395">
                  <a:moveTo>
                    <a:pt x="408432" y="797052"/>
                  </a:moveTo>
                  <a:lnTo>
                    <a:pt x="306324" y="797052"/>
                  </a:lnTo>
                  <a:lnTo>
                    <a:pt x="306324" y="0"/>
                  </a:lnTo>
                  <a:lnTo>
                    <a:pt x="102108" y="0"/>
                  </a:lnTo>
                  <a:lnTo>
                    <a:pt x="102108" y="611124"/>
                  </a:lnTo>
                  <a:lnTo>
                    <a:pt x="80772" y="621792"/>
                  </a:lnTo>
                  <a:lnTo>
                    <a:pt x="102108" y="632460"/>
                  </a:lnTo>
                  <a:lnTo>
                    <a:pt x="102108" y="797052"/>
                  </a:lnTo>
                  <a:lnTo>
                    <a:pt x="0" y="797052"/>
                  </a:lnTo>
                  <a:lnTo>
                    <a:pt x="204216" y="1001268"/>
                  </a:lnTo>
                  <a:lnTo>
                    <a:pt x="408432" y="797052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216652" y="4008119"/>
              <a:ext cx="408940" cy="1001394"/>
            </a:xfrm>
            <a:custGeom>
              <a:avLst/>
              <a:gdLst/>
              <a:ahLst/>
              <a:cxnLst/>
              <a:rect l="l" t="t" r="r" b="b"/>
              <a:pathLst>
                <a:path w="408939" h="1001395">
                  <a:moveTo>
                    <a:pt x="0" y="797051"/>
                  </a:moveTo>
                  <a:lnTo>
                    <a:pt x="102108" y="797051"/>
                  </a:lnTo>
                  <a:lnTo>
                    <a:pt x="102108" y="0"/>
                  </a:lnTo>
                  <a:lnTo>
                    <a:pt x="306324" y="0"/>
                  </a:lnTo>
                  <a:lnTo>
                    <a:pt x="306324" y="797051"/>
                  </a:lnTo>
                  <a:lnTo>
                    <a:pt x="408432" y="797051"/>
                  </a:lnTo>
                  <a:lnTo>
                    <a:pt x="204215" y="1001267"/>
                  </a:lnTo>
                  <a:lnTo>
                    <a:pt x="0" y="797051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1000" y="1708391"/>
            <a:ext cx="1172210" cy="398780"/>
            <a:chOff x="381000" y="1708391"/>
            <a:chExt cx="1172210" cy="398780"/>
          </a:xfrm>
        </p:grpSpPr>
        <p:sp>
          <p:nvSpPr>
            <p:cNvPr id="3" name="object 3"/>
            <p:cNvSpPr/>
            <p:nvPr/>
          </p:nvSpPr>
          <p:spPr>
            <a:xfrm>
              <a:off x="381000" y="1717116"/>
              <a:ext cx="1172210" cy="349250"/>
            </a:xfrm>
            <a:custGeom>
              <a:avLst/>
              <a:gdLst/>
              <a:ahLst/>
              <a:cxnLst/>
              <a:rect l="l" t="t" r="r" b="b"/>
              <a:pathLst>
                <a:path w="1172210" h="349250">
                  <a:moveTo>
                    <a:pt x="1172032" y="0"/>
                  </a:moveTo>
                  <a:lnTo>
                    <a:pt x="0" y="0"/>
                  </a:lnTo>
                  <a:lnTo>
                    <a:pt x="0" y="349046"/>
                  </a:lnTo>
                  <a:lnTo>
                    <a:pt x="1172032" y="349046"/>
                  </a:lnTo>
                  <a:lnTo>
                    <a:pt x="117203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82168" y="1708391"/>
              <a:ext cx="784098" cy="3985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5570220" y="1708391"/>
            <a:ext cx="767334" cy="398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675619" y="1708391"/>
            <a:ext cx="816101" cy="3985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81000" y="628650"/>
          <a:ext cx="11430000" cy="5979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2210"/>
                <a:gridCol w="5476874"/>
                <a:gridCol w="2337434"/>
                <a:gridCol w="2444115"/>
              </a:tblGrid>
              <a:tr h="53784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Tata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Kelola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692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1064895" marR="325120">
                        <a:lnSpc>
                          <a:spcPct val="107100"/>
                        </a:lnSpc>
                        <a:spcBef>
                          <a:spcPts val="18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Perencanaan 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Strategis</a:t>
                      </a:r>
                      <a:r>
                        <a:rPr dirty="0" sz="1400" spc="-7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53797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5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Kematangan </a:t>
                      </a:r>
                      <a:r>
                        <a:rPr dirty="0" sz="2400" spc="-10" b="1">
                          <a:latin typeface="Carlito"/>
                          <a:cs typeface="Carlito"/>
                        </a:rPr>
                        <a:t>Inovasi Proses </a:t>
                      </a:r>
                      <a:r>
                        <a:rPr dirty="0" sz="2400" spc="-5" b="1">
                          <a:latin typeface="Carlito"/>
                          <a:cs typeface="Carlito"/>
                        </a:rPr>
                        <a:t>Bisnis</a:t>
                      </a:r>
                      <a:r>
                        <a:rPr dirty="0" sz="2400" spc="1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SPBE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5560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48996">
                <a:tc rowSpan="2"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  <a:tc>
                  <a:txBody>
                    <a:bodyPr/>
                    <a:lstStyle/>
                    <a:p>
                      <a:pPr algn="r" marR="80962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25">
                          <a:latin typeface="Carlito"/>
                          <a:cs typeface="Carlito"/>
                        </a:rPr>
                        <a:t>K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ri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t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4204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</a:tr>
              <a:tr h="11385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735"/>
                </a:tc>
                <a:tc gridSpan="3"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Dokumen Proses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Bisnis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belum atau telah</a:t>
                      </a:r>
                      <a:r>
                        <a:rPr dirty="0" sz="1400" spc="5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tersedia.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Kondisi: Dokumen Proses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Bisnis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Pusat/Pemeritah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u="sng" sz="1400" spc="-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belum memenuhi</a:t>
                      </a:r>
                      <a:r>
                        <a:rPr dirty="0" u="sng" sz="1400" spc="40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u="sng" sz="1400" spc="-2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standar</a:t>
                      </a:r>
                      <a:r>
                        <a:rPr dirty="0" sz="1400" spc="-25">
                          <a:latin typeface="Carlito"/>
                          <a:cs typeface="Carlito"/>
                        </a:rPr>
                        <a:t>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solidFill>
                      <a:srgbClr val="E7E7E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04304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8575">
                    <a:solidFill>
                      <a:srgbClr val="C0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5">
                    <a:solidFill>
                      <a:srgbClr val="E7E7E7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18248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4287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dokumen Proses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Bisnis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Pusat/Pemeritah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</a:t>
                      </a:r>
                      <a:r>
                        <a:rPr dirty="0" sz="1400" spc="11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memenuhi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 spc="-25">
                          <a:latin typeface="Carlito"/>
                          <a:cs typeface="Carlito"/>
                        </a:rPr>
                        <a:t>standar.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4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026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63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Proses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Bisnis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Pusat/Pemeritah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 telah dilakukan perbaikan</a:t>
                      </a:r>
                      <a:r>
                        <a:rPr dirty="0" sz="1400" spc="14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sebagai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bentuk inovasi Proses</a:t>
                      </a:r>
                      <a:r>
                        <a:rPr dirty="0" sz="1400" spc="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Bisnis.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175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951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635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223329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terpenuhi, Inovasi Proses bisnis 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diterapkan </a:t>
                      </a:r>
                      <a:r>
                        <a:rPr dirty="0" sz="1400" spc="-25">
                          <a:latin typeface="Carlito"/>
                          <a:cs typeface="Carlito"/>
                        </a:rPr>
                        <a:t>ke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dalam Sistem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serta telah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evaluasi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secara</a:t>
                      </a:r>
                      <a:r>
                        <a:rPr dirty="0" sz="1400" spc="6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periodik.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7493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377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17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1440" marR="1973580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melakukan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perbaikan Inovasi Proses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Bisnis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yang diterapkan </a:t>
                      </a:r>
                      <a:r>
                        <a:rPr dirty="0" sz="1400" spc="-25">
                          <a:latin typeface="Carlito"/>
                          <a:cs typeface="Carlito"/>
                        </a:rPr>
                        <a:t>ke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dalam Sistem  elektronik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sebagai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tindak lanjut 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400" spc="10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evaluasi.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6350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5841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4904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4904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dukung: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347211" y="36819"/>
            <a:ext cx="452169" cy="589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170919" y="64007"/>
            <a:ext cx="522731" cy="524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850129" y="74803"/>
            <a:ext cx="210502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40">
                <a:latin typeface="Carlito"/>
                <a:cs typeface="Carlito"/>
              </a:rPr>
              <a:t>INDIKATOR</a:t>
            </a:r>
            <a:r>
              <a:rPr dirty="0" sz="2800" spc="-25">
                <a:latin typeface="Carlito"/>
                <a:cs typeface="Carlito"/>
              </a:rPr>
              <a:t> </a:t>
            </a:r>
            <a:r>
              <a:rPr dirty="0" sz="2800" spc="-5">
                <a:latin typeface="Carlito"/>
                <a:cs typeface="Carlito"/>
              </a:rPr>
              <a:t>14</a:t>
            </a:r>
            <a:endParaRPr sz="2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97985" y="213740"/>
            <a:ext cx="4000500" cy="1039494"/>
          </a:xfrm>
          <a:prstGeom prst="rect"/>
        </p:spPr>
        <p:txBody>
          <a:bodyPr wrap="square" lIns="0" tIns="73660" rIns="0" bIns="0" rtlCol="0" vert="horz">
            <a:spAutoFit/>
          </a:bodyPr>
          <a:lstStyle/>
          <a:p>
            <a:pPr marL="12700" marR="5080" indent="249554">
              <a:lnSpc>
                <a:spcPts val="3779"/>
              </a:lnSpc>
              <a:spcBef>
                <a:spcPts val="580"/>
              </a:spcBef>
            </a:pPr>
            <a:r>
              <a:rPr dirty="0" sz="3500">
                <a:solidFill>
                  <a:srgbClr val="C00000"/>
                </a:solidFill>
              </a:rPr>
              <a:t>PENYUSUNAN  BISNIS</a:t>
            </a:r>
            <a:r>
              <a:rPr dirty="0" sz="3500" spc="-75">
                <a:solidFill>
                  <a:srgbClr val="C00000"/>
                </a:solidFill>
              </a:rPr>
              <a:t> </a:t>
            </a:r>
            <a:r>
              <a:rPr dirty="0" sz="3500">
                <a:solidFill>
                  <a:srgbClr val="C00000"/>
                </a:solidFill>
              </a:rPr>
              <a:t>PROSES</a:t>
            </a:r>
            <a:endParaRPr sz="3500"/>
          </a:p>
        </p:txBody>
      </p:sp>
      <p:sp>
        <p:nvSpPr>
          <p:cNvPr id="3" name="object 3"/>
          <p:cNvSpPr/>
          <p:nvPr/>
        </p:nvSpPr>
        <p:spPr>
          <a:xfrm>
            <a:off x="5722620" y="1239011"/>
            <a:ext cx="341630" cy="55244"/>
          </a:xfrm>
          <a:custGeom>
            <a:avLst/>
            <a:gdLst/>
            <a:ahLst/>
            <a:cxnLst/>
            <a:rect l="l" t="t" r="r" b="b"/>
            <a:pathLst>
              <a:path w="341629" h="55244">
                <a:moveTo>
                  <a:pt x="341375" y="0"/>
                </a:moveTo>
                <a:lnTo>
                  <a:pt x="0" y="0"/>
                </a:lnTo>
                <a:lnTo>
                  <a:pt x="0" y="54863"/>
                </a:lnTo>
                <a:lnTo>
                  <a:pt x="341375" y="54863"/>
                </a:lnTo>
                <a:lnTo>
                  <a:pt x="34137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186671" y="473963"/>
            <a:ext cx="480059" cy="480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8244" y="301752"/>
            <a:ext cx="530351" cy="6964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967093" y="1627377"/>
            <a:ext cx="1219200" cy="740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768590" y="1701799"/>
            <a:ext cx="1998980" cy="1157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660"/>
              </a:lnSpc>
              <a:spcBef>
                <a:spcPts val="95"/>
              </a:spcBef>
            </a:pPr>
            <a:r>
              <a:rPr dirty="0" sz="1600" spc="-10" b="1">
                <a:solidFill>
                  <a:srgbClr val="C00000"/>
                </a:solidFill>
                <a:latin typeface="Verdana"/>
                <a:cs typeface="Verdana"/>
              </a:rPr>
              <a:t>Permen</a:t>
            </a:r>
            <a:r>
              <a:rPr dirty="0" sz="1600" spc="1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600" spc="-10" b="1">
                <a:solidFill>
                  <a:srgbClr val="C00000"/>
                </a:solidFill>
                <a:latin typeface="Verdana"/>
                <a:cs typeface="Verdana"/>
              </a:rPr>
              <a:t>PANRB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b="1">
                <a:solidFill>
                  <a:srgbClr val="C00000"/>
                </a:solidFill>
                <a:latin typeface="Verdana"/>
                <a:cs typeface="Verdana"/>
              </a:rPr>
              <a:t>19/2018</a:t>
            </a:r>
            <a:r>
              <a:rPr dirty="0" sz="1600" spc="-9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600" spc="-5" b="1">
                <a:solidFill>
                  <a:srgbClr val="C00000"/>
                </a:solidFill>
                <a:latin typeface="Verdana"/>
                <a:cs typeface="Verdana"/>
              </a:rPr>
              <a:t>tentang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10" b="1">
                <a:solidFill>
                  <a:srgbClr val="C00000"/>
                </a:solidFill>
                <a:latin typeface="Verdana"/>
                <a:cs typeface="Verdana"/>
              </a:rPr>
              <a:t>Penyusunan</a:t>
            </a:r>
            <a:r>
              <a:rPr dirty="0" sz="1600" spc="-4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600" spc="-10" b="1">
                <a:solidFill>
                  <a:srgbClr val="C00000"/>
                </a:solidFill>
                <a:latin typeface="Verdana"/>
                <a:cs typeface="Verdana"/>
              </a:rPr>
              <a:t>Peta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5"/>
              </a:lnSpc>
            </a:pPr>
            <a:r>
              <a:rPr dirty="0" sz="1600" spc="-10" b="1">
                <a:solidFill>
                  <a:srgbClr val="C00000"/>
                </a:solidFill>
                <a:latin typeface="Verdana"/>
                <a:cs typeface="Verdana"/>
              </a:rPr>
              <a:t>Proses</a:t>
            </a:r>
            <a:r>
              <a:rPr dirty="0" sz="1600" spc="2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600" spc="-10" b="1">
                <a:solidFill>
                  <a:srgbClr val="C00000"/>
                </a:solidFill>
                <a:latin typeface="Verdana"/>
                <a:cs typeface="Verdana"/>
              </a:rPr>
              <a:t>Bisnis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5" b="1">
                <a:solidFill>
                  <a:srgbClr val="C00000"/>
                </a:solidFill>
                <a:latin typeface="Verdana"/>
                <a:cs typeface="Verdana"/>
              </a:rPr>
              <a:t>Instansi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655"/>
              </a:lnSpc>
            </a:pPr>
            <a:r>
              <a:rPr dirty="0" sz="1600" spc="-10" b="1">
                <a:solidFill>
                  <a:srgbClr val="C00000"/>
                </a:solidFill>
                <a:latin typeface="Verdana"/>
                <a:cs typeface="Verdana"/>
              </a:rPr>
              <a:t>Pemerintahan</a:t>
            </a:r>
            <a:endParaRPr sz="16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9" name="object 9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11795506" y="6467652"/>
            <a:ext cx="168910" cy="1873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FFFFFF"/>
                </a:solidFill>
                <a:latin typeface="BPG Chveulebrivi GPL&amp;GNU"/>
                <a:cs typeface="BPG Chveulebrivi GPL&amp;GNU"/>
              </a:rPr>
              <a:t>47</a:t>
            </a:r>
            <a:endParaRPr sz="1050">
              <a:latin typeface="BPG Chveulebrivi GPL&amp;GNU"/>
              <a:cs typeface="BPG Chveulebrivi GPL&amp;GNU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8515" y="1530096"/>
            <a:ext cx="6376416" cy="4760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4010" y="2542794"/>
            <a:ext cx="9004300" cy="977265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28575" rIns="0" bIns="0" rtlCol="0" vert="horz">
            <a:spAutoFit/>
          </a:bodyPr>
          <a:lstStyle/>
          <a:p>
            <a:pPr marL="302260" indent="-229235">
              <a:lnSpc>
                <a:spcPct val="100000"/>
              </a:lnSpc>
              <a:spcBef>
                <a:spcPts val="225"/>
              </a:spcBef>
              <a:buFont typeface="Arial"/>
              <a:buChar char="•"/>
              <a:tabLst>
                <a:tab pos="302260" algn="l"/>
                <a:tab pos="302895" algn="l"/>
                <a:tab pos="1655445" algn="l"/>
                <a:tab pos="2600325" algn="l"/>
                <a:tab pos="3478529" algn="l"/>
                <a:tab pos="4394200" algn="l"/>
                <a:tab pos="5516245" algn="l"/>
                <a:tab pos="6219190" algn="l"/>
                <a:tab pos="6978015" algn="l"/>
                <a:tab pos="8125459" algn="l"/>
              </a:tabLst>
            </a:pPr>
            <a:r>
              <a:rPr dirty="0" sz="2000">
                <a:latin typeface="Bookman Uralic"/>
                <a:cs typeface="Bookman Uralic"/>
              </a:rPr>
              <a:t>Dokumen	</a:t>
            </a:r>
            <a:r>
              <a:rPr dirty="0" sz="2000" spc="-5">
                <a:latin typeface="Bookman Uralic"/>
                <a:cs typeface="Bookman Uralic"/>
              </a:rPr>
              <a:t>proses	bisnis	</a:t>
            </a:r>
            <a:r>
              <a:rPr dirty="0" sz="2000">
                <a:latin typeface="Bookman Uralic"/>
                <a:cs typeface="Bookman Uralic"/>
              </a:rPr>
              <a:t>belum	</a:t>
            </a:r>
            <a:r>
              <a:rPr dirty="0" sz="2000" spc="-5">
                <a:latin typeface="Bookman Uralic"/>
                <a:cs typeface="Bookman Uralic"/>
              </a:rPr>
              <a:t>tersedia	atau	</a:t>
            </a:r>
            <a:r>
              <a:rPr dirty="0" sz="2000">
                <a:latin typeface="Bookman Uralic"/>
                <a:cs typeface="Bookman Uralic"/>
              </a:rPr>
              <a:t>telah	</a:t>
            </a:r>
            <a:r>
              <a:rPr dirty="0" sz="2000" spc="-5">
                <a:latin typeface="Bookman Uralic"/>
                <a:cs typeface="Bookman Uralic"/>
              </a:rPr>
              <a:t>disusun	</a:t>
            </a:r>
            <a:r>
              <a:rPr dirty="0" sz="2000">
                <a:latin typeface="Bookman Uralic"/>
                <a:cs typeface="Bookman Uralic"/>
              </a:rPr>
              <a:t>secara</a:t>
            </a:r>
            <a:endParaRPr sz="2000">
              <a:latin typeface="Bookman Uralic"/>
              <a:cs typeface="Bookman Uralic"/>
            </a:endParaRPr>
          </a:p>
          <a:p>
            <a:pPr marL="302260">
              <a:lnSpc>
                <a:spcPct val="100000"/>
              </a:lnSpc>
              <a:spcBef>
                <a:spcPts val="170"/>
              </a:spcBef>
            </a:pPr>
            <a:r>
              <a:rPr dirty="0" u="sng" sz="2000">
                <a:uFill>
                  <a:solidFill>
                    <a:srgbClr val="000000"/>
                  </a:solidFill>
                </a:uFill>
                <a:latin typeface="Bookman Uralic"/>
                <a:cs typeface="Bookman Uralic"/>
              </a:rPr>
              <a:t>sementara</a:t>
            </a:r>
            <a:r>
              <a:rPr dirty="0" u="sng" sz="2000" spc="-45">
                <a:uFill>
                  <a:solidFill>
                    <a:srgbClr val="000000"/>
                  </a:solidFill>
                </a:uFill>
                <a:latin typeface="Bookman Uralic"/>
                <a:cs typeface="Bookman Uralic"/>
              </a:rPr>
              <a:t> </a:t>
            </a:r>
            <a:r>
              <a:rPr dirty="0" u="sng" sz="2000" spc="-10">
                <a:uFill>
                  <a:solidFill>
                    <a:srgbClr val="000000"/>
                  </a:solidFill>
                </a:uFill>
                <a:latin typeface="Bookman Uralic"/>
                <a:cs typeface="Bookman Uralic"/>
              </a:rPr>
              <a:t>(</a:t>
            </a:r>
            <a:r>
              <a:rPr dirty="0" u="sng" sz="2000" spc="-10" i="1">
                <a:uFill>
                  <a:solidFill>
                    <a:srgbClr val="000000"/>
                  </a:solidFill>
                </a:uFill>
                <a:latin typeface="Bookman Uralic"/>
                <a:cs typeface="Bookman Uralic"/>
              </a:rPr>
              <a:t>ad-hoc</a:t>
            </a:r>
            <a:r>
              <a:rPr dirty="0" u="sng" sz="2000" spc="-10">
                <a:uFill>
                  <a:solidFill>
                    <a:srgbClr val="000000"/>
                  </a:solidFill>
                </a:uFill>
                <a:latin typeface="Bookman Uralic"/>
                <a:cs typeface="Bookman Uralic"/>
              </a:rPr>
              <a:t>);</a:t>
            </a:r>
            <a:endParaRPr sz="2000">
              <a:latin typeface="Bookman Uralic"/>
              <a:cs typeface="Bookman Uralic"/>
            </a:endParaRPr>
          </a:p>
          <a:p>
            <a:pPr marL="302260" indent="-229235">
              <a:lnSpc>
                <a:spcPts val="2330"/>
              </a:lnSpc>
              <a:spcBef>
                <a:spcPts val="165"/>
              </a:spcBef>
              <a:buFont typeface="Arial"/>
              <a:buChar char="•"/>
              <a:tabLst>
                <a:tab pos="302260" algn="l"/>
                <a:tab pos="302895" algn="l"/>
              </a:tabLst>
            </a:pPr>
            <a:r>
              <a:rPr dirty="0" sz="2000" spc="5">
                <a:latin typeface="Bookman Uralic"/>
                <a:cs typeface="Bookman Uralic"/>
              </a:rPr>
              <a:t>Belum </a:t>
            </a:r>
            <a:r>
              <a:rPr dirty="0" sz="2000">
                <a:latin typeface="Bookman Uralic"/>
                <a:cs typeface="Bookman Uralic"/>
              </a:rPr>
              <a:t>terdapat standardisasi proses</a:t>
            </a:r>
            <a:r>
              <a:rPr dirty="0" sz="2000" spc="-180">
                <a:latin typeface="Bookman Uralic"/>
                <a:cs typeface="Bookman Uralic"/>
              </a:rPr>
              <a:t> </a:t>
            </a:r>
            <a:r>
              <a:rPr dirty="0" sz="2000" spc="-5">
                <a:latin typeface="Bookman Uralic"/>
                <a:cs typeface="Bookman Uralic"/>
              </a:rPr>
              <a:t>bisnis.</a:t>
            </a:r>
            <a:endParaRPr sz="2000">
              <a:latin typeface="Bookman Uralic"/>
              <a:cs typeface="Bookman Ural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25948" y="1032713"/>
            <a:ext cx="324040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5"/>
              <a:t>14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20951" y="2118182"/>
            <a:ext cx="4355465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1 untuk </a:t>
            </a:r>
            <a:r>
              <a:rPr dirty="0" sz="1950" spc="-5" b="1">
                <a:latin typeface="Carlito"/>
                <a:cs typeface="Carlito"/>
              </a:rPr>
              <a:t>Inovasi Proses </a:t>
            </a:r>
            <a:r>
              <a:rPr dirty="0" sz="1950" b="1">
                <a:latin typeface="Carlito"/>
                <a:cs typeface="Carlito"/>
              </a:rPr>
              <a:t>Bisnis</a:t>
            </a:r>
            <a:r>
              <a:rPr dirty="0" sz="1950" spc="-85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09344" y="2083307"/>
            <a:ext cx="376428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2219198" y="3564890"/>
            <a:ext cx="4110354" cy="3293110"/>
            <a:chOff x="2219198" y="3564890"/>
            <a:chExt cx="4110354" cy="3293110"/>
          </a:xfrm>
        </p:grpSpPr>
        <p:sp>
          <p:nvSpPr>
            <p:cNvPr id="7" name="object 7"/>
            <p:cNvSpPr/>
            <p:nvPr/>
          </p:nvSpPr>
          <p:spPr>
            <a:xfrm>
              <a:off x="2324100" y="3669791"/>
              <a:ext cx="4005072" cy="31882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231898" y="3577590"/>
              <a:ext cx="2489200" cy="612775"/>
            </a:xfrm>
            <a:custGeom>
              <a:avLst/>
              <a:gdLst/>
              <a:ahLst/>
              <a:cxnLst/>
              <a:rect l="l" t="t" r="r" b="b"/>
              <a:pathLst>
                <a:path w="2489200" h="612775">
                  <a:moveTo>
                    <a:pt x="0" y="306324"/>
                  </a:moveTo>
                  <a:lnTo>
                    <a:pt x="18662" y="253181"/>
                  </a:lnTo>
                  <a:lnTo>
                    <a:pt x="50866" y="219360"/>
                  </a:lnTo>
                  <a:lnTo>
                    <a:pt x="97791" y="187094"/>
                  </a:lnTo>
                  <a:lnTo>
                    <a:pt x="158504" y="156613"/>
                  </a:lnTo>
                  <a:lnTo>
                    <a:pt x="193738" y="142113"/>
                  </a:lnTo>
                  <a:lnTo>
                    <a:pt x="232069" y="128146"/>
                  </a:lnTo>
                  <a:lnTo>
                    <a:pt x="273380" y="114739"/>
                  </a:lnTo>
                  <a:lnTo>
                    <a:pt x="317554" y="101923"/>
                  </a:lnTo>
                  <a:lnTo>
                    <a:pt x="364474" y="89725"/>
                  </a:lnTo>
                  <a:lnTo>
                    <a:pt x="414023" y="78174"/>
                  </a:lnTo>
                  <a:lnTo>
                    <a:pt x="466086" y="67300"/>
                  </a:lnTo>
                  <a:lnTo>
                    <a:pt x="520544" y="57130"/>
                  </a:lnTo>
                  <a:lnTo>
                    <a:pt x="577282" y="47694"/>
                  </a:lnTo>
                  <a:lnTo>
                    <a:pt x="636183" y="39020"/>
                  </a:lnTo>
                  <a:lnTo>
                    <a:pt x="697130" y="31137"/>
                  </a:lnTo>
                  <a:lnTo>
                    <a:pt x="760005" y="24074"/>
                  </a:lnTo>
                  <a:lnTo>
                    <a:pt x="824693" y="17859"/>
                  </a:lnTo>
                  <a:lnTo>
                    <a:pt x="891077" y="12522"/>
                  </a:lnTo>
                  <a:lnTo>
                    <a:pt x="959040" y="8090"/>
                  </a:lnTo>
                  <a:lnTo>
                    <a:pt x="1028465" y="4594"/>
                  </a:lnTo>
                  <a:lnTo>
                    <a:pt x="1099235" y="2061"/>
                  </a:lnTo>
                  <a:lnTo>
                    <a:pt x="1171234" y="520"/>
                  </a:lnTo>
                  <a:lnTo>
                    <a:pt x="1244346" y="0"/>
                  </a:lnTo>
                  <a:lnTo>
                    <a:pt x="1317457" y="520"/>
                  </a:lnTo>
                  <a:lnTo>
                    <a:pt x="1389456" y="2061"/>
                  </a:lnTo>
                  <a:lnTo>
                    <a:pt x="1460226" y="4594"/>
                  </a:lnTo>
                  <a:lnTo>
                    <a:pt x="1529651" y="8090"/>
                  </a:lnTo>
                  <a:lnTo>
                    <a:pt x="1597614" y="12522"/>
                  </a:lnTo>
                  <a:lnTo>
                    <a:pt x="1663998" y="17859"/>
                  </a:lnTo>
                  <a:lnTo>
                    <a:pt x="1728686" y="24074"/>
                  </a:lnTo>
                  <a:lnTo>
                    <a:pt x="1791561" y="31137"/>
                  </a:lnTo>
                  <a:lnTo>
                    <a:pt x="1852508" y="39020"/>
                  </a:lnTo>
                  <a:lnTo>
                    <a:pt x="1911409" y="47694"/>
                  </a:lnTo>
                  <a:lnTo>
                    <a:pt x="1968147" y="57130"/>
                  </a:lnTo>
                  <a:lnTo>
                    <a:pt x="2022605" y="67300"/>
                  </a:lnTo>
                  <a:lnTo>
                    <a:pt x="2074668" y="78174"/>
                  </a:lnTo>
                  <a:lnTo>
                    <a:pt x="2124217" y="89725"/>
                  </a:lnTo>
                  <a:lnTo>
                    <a:pt x="2171137" y="101923"/>
                  </a:lnTo>
                  <a:lnTo>
                    <a:pt x="2215311" y="114739"/>
                  </a:lnTo>
                  <a:lnTo>
                    <a:pt x="2256622" y="128146"/>
                  </a:lnTo>
                  <a:lnTo>
                    <a:pt x="2294953" y="142113"/>
                  </a:lnTo>
                  <a:lnTo>
                    <a:pt x="2330187" y="156613"/>
                  </a:lnTo>
                  <a:lnTo>
                    <a:pt x="2390900" y="187094"/>
                  </a:lnTo>
                  <a:lnTo>
                    <a:pt x="2437825" y="219360"/>
                  </a:lnTo>
                  <a:lnTo>
                    <a:pt x="2470029" y="253181"/>
                  </a:lnTo>
                  <a:lnTo>
                    <a:pt x="2486579" y="288326"/>
                  </a:lnTo>
                  <a:lnTo>
                    <a:pt x="2488691" y="306324"/>
                  </a:lnTo>
                  <a:lnTo>
                    <a:pt x="2486579" y="324321"/>
                  </a:lnTo>
                  <a:lnTo>
                    <a:pt x="2470029" y="359466"/>
                  </a:lnTo>
                  <a:lnTo>
                    <a:pt x="2437825" y="393287"/>
                  </a:lnTo>
                  <a:lnTo>
                    <a:pt x="2390900" y="425553"/>
                  </a:lnTo>
                  <a:lnTo>
                    <a:pt x="2330187" y="456034"/>
                  </a:lnTo>
                  <a:lnTo>
                    <a:pt x="2294953" y="470534"/>
                  </a:lnTo>
                  <a:lnTo>
                    <a:pt x="2256622" y="484501"/>
                  </a:lnTo>
                  <a:lnTo>
                    <a:pt x="2215311" y="497908"/>
                  </a:lnTo>
                  <a:lnTo>
                    <a:pt x="2171137" y="510724"/>
                  </a:lnTo>
                  <a:lnTo>
                    <a:pt x="2124217" y="522922"/>
                  </a:lnTo>
                  <a:lnTo>
                    <a:pt x="2074668" y="534473"/>
                  </a:lnTo>
                  <a:lnTo>
                    <a:pt x="2022605" y="545347"/>
                  </a:lnTo>
                  <a:lnTo>
                    <a:pt x="1968147" y="555517"/>
                  </a:lnTo>
                  <a:lnTo>
                    <a:pt x="1911409" y="564953"/>
                  </a:lnTo>
                  <a:lnTo>
                    <a:pt x="1852508" y="573627"/>
                  </a:lnTo>
                  <a:lnTo>
                    <a:pt x="1791561" y="581510"/>
                  </a:lnTo>
                  <a:lnTo>
                    <a:pt x="1728686" y="588573"/>
                  </a:lnTo>
                  <a:lnTo>
                    <a:pt x="1663998" y="594788"/>
                  </a:lnTo>
                  <a:lnTo>
                    <a:pt x="1597614" y="600125"/>
                  </a:lnTo>
                  <a:lnTo>
                    <a:pt x="1529651" y="604557"/>
                  </a:lnTo>
                  <a:lnTo>
                    <a:pt x="1460226" y="608053"/>
                  </a:lnTo>
                  <a:lnTo>
                    <a:pt x="1389456" y="610586"/>
                  </a:lnTo>
                  <a:lnTo>
                    <a:pt x="1317457" y="612127"/>
                  </a:lnTo>
                  <a:lnTo>
                    <a:pt x="1244346" y="612648"/>
                  </a:lnTo>
                  <a:lnTo>
                    <a:pt x="1171234" y="612127"/>
                  </a:lnTo>
                  <a:lnTo>
                    <a:pt x="1099235" y="610586"/>
                  </a:lnTo>
                  <a:lnTo>
                    <a:pt x="1028465" y="608053"/>
                  </a:lnTo>
                  <a:lnTo>
                    <a:pt x="959040" y="604557"/>
                  </a:lnTo>
                  <a:lnTo>
                    <a:pt x="891077" y="600125"/>
                  </a:lnTo>
                  <a:lnTo>
                    <a:pt x="824693" y="594788"/>
                  </a:lnTo>
                  <a:lnTo>
                    <a:pt x="760005" y="588573"/>
                  </a:lnTo>
                  <a:lnTo>
                    <a:pt x="697130" y="581510"/>
                  </a:lnTo>
                  <a:lnTo>
                    <a:pt x="636183" y="573627"/>
                  </a:lnTo>
                  <a:lnTo>
                    <a:pt x="577282" y="564953"/>
                  </a:lnTo>
                  <a:lnTo>
                    <a:pt x="520544" y="555517"/>
                  </a:lnTo>
                  <a:lnTo>
                    <a:pt x="466086" y="545347"/>
                  </a:lnTo>
                  <a:lnTo>
                    <a:pt x="414023" y="534473"/>
                  </a:lnTo>
                  <a:lnTo>
                    <a:pt x="364474" y="522922"/>
                  </a:lnTo>
                  <a:lnTo>
                    <a:pt x="317554" y="510724"/>
                  </a:lnTo>
                  <a:lnTo>
                    <a:pt x="273380" y="497908"/>
                  </a:lnTo>
                  <a:lnTo>
                    <a:pt x="232069" y="484501"/>
                  </a:lnTo>
                  <a:lnTo>
                    <a:pt x="193738" y="470534"/>
                  </a:lnTo>
                  <a:lnTo>
                    <a:pt x="158504" y="456034"/>
                  </a:lnTo>
                  <a:lnTo>
                    <a:pt x="97791" y="425553"/>
                  </a:lnTo>
                  <a:lnTo>
                    <a:pt x="50866" y="393287"/>
                  </a:lnTo>
                  <a:lnTo>
                    <a:pt x="18662" y="359466"/>
                  </a:lnTo>
                  <a:lnTo>
                    <a:pt x="2112" y="324321"/>
                  </a:lnTo>
                  <a:lnTo>
                    <a:pt x="0" y="306324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6928866" y="4449571"/>
            <a:ext cx="322326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Arial"/>
                <a:cs typeface="Arial"/>
              </a:rPr>
              <a:t>Dokumen </a:t>
            </a:r>
            <a:r>
              <a:rPr dirty="0" sz="1400">
                <a:latin typeface="Arial"/>
                <a:cs typeface="Arial"/>
              </a:rPr>
              <a:t>Proses Bisnis Sementara</a:t>
            </a:r>
            <a:r>
              <a:rPr dirty="0" sz="1400" spc="-1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atau  </a:t>
            </a:r>
            <a:r>
              <a:rPr dirty="0" sz="1400" spc="-5">
                <a:latin typeface="Arial"/>
                <a:cs typeface="Arial"/>
              </a:rPr>
              <a:t>belum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standar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35299" y="1016994"/>
            <a:ext cx="514628" cy="4704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073640" y="954024"/>
            <a:ext cx="533400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621" y="1027851"/>
            <a:ext cx="458940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623566"/>
            <a:ext cx="9004300" cy="710565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8255" rIns="0" bIns="0" rtlCol="0" vert="horz">
            <a:spAutoFit/>
          </a:bodyPr>
          <a:lstStyle/>
          <a:p>
            <a:pPr marL="302260" marR="65405" indent="-228600">
              <a:lnSpc>
                <a:spcPct val="107200"/>
              </a:lnSpc>
              <a:spcBef>
                <a:spcPts val="65"/>
              </a:spcBef>
              <a:buFont typeface="Arial"/>
              <a:buChar char="•"/>
              <a:tabLst>
                <a:tab pos="302260" algn="l"/>
                <a:tab pos="302895" algn="l"/>
                <a:tab pos="1300480" algn="l"/>
                <a:tab pos="2245360" algn="l"/>
                <a:tab pos="2542540" algn="l"/>
                <a:tab pos="3255645" algn="l"/>
                <a:tab pos="3879215" algn="l"/>
                <a:tab pos="4504055" algn="l"/>
                <a:tab pos="5084445" algn="l"/>
                <a:tab pos="6290310" algn="l"/>
                <a:tab pos="7174230" algn="l"/>
                <a:tab pos="8021955" algn="l"/>
              </a:tabLst>
            </a:pPr>
            <a:r>
              <a:rPr dirty="0" sz="1800" spc="-5">
                <a:latin typeface="Bookman Uralic"/>
                <a:cs typeface="Bookman Uralic"/>
              </a:rPr>
              <a:t>Krit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 spc="-5">
                <a:latin typeface="Bookman Uralic"/>
                <a:cs typeface="Bookman Uralic"/>
              </a:rPr>
              <a:t>ria</a:t>
            </a:r>
            <a:r>
              <a:rPr dirty="0" sz="1800">
                <a:latin typeface="Bookman Uralic"/>
                <a:cs typeface="Bookman Uralic"/>
              </a:rPr>
              <a:t>	tin</a:t>
            </a:r>
            <a:r>
              <a:rPr dirty="0" sz="1800" spc="-15">
                <a:latin typeface="Bookman Uralic"/>
                <a:cs typeface="Bookman Uralic"/>
              </a:rPr>
              <a:t>g</a:t>
            </a:r>
            <a:r>
              <a:rPr dirty="0" sz="1800" spc="-5">
                <a:latin typeface="Bookman Uralic"/>
                <a:cs typeface="Bookman Uralic"/>
              </a:rPr>
              <a:t>ka</a:t>
            </a:r>
            <a:r>
              <a:rPr dirty="0" sz="1800">
                <a:latin typeface="Bookman Uralic"/>
                <a:cs typeface="Bookman Uralic"/>
              </a:rPr>
              <a:t>t	</a:t>
            </a:r>
            <a:r>
              <a:rPr dirty="0" sz="1800">
                <a:latin typeface="Bookman Uralic"/>
                <a:cs typeface="Bookman Uralic"/>
              </a:rPr>
              <a:t>1</a:t>
            </a:r>
            <a:r>
              <a:rPr dirty="0" sz="1800">
                <a:latin typeface="Bookman Uralic"/>
                <a:cs typeface="Bookman Uralic"/>
              </a:rPr>
              <a:t>	</a:t>
            </a:r>
            <a:r>
              <a:rPr dirty="0" sz="1800" spc="-5">
                <a:latin typeface="Bookman Uralic"/>
                <a:cs typeface="Bookman Uralic"/>
              </a:rPr>
              <a:t>t</a:t>
            </a:r>
            <a:r>
              <a:rPr dirty="0" sz="1800" spc="5">
                <a:latin typeface="Bookman Uralic"/>
                <a:cs typeface="Bookman Uralic"/>
              </a:rPr>
              <a:t>e</a:t>
            </a:r>
            <a:r>
              <a:rPr dirty="0" sz="1800">
                <a:latin typeface="Bookman Uralic"/>
                <a:cs typeface="Bookman Uralic"/>
              </a:rPr>
              <a:t>lah	</a:t>
            </a:r>
            <a:r>
              <a:rPr dirty="0" sz="1800" spc="-5">
                <a:latin typeface="Bookman Uralic"/>
                <a:cs typeface="Bookman Uralic"/>
              </a:rPr>
              <a:t>t</a:t>
            </a:r>
            <a:r>
              <a:rPr dirty="0" sz="1800" spc="5">
                <a:latin typeface="Bookman Uralic"/>
                <a:cs typeface="Bookman Uralic"/>
              </a:rPr>
              <a:t>e</a:t>
            </a:r>
            <a:r>
              <a:rPr dirty="0" sz="1800">
                <a:latin typeface="Bookman Uralic"/>
                <a:cs typeface="Bookman Uralic"/>
              </a:rPr>
              <a:t>r</a:t>
            </a:r>
            <a:r>
              <a:rPr dirty="0" sz="1800" spc="-15">
                <a:latin typeface="Bookman Uralic"/>
                <a:cs typeface="Bookman Uralic"/>
              </a:rPr>
              <a:t>p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 spc="-5">
                <a:latin typeface="Bookman Uralic"/>
                <a:cs typeface="Bookman Uralic"/>
              </a:rPr>
              <a:t>nuh</a:t>
            </a:r>
            <a:r>
              <a:rPr dirty="0" sz="1800">
                <a:latin typeface="Bookman Uralic"/>
                <a:cs typeface="Bookman Uralic"/>
              </a:rPr>
              <a:t>i	</a:t>
            </a:r>
            <a:r>
              <a:rPr dirty="0" sz="1800" spc="-5">
                <a:latin typeface="Bookman Uralic"/>
                <a:cs typeface="Bookman Uralic"/>
              </a:rPr>
              <a:t>da</a:t>
            </a:r>
            <a:r>
              <a:rPr dirty="0" sz="1800">
                <a:latin typeface="Bookman Uralic"/>
                <a:cs typeface="Bookman Uralic"/>
              </a:rPr>
              <a:t>n</a:t>
            </a:r>
            <a:r>
              <a:rPr dirty="0" sz="1800">
                <a:latin typeface="Bookman Uralic"/>
                <a:cs typeface="Bookman Uralic"/>
              </a:rPr>
              <a:t>	</a:t>
            </a:r>
            <a:r>
              <a:rPr dirty="0" sz="1800" spc="-5">
                <a:latin typeface="Bookman Uralic"/>
                <a:cs typeface="Bookman Uralic"/>
              </a:rPr>
              <a:t>do</a:t>
            </a:r>
            <a:r>
              <a:rPr dirty="0" sz="1800" spc="5">
                <a:latin typeface="Bookman Uralic"/>
                <a:cs typeface="Bookman Uralic"/>
              </a:rPr>
              <a:t>k</a:t>
            </a:r>
            <a:r>
              <a:rPr dirty="0" sz="1800" spc="-5">
                <a:latin typeface="Bookman Uralic"/>
                <a:cs typeface="Bookman Uralic"/>
              </a:rPr>
              <a:t>u</a:t>
            </a:r>
            <a:r>
              <a:rPr dirty="0" sz="1800" spc="-10">
                <a:latin typeface="Bookman Uralic"/>
                <a:cs typeface="Bookman Uralic"/>
              </a:rPr>
              <a:t>m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>
                <a:latin typeface="Bookman Uralic"/>
                <a:cs typeface="Bookman Uralic"/>
              </a:rPr>
              <a:t>n</a:t>
            </a:r>
            <a:r>
              <a:rPr dirty="0" sz="1800">
                <a:latin typeface="Bookman Uralic"/>
                <a:cs typeface="Bookman Uralic"/>
              </a:rPr>
              <a:t>	</a:t>
            </a:r>
            <a:r>
              <a:rPr dirty="0" sz="1800" spc="-5">
                <a:latin typeface="Bookman Uralic"/>
                <a:cs typeface="Bookman Uralic"/>
              </a:rPr>
              <a:t>Pros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>
                <a:latin typeface="Bookman Uralic"/>
                <a:cs typeface="Bookman Uralic"/>
              </a:rPr>
              <a:t>s	</a:t>
            </a:r>
            <a:r>
              <a:rPr dirty="0" sz="1800" spc="-5">
                <a:latin typeface="Bookman Uralic"/>
                <a:cs typeface="Bookman Uralic"/>
              </a:rPr>
              <a:t>Bisn</a:t>
            </a:r>
            <a:r>
              <a:rPr dirty="0" sz="1800" spc="-20">
                <a:latin typeface="Bookman Uralic"/>
                <a:cs typeface="Bookman Uralic"/>
              </a:rPr>
              <a:t>i</a:t>
            </a:r>
            <a:r>
              <a:rPr dirty="0" sz="1800">
                <a:latin typeface="Bookman Uralic"/>
                <a:cs typeface="Bookman Uralic"/>
              </a:rPr>
              <a:t>s	</a:t>
            </a:r>
            <a:r>
              <a:rPr dirty="0" sz="1800" spc="15">
                <a:latin typeface="Bookman Uralic"/>
                <a:cs typeface="Bookman Uralic"/>
              </a:rPr>
              <a:t>I</a:t>
            </a:r>
            <a:r>
              <a:rPr dirty="0" sz="1800" spc="-5">
                <a:latin typeface="Bookman Uralic"/>
                <a:cs typeface="Bookman Uralic"/>
              </a:rPr>
              <a:t>nstansi  </a:t>
            </a:r>
            <a:r>
              <a:rPr dirty="0" sz="1800" spc="-5">
                <a:latin typeface="Bookman Uralic"/>
                <a:cs typeface="Bookman Uralic"/>
              </a:rPr>
              <a:t>Pusat/Pemeritah </a:t>
            </a:r>
            <a:r>
              <a:rPr dirty="0" sz="1800">
                <a:latin typeface="Bookman Uralic"/>
                <a:cs typeface="Bookman Uralic"/>
              </a:rPr>
              <a:t>Daerah</a:t>
            </a:r>
            <a:r>
              <a:rPr dirty="0" sz="1800" spc="5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telah	memenuhi</a:t>
            </a:r>
            <a:r>
              <a:rPr dirty="0" sz="1800" spc="-35">
                <a:latin typeface="Bookman Uralic"/>
                <a:cs typeface="Bookman Uralic"/>
              </a:rPr>
              <a:t> </a:t>
            </a:r>
            <a:r>
              <a:rPr dirty="0" sz="1800" spc="-5">
                <a:latin typeface="Bookman Uralic"/>
                <a:cs typeface="Bookman Uralic"/>
              </a:rPr>
              <a:t>standar.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5"/>
              <a:t>14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20951" y="2118182"/>
            <a:ext cx="3695700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2 </a:t>
            </a:r>
            <a:r>
              <a:rPr dirty="0" sz="1950" spc="-5" b="1">
                <a:latin typeface="Carlito"/>
                <a:cs typeface="Carlito"/>
              </a:rPr>
              <a:t>Inovasi Proses </a:t>
            </a:r>
            <a:r>
              <a:rPr dirty="0" sz="1950" b="1">
                <a:latin typeface="Carlito"/>
                <a:cs typeface="Carlito"/>
              </a:rPr>
              <a:t>Bisnis</a:t>
            </a:r>
            <a:r>
              <a:rPr dirty="0" sz="1950" spc="-75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9344" y="2083307"/>
            <a:ext cx="376428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64495" y="958596"/>
            <a:ext cx="542544" cy="544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108191" y="3768852"/>
            <a:ext cx="4498975" cy="120142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40005" rIns="0" bIns="0" rtlCol="0" vert="horz">
            <a:spAutoFit/>
          </a:bodyPr>
          <a:lstStyle/>
          <a:p>
            <a:pPr marL="92075" marR="122555">
              <a:lnSpc>
                <a:spcPct val="100000"/>
              </a:lnSpc>
              <a:spcBef>
                <a:spcPts val="315"/>
              </a:spcBef>
            </a:pPr>
            <a:r>
              <a:rPr dirty="0" sz="1800" spc="-5">
                <a:latin typeface="Arial"/>
                <a:cs typeface="Arial"/>
              </a:rPr>
              <a:t>Dokumen model Peta Proses Bisnis  masing-masing level dan pendukung </a:t>
            </a:r>
            <a:r>
              <a:rPr dirty="0" sz="1800" spc="-10">
                <a:latin typeface="Arial"/>
                <a:cs typeface="Arial"/>
              </a:rPr>
              <a:t>yang  </a:t>
            </a:r>
            <a:r>
              <a:rPr dirty="0" sz="1800" spc="-5">
                <a:latin typeface="Arial"/>
                <a:cs typeface="Arial"/>
              </a:rPr>
              <a:t>sesuai dengan pedoman </a:t>
            </a:r>
            <a:r>
              <a:rPr dirty="0" sz="1800" spc="-10">
                <a:latin typeface="Arial"/>
                <a:cs typeface="Arial"/>
              </a:rPr>
              <a:t>yang </a:t>
            </a:r>
            <a:r>
              <a:rPr dirty="0" sz="1800" spc="-5">
                <a:latin typeface="Arial"/>
                <a:cs typeface="Arial"/>
              </a:rPr>
              <a:t>berlaku  dan didokumentasikan secara</a:t>
            </a:r>
            <a:r>
              <a:rPr dirty="0" sz="1800" spc="4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formal.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05144" y="5806440"/>
            <a:ext cx="4604385" cy="1051560"/>
          </a:xfrm>
          <a:custGeom>
            <a:avLst/>
            <a:gdLst/>
            <a:ahLst/>
            <a:cxnLst/>
            <a:rect l="l" t="t" r="r" b="b"/>
            <a:pathLst>
              <a:path w="4604384" h="1051559">
                <a:moveTo>
                  <a:pt x="4604004" y="0"/>
                </a:moveTo>
                <a:lnTo>
                  <a:pt x="0" y="0"/>
                </a:lnTo>
                <a:lnTo>
                  <a:pt x="0" y="1051556"/>
                </a:lnTo>
                <a:lnTo>
                  <a:pt x="4604004" y="1051556"/>
                </a:lnTo>
                <a:lnTo>
                  <a:pt x="460400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184772" y="5834278"/>
            <a:ext cx="412813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Permen </a:t>
            </a:r>
            <a:r>
              <a:rPr dirty="0" sz="1800" spc="-30">
                <a:latin typeface="Arial"/>
                <a:cs typeface="Arial"/>
              </a:rPr>
              <a:t>PANRB </a:t>
            </a:r>
            <a:r>
              <a:rPr dirty="0" sz="1800" spc="-5">
                <a:latin typeface="Arial"/>
                <a:cs typeface="Arial"/>
              </a:rPr>
              <a:t>19/2018 tentang  </a:t>
            </a:r>
            <a:r>
              <a:rPr dirty="0" sz="1800" spc="-10">
                <a:latin typeface="Arial"/>
                <a:cs typeface="Arial"/>
              </a:rPr>
              <a:t>Penyusunan </a:t>
            </a:r>
            <a:r>
              <a:rPr dirty="0" sz="1800" spc="-5">
                <a:latin typeface="Arial"/>
                <a:cs typeface="Arial"/>
              </a:rPr>
              <a:t>Peta Proses Bisnis Instansi  Pemerintah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09344" y="3425952"/>
            <a:ext cx="4384548" cy="33025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1562100"/>
          </a:xfrm>
          <a:custGeom>
            <a:avLst/>
            <a:gdLst/>
            <a:ahLst/>
            <a:cxnLst/>
            <a:rect l="l" t="t" r="r" b="b"/>
            <a:pathLst>
              <a:path w="12192000" h="1562100">
                <a:moveTo>
                  <a:pt x="0" y="1562100"/>
                </a:moveTo>
                <a:lnTo>
                  <a:pt x="12192000" y="1562100"/>
                </a:lnTo>
                <a:lnTo>
                  <a:pt x="12192000" y="0"/>
                </a:lnTo>
                <a:lnTo>
                  <a:pt x="0" y="0"/>
                </a:lnTo>
                <a:lnTo>
                  <a:pt x="0" y="1562100"/>
                </a:lnTo>
                <a:close/>
              </a:path>
            </a:pathLst>
          </a:custGeom>
          <a:solidFill>
            <a:srgbClr val="8E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42158" y="322580"/>
            <a:ext cx="5095875" cy="6254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900" spc="-70" b="0">
                <a:solidFill>
                  <a:srgbClr val="FFFFFF"/>
                </a:solidFill>
                <a:latin typeface="Carlito"/>
                <a:cs typeface="Carlito"/>
              </a:rPr>
              <a:t>DOMAIN DAN ASPEK</a:t>
            </a:r>
            <a:r>
              <a:rPr dirty="0" sz="3900" spc="-520" b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3900" spc="-70" b="0">
                <a:solidFill>
                  <a:srgbClr val="FFFFFF"/>
                </a:solidFill>
                <a:latin typeface="Carlito"/>
                <a:cs typeface="Carlito"/>
              </a:rPr>
              <a:t>SPBE</a:t>
            </a:r>
            <a:endParaRPr sz="39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80319" y="237743"/>
            <a:ext cx="1380744" cy="13792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1792839" y="6581343"/>
            <a:ext cx="153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3840" y="2234183"/>
            <a:ext cx="11765280" cy="3877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4449" y="1030766"/>
            <a:ext cx="496530" cy="5999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623566"/>
            <a:ext cx="9004300" cy="1096010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6985" rIns="0" bIns="0" rtlCol="0" vert="horz">
            <a:spAutoFit/>
          </a:bodyPr>
          <a:lstStyle/>
          <a:p>
            <a:pPr algn="just" marL="73660" marR="64769">
              <a:lnSpc>
                <a:spcPct val="107100"/>
              </a:lnSpc>
              <a:spcBef>
                <a:spcPts val="55"/>
              </a:spcBef>
            </a:pPr>
            <a:r>
              <a:rPr dirty="0" sz="2000" spc="-5">
                <a:latin typeface="Bookman Uralic"/>
                <a:cs typeface="Bookman Uralic"/>
              </a:rPr>
              <a:t>Kriteria tingkat </a:t>
            </a:r>
            <a:r>
              <a:rPr dirty="0" sz="2000">
                <a:latin typeface="Bookman Uralic"/>
                <a:cs typeface="Bookman Uralic"/>
              </a:rPr>
              <a:t>2 </a:t>
            </a:r>
            <a:r>
              <a:rPr dirty="0" sz="2000" spc="-5">
                <a:latin typeface="Bookman Uralic"/>
                <a:cs typeface="Bookman Uralic"/>
              </a:rPr>
              <a:t>telah terpenuhi </a:t>
            </a:r>
            <a:r>
              <a:rPr dirty="0" sz="2000">
                <a:latin typeface="Bookman Uralic"/>
                <a:cs typeface="Bookman Uralic"/>
              </a:rPr>
              <a:t>dan </a:t>
            </a:r>
            <a:r>
              <a:rPr dirty="0" sz="2000" spc="-5">
                <a:latin typeface="Bookman Uralic"/>
                <a:cs typeface="Bookman Uralic"/>
              </a:rPr>
              <a:t>Proses </a:t>
            </a:r>
            <a:r>
              <a:rPr dirty="0" sz="2000">
                <a:latin typeface="Bookman Uralic"/>
                <a:cs typeface="Bookman Uralic"/>
              </a:rPr>
              <a:t>Bisnis Instansi  </a:t>
            </a:r>
            <a:r>
              <a:rPr dirty="0" sz="2000" spc="-5">
                <a:latin typeface="Bookman Uralic"/>
                <a:cs typeface="Bookman Uralic"/>
              </a:rPr>
              <a:t>Pusat/Pemeritah </a:t>
            </a:r>
            <a:r>
              <a:rPr dirty="0" sz="2000">
                <a:latin typeface="Bookman Uralic"/>
                <a:cs typeface="Bookman Uralic"/>
              </a:rPr>
              <a:t>Daerah telah </a:t>
            </a:r>
            <a:r>
              <a:rPr dirty="0" sz="2000" spc="-5">
                <a:latin typeface="Bookman Uralic"/>
                <a:cs typeface="Bookman Uralic"/>
              </a:rPr>
              <a:t>dilakukan </a:t>
            </a:r>
            <a:r>
              <a:rPr dirty="0" sz="2000" spc="-5" b="1">
                <a:latin typeface="Bookman Uralic"/>
                <a:cs typeface="Bookman Uralic"/>
              </a:rPr>
              <a:t>perbaikan sebagai bentuk  </a:t>
            </a:r>
            <a:r>
              <a:rPr dirty="0" sz="2000" b="1">
                <a:latin typeface="Bookman Uralic"/>
                <a:cs typeface="Bookman Uralic"/>
              </a:rPr>
              <a:t>inovasi </a:t>
            </a:r>
            <a:r>
              <a:rPr dirty="0" sz="2000" spc="-5" b="1">
                <a:latin typeface="Bookman Uralic"/>
                <a:cs typeface="Bookman Uralic"/>
              </a:rPr>
              <a:t>Proses</a:t>
            </a:r>
            <a:r>
              <a:rPr dirty="0" sz="2000" spc="-40" b="1">
                <a:latin typeface="Bookman Uralic"/>
                <a:cs typeface="Bookman Uralic"/>
              </a:rPr>
              <a:t> </a:t>
            </a:r>
            <a:r>
              <a:rPr dirty="0" sz="2000" spc="-5" b="1">
                <a:latin typeface="Bookman Uralic"/>
                <a:cs typeface="Bookman Uralic"/>
              </a:rPr>
              <a:t>Bisnis</a:t>
            </a:r>
            <a:r>
              <a:rPr dirty="0" sz="2000" spc="-5">
                <a:latin typeface="Bookman Uralic"/>
                <a:cs typeface="Bookman Uralic"/>
              </a:rPr>
              <a:t>.</a:t>
            </a:r>
            <a:endParaRPr sz="20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83684" y="982471"/>
            <a:ext cx="323977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5"/>
              <a:t> </a:t>
            </a:r>
            <a:r>
              <a:rPr dirty="0" spc="-5"/>
              <a:t>14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20951" y="2131898"/>
            <a:ext cx="4391025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b="1">
                <a:latin typeface="Verdana"/>
                <a:cs typeface="Verdana"/>
              </a:rPr>
              <a:t>Tingkat </a:t>
            </a:r>
            <a:r>
              <a:rPr dirty="0" sz="1950" spc="5" b="1">
                <a:latin typeface="Verdana"/>
                <a:cs typeface="Verdana"/>
              </a:rPr>
              <a:t>3 </a:t>
            </a:r>
            <a:r>
              <a:rPr dirty="0" sz="1950" b="1">
                <a:latin typeface="Verdana"/>
                <a:cs typeface="Verdana"/>
              </a:rPr>
              <a:t>Inovasi Proses</a:t>
            </a:r>
            <a:r>
              <a:rPr dirty="0" sz="1950" spc="-135" b="1">
                <a:latin typeface="Verdana"/>
                <a:cs typeface="Verdana"/>
              </a:rPr>
              <a:t> </a:t>
            </a:r>
            <a:r>
              <a:rPr dirty="0" sz="1950" b="1">
                <a:latin typeface="Verdana"/>
                <a:cs typeface="Verdana"/>
              </a:rPr>
              <a:t>Bisnis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9344" y="2083307"/>
            <a:ext cx="376428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64495" y="1088136"/>
            <a:ext cx="542544" cy="542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105144" y="3938015"/>
            <a:ext cx="4500880" cy="92201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40005" rIns="0" bIns="0" rtlCol="0" vert="horz">
            <a:spAutoFit/>
          </a:bodyPr>
          <a:lstStyle/>
          <a:p>
            <a:pPr marL="92075" marR="200025">
              <a:lnSpc>
                <a:spcPct val="100000"/>
              </a:lnSpc>
              <a:spcBef>
                <a:spcPts val="315"/>
              </a:spcBef>
            </a:pPr>
            <a:r>
              <a:rPr dirty="0" sz="1800" spc="-5">
                <a:latin typeface="Arial"/>
                <a:cs typeface="Arial"/>
              </a:rPr>
              <a:t>Dokumen model Peta Proses Bisnis </a:t>
            </a:r>
            <a:r>
              <a:rPr dirty="0" sz="1800" spc="-10">
                <a:latin typeface="Arial"/>
                <a:cs typeface="Arial"/>
              </a:rPr>
              <a:t>yang  </a:t>
            </a:r>
            <a:r>
              <a:rPr dirty="0" sz="1800" spc="-5">
                <a:latin typeface="Arial"/>
                <a:cs typeface="Arial"/>
              </a:rPr>
              <a:t>telah dilakukan </a:t>
            </a:r>
            <a:r>
              <a:rPr dirty="0" sz="1800" spc="-10">
                <a:latin typeface="Arial"/>
                <a:cs typeface="Arial"/>
              </a:rPr>
              <a:t>perbaikan dan  </a:t>
            </a:r>
            <a:r>
              <a:rPr dirty="0" sz="1800" spc="-5">
                <a:latin typeface="Arial"/>
                <a:cs typeface="Arial"/>
              </a:rPr>
              <a:t>didokumentasikan secara</a:t>
            </a:r>
            <a:r>
              <a:rPr dirty="0" sz="1800" spc="45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formal..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09344" y="3718559"/>
            <a:ext cx="3810000" cy="289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9779" y="1049187"/>
            <a:ext cx="505271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623566"/>
            <a:ext cx="9004300" cy="1165860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8255" rIns="0" bIns="0" rtlCol="0" vert="horz">
            <a:spAutoFit/>
          </a:bodyPr>
          <a:lstStyle/>
          <a:p>
            <a:pPr algn="just" marL="302260" marR="66675" indent="-228600">
              <a:lnSpc>
                <a:spcPct val="107200"/>
              </a:lnSpc>
              <a:spcBef>
                <a:spcPts val="65"/>
              </a:spcBef>
              <a:buFont typeface="Arial"/>
              <a:buChar char="•"/>
              <a:tabLst>
                <a:tab pos="302895" algn="l"/>
              </a:tabLst>
            </a:pPr>
            <a:r>
              <a:rPr dirty="0" sz="1800" spc="-5">
                <a:latin typeface="Bookman Uralic"/>
                <a:cs typeface="Bookman Uralic"/>
              </a:rPr>
              <a:t>Kriteria tingkat </a:t>
            </a:r>
            <a:r>
              <a:rPr dirty="0" sz="1800">
                <a:latin typeface="Bookman Uralic"/>
                <a:cs typeface="Bookman Uralic"/>
              </a:rPr>
              <a:t>3 telah </a:t>
            </a:r>
            <a:r>
              <a:rPr dirty="0" sz="1800" spc="-5">
                <a:latin typeface="Bookman Uralic"/>
                <a:cs typeface="Bookman Uralic"/>
              </a:rPr>
              <a:t>terpenuhi, Inovasi </a:t>
            </a:r>
            <a:r>
              <a:rPr dirty="0" sz="1800">
                <a:latin typeface="Bookman Uralic"/>
                <a:cs typeface="Bookman Uralic"/>
              </a:rPr>
              <a:t>Proses </a:t>
            </a:r>
            <a:r>
              <a:rPr dirty="0" sz="1800" spc="-5">
                <a:latin typeface="Bookman Uralic"/>
                <a:cs typeface="Bookman Uralic"/>
              </a:rPr>
              <a:t>bisnis </a:t>
            </a:r>
            <a:r>
              <a:rPr dirty="0" sz="1800">
                <a:latin typeface="Bookman Uralic"/>
                <a:cs typeface="Bookman Uralic"/>
              </a:rPr>
              <a:t>telah </a:t>
            </a:r>
            <a:r>
              <a:rPr dirty="0" sz="1800" spc="-10" b="1">
                <a:latin typeface="Bookman Uralic"/>
                <a:cs typeface="Bookman Uralic"/>
              </a:rPr>
              <a:t>diterapkan </a:t>
            </a:r>
            <a:r>
              <a:rPr dirty="0" sz="1800" spc="-5" b="1">
                <a:latin typeface="Bookman Uralic"/>
                <a:cs typeface="Bookman Uralic"/>
              </a:rPr>
              <a:t>ke  dalam </a:t>
            </a:r>
            <a:r>
              <a:rPr dirty="0" sz="1800" b="1">
                <a:latin typeface="Bookman Uralic"/>
                <a:cs typeface="Bookman Uralic"/>
              </a:rPr>
              <a:t>Sistem </a:t>
            </a:r>
            <a:r>
              <a:rPr dirty="0" sz="1800" spc="-5" b="1">
                <a:latin typeface="Bookman Uralic"/>
                <a:cs typeface="Bookman Uralic"/>
              </a:rPr>
              <a:t>Elektronik </a:t>
            </a:r>
            <a:r>
              <a:rPr dirty="0" sz="1800">
                <a:latin typeface="Bookman Uralic"/>
                <a:cs typeface="Bookman Uralic"/>
              </a:rPr>
              <a:t>serta telah </a:t>
            </a:r>
            <a:r>
              <a:rPr dirty="0" sz="1800" spc="-5">
                <a:latin typeface="Bookman Uralic"/>
                <a:cs typeface="Bookman Uralic"/>
              </a:rPr>
              <a:t>dilakukan </a:t>
            </a:r>
            <a:r>
              <a:rPr dirty="0" sz="1800" b="1">
                <a:latin typeface="Bookman Uralic"/>
                <a:cs typeface="Bookman Uralic"/>
              </a:rPr>
              <a:t>reviu </a:t>
            </a:r>
            <a:r>
              <a:rPr dirty="0" sz="1800" spc="-5" b="1">
                <a:latin typeface="Bookman Uralic"/>
                <a:cs typeface="Bookman Uralic"/>
              </a:rPr>
              <a:t>dan evaluasi secara  periodik.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10125" y="856564"/>
            <a:ext cx="324040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0"/>
              <a:t> </a:t>
            </a:r>
            <a:r>
              <a:rPr dirty="0" spc="-10"/>
              <a:t>14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20951" y="2131898"/>
            <a:ext cx="7056120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b="1">
                <a:latin typeface="Verdana"/>
                <a:cs typeface="Verdana"/>
              </a:rPr>
              <a:t>Tingkat </a:t>
            </a:r>
            <a:r>
              <a:rPr dirty="0" sz="1950" spc="5" b="1">
                <a:latin typeface="Verdana"/>
                <a:cs typeface="Verdana"/>
              </a:rPr>
              <a:t>4 </a:t>
            </a:r>
            <a:r>
              <a:rPr dirty="0" sz="1950" spc="-5" b="1">
                <a:latin typeface="Verdana"/>
                <a:cs typeface="Verdana"/>
              </a:rPr>
              <a:t>untuk </a:t>
            </a:r>
            <a:r>
              <a:rPr dirty="0" sz="1950" b="1">
                <a:latin typeface="Verdana"/>
                <a:cs typeface="Verdana"/>
              </a:rPr>
              <a:t>Inovasi Proses Bisnis</a:t>
            </a:r>
            <a:r>
              <a:rPr dirty="0" sz="1950" spc="-170" b="1">
                <a:latin typeface="Verdana"/>
                <a:cs typeface="Verdana"/>
              </a:rPr>
              <a:t> </a:t>
            </a:r>
            <a:r>
              <a:rPr dirty="0" sz="1950" b="1">
                <a:latin typeface="Verdana"/>
                <a:cs typeface="Verdana"/>
              </a:rPr>
              <a:t>Terintegrasi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9344" y="2083307"/>
            <a:ext cx="376428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137403" y="3918203"/>
            <a:ext cx="5469890" cy="258508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40005" rIns="0" bIns="0" rtlCol="0" vert="horz">
            <a:spAutoFit/>
          </a:bodyPr>
          <a:lstStyle/>
          <a:p>
            <a:pPr marL="92710" marR="380365">
              <a:lnSpc>
                <a:spcPct val="100000"/>
              </a:lnSpc>
              <a:spcBef>
                <a:spcPts val="315"/>
              </a:spcBef>
            </a:pPr>
            <a:r>
              <a:rPr dirty="0" sz="1800" spc="-5">
                <a:latin typeface="Arial"/>
                <a:cs typeface="Arial"/>
              </a:rPr>
              <a:t>Dokumen model Peta Proses Bisnis </a:t>
            </a:r>
            <a:r>
              <a:rPr dirty="0" sz="1800" spc="-10">
                <a:latin typeface="Arial"/>
                <a:cs typeface="Arial"/>
              </a:rPr>
              <a:t>yang </a:t>
            </a:r>
            <a:r>
              <a:rPr dirty="0" sz="1800" spc="-5">
                <a:latin typeface="Arial"/>
                <a:cs typeface="Arial"/>
              </a:rPr>
              <a:t>telah  dilakukan perbaikan dan dokumentasi penerapan  Inovasi Proses Bisnis melalui sistem</a:t>
            </a:r>
            <a:r>
              <a:rPr dirty="0" sz="1800" spc="4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elektronik;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Arial"/>
              <a:cs typeface="Arial"/>
            </a:endParaRPr>
          </a:p>
          <a:p>
            <a:pPr marL="92710" marR="302895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latin typeface="Arial"/>
                <a:cs typeface="Arial"/>
              </a:rPr>
              <a:t>Terdapat notulensi/catatan/laporan hasil  reviu/evaluasi Inovasi Proses Bisnis, bukti  undangan rapat reviu dan evaluasi Inovasi Proses  Bisnis, dan/atau dokumentasi aktivitas-aktivitas  reviu dan evaluasi</a:t>
            </a:r>
            <a:r>
              <a:rPr dirty="0" sz="1800" spc="3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Inovasi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064495" y="848867"/>
            <a:ext cx="542544" cy="542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1603247" y="3963923"/>
            <a:ext cx="3424554" cy="2270760"/>
            <a:chOff x="1603247" y="3963923"/>
            <a:chExt cx="3424554" cy="2270760"/>
          </a:xfrm>
        </p:grpSpPr>
        <p:sp>
          <p:nvSpPr>
            <p:cNvPr id="10" name="object 10"/>
            <p:cNvSpPr/>
            <p:nvPr/>
          </p:nvSpPr>
          <p:spPr>
            <a:xfrm>
              <a:off x="1603247" y="4186427"/>
              <a:ext cx="3424428" cy="204825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603247" y="3963923"/>
              <a:ext cx="2874010" cy="2270125"/>
            </a:xfrm>
            <a:custGeom>
              <a:avLst/>
              <a:gdLst/>
              <a:ahLst/>
              <a:cxnLst/>
              <a:rect l="l" t="t" r="r" b="b"/>
              <a:pathLst>
                <a:path w="2874010" h="2270125">
                  <a:moveTo>
                    <a:pt x="2653665" y="0"/>
                  </a:moveTo>
                  <a:lnTo>
                    <a:pt x="0" y="1973656"/>
                  </a:lnTo>
                  <a:lnTo>
                    <a:pt x="220472" y="2270010"/>
                  </a:lnTo>
                  <a:lnTo>
                    <a:pt x="2874010" y="296290"/>
                  </a:lnTo>
                  <a:lnTo>
                    <a:pt x="265366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421508" y="4654803"/>
              <a:ext cx="1241298" cy="93590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900683"/>
            <a:ext cx="798576" cy="56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623566"/>
            <a:ext cx="9004300" cy="966469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8255" rIns="0" bIns="0" rtlCol="0" vert="horz">
            <a:spAutoFit/>
          </a:bodyPr>
          <a:lstStyle/>
          <a:p>
            <a:pPr algn="just" marL="302260" marR="67310" indent="-228600">
              <a:lnSpc>
                <a:spcPct val="107200"/>
              </a:lnSpc>
              <a:spcBef>
                <a:spcPts val="65"/>
              </a:spcBef>
              <a:buFont typeface="Arial"/>
              <a:buChar char="•"/>
              <a:tabLst>
                <a:tab pos="302895" algn="l"/>
              </a:tabLst>
            </a:pPr>
            <a:r>
              <a:rPr dirty="0" sz="1800" spc="-5">
                <a:latin typeface="Bookman Uralic"/>
                <a:cs typeface="Bookman Uralic"/>
              </a:rPr>
              <a:t>Kriteria tingkat </a:t>
            </a:r>
            <a:r>
              <a:rPr dirty="0" sz="1800">
                <a:latin typeface="Bookman Uralic"/>
                <a:cs typeface="Bookman Uralic"/>
              </a:rPr>
              <a:t>4 telah </a:t>
            </a:r>
            <a:r>
              <a:rPr dirty="0" sz="1800" spc="-5">
                <a:latin typeface="Bookman Uralic"/>
                <a:cs typeface="Bookman Uralic"/>
              </a:rPr>
              <a:t>terpenuhi dan </a:t>
            </a:r>
            <a:r>
              <a:rPr dirty="0" sz="1800">
                <a:latin typeface="Bookman Uralic"/>
                <a:cs typeface="Bookman Uralic"/>
              </a:rPr>
              <a:t>telah </a:t>
            </a:r>
            <a:r>
              <a:rPr dirty="0" sz="1800" spc="-5">
                <a:latin typeface="Bookman Uralic"/>
                <a:cs typeface="Bookman Uralic"/>
              </a:rPr>
              <a:t>melakukan perbaikan Inovasi  Proses Bisnis yang diterapkan ke dalam </a:t>
            </a:r>
            <a:r>
              <a:rPr dirty="0" sz="1800">
                <a:latin typeface="Bookman Uralic"/>
                <a:cs typeface="Bookman Uralic"/>
              </a:rPr>
              <a:t>Sistem </a:t>
            </a:r>
            <a:r>
              <a:rPr dirty="0" sz="1800" spc="-5">
                <a:latin typeface="Bookman Uralic"/>
                <a:cs typeface="Bookman Uralic"/>
              </a:rPr>
              <a:t>elektronik sebagai </a:t>
            </a:r>
            <a:r>
              <a:rPr dirty="0" sz="1800">
                <a:latin typeface="Bookman Uralic"/>
                <a:cs typeface="Bookman Uralic"/>
              </a:rPr>
              <a:t>tindak  </a:t>
            </a:r>
            <a:r>
              <a:rPr dirty="0" sz="1800" spc="-5">
                <a:latin typeface="Bookman Uralic"/>
                <a:cs typeface="Bookman Uralic"/>
              </a:rPr>
              <a:t>lanjut hasil </a:t>
            </a:r>
            <a:r>
              <a:rPr dirty="0" sz="1800">
                <a:latin typeface="Bookman Uralic"/>
                <a:cs typeface="Bookman Uralic"/>
              </a:rPr>
              <a:t>reviu </a:t>
            </a:r>
            <a:r>
              <a:rPr dirty="0" sz="1800" spc="-5">
                <a:latin typeface="Bookman Uralic"/>
                <a:cs typeface="Bookman Uralic"/>
              </a:rPr>
              <a:t>dan</a:t>
            </a:r>
            <a:r>
              <a:rPr dirty="0" sz="1800" spc="-15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evaluasi.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31333" y="1039190"/>
            <a:ext cx="227203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="0">
                <a:latin typeface="Carlito"/>
                <a:cs typeface="Carlito"/>
              </a:rPr>
              <a:t>Indikator</a:t>
            </a:r>
            <a:r>
              <a:rPr dirty="0" spc="-114" b="0">
                <a:latin typeface="Carlito"/>
                <a:cs typeface="Carlito"/>
              </a:rPr>
              <a:t> </a:t>
            </a:r>
            <a:r>
              <a:rPr dirty="0" spc="-5" b="0">
                <a:latin typeface="Carlito"/>
                <a:cs typeface="Carlito"/>
              </a:rPr>
              <a:t>14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20951" y="2118182"/>
            <a:ext cx="4355465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5 untuk </a:t>
            </a:r>
            <a:r>
              <a:rPr dirty="0" sz="1950" spc="-5" b="1">
                <a:latin typeface="Carlito"/>
                <a:cs typeface="Carlito"/>
              </a:rPr>
              <a:t>Inovasi Proses </a:t>
            </a:r>
            <a:r>
              <a:rPr dirty="0" sz="1950" b="1">
                <a:latin typeface="Carlito"/>
                <a:cs typeface="Carlito"/>
              </a:rPr>
              <a:t>Bisnis</a:t>
            </a:r>
            <a:r>
              <a:rPr dirty="0" sz="1950" spc="-85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9344" y="2083307"/>
            <a:ext cx="376428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8007095" y="4741164"/>
            <a:ext cx="2117090" cy="132461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40005" rIns="0" bIns="0" rtlCol="0" vert="horz">
            <a:spAutoFit/>
          </a:bodyPr>
          <a:lstStyle/>
          <a:p>
            <a:pPr marL="92075" marR="149860">
              <a:lnSpc>
                <a:spcPct val="100000"/>
              </a:lnSpc>
              <a:spcBef>
                <a:spcPts val="315"/>
              </a:spcBef>
            </a:pPr>
            <a:r>
              <a:rPr dirty="0" sz="2000">
                <a:latin typeface="Arial"/>
                <a:cs typeface="Arial"/>
              </a:rPr>
              <a:t>Dokumen  Perubahan/  </a:t>
            </a:r>
            <a:r>
              <a:rPr dirty="0" sz="2000">
                <a:latin typeface="Arial"/>
                <a:cs typeface="Arial"/>
              </a:rPr>
              <a:t>Pen</a:t>
            </a:r>
            <a:r>
              <a:rPr dirty="0" sz="2000" spc="-10">
                <a:latin typeface="Arial"/>
                <a:cs typeface="Arial"/>
              </a:rPr>
              <a:t>y</a:t>
            </a:r>
            <a:r>
              <a:rPr dirty="0" sz="2000">
                <a:latin typeface="Arial"/>
                <a:cs typeface="Arial"/>
              </a:rPr>
              <a:t>empu</a:t>
            </a:r>
            <a:r>
              <a:rPr dirty="0" sz="2000" spc="5">
                <a:latin typeface="Arial"/>
                <a:cs typeface="Arial"/>
              </a:rPr>
              <a:t>r</a:t>
            </a:r>
            <a:r>
              <a:rPr dirty="0" sz="2000">
                <a:latin typeface="Arial"/>
                <a:cs typeface="Arial"/>
              </a:rPr>
              <a:t>naan  </a:t>
            </a:r>
            <a:r>
              <a:rPr dirty="0" sz="2000">
                <a:latin typeface="Arial"/>
                <a:cs typeface="Arial"/>
              </a:rPr>
              <a:t>Proses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Bisnis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42288" y="3625596"/>
            <a:ext cx="5956300" cy="3232785"/>
            <a:chOff x="1542288" y="3625596"/>
            <a:chExt cx="5956300" cy="3232785"/>
          </a:xfrm>
        </p:grpSpPr>
        <p:sp>
          <p:nvSpPr>
            <p:cNvPr id="9" name="object 9"/>
            <p:cNvSpPr/>
            <p:nvPr/>
          </p:nvSpPr>
          <p:spPr>
            <a:xfrm>
              <a:off x="1542288" y="3625596"/>
              <a:ext cx="5955792" cy="323240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797558" y="3854704"/>
              <a:ext cx="2984500" cy="2242185"/>
            </a:xfrm>
            <a:custGeom>
              <a:avLst/>
              <a:gdLst/>
              <a:ahLst/>
              <a:cxnLst/>
              <a:rect l="l" t="t" r="r" b="b"/>
              <a:pathLst>
                <a:path w="2984500" h="2242185">
                  <a:moveTo>
                    <a:pt x="2772537" y="0"/>
                  </a:moveTo>
                  <a:lnTo>
                    <a:pt x="0" y="1938896"/>
                  </a:lnTo>
                  <a:lnTo>
                    <a:pt x="211581" y="2241562"/>
                  </a:lnTo>
                  <a:lnTo>
                    <a:pt x="2984119" y="302768"/>
                  </a:lnTo>
                  <a:lnTo>
                    <a:pt x="277253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661158" y="4544568"/>
              <a:ext cx="1261871" cy="9067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10969752" y="900683"/>
            <a:ext cx="542544" cy="542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2468" y="1982711"/>
            <a:ext cx="1088390" cy="398780"/>
            <a:chOff x="392468" y="1982711"/>
            <a:chExt cx="1088390" cy="398780"/>
          </a:xfrm>
        </p:grpSpPr>
        <p:sp>
          <p:nvSpPr>
            <p:cNvPr id="3" name="object 3"/>
            <p:cNvSpPr/>
            <p:nvPr/>
          </p:nvSpPr>
          <p:spPr>
            <a:xfrm>
              <a:off x="392468" y="1991271"/>
              <a:ext cx="1088390" cy="340995"/>
            </a:xfrm>
            <a:custGeom>
              <a:avLst/>
              <a:gdLst/>
              <a:ahLst/>
              <a:cxnLst/>
              <a:rect l="l" t="t" r="r" b="b"/>
              <a:pathLst>
                <a:path w="1088390" h="340994">
                  <a:moveTo>
                    <a:pt x="1087996" y="0"/>
                  </a:moveTo>
                  <a:lnTo>
                    <a:pt x="0" y="0"/>
                  </a:lnTo>
                  <a:lnTo>
                    <a:pt x="0" y="340956"/>
                  </a:lnTo>
                  <a:lnTo>
                    <a:pt x="1087996" y="340956"/>
                  </a:lnTo>
                  <a:lnTo>
                    <a:pt x="108799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1687" y="1982711"/>
              <a:ext cx="784098" cy="3985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5573267" y="1982711"/>
            <a:ext cx="767334" cy="398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21340" y="1982711"/>
            <a:ext cx="816101" cy="3985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92468" y="674497"/>
          <a:ext cx="11455400" cy="5790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7755"/>
                <a:gridCol w="5556250"/>
                <a:gridCol w="2376170"/>
                <a:gridCol w="2408554"/>
              </a:tblGrid>
              <a:tr h="76619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Tata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Kelola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6959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1100455" marR="279400">
                        <a:lnSpc>
                          <a:spcPct val="107200"/>
                        </a:lnSpc>
                        <a:spcBef>
                          <a:spcPts val="185"/>
                        </a:spcBef>
                      </a:pPr>
                      <a:r>
                        <a:rPr dirty="0" sz="1400" spc="-1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Teknologi 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Informasi</a:t>
                      </a:r>
                      <a:r>
                        <a:rPr dirty="0" sz="1400" spc="-8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dan 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Komunikasi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53784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Kematangan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Pembangunan Aplikasi</a:t>
                      </a:r>
                      <a:r>
                        <a:rPr dirty="0" sz="1800" spc="-8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SPBE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40994">
                <a:tc rowSpan="2"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9369"/>
                </a:tc>
                <a:tc>
                  <a:txBody>
                    <a:bodyPr/>
                    <a:lstStyle/>
                    <a:p>
                      <a:pPr algn="r" marR="814069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1400" spc="-25">
                          <a:latin typeface="Carlito"/>
                          <a:cs typeface="Carlito"/>
                        </a:rPr>
                        <a:t>K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ri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t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93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42049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9369"/>
                </a:tc>
              </a:tr>
              <a:tr h="118046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9369"/>
                </a:tc>
                <a:tc gridSpan="3" rowSpan="2">
                  <a:txBody>
                    <a:bodyPr/>
                    <a:lstStyle/>
                    <a:p>
                      <a:pPr marL="91440" marR="22059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Proses pembangunan Aplikasi SPBE belum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secara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adhoc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(sewaktu-waktu,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tidak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terencana).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Kondisi: Proses pembangunan Aplikasi SPBE belum memenuhi siklus pembangunan</a:t>
                      </a:r>
                      <a:r>
                        <a:rPr dirty="0" sz="1400" spc="8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aplikasi.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solidFill>
                      <a:srgbClr val="E7E7E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001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4765">
                    <a:solidFill>
                      <a:srgbClr val="C0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5">
                    <a:solidFill>
                      <a:srgbClr val="E7E7E7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18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4287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18294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proses pembangunan Aplikasi SPBE 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sesuai siklus pembangunan  aplikasi.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94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508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proses pembangunan aplikasi SPBE 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dikonsultasikan kepada</a:t>
                      </a:r>
                      <a:r>
                        <a:rPr dirty="0" sz="1400" spc="16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unit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yang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melaksanakan fungsi pengelolaan TIK 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</a:t>
                      </a:r>
                      <a:r>
                        <a:rPr dirty="0" sz="1400" spc="13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24460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183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27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1656080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Pembangunan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Aplikasi 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terpadu dan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dapat dikendalikan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unit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kerja/lembaga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yang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menjalankan fungsi pengelolaan TIK 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 Pusat/Pemerintah Daerah.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selain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itu,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Pembangunan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Aplikasi 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dievaluasi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secara</a:t>
                      </a:r>
                      <a:r>
                        <a:rPr dirty="0" sz="1400" spc="17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periodik.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8001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580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16744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Aplikasi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dikembangkan secara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optimal </a:t>
                      </a:r>
                      <a:r>
                        <a:rPr dirty="0" u="sng" sz="1400" spc="-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untuk </a:t>
                      </a:r>
                      <a:r>
                        <a:rPr dirty="0" u="sng" sz="1400" spc="-10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meningkatkan efektivitas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u="sng" sz="1400" spc="-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dan efisiensi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 terhadap perubahan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lingkungan,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teknologi,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kebutuhan Instansi Pusat/Pemerintah Daerah sebagai  </a:t>
                      </a:r>
                      <a:r>
                        <a:rPr dirty="0" u="sng" sz="1400" spc="-5">
                          <a:uFill>
                            <a:solidFill>
                              <a:srgbClr val="000000"/>
                            </a:solidFill>
                          </a:uFill>
                          <a:latin typeface="Carlito"/>
                          <a:cs typeface="Carlito"/>
                        </a:rPr>
                        <a:t>tindak lanjut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400" spc="6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evaluasi.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99695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7151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4095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287664" y="34630"/>
            <a:ext cx="295581" cy="3859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446764" y="184404"/>
            <a:ext cx="376427" cy="3764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561078" y="173812"/>
            <a:ext cx="210566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40">
                <a:latin typeface="Carlito"/>
                <a:cs typeface="Carlito"/>
              </a:rPr>
              <a:t>INDIKATOR</a:t>
            </a:r>
            <a:r>
              <a:rPr dirty="0" sz="2800" spc="-30">
                <a:latin typeface="Carlito"/>
                <a:cs typeface="Carlito"/>
              </a:rPr>
              <a:t> </a:t>
            </a:r>
            <a:r>
              <a:rPr dirty="0" sz="2800" spc="-5">
                <a:latin typeface="Carlito"/>
                <a:cs typeface="Carlito"/>
              </a:rPr>
              <a:t>15</a:t>
            </a:r>
            <a:endParaRPr sz="2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47159"/>
            <a:ext cx="12192000" cy="2077720"/>
          </a:xfrm>
          <a:custGeom>
            <a:avLst/>
            <a:gdLst/>
            <a:ahLst/>
            <a:cxnLst/>
            <a:rect l="l" t="t" r="r" b="b"/>
            <a:pathLst>
              <a:path w="12192000" h="2077720">
                <a:moveTo>
                  <a:pt x="12192000" y="0"/>
                </a:moveTo>
                <a:lnTo>
                  <a:pt x="0" y="0"/>
                </a:lnTo>
                <a:lnTo>
                  <a:pt x="0" y="2077212"/>
                </a:lnTo>
                <a:lnTo>
                  <a:pt x="12192000" y="2077212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735195" y="4306951"/>
            <a:ext cx="2418080" cy="9810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660"/>
              </a:lnSpc>
              <a:spcBef>
                <a:spcPts val="95"/>
              </a:spcBef>
            </a:pPr>
            <a:r>
              <a:rPr dirty="0" sz="1600" spc="-15">
                <a:latin typeface="Verdana"/>
                <a:cs typeface="Verdana"/>
              </a:rPr>
              <a:t>Pembangunan</a:t>
            </a:r>
            <a:r>
              <a:rPr dirty="0" sz="1600" spc="35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Aplikasi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5">
                <a:latin typeface="Verdana"/>
                <a:cs typeface="Verdana"/>
              </a:rPr>
              <a:t>SPBE </a:t>
            </a:r>
            <a:r>
              <a:rPr dirty="0" sz="1600" spc="-10">
                <a:latin typeface="Verdana"/>
                <a:cs typeface="Verdana"/>
              </a:rPr>
              <a:t>merupakan</a:t>
            </a:r>
            <a:r>
              <a:rPr dirty="0" sz="1600" spc="20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suatu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10">
                <a:latin typeface="Verdana"/>
                <a:cs typeface="Verdana"/>
              </a:rPr>
              <a:t>proses</a:t>
            </a:r>
            <a:r>
              <a:rPr dirty="0" sz="1600" spc="10">
                <a:latin typeface="Verdana"/>
                <a:cs typeface="Verdana"/>
              </a:rPr>
              <a:t> </a:t>
            </a:r>
            <a:r>
              <a:rPr dirty="0" sz="1600" spc="-10">
                <a:latin typeface="Verdana"/>
                <a:cs typeface="Verdana"/>
              </a:rPr>
              <a:t>perancangan</a:t>
            </a:r>
            <a:endParaRPr sz="1600">
              <a:latin typeface="Verdana"/>
              <a:cs typeface="Verdana"/>
            </a:endParaRPr>
          </a:p>
          <a:p>
            <a:pPr marL="12700" marR="32384">
              <a:lnSpc>
                <a:spcPct val="73100"/>
              </a:lnSpc>
              <a:spcBef>
                <a:spcPts val="260"/>
              </a:spcBef>
            </a:pPr>
            <a:r>
              <a:rPr dirty="0" sz="1600" spc="-5">
                <a:latin typeface="Verdana"/>
                <a:cs typeface="Verdana"/>
              </a:rPr>
              <a:t>aplikasi melalui siklus  </a:t>
            </a:r>
            <a:r>
              <a:rPr dirty="0" sz="1600" spc="-10">
                <a:latin typeface="Verdana"/>
                <a:cs typeface="Verdana"/>
              </a:rPr>
              <a:t>pembangunan</a:t>
            </a:r>
            <a:r>
              <a:rPr dirty="0" sz="1600" spc="-15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aplikasi.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9119" y="4322826"/>
            <a:ext cx="2725420" cy="1157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660"/>
              </a:lnSpc>
              <a:spcBef>
                <a:spcPts val="95"/>
              </a:spcBef>
            </a:pPr>
            <a:r>
              <a:rPr dirty="0" sz="1600" spc="-5">
                <a:latin typeface="Verdana"/>
                <a:cs typeface="Verdana"/>
              </a:rPr>
              <a:t>Aplikasi SPBE adalah</a:t>
            </a:r>
            <a:r>
              <a:rPr dirty="0" sz="1600" spc="25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satu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5">
                <a:latin typeface="Verdana"/>
                <a:cs typeface="Verdana"/>
              </a:rPr>
              <a:t>atau sekumpulan</a:t>
            </a:r>
            <a:r>
              <a:rPr dirty="0" sz="1600" spc="5">
                <a:latin typeface="Verdana"/>
                <a:cs typeface="Verdana"/>
              </a:rPr>
              <a:t> </a:t>
            </a:r>
            <a:r>
              <a:rPr dirty="0" sz="1600" spc="-10">
                <a:latin typeface="Verdana"/>
                <a:cs typeface="Verdana"/>
              </a:rPr>
              <a:t>program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5">
                <a:latin typeface="Verdana"/>
                <a:cs typeface="Verdana"/>
              </a:rPr>
              <a:t>komputer dan</a:t>
            </a:r>
            <a:r>
              <a:rPr dirty="0" sz="1600" spc="20">
                <a:latin typeface="Verdana"/>
                <a:cs typeface="Verdana"/>
              </a:rPr>
              <a:t> </a:t>
            </a:r>
            <a:r>
              <a:rPr dirty="0" sz="1600" spc="-10">
                <a:latin typeface="Verdana"/>
                <a:cs typeface="Verdana"/>
              </a:rPr>
              <a:t>prosedur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5"/>
              </a:lnSpc>
            </a:pPr>
            <a:r>
              <a:rPr dirty="0" sz="1600" spc="-15">
                <a:latin typeface="Verdana"/>
                <a:cs typeface="Verdana"/>
              </a:rPr>
              <a:t>yang </a:t>
            </a:r>
            <a:r>
              <a:rPr dirty="0" sz="1600" spc="-10">
                <a:latin typeface="Verdana"/>
                <a:cs typeface="Verdana"/>
              </a:rPr>
              <a:t>dirancang</a:t>
            </a:r>
            <a:r>
              <a:rPr dirty="0" sz="1600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untuk</a:t>
            </a:r>
            <a:endParaRPr sz="1600">
              <a:latin typeface="Verdana"/>
              <a:cs typeface="Verdana"/>
            </a:endParaRPr>
          </a:p>
          <a:p>
            <a:pPr marL="12700" marR="427990">
              <a:lnSpc>
                <a:spcPct val="72500"/>
              </a:lnSpc>
              <a:spcBef>
                <a:spcPts val="270"/>
              </a:spcBef>
            </a:pPr>
            <a:r>
              <a:rPr dirty="0" sz="1600" spc="-5">
                <a:latin typeface="Verdana"/>
                <a:cs typeface="Verdana"/>
              </a:rPr>
              <a:t>melakukan tugas atau  fungsi </a:t>
            </a:r>
            <a:r>
              <a:rPr dirty="0" sz="1600" spc="-10">
                <a:latin typeface="Verdana"/>
                <a:cs typeface="Verdana"/>
              </a:rPr>
              <a:t>Layanan</a:t>
            </a:r>
            <a:r>
              <a:rPr dirty="0" sz="1600" spc="-5">
                <a:latin typeface="Verdana"/>
                <a:cs typeface="Verdana"/>
              </a:rPr>
              <a:t> </a:t>
            </a:r>
            <a:r>
              <a:rPr dirty="0" sz="1600" spc="-10">
                <a:latin typeface="Verdana"/>
                <a:cs typeface="Verdana"/>
              </a:rPr>
              <a:t>SPBE.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95843" y="4327905"/>
            <a:ext cx="2312670" cy="13360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660"/>
              </a:lnSpc>
              <a:spcBef>
                <a:spcPts val="95"/>
              </a:spcBef>
            </a:pPr>
            <a:r>
              <a:rPr dirty="0" sz="1600" spc="-5">
                <a:latin typeface="Verdana"/>
                <a:cs typeface="Verdana"/>
              </a:rPr>
              <a:t>Siklus</a:t>
            </a:r>
            <a:r>
              <a:rPr dirty="0" sz="1600" spc="10">
                <a:latin typeface="Verdana"/>
                <a:cs typeface="Verdana"/>
              </a:rPr>
              <a:t> </a:t>
            </a:r>
            <a:r>
              <a:rPr dirty="0" sz="1600" spc="-15">
                <a:latin typeface="Verdana"/>
                <a:cs typeface="Verdana"/>
              </a:rPr>
              <a:t>Pembangunan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400"/>
              </a:lnSpc>
            </a:pPr>
            <a:r>
              <a:rPr dirty="0" sz="1600" spc="-5">
                <a:latin typeface="Verdana"/>
                <a:cs typeface="Verdana"/>
              </a:rPr>
              <a:t>Aplikasi terdiri</a:t>
            </a:r>
            <a:r>
              <a:rPr dirty="0" sz="1600" spc="30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dari:</a:t>
            </a:r>
            <a:endParaRPr sz="1600">
              <a:latin typeface="Verdana"/>
              <a:cs typeface="Verdana"/>
            </a:endParaRPr>
          </a:p>
          <a:p>
            <a:pPr marL="287020" indent="-274955">
              <a:lnSpc>
                <a:spcPts val="1400"/>
              </a:lnSpc>
              <a:buAutoNum type="arabicPeriod"/>
              <a:tabLst>
                <a:tab pos="287655" algn="l"/>
              </a:tabLst>
            </a:pPr>
            <a:r>
              <a:rPr dirty="0" sz="1600" spc="-10">
                <a:latin typeface="Verdana"/>
                <a:cs typeface="Verdana"/>
              </a:rPr>
              <a:t>Perencanaan;</a:t>
            </a:r>
            <a:endParaRPr sz="1600">
              <a:latin typeface="Verdana"/>
              <a:cs typeface="Verdana"/>
            </a:endParaRPr>
          </a:p>
          <a:p>
            <a:pPr marL="287020" indent="-274955">
              <a:lnSpc>
                <a:spcPts val="1405"/>
              </a:lnSpc>
              <a:buAutoNum type="arabicPeriod"/>
              <a:tabLst>
                <a:tab pos="287655" algn="l"/>
              </a:tabLst>
            </a:pPr>
            <a:r>
              <a:rPr dirty="0" sz="1600" spc="-10">
                <a:latin typeface="Verdana"/>
                <a:cs typeface="Verdana"/>
              </a:rPr>
              <a:t>Analisis;</a:t>
            </a:r>
            <a:endParaRPr sz="1600">
              <a:latin typeface="Verdana"/>
              <a:cs typeface="Verdana"/>
            </a:endParaRPr>
          </a:p>
          <a:p>
            <a:pPr marL="287020" indent="-274955">
              <a:lnSpc>
                <a:spcPts val="1400"/>
              </a:lnSpc>
              <a:buAutoNum type="arabicPeriod"/>
              <a:tabLst>
                <a:tab pos="287655" algn="l"/>
              </a:tabLst>
            </a:pPr>
            <a:r>
              <a:rPr dirty="0" sz="1600" spc="-10">
                <a:latin typeface="Verdana"/>
                <a:cs typeface="Verdana"/>
              </a:rPr>
              <a:t>Desain;</a:t>
            </a:r>
            <a:endParaRPr sz="1600">
              <a:latin typeface="Verdana"/>
              <a:cs typeface="Verdana"/>
            </a:endParaRPr>
          </a:p>
          <a:p>
            <a:pPr marL="287020" indent="-274955">
              <a:lnSpc>
                <a:spcPts val="1400"/>
              </a:lnSpc>
              <a:buAutoNum type="arabicPeriod"/>
              <a:tabLst>
                <a:tab pos="287655" algn="l"/>
              </a:tabLst>
            </a:pPr>
            <a:r>
              <a:rPr dirty="0" sz="1600" spc="-10">
                <a:latin typeface="Verdana"/>
                <a:cs typeface="Verdana"/>
              </a:rPr>
              <a:t>Implementasi;</a:t>
            </a:r>
            <a:r>
              <a:rPr dirty="0" sz="1600" spc="20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dan,</a:t>
            </a:r>
            <a:endParaRPr sz="1600">
              <a:latin typeface="Verdana"/>
              <a:cs typeface="Verdana"/>
            </a:endParaRPr>
          </a:p>
          <a:p>
            <a:pPr marL="287020" indent="-274955">
              <a:lnSpc>
                <a:spcPts val="1660"/>
              </a:lnSpc>
              <a:buAutoNum type="arabicPeriod"/>
              <a:tabLst>
                <a:tab pos="287655" algn="l"/>
              </a:tabLst>
            </a:pPr>
            <a:r>
              <a:rPr dirty="0" sz="1600" spc="-10">
                <a:latin typeface="Verdana"/>
                <a:cs typeface="Verdana"/>
              </a:rPr>
              <a:t>Pemeliharaan.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25111" y="4360164"/>
            <a:ext cx="3554095" cy="1250950"/>
          </a:xfrm>
          <a:custGeom>
            <a:avLst/>
            <a:gdLst/>
            <a:ahLst/>
            <a:cxnLst/>
            <a:rect l="l" t="t" r="r" b="b"/>
            <a:pathLst>
              <a:path w="3554095" h="1250950">
                <a:moveTo>
                  <a:pt x="0" y="0"/>
                </a:moveTo>
                <a:lnTo>
                  <a:pt x="0" y="1250353"/>
                </a:lnTo>
              </a:path>
              <a:path w="3554095" h="1250950">
                <a:moveTo>
                  <a:pt x="3553967" y="0"/>
                </a:moveTo>
                <a:lnTo>
                  <a:pt x="3553967" y="1250353"/>
                </a:lnTo>
              </a:path>
            </a:pathLst>
          </a:custGeom>
          <a:ln w="6350">
            <a:solidFill>
              <a:srgbClr val="76707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02814" y="14448"/>
            <a:ext cx="6437630" cy="1115695"/>
          </a:xfrm>
          <a:prstGeom prst="rect"/>
        </p:spPr>
        <p:txBody>
          <a:bodyPr wrap="square" lIns="0" tIns="199390" rIns="0" bIns="0" rtlCol="0" vert="horz">
            <a:spAutoFit/>
          </a:bodyPr>
          <a:lstStyle/>
          <a:p>
            <a:pPr algn="ctr" marL="346075">
              <a:lnSpc>
                <a:spcPct val="100000"/>
              </a:lnSpc>
              <a:spcBef>
                <a:spcPts val="1570"/>
              </a:spcBef>
            </a:pPr>
            <a:r>
              <a:rPr dirty="0" sz="3500">
                <a:solidFill>
                  <a:srgbClr val="C00000"/>
                </a:solidFill>
              </a:rPr>
              <a:t>INDIKATOR</a:t>
            </a:r>
            <a:r>
              <a:rPr dirty="0" sz="3500" spc="-30">
                <a:solidFill>
                  <a:srgbClr val="C00000"/>
                </a:solidFill>
              </a:rPr>
              <a:t> </a:t>
            </a:r>
            <a:r>
              <a:rPr dirty="0" sz="3500">
                <a:solidFill>
                  <a:srgbClr val="C00000"/>
                </a:solidFill>
              </a:rPr>
              <a:t>15</a:t>
            </a:r>
            <a:endParaRPr sz="3500"/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dirty="0" sz="1800" spc="-5">
                <a:solidFill>
                  <a:srgbClr val="000000"/>
                </a:solidFill>
              </a:rPr>
              <a:t>Tingkat Kematangan </a:t>
            </a:r>
            <a:r>
              <a:rPr dirty="0" sz="1800">
                <a:solidFill>
                  <a:srgbClr val="000000"/>
                </a:solidFill>
              </a:rPr>
              <a:t>Pembangunan </a:t>
            </a:r>
            <a:r>
              <a:rPr dirty="0" sz="1800" spc="-5">
                <a:solidFill>
                  <a:srgbClr val="000000"/>
                </a:solidFill>
              </a:rPr>
              <a:t>Aplikasi</a:t>
            </a:r>
            <a:r>
              <a:rPr dirty="0" sz="1800" spc="-20">
                <a:solidFill>
                  <a:srgbClr val="000000"/>
                </a:solidFill>
              </a:rPr>
              <a:t> </a:t>
            </a:r>
            <a:r>
              <a:rPr dirty="0" sz="1800">
                <a:solidFill>
                  <a:srgbClr val="000000"/>
                </a:solidFill>
              </a:rPr>
              <a:t>SPBE</a:t>
            </a:r>
            <a:endParaRPr sz="1800"/>
          </a:p>
        </p:txBody>
      </p:sp>
      <p:sp>
        <p:nvSpPr>
          <p:cNvPr id="8" name="object 8"/>
          <p:cNvSpPr/>
          <p:nvPr/>
        </p:nvSpPr>
        <p:spPr>
          <a:xfrm>
            <a:off x="5722620" y="1239011"/>
            <a:ext cx="341630" cy="55244"/>
          </a:xfrm>
          <a:custGeom>
            <a:avLst/>
            <a:gdLst/>
            <a:ahLst/>
            <a:cxnLst/>
            <a:rect l="l" t="t" r="r" b="b"/>
            <a:pathLst>
              <a:path w="341629" h="55244">
                <a:moveTo>
                  <a:pt x="341375" y="0"/>
                </a:moveTo>
                <a:lnTo>
                  <a:pt x="0" y="0"/>
                </a:lnTo>
                <a:lnTo>
                  <a:pt x="0" y="54863"/>
                </a:lnTo>
                <a:lnTo>
                  <a:pt x="341375" y="54863"/>
                </a:lnTo>
                <a:lnTo>
                  <a:pt x="34137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12" name="object 12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11795506" y="6467652"/>
            <a:ext cx="168910" cy="1873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FFFFFF"/>
                </a:solidFill>
                <a:latin typeface="BPG Chveulebrivi GPL&amp;GNU"/>
                <a:cs typeface="BPG Chveulebrivi GPL&amp;GNU"/>
              </a:rPr>
              <a:t>54</a:t>
            </a:r>
            <a:endParaRPr sz="1050">
              <a:latin typeface="BPG Chveulebrivi GPL&amp;GNU"/>
              <a:cs typeface="BPG Chveulebrivi GPL&amp;GNU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60932" y="1239011"/>
            <a:ext cx="2324099" cy="2337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912108" y="1444752"/>
            <a:ext cx="3174491" cy="21381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313676" y="1763039"/>
            <a:ext cx="3788656" cy="16866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537" y="374482"/>
            <a:ext cx="393229" cy="385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149840" y="377952"/>
            <a:ext cx="376427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79060" y="305180"/>
            <a:ext cx="187198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50670" algn="l"/>
              </a:tabLst>
            </a:pPr>
            <a:r>
              <a:rPr dirty="0" sz="2400">
                <a:latin typeface="Carlito"/>
                <a:cs typeface="Carlito"/>
              </a:rPr>
              <a:t>INDI</a:t>
            </a:r>
            <a:r>
              <a:rPr dirty="0" sz="2400" spc="-15">
                <a:latin typeface="Carlito"/>
                <a:cs typeface="Carlito"/>
              </a:rPr>
              <a:t>K</a:t>
            </a:r>
            <a:r>
              <a:rPr dirty="0" sz="2400" spc="-195">
                <a:latin typeface="Carlito"/>
                <a:cs typeface="Carlito"/>
              </a:rPr>
              <a:t>A</a:t>
            </a:r>
            <a:r>
              <a:rPr dirty="0" sz="2400" spc="-65">
                <a:latin typeface="Carlito"/>
                <a:cs typeface="Carlito"/>
              </a:rPr>
              <a:t>T</a:t>
            </a:r>
            <a:r>
              <a:rPr dirty="0" sz="2400" spc="-5">
                <a:latin typeface="Carlito"/>
                <a:cs typeface="Carlito"/>
              </a:rPr>
              <a:t>O</a:t>
            </a:r>
            <a:r>
              <a:rPr dirty="0" sz="2400">
                <a:latin typeface="Carlito"/>
                <a:cs typeface="Carlito"/>
              </a:rPr>
              <a:t>R	</a:t>
            </a:r>
            <a:r>
              <a:rPr dirty="0" sz="2400" spc="-10">
                <a:latin typeface="Carlito"/>
                <a:cs typeface="Carlito"/>
              </a:rPr>
              <a:t>1</a:t>
            </a:r>
            <a:r>
              <a:rPr dirty="0" sz="2400">
                <a:latin typeface="Carlito"/>
                <a:cs typeface="Carlito"/>
              </a:rPr>
              <a:t>5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0796" y="825500"/>
            <a:ext cx="1028890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rlito"/>
                <a:cs typeface="Carlito"/>
              </a:rPr>
              <a:t>Daftar aplikasi yang direncanakan </a:t>
            </a:r>
            <a:r>
              <a:rPr dirty="0" sz="1800" spc="-5">
                <a:latin typeface="Carlito"/>
                <a:cs typeface="Carlito"/>
              </a:rPr>
              <a:t>pada </a:t>
            </a:r>
            <a:r>
              <a:rPr dirty="0" sz="1800" spc="-10">
                <a:latin typeface="Carlito"/>
                <a:cs typeface="Carlito"/>
              </a:rPr>
              <a:t>dokumen penganggaran </a:t>
            </a:r>
            <a:r>
              <a:rPr dirty="0" sz="1800" spc="-5">
                <a:latin typeface="Carlito"/>
                <a:cs typeface="Carlito"/>
              </a:rPr>
              <a:t>dapat </a:t>
            </a:r>
            <a:r>
              <a:rPr dirty="0" sz="1800" spc="-10">
                <a:latin typeface="Carlito"/>
                <a:cs typeface="Carlito"/>
              </a:rPr>
              <a:t>dibuktikan bahwa proses </a:t>
            </a:r>
            <a:r>
              <a:rPr dirty="0" sz="1800" spc="-5">
                <a:latin typeface="Carlito"/>
                <a:cs typeface="Carlito"/>
              </a:rPr>
              <a:t>Pembangunan  </a:t>
            </a:r>
            <a:r>
              <a:rPr dirty="0" sz="1800" spc="-10">
                <a:latin typeface="Carlito"/>
                <a:cs typeface="Carlito"/>
              </a:rPr>
              <a:t>Aplikasi </a:t>
            </a:r>
            <a:r>
              <a:rPr dirty="0" sz="1800" spc="-5">
                <a:latin typeface="Carlito"/>
                <a:cs typeface="Carlito"/>
              </a:rPr>
              <a:t>SPBE merupakan suatu </a:t>
            </a:r>
            <a:r>
              <a:rPr dirty="0" sz="1800" spc="-10">
                <a:latin typeface="Carlito"/>
                <a:cs typeface="Carlito"/>
              </a:rPr>
              <a:t>proses perancangan aplikasi </a:t>
            </a:r>
            <a:r>
              <a:rPr dirty="0" sz="1800" spc="-5">
                <a:latin typeface="Carlito"/>
                <a:cs typeface="Carlito"/>
              </a:rPr>
              <a:t>melalui siklus pembangunan </a:t>
            </a:r>
            <a:r>
              <a:rPr dirty="0" sz="1800" spc="-10">
                <a:latin typeface="Carlito"/>
                <a:cs typeface="Carlito"/>
              </a:rPr>
              <a:t>aplikasi yang </a:t>
            </a:r>
            <a:r>
              <a:rPr dirty="0" sz="1800" spc="-5">
                <a:latin typeface="Carlito"/>
                <a:cs typeface="Carlito"/>
              </a:rPr>
              <a:t>telah  </a:t>
            </a:r>
            <a:r>
              <a:rPr dirty="0" sz="1800" spc="-30">
                <a:latin typeface="Carlito"/>
                <a:cs typeface="Carlito"/>
              </a:rPr>
              <a:t>diatur. </a:t>
            </a:r>
            <a:r>
              <a:rPr dirty="0" sz="1800" spc="-10">
                <a:latin typeface="Carlito"/>
                <a:cs typeface="Carlito"/>
              </a:rPr>
              <a:t>sebagai contoh </a:t>
            </a:r>
            <a:r>
              <a:rPr dirty="0" sz="1800" spc="-15">
                <a:latin typeface="Carlito"/>
                <a:cs typeface="Carlito"/>
              </a:rPr>
              <a:t>kebijakan </a:t>
            </a:r>
            <a:r>
              <a:rPr dirty="0" sz="1800" spc="-10">
                <a:latin typeface="Carlito"/>
                <a:cs typeface="Carlito"/>
              </a:rPr>
              <a:t>tersebut akan mengatur </a:t>
            </a:r>
            <a:r>
              <a:rPr dirty="0" sz="1800" spc="-20">
                <a:latin typeface="Carlito"/>
                <a:cs typeface="Carlito"/>
              </a:rPr>
              <a:t>tata </a:t>
            </a:r>
            <a:r>
              <a:rPr dirty="0" sz="1800" spc="-15">
                <a:latin typeface="Carlito"/>
                <a:cs typeface="Carlito"/>
              </a:rPr>
              <a:t>cara </a:t>
            </a:r>
            <a:r>
              <a:rPr dirty="0" sz="1800" spc="-5">
                <a:latin typeface="Carlito"/>
                <a:cs typeface="Carlito"/>
              </a:rPr>
              <a:t>pembangunan </a:t>
            </a:r>
            <a:r>
              <a:rPr dirty="0" sz="1800" spc="-10">
                <a:latin typeface="Carlito"/>
                <a:cs typeface="Carlito"/>
              </a:rPr>
              <a:t>aplikasi </a:t>
            </a:r>
            <a:r>
              <a:rPr dirty="0" sz="1800" spc="-5">
                <a:latin typeface="Carlito"/>
                <a:cs typeface="Carlito"/>
              </a:rPr>
              <a:t>seperti </a:t>
            </a:r>
            <a:r>
              <a:rPr dirty="0" sz="1800" spc="-15">
                <a:latin typeface="Carlito"/>
                <a:cs typeface="Carlito"/>
              </a:rPr>
              <a:t>SDLC,  </a:t>
            </a:r>
            <a:r>
              <a:rPr dirty="0" sz="1800" spc="-20">
                <a:latin typeface="Carlito"/>
                <a:cs typeface="Carlito"/>
              </a:rPr>
              <a:t>Waterfall, </a:t>
            </a:r>
            <a:r>
              <a:rPr dirty="0" sz="1800" spc="-5">
                <a:latin typeface="Carlito"/>
                <a:cs typeface="Carlito"/>
              </a:rPr>
              <a:t>Agile,</a:t>
            </a:r>
            <a:r>
              <a:rPr dirty="0" sz="1800" spc="3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dll.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64864" y="2616707"/>
            <a:ext cx="4612005" cy="258508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048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dirty="0" sz="1800" spc="-15">
                <a:latin typeface="Carlito"/>
                <a:cs typeface="Carlito"/>
              </a:rPr>
              <a:t>Data</a:t>
            </a:r>
            <a:r>
              <a:rPr dirty="0" sz="1800" spc="5">
                <a:latin typeface="Carlito"/>
                <a:cs typeface="Carlito"/>
              </a:rPr>
              <a:t> </a:t>
            </a:r>
            <a:r>
              <a:rPr dirty="0" sz="1800" spc="-10">
                <a:latin typeface="Carlito"/>
                <a:cs typeface="Carlito"/>
              </a:rPr>
              <a:t>dukung:</a:t>
            </a:r>
            <a:endParaRPr sz="1800">
              <a:latin typeface="Carlito"/>
              <a:cs typeface="Carlito"/>
            </a:endParaRPr>
          </a:p>
          <a:p>
            <a:pPr marL="434340" marR="192405" indent="-342900">
              <a:lnSpc>
                <a:spcPct val="100000"/>
              </a:lnSpc>
              <a:buAutoNum type="arabicPeriod"/>
              <a:tabLst>
                <a:tab pos="434340" algn="l"/>
                <a:tab pos="434975" algn="l"/>
              </a:tabLst>
            </a:pPr>
            <a:r>
              <a:rPr dirty="0" sz="1800" spc="-10">
                <a:latin typeface="Carlito"/>
                <a:cs typeface="Carlito"/>
              </a:rPr>
              <a:t>Dokumen </a:t>
            </a:r>
            <a:r>
              <a:rPr dirty="0" sz="1800" spc="-5">
                <a:latin typeface="Carlito"/>
                <a:cs typeface="Carlito"/>
              </a:rPr>
              <a:t>perencanaan pembangunan  </a:t>
            </a:r>
            <a:r>
              <a:rPr dirty="0" sz="1800" spc="-15">
                <a:latin typeface="Carlito"/>
                <a:cs typeface="Carlito"/>
              </a:rPr>
              <a:t>(renstra, </a:t>
            </a:r>
            <a:r>
              <a:rPr dirty="0" sz="1800" spc="-10">
                <a:latin typeface="Carlito"/>
                <a:cs typeface="Carlito"/>
              </a:rPr>
              <a:t>roadmap, arsitektur aplikasi) yang  berisikan daftar aplikasi yang akan  </a:t>
            </a:r>
            <a:r>
              <a:rPr dirty="0" sz="1800" spc="-5">
                <a:latin typeface="Carlito"/>
                <a:cs typeface="Carlito"/>
              </a:rPr>
              <a:t>dibangun</a:t>
            </a:r>
            <a:endParaRPr sz="1800">
              <a:latin typeface="Carlito"/>
              <a:cs typeface="Carlito"/>
            </a:endParaRPr>
          </a:p>
          <a:p>
            <a:pPr marL="434340" marR="140335" indent="-3429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34340" algn="l"/>
                <a:tab pos="434975" algn="l"/>
              </a:tabLst>
            </a:pPr>
            <a:r>
              <a:rPr dirty="0" sz="1800" spc="-10">
                <a:latin typeface="Carlito"/>
                <a:cs typeface="Carlito"/>
              </a:rPr>
              <a:t>Dokumentasi </a:t>
            </a:r>
            <a:r>
              <a:rPr dirty="0" sz="1800" spc="-5">
                <a:latin typeface="Carlito"/>
                <a:cs typeface="Carlito"/>
              </a:rPr>
              <a:t>Aplikasi </a:t>
            </a:r>
            <a:r>
              <a:rPr dirty="0" sz="1800" spc="-15">
                <a:latin typeface="Carlito"/>
                <a:cs typeface="Carlito"/>
              </a:rPr>
              <a:t>(Req </a:t>
            </a:r>
            <a:r>
              <a:rPr dirty="0" sz="1800" spc="-5">
                <a:latin typeface="Carlito"/>
                <a:cs typeface="Carlito"/>
              </a:rPr>
              <a:t>Analysis,  implementasi, pemeliharaan, </a:t>
            </a:r>
            <a:r>
              <a:rPr dirty="0" sz="1800" spc="-10">
                <a:latin typeface="Carlito"/>
                <a:cs typeface="Carlito"/>
              </a:rPr>
              <a:t>buku </a:t>
            </a:r>
            <a:r>
              <a:rPr dirty="0" sz="1800" spc="-5">
                <a:latin typeface="Carlito"/>
                <a:cs typeface="Carlito"/>
              </a:rPr>
              <a:t>manual,  dan </a:t>
            </a:r>
            <a:r>
              <a:rPr dirty="0" sz="1800" spc="-10">
                <a:latin typeface="Carlito"/>
                <a:cs typeface="Carlito"/>
              </a:rPr>
              <a:t>lainnya) menyesuaikan </a:t>
            </a:r>
            <a:r>
              <a:rPr dirty="0" sz="1800" spc="-5">
                <a:latin typeface="Carlito"/>
                <a:cs typeface="Carlito"/>
              </a:rPr>
              <a:t>bentuk  pembangunan </a:t>
            </a:r>
            <a:r>
              <a:rPr dirty="0" sz="1800" spc="-10">
                <a:latin typeface="Carlito"/>
                <a:cs typeface="Carlito"/>
              </a:rPr>
              <a:t>yang</a:t>
            </a:r>
            <a:r>
              <a:rPr dirty="0" sz="1800" spc="20">
                <a:latin typeface="Carlito"/>
                <a:cs typeface="Carlito"/>
              </a:rPr>
              <a:t> </a:t>
            </a:r>
            <a:r>
              <a:rPr dirty="0" sz="1800" spc="-10">
                <a:latin typeface="Carlito"/>
                <a:cs typeface="Carlito"/>
              </a:rPr>
              <a:t>digunakan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900683"/>
            <a:ext cx="798576" cy="56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623566"/>
            <a:ext cx="9004300" cy="1165860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8255" rIns="0" bIns="0" rtlCol="0" vert="horz">
            <a:spAutoFit/>
          </a:bodyPr>
          <a:lstStyle/>
          <a:p>
            <a:pPr marL="302260" marR="68580" indent="-228600">
              <a:lnSpc>
                <a:spcPct val="107200"/>
              </a:lnSpc>
              <a:spcBef>
                <a:spcPts val="65"/>
              </a:spcBef>
              <a:buFont typeface="Arial"/>
              <a:buChar char="•"/>
              <a:tabLst>
                <a:tab pos="302260" algn="l"/>
                <a:tab pos="302895" algn="l"/>
                <a:tab pos="1172210" algn="l"/>
                <a:tab pos="2927985" algn="l"/>
                <a:tab pos="3966210" algn="l"/>
                <a:tab pos="4735830" algn="l"/>
                <a:tab pos="5577205" algn="l"/>
                <a:tab pos="6228080" algn="l"/>
                <a:tab pos="6929120" algn="l"/>
                <a:tab pos="8203565" algn="l"/>
              </a:tabLst>
            </a:pPr>
            <a:r>
              <a:rPr dirty="0" sz="1800" spc="-5">
                <a:latin typeface="Bookman Uralic"/>
                <a:cs typeface="Bookman Uralic"/>
              </a:rPr>
              <a:t>Pros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>
                <a:latin typeface="Bookman Uralic"/>
                <a:cs typeface="Bookman Uralic"/>
              </a:rPr>
              <a:t>s	</a:t>
            </a:r>
            <a:r>
              <a:rPr dirty="0" sz="1800" spc="-15">
                <a:latin typeface="Bookman Uralic"/>
                <a:cs typeface="Bookman Uralic"/>
              </a:rPr>
              <a:t>p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>
                <a:latin typeface="Bookman Uralic"/>
                <a:cs typeface="Bookman Uralic"/>
              </a:rPr>
              <a:t>m</a:t>
            </a:r>
            <a:r>
              <a:rPr dirty="0" sz="1800" spc="-15">
                <a:latin typeface="Bookman Uralic"/>
                <a:cs typeface="Bookman Uralic"/>
              </a:rPr>
              <a:t>b</a:t>
            </a:r>
            <a:r>
              <a:rPr dirty="0" sz="1800" spc="-5">
                <a:latin typeface="Bookman Uralic"/>
                <a:cs typeface="Bookman Uralic"/>
              </a:rPr>
              <a:t>anguna</a:t>
            </a:r>
            <a:r>
              <a:rPr dirty="0" sz="1800">
                <a:latin typeface="Bookman Uralic"/>
                <a:cs typeface="Bookman Uralic"/>
              </a:rPr>
              <a:t>n</a:t>
            </a:r>
            <a:r>
              <a:rPr dirty="0" sz="1800">
                <a:latin typeface="Bookman Uralic"/>
                <a:cs typeface="Bookman Uralic"/>
              </a:rPr>
              <a:t>	</a:t>
            </a:r>
            <a:r>
              <a:rPr dirty="0" sz="1800" spc="-5">
                <a:latin typeface="Bookman Uralic"/>
                <a:cs typeface="Bookman Uralic"/>
              </a:rPr>
              <a:t>Aplikas</a:t>
            </a:r>
            <a:r>
              <a:rPr dirty="0" sz="1800">
                <a:latin typeface="Bookman Uralic"/>
                <a:cs typeface="Bookman Uralic"/>
              </a:rPr>
              <a:t>i	</a:t>
            </a:r>
            <a:r>
              <a:rPr dirty="0" sz="1800" spc="-5">
                <a:latin typeface="Bookman Uralic"/>
                <a:cs typeface="Bookman Uralic"/>
              </a:rPr>
              <a:t>SPB</a:t>
            </a:r>
            <a:r>
              <a:rPr dirty="0" sz="1800">
                <a:latin typeface="Bookman Uralic"/>
                <a:cs typeface="Bookman Uralic"/>
              </a:rPr>
              <a:t>E	</a:t>
            </a:r>
            <a:r>
              <a:rPr dirty="0" sz="1800" spc="-5">
                <a:latin typeface="Bookman Uralic"/>
                <a:cs typeface="Bookman Uralic"/>
              </a:rPr>
              <a:t>b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>
                <a:latin typeface="Bookman Uralic"/>
                <a:cs typeface="Bookman Uralic"/>
              </a:rPr>
              <a:t>l</a:t>
            </a:r>
            <a:r>
              <a:rPr dirty="0" sz="1800" spc="-15">
                <a:latin typeface="Bookman Uralic"/>
                <a:cs typeface="Bookman Uralic"/>
              </a:rPr>
              <a:t>u</a:t>
            </a:r>
            <a:r>
              <a:rPr dirty="0" sz="1800">
                <a:latin typeface="Bookman Uralic"/>
                <a:cs typeface="Bookman Uralic"/>
              </a:rPr>
              <a:t>m	</a:t>
            </a:r>
            <a:r>
              <a:rPr dirty="0" sz="1800" spc="-5">
                <a:latin typeface="Bookman Uralic"/>
                <a:cs typeface="Bookman Uralic"/>
              </a:rPr>
              <a:t>ata</a:t>
            </a:r>
            <a:r>
              <a:rPr dirty="0" sz="1800">
                <a:latin typeface="Bookman Uralic"/>
                <a:cs typeface="Bookman Uralic"/>
              </a:rPr>
              <a:t>u</a:t>
            </a:r>
            <a:r>
              <a:rPr dirty="0" sz="1800">
                <a:latin typeface="Bookman Uralic"/>
                <a:cs typeface="Bookman Uralic"/>
              </a:rPr>
              <a:t>	</a:t>
            </a:r>
            <a:r>
              <a:rPr dirty="0" sz="1800" spc="-5">
                <a:latin typeface="Bookman Uralic"/>
                <a:cs typeface="Bookman Uralic"/>
              </a:rPr>
              <a:t>t</a:t>
            </a:r>
            <a:r>
              <a:rPr dirty="0" sz="1800" spc="5">
                <a:latin typeface="Bookman Uralic"/>
                <a:cs typeface="Bookman Uralic"/>
              </a:rPr>
              <a:t>e</a:t>
            </a:r>
            <a:r>
              <a:rPr dirty="0" sz="1800">
                <a:latin typeface="Bookman Uralic"/>
                <a:cs typeface="Bookman Uralic"/>
              </a:rPr>
              <a:t>lah	</a:t>
            </a:r>
            <a:r>
              <a:rPr dirty="0" sz="1800" spc="-5">
                <a:latin typeface="Bookman Uralic"/>
                <a:cs typeface="Bookman Uralic"/>
              </a:rPr>
              <a:t>dilaku</a:t>
            </a:r>
            <a:r>
              <a:rPr dirty="0" sz="1800" spc="-15">
                <a:latin typeface="Bookman Uralic"/>
                <a:cs typeface="Bookman Uralic"/>
              </a:rPr>
              <a:t>k</a:t>
            </a:r>
            <a:r>
              <a:rPr dirty="0" sz="1800" spc="-5">
                <a:latin typeface="Bookman Uralic"/>
                <a:cs typeface="Bookman Uralic"/>
              </a:rPr>
              <a:t>a</a:t>
            </a:r>
            <a:r>
              <a:rPr dirty="0" sz="1800">
                <a:latin typeface="Bookman Uralic"/>
                <a:cs typeface="Bookman Uralic"/>
              </a:rPr>
              <a:t>n</a:t>
            </a:r>
            <a:r>
              <a:rPr dirty="0" sz="1800">
                <a:latin typeface="Bookman Uralic"/>
                <a:cs typeface="Bookman Uralic"/>
              </a:rPr>
              <a:t>	s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>
                <a:latin typeface="Bookman Uralic"/>
                <a:cs typeface="Bookman Uralic"/>
              </a:rPr>
              <a:t>cara  </a:t>
            </a:r>
            <a:r>
              <a:rPr dirty="0" sz="1800" spc="-5">
                <a:latin typeface="Bookman Uralic"/>
                <a:cs typeface="Bookman Uralic"/>
              </a:rPr>
              <a:t>adhoc </a:t>
            </a:r>
            <a:r>
              <a:rPr dirty="0" sz="1800">
                <a:latin typeface="Bookman Uralic"/>
                <a:cs typeface="Bookman Uralic"/>
              </a:rPr>
              <a:t>(sewaktu-waktu, tidak</a:t>
            </a:r>
            <a:r>
              <a:rPr dirty="0" sz="1800" spc="-10">
                <a:latin typeface="Bookman Uralic"/>
                <a:cs typeface="Bookman Uralic"/>
              </a:rPr>
              <a:t> </a:t>
            </a:r>
            <a:r>
              <a:rPr dirty="0" sz="1800" spc="-5">
                <a:latin typeface="Bookman Uralic"/>
                <a:cs typeface="Bookman Uralic"/>
              </a:rPr>
              <a:t>terencana).</a:t>
            </a:r>
            <a:endParaRPr sz="1800">
              <a:latin typeface="Bookman Uralic"/>
              <a:cs typeface="Bookman Uralic"/>
            </a:endParaRPr>
          </a:p>
          <a:p>
            <a:pPr marL="302260" indent="-229235">
              <a:lnSpc>
                <a:spcPct val="100000"/>
              </a:lnSpc>
              <a:spcBef>
                <a:spcPts val="160"/>
              </a:spcBef>
              <a:buFont typeface="Arial"/>
              <a:buChar char="•"/>
              <a:tabLst>
                <a:tab pos="302260" algn="l"/>
                <a:tab pos="302895" algn="l"/>
                <a:tab pos="1400810" algn="l"/>
                <a:tab pos="2312035" algn="l"/>
                <a:tab pos="4109085" algn="l"/>
                <a:tab pos="5188585" algn="l"/>
                <a:tab pos="5999480" algn="l"/>
                <a:tab pos="6883400" algn="l"/>
                <a:tab pos="8260080" algn="l"/>
              </a:tabLst>
            </a:pPr>
            <a:r>
              <a:rPr dirty="0" sz="1800" spc="-5">
                <a:latin typeface="Bookman Uralic"/>
                <a:cs typeface="Bookman Uralic"/>
              </a:rPr>
              <a:t>Kondisi:	Proses	pembangunan	</a:t>
            </a:r>
            <a:r>
              <a:rPr dirty="0" sz="1800" spc="-10">
                <a:latin typeface="Bookman Uralic"/>
                <a:cs typeface="Bookman Uralic"/>
              </a:rPr>
              <a:t>Aplikasi	</a:t>
            </a:r>
            <a:r>
              <a:rPr dirty="0" sz="1800" spc="-5">
                <a:latin typeface="Bookman Uralic"/>
                <a:cs typeface="Bookman Uralic"/>
              </a:rPr>
              <a:t>SPBE	</a:t>
            </a:r>
            <a:r>
              <a:rPr dirty="0" sz="1800">
                <a:latin typeface="Bookman Uralic"/>
                <a:cs typeface="Bookman Uralic"/>
              </a:rPr>
              <a:t>belum	</a:t>
            </a:r>
            <a:r>
              <a:rPr dirty="0" sz="1800" spc="-5">
                <a:latin typeface="Bookman Uralic"/>
                <a:cs typeface="Bookman Uralic"/>
              </a:rPr>
              <a:t>memenuhi	siklus</a:t>
            </a:r>
            <a:endParaRPr sz="1800">
              <a:latin typeface="Bookman Uralic"/>
              <a:cs typeface="Bookman Uralic"/>
            </a:endParaRPr>
          </a:p>
          <a:p>
            <a:pPr marL="302260">
              <a:lnSpc>
                <a:spcPts val="2014"/>
              </a:lnSpc>
              <a:spcBef>
                <a:spcPts val="145"/>
              </a:spcBef>
            </a:pPr>
            <a:r>
              <a:rPr dirty="0" sz="1800">
                <a:latin typeface="Bookman Uralic"/>
                <a:cs typeface="Bookman Uralic"/>
              </a:rPr>
              <a:t>pembangunan</a:t>
            </a:r>
            <a:r>
              <a:rPr dirty="0" sz="1800" spc="-20">
                <a:latin typeface="Bookman Uralic"/>
                <a:cs typeface="Bookman Uralic"/>
              </a:rPr>
              <a:t> </a:t>
            </a:r>
            <a:r>
              <a:rPr dirty="0" sz="1800" spc="-5">
                <a:latin typeface="Bookman Uralic"/>
                <a:cs typeface="Bookman Uralic"/>
              </a:rPr>
              <a:t>aplikasi.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01436" y="983741"/>
            <a:ext cx="202692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 b="0">
                <a:latin typeface="Carlito"/>
                <a:cs typeface="Carlito"/>
              </a:rPr>
              <a:t>Indikator</a:t>
            </a:r>
            <a:r>
              <a:rPr dirty="0" sz="3200" spc="-30" b="0">
                <a:latin typeface="Carlito"/>
                <a:cs typeface="Carlito"/>
              </a:rPr>
              <a:t> </a:t>
            </a:r>
            <a:r>
              <a:rPr dirty="0" sz="3200" spc="-5" b="0">
                <a:latin typeface="Carlito"/>
                <a:cs typeface="Carlito"/>
              </a:rPr>
              <a:t>15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20951" y="2118182"/>
            <a:ext cx="4370705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b="1">
                <a:latin typeface="Carlito"/>
                <a:cs typeface="Carlito"/>
              </a:rPr>
              <a:t>Level 1 untuk </a:t>
            </a:r>
            <a:r>
              <a:rPr dirty="0" sz="1950" spc="-5" b="1">
                <a:latin typeface="Carlito"/>
                <a:cs typeface="Carlito"/>
              </a:rPr>
              <a:t>Pembangunan </a:t>
            </a:r>
            <a:r>
              <a:rPr dirty="0" sz="1950" b="1">
                <a:latin typeface="Carlito"/>
                <a:cs typeface="Carlito"/>
              </a:rPr>
              <a:t>Aplikasi</a:t>
            </a:r>
            <a:r>
              <a:rPr dirty="0" sz="1950" spc="-60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9344" y="2083307"/>
            <a:ext cx="376428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821679" y="4011167"/>
            <a:ext cx="4785360" cy="175450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29845" rIns="0" bIns="0" rtlCol="0" vert="horz">
            <a:spAutoFit/>
          </a:bodyPr>
          <a:lstStyle/>
          <a:p>
            <a:pPr marL="92075" marR="116839">
              <a:lnSpc>
                <a:spcPct val="100299"/>
              </a:lnSpc>
              <a:spcBef>
                <a:spcPts val="235"/>
              </a:spcBef>
            </a:pPr>
            <a:r>
              <a:rPr dirty="0" sz="1800" spc="-5">
                <a:latin typeface="Carlito"/>
                <a:cs typeface="Carlito"/>
              </a:rPr>
              <a:t>Dokumentasi proses  </a:t>
            </a:r>
            <a:r>
              <a:rPr dirty="0" sz="1800">
                <a:latin typeface="Carlito"/>
                <a:cs typeface="Carlito"/>
              </a:rPr>
              <a:t>pembangunan/pengembangan </a:t>
            </a:r>
            <a:r>
              <a:rPr dirty="0" sz="1800" spc="-5">
                <a:latin typeface="Carlito"/>
                <a:cs typeface="Carlito"/>
              </a:rPr>
              <a:t>Aplikasi SPBE,  notulen/catatan/laporan hasil pembahasan  pembangunan Aplikasi SPBE, dan/atau undangan  </a:t>
            </a:r>
            <a:r>
              <a:rPr dirty="0" sz="1800">
                <a:latin typeface="Carlito"/>
                <a:cs typeface="Carlito"/>
              </a:rPr>
              <a:t>rapat pembangunan/ pengembangan </a:t>
            </a:r>
            <a:r>
              <a:rPr dirty="0" sz="1800" spc="-5">
                <a:latin typeface="Carlito"/>
                <a:cs typeface="Carlito"/>
              </a:rPr>
              <a:t>Aplikasi  SPBE.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969752" y="900683"/>
            <a:ext cx="542544" cy="542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09344" y="4011167"/>
            <a:ext cx="3368039" cy="17541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18050" y="937658"/>
            <a:ext cx="569086" cy="5893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623566"/>
            <a:ext cx="9004300" cy="1165860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8255" rIns="0" bIns="0" rtlCol="0" vert="horz">
            <a:spAutoFit/>
          </a:bodyPr>
          <a:lstStyle/>
          <a:p>
            <a:pPr marL="302260" marR="68580" indent="-228600">
              <a:lnSpc>
                <a:spcPct val="107200"/>
              </a:lnSpc>
              <a:spcBef>
                <a:spcPts val="65"/>
              </a:spcBef>
              <a:buFont typeface="Arial"/>
              <a:buChar char="•"/>
              <a:tabLst>
                <a:tab pos="302260" algn="l"/>
                <a:tab pos="302895" algn="l"/>
              </a:tabLst>
            </a:pPr>
            <a:r>
              <a:rPr dirty="0" sz="1800" spc="-5">
                <a:latin typeface="Bookman Uralic"/>
                <a:cs typeface="Bookman Uralic"/>
              </a:rPr>
              <a:t>Kriteria tingkat </a:t>
            </a:r>
            <a:r>
              <a:rPr dirty="0" sz="1800">
                <a:latin typeface="Bookman Uralic"/>
                <a:cs typeface="Bookman Uralic"/>
              </a:rPr>
              <a:t>1 telah </a:t>
            </a:r>
            <a:r>
              <a:rPr dirty="0" sz="1800" spc="-5">
                <a:latin typeface="Bookman Uralic"/>
                <a:cs typeface="Bookman Uralic"/>
              </a:rPr>
              <a:t>terpenuhi dan proses pembangunan </a:t>
            </a:r>
            <a:r>
              <a:rPr dirty="0" sz="1800" spc="-10">
                <a:latin typeface="Bookman Uralic"/>
                <a:cs typeface="Bookman Uralic"/>
              </a:rPr>
              <a:t>Aplikasi </a:t>
            </a:r>
            <a:r>
              <a:rPr dirty="0" sz="1800">
                <a:latin typeface="Bookman Uralic"/>
                <a:cs typeface="Bookman Uralic"/>
              </a:rPr>
              <a:t>SPBE  telah </a:t>
            </a:r>
            <a:r>
              <a:rPr dirty="0" sz="1800" spc="-5">
                <a:latin typeface="Bookman Uralic"/>
                <a:cs typeface="Bookman Uralic"/>
              </a:rPr>
              <a:t>dilakukan </a:t>
            </a:r>
            <a:r>
              <a:rPr dirty="0" sz="1800" b="1">
                <a:latin typeface="Bookman Uralic"/>
                <a:cs typeface="Bookman Uralic"/>
              </a:rPr>
              <a:t>sesuai siklus </a:t>
            </a:r>
            <a:r>
              <a:rPr dirty="0" sz="1800" spc="-5" b="1">
                <a:latin typeface="Bookman Uralic"/>
                <a:cs typeface="Bookman Uralic"/>
              </a:rPr>
              <a:t>pembangunan</a:t>
            </a:r>
            <a:r>
              <a:rPr dirty="0" sz="1800" spc="30" b="1">
                <a:latin typeface="Bookman Uralic"/>
                <a:cs typeface="Bookman Uralic"/>
              </a:rPr>
              <a:t> </a:t>
            </a:r>
            <a:r>
              <a:rPr dirty="0" sz="1800" spc="-5" b="1">
                <a:latin typeface="Bookman Uralic"/>
                <a:cs typeface="Bookman Uralic"/>
              </a:rPr>
              <a:t>aplikasi</a:t>
            </a:r>
            <a:r>
              <a:rPr dirty="0" sz="1800" spc="-5">
                <a:latin typeface="Bookman Uralic"/>
                <a:cs typeface="Bookman Uralic"/>
              </a:rPr>
              <a:t>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94884" y="1006602"/>
            <a:ext cx="324040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5"/>
              <a:t> </a:t>
            </a:r>
            <a:r>
              <a:rPr dirty="0" spc="-5"/>
              <a:t>15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20951" y="2131898"/>
            <a:ext cx="5473065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28090" algn="l"/>
              </a:tabLst>
            </a:pPr>
            <a:r>
              <a:rPr dirty="0" sz="1950" b="1">
                <a:latin typeface="Verdana"/>
                <a:cs typeface="Verdana"/>
              </a:rPr>
              <a:t>Tingkat	</a:t>
            </a:r>
            <a:r>
              <a:rPr dirty="0" sz="1950" spc="5" b="1">
                <a:latin typeface="Verdana"/>
                <a:cs typeface="Verdana"/>
              </a:rPr>
              <a:t>2 </a:t>
            </a:r>
            <a:r>
              <a:rPr dirty="0" sz="1950" spc="-5" b="1">
                <a:latin typeface="Verdana"/>
                <a:cs typeface="Verdana"/>
              </a:rPr>
              <a:t>Pembangunan </a:t>
            </a:r>
            <a:r>
              <a:rPr dirty="0" sz="1950" b="1">
                <a:latin typeface="Verdana"/>
                <a:cs typeface="Verdana"/>
              </a:rPr>
              <a:t>Aplikasi</a:t>
            </a:r>
            <a:r>
              <a:rPr dirty="0" sz="1950" spc="-145" b="1">
                <a:latin typeface="Verdana"/>
                <a:cs typeface="Verdana"/>
              </a:rPr>
              <a:t> </a:t>
            </a:r>
            <a:r>
              <a:rPr dirty="0" sz="1950" b="1">
                <a:latin typeface="Verdana"/>
                <a:cs typeface="Verdana"/>
              </a:rPr>
              <a:t>SPBE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9344" y="2083307"/>
            <a:ext cx="376428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105144" y="4468367"/>
            <a:ext cx="4500880" cy="175450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2384" rIns="0" bIns="0" rtlCol="0" vert="horz">
            <a:spAutoFit/>
          </a:bodyPr>
          <a:lstStyle/>
          <a:p>
            <a:pPr marL="92075">
              <a:lnSpc>
                <a:spcPct val="100000"/>
              </a:lnSpc>
              <a:spcBef>
                <a:spcPts val="254"/>
              </a:spcBef>
            </a:pPr>
            <a:r>
              <a:rPr dirty="0" sz="1800" spc="-5">
                <a:latin typeface="Carlito"/>
                <a:cs typeface="Carlito"/>
              </a:rPr>
              <a:t>Dokumentasi proses</a:t>
            </a:r>
            <a:r>
              <a:rPr dirty="0" sz="1800" spc="1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pembangunan</a:t>
            </a:r>
            <a:endParaRPr sz="1800">
              <a:latin typeface="Carlito"/>
              <a:cs typeface="Carlito"/>
            </a:endParaRPr>
          </a:p>
          <a:p>
            <a:pPr marL="92075" marR="359410">
              <a:lnSpc>
                <a:spcPct val="100000"/>
              </a:lnSpc>
            </a:pPr>
            <a:r>
              <a:rPr dirty="0" sz="1800">
                <a:latin typeface="Carlito"/>
                <a:cs typeface="Carlito"/>
              </a:rPr>
              <a:t>/pengembangan </a:t>
            </a:r>
            <a:r>
              <a:rPr dirty="0" sz="1800" spc="-5">
                <a:latin typeface="Carlito"/>
                <a:cs typeface="Carlito"/>
              </a:rPr>
              <a:t>Aplikasi SPBE,  notulen/catatan/laporan hasil pembahasan  pembangunan Aplikasi SPBE, dan/atau  undangan </a:t>
            </a:r>
            <a:r>
              <a:rPr dirty="0" sz="1800">
                <a:latin typeface="Carlito"/>
                <a:cs typeface="Carlito"/>
              </a:rPr>
              <a:t>rapat</a:t>
            </a:r>
            <a:r>
              <a:rPr dirty="0" sz="1800" spc="15">
                <a:latin typeface="Carlito"/>
                <a:cs typeface="Carlito"/>
              </a:rPr>
              <a:t> </a:t>
            </a:r>
            <a:r>
              <a:rPr dirty="0" sz="1800">
                <a:latin typeface="Carlito"/>
                <a:cs typeface="Carlito"/>
              </a:rPr>
              <a:t>pembangunan/</a:t>
            </a:r>
            <a:endParaRPr sz="18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25"/>
              </a:spcBef>
            </a:pPr>
            <a:r>
              <a:rPr dirty="0" sz="1800">
                <a:latin typeface="Carlito"/>
                <a:cs typeface="Carlito"/>
              </a:rPr>
              <a:t>pengembangan </a:t>
            </a:r>
            <a:r>
              <a:rPr dirty="0" sz="1800" spc="-5">
                <a:latin typeface="Carlito"/>
                <a:cs typeface="Carlito"/>
              </a:rPr>
              <a:t>Aplikasi</a:t>
            </a:r>
            <a:r>
              <a:rPr dirty="0" sz="180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SPBE.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061447" y="984503"/>
            <a:ext cx="544068" cy="542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16912" y="3967024"/>
            <a:ext cx="4059631" cy="28071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4010" y="2623566"/>
            <a:ext cx="9004300" cy="1165860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8255" rIns="0" bIns="0" rtlCol="0" vert="horz">
            <a:spAutoFit/>
          </a:bodyPr>
          <a:lstStyle/>
          <a:p>
            <a:pPr algn="just" marL="302260" marR="64769" indent="-228600">
              <a:lnSpc>
                <a:spcPct val="107200"/>
              </a:lnSpc>
              <a:spcBef>
                <a:spcPts val="65"/>
              </a:spcBef>
              <a:buFont typeface="Arial"/>
              <a:buChar char="•"/>
              <a:tabLst>
                <a:tab pos="302895" algn="l"/>
              </a:tabLst>
            </a:pPr>
            <a:r>
              <a:rPr dirty="0" sz="1800" spc="-5">
                <a:latin typeface="Bookman Uralic"/>
                <a:cs typeface="Bookman Uralic"/>
              </a:rPr>
              <a:t>Kriteria tingkat </a:t>
            </a:r>
            <a:r>
              <a:rPr dirty="0" sz="1800">
                <a:latin typeface="Bookman Uralic"/>
                <a:cs typeface="Bookman Uralic"/>
              </a:rPr>
              <a:t>2 telah </a:t>
            </a:r>
            <a:r>
              <a:rPr dirty="0" sz="1800" spc="-5">
                <a:latin typeface="Bookman Uralic"/>
                <a:cs typeface="Bookman Uralic"/>
              </a:rPr>
              <a:t>terpenuhi dan proses </a:t>
            </a:r>
            <a:r>
              <a:rPr dirty="0" sz="1800" spc="-10">
                <a:latin typeface="Bookman Uralic"/>
                <a:cs typeface="Bookman Uralic"/>
              </a:rPr>
              <a:t>pembangunan </a:t>
            </a:r>
            <a:r>
              <a:rPr dirty="0" sz="1800" spc="-5">
                <a:latin typeface="Bookman Uralic"/>
                <a:cs typeface="Bookman Uralic"/>
              </a:rPr>
              <a:t>aplikasi SPBE  </a:t>
            </a:r>
            <a:r>
              <a:rPr dirty="0" sz="1800">
                <a:latin typeface="Bookman Uralic"/>
                <a:cs typeface="Bookman Uralic"/>
              </a:rPr>
              <a:t>telah </a:t>
            </a:r>
            <a:r>
              <a:rPr dirty="0" sz="1800" spc="-5" b="1">
                <a:latin typeface="Bookman Uralic"/>
                <a:cs typeface="Bookman Uralic"/>
              </a:rPr>
              <a:t>dikonsultasikan </a:t>
            </a:r>
            <a:r>
              <a:rPr dirty="0" sz="1800" spc="-5">
                <a:latin typeface="Bookman Uralic"/>
                <a:cs typeface="Bookman Uralic"/>
              </a:rPr>
              <a:t>kepada </a:t>
            </a:r>
            <a:r>
              <a:rPr dirty="0" sz="1800" spc="-10">
                <a:latin typeface="Bookman Uralic"/>
                <a:cs typeface="Bookman Uralic"/>
              </a:rPr>
              <a:t>unit </a:t>
            </a:r>
            <a:r>
              <a:rPr dirty="0" sz="1800" spc="-5">
                <a:latin typeface="Bookman Uralic"/>
                <a:cs typeface="Bookman Uralic"/>
              </a:rPr>
              <a:t>kerja/perangkat </a:t>
            </a:r>
            <a:r>
              <a:rPr dirty="0" sz="1800">
                <a:latin typeface="Bookman Uralic"/>
                <a:cs typeface="Bookman Uralic"/>
              </a:rPr>
              <a:t>daerah </a:t>
            </a:r>
            <a:r>
              <a:rPr dirty="0" sz="1800" spc="-5">
                <a:latin typeface="Bookman Uralic"/>
                <a:cs typeface="Bookman Uralic"/>
              </a:rPr>
              <a:t>yang  melaksanakan fungsi </a:t>
            </a:r>
            <a:r>
              <a:rPr dirty="0" sz="1800">
                <a:latin typeface="Bookman Uralic"/>
                <a:cs typeface="Bookman Uralic"/>
              </a:rPr>
              <a:t>pengelolaan TIK </a:t>
            </a:r>
            <a:r>
              <a:rPr dirty="0" sz="1800" spc="-5">
                <a:latin typeface="Bookman Uralic"/>
                <a:cs typeface="Bookman Uralic"/>
              </a:rPr>
              <a:t>di Instansi Pusat/Pemerintah</a:t>
            </a:r>
            <a:r>
              <a:rPr dirty="0" sz="1800">
                <a:latin typeface="Bookman Uralic"/>
                <a:cs typeface="Bookman Uralic"/>
              </a:rPr>
              <a:t> Daerah.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94884" y="1006602"/>
            <a:ext cx="324040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35"/>
              <a:t> </a:t>
            </a:r>
            <a:r>
              <a:rPr dirty="0" spc="-5"/>
              <a:t>15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20951" y="2118182"/>
            <a:ext cx="3936365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3 </a:t>
            </a:r>
            <a:r>
              <a:rPr dirty="0" sz="1950" spc="-5" b="1">
                <a:latin typeface="Carlito"/>
                <a:cs typeface="Carlito"/>
              </a:rPr>
              <a:t>Pembangunan Aplikasi</a:t>
            </a:r>
            <a:r>
              <a:rPr dirty="0" sz="1950" spc="-35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09344" y="2083307"/>
            <a:ext cx="376428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573267" y="4011167"/>
            <a:ext cx="5240020" cy="258508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0480" rIns="0" bIns="0" rtlCol="0" vert="horz">
            <a:spAutoFit/>
          </a:bodyPr>
          <a:lstStyle/>
          <a:p>
            <a:pPr marL="378460" marR="170180" indent="-287020">
              <a:lnSpc>
                <a:spcPct val="100000"/>
              </a:lnSpc>
              <a:spcBef>
                <a:spcPts val="240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Dokumentasi proses  </a:t>
            </a:r>
            <a:r>
              <a:rPr dirty="0" sz="1800">
                <a:latin typeface="Carlito"/>
                <a:cs typeface="Carlito"/>
              </a:rPr>
              <a:t>pembangunan/pengembangan </a:t>
            </a:r>
            <a:r>
              <a:rPr dirty="0" sz="1800" spc="-5">
                <a:latin typeface="Carlito"/>
                <a:cs typeface="Carlito"/>
              </a:rPr>
              <a:t>Aplikasi SPBE </a:t>
            </a:r>
            <a:r>
              <a:rPr dirty="0" sz="1800">
                <a:latin typeface="Carlito"/>
                <a:cs typeface="Carlito"/>
              </a:rPr>
              <a:t>yang  </a:t>
            </a:r>
            <a:r>
              <a:rPr dirty="0" sz="1800" spc="-5">
                <a:latin typeface="Carlito"/>
                <a:cs typeface="Carlito"/>
              </a:rPr>
              <a:t>didalamnya </a:t>
            </a:r>
            <a:r>
              <a:rPr dirty="0" sz="1800">
                <a:latin typeface="Carlito"/>
                <a:cs typeface="Carlito"/>
              </a:rPr>
              <a:t>mencakup </a:t>
            </a:r>
            <a:r>
              <a:rPr dirty="0" sz="1800" spc="-10">
                <a:latin typeface="Carlito"/>
                <a:cs typeface="Carlito"/>
              </a:rPr>
              <a:t>siklus </a:t>
            </a:r>
            <a:r>
              <a:rPr dirty="0" sz="1800" spc="-5">
                <a:latin typeface="Carlito"/>
                <a:cs typeface="Carlito"/>
              </a:rPr>
              <a:t>pembagunan aplikasi  dan didokumentasikan secara</a:t>
            </a:r>
            <a:r>
              <a:rPr dirty="0" sz="1800" spc="3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formal;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"/>
            </a:pPr>
            <a:endParaRPr sz="1750">
              <a:latin typeface="Carlito"/>
              <a:cs typeface="Carlito"/>
            </a:endParaRPr>
          </a:p>
          <a:p>
            <a:pPr marL="378460" marR="213995" indent="-287020">
              <a:lnSpc>
                <a:spcPct val="100400"/>
              </a:lnSpc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dirty="0" sz="1800" spc="-5">
                <a:latin typeface="Carlito"/>
                <a:cs typeface="Carlito"/>
              </a:rPr>
              <a:t>Terdapat notulensi/catatan/laporan hasil  pembahasan </a:t>
            </a:r>
            <a:r>
              <a:rPr dirty="0" sz="1800">
                <a:latin typeface="Carlito"/>
                <a:cs typeface="Carlito"/>
              </a:rPr>
              <a:t>pembangunan </a:t>
            </a:r>
            <a:r>
              <a:rPr dirty="0" sz="1800" spc="-5">
                <a:latin typeface="Carlito"/>
                <a:cs typeface="Carlito"/>
              </a:rPr>
              <a:t>Aplikasi SPBE </a:t>
            </a:r>
            <a:r>
              <a:rPr dirty="0" sz="1800">
                <a:latin typeface="Carlito"/>
                <a:cs typeface="Carlito"/>
              </a:rPr>
              <a:t>antara  </a:t>
            </a:r>
            <a:r>
              <a:rPr dirty="0" sz="1800" spc="-5">
                <a:latin typeface="Carlito"/>
                <a:cs typeface="Carlito"/>
              </a:rPr>
              <a:t>unit pengusul di </a:t>
            </a:r>
            <a:r>
              <a:rPr dirty="0" sz="1800">
                <a:latin typeface="Carlito"/>
                <a:cs typeface="Carlito"/>
              </a:rPr>
              <a:t>Intansi </a:t>
            </a:r>
            <a:r>
              <a:rPr dirty="0" sz="1800" spc="-5">
                <a:latin typeface="Carlito"/>
                <a:cs typeface="Carlito"/>
              </a:rPr>
              <a:t>Pusat/Pemerintah Daerah  dengan Unit pengelola</a:t>
            </a:r>
            <a:r>
              <a:rPr dirty="0" sz="1800" spc="4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TIK.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64495" y="1042416"/>
            <a:ext cx="542544" cy="544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09344" y="4011167"/>
            <a:ext cx="3611879" cy="25389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19427" y="1104900"/>
            <a:ext cx="556260" cy="4876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1790" y="954699"/>
            <a:ext cx="541112" cy="49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04010" y="2623566"/>
            <a:ext cx="9004300" cy="1760220"/>
          </a:xfrm>
          <a:prstGeom prst="rect">
            <a:avLst/>
          </a:prstGeom>
          <a:ln w="25400">
            <a:solidFill>
              <a:srgbClr val="395E88"/>
            </a:solidFill>
          </a:ln>
        </p:spPr>
        <p:txBody>
          <a:bodyPr wrap="square" lIns="0" tIns="8890" rIns="0" bIns="0" rtlCol="0" vert="horz">
            <a:spAutoFit/>
          </a:bodyPr>
          <a:lstStyle/>
          <a:p>
            <a:pPr algn="just" marL="302260" marR="65405" indent="-228600">
              <a:lnSpc>
                <a:spcPct val="107100"/>
              </a:lnSpc>
              <a:spcBef>
                <a:spcPts val="70"/>
              </a:spcBef>
              <a:buFont typeface="Arial"/>
              <a:buChar char="•"/>
              <a:tabLst>
                <a:tab pos="302895" algn="l"/>
              </a:tabLst>
            </a:pPr>
            <a:r>
              <a:rPr dirty="0" sz="1800" spc="-5">
                <a:latin typeface="Bookman Uralic"/>
                <a:cs typeface="Bookman Uralic"/>
              </a:rPr>
              <a:t>Kriteria tingkat </a:t>
            </a:r>
            <a:r>
              <a:rPr dirty="0" sz="1800">
                <a:latin typeface="Bookman Uralic"/>
                <a:cs typeface="Bookman Uralic"/>
              </a:rPr>
              <a:t>3 telah terpenuhi </a:t>
            </a:r>
            <a:r>
              <a:rPr dirty="0" sz="1800" spc="-5">
                <a:latin typeface="Bookman Uralic"/>
                <a:cs typeface="Bookman Uralic"/>
              </a:rPr>
              <a:t>dan Pembangunan Aplikasi SPBE Instansi  Pusat/Pemerintah </a:t>
            </a:r>
            <a:r>
              <a:rPr dirty="0" sz="1800">
                <a:latin typeface="Bookman Uralic"/>
                <a:cs typeface="Bookman Uralic"/>
              </a:rPr>
              <a:t>Daerah </a:t>
            </a:r>
            <a:r>
              <a:rPr dirty="0" sz="1800" b="1">
                <a:latin typeface="Bookman Uralic"/>
                <a:cs typeface="Bookman Uralic"/>
              </a:rPr>
              <a:t>telah terpadu </a:t>
            </a:r>
            <a:r>
              <a:rPr dirty="0" sz="1800">
                <a:latin typeface="Bookman Uralic"/>
                <a:cs typeface="Bookman Uralic"/>
              </a:rPr>
              <a:t>dan </a:t>
            </a:r>
            <a:r>
              <a:rPr dirty="0" sz="1800" spc="-5">
                <a:latin typeface="Bookman Uralic"/>
                <a:cs typeface="Bookman Uralic"/>
              </a:rPr>
              <a:t>dapat </a:t>
            </a:r>
            <a:r>
              <a:rPr dirty="0" sz="1800" spc="-5" b="1">
                <a:latin typeface="Bookman Uralic"/>
                <a:cs typeface="Bookman Uralic"/>
              </a:rPr>
              <a:t>dikendalikan oleh </a:t>
            </a:r>
            <a:r>
              <a:rPr dirty="0" sz="1800" spc="-10" b="1">
                <a:latin typeface="Bookman Uralic"/>
                <a:cs typeface="Bookman Uralic"/>
              </a:rPr>
              <a:t>unit  </a:t>
            </a:r>
            <a:r>
              <a:rPr dirty="0" sz="1800" spc="-5" b="1">
                <a:latin typeface="Bookman Uralic"/>
                <a:cs typeface="Bookman Uralic"/>
              </a:rPr>
              <a:t>kerja/perangkat daerah yang menjalankan </a:t>
            </a:r>
            <a:r>
              <a:rPr dirty="0" sz="1800" b="1">
                <a:latin typeface="Bookman Uralic"/>
                <a:cs typeface="Bookman Uralic"/>
              </a:rPr>
              <a:t>fungsi </a:t>
            </a:r>
            <a:r>
              <a:rPr dirty="0" sz="1800" spc="-5" b="1">
                <a:latin typeface="Bookman Uralic"/>
                <a:cs typeface="Bookman Uralic"/>
              </a:rPr>
              <a:t>pengelolaan TIK </a:t>
            </a:r>
            <a:r>
              <a:rPr dirty="0" sz="1800" spc="-5">
                <a:latin typeface="Bookman Uralic"/>
                <a:cs typeface="Bookman Uralic"/>
              </a:rPr>
              <a:t>di  Instansi Pusat/Pemerintah</a:t>
            </a:r>
            <a:r>
              <a:rPr dirty="0" sz="1800" spc="-25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Daerah.</a:t>
            </a:r>
            <a:endParaRPr sz="1800">
              <a:latin typeface="Bookman Uralic"/>
              <a:cs typeface="Bookman Uralic"/>
            </a:endParaRPr>
          </a:p>
          <a:p>
            <a:pPr algn="just" marL="302260" indent="-229235">
              <a:lnSpc>
                <a:spcPct val="100000"/>
              </a:lnSpc>
              <a:spcBef>
                <a:spcPts val="155"/>
              </a:spcBef>
              <a:buFont typeface="Arial"/>
              <a:buChar char="•"/>
              <a:tabLst>
                <a:tab pos="302895" algn="l"/>
              </a:tabLst>
            </a:pPr>
            <a:r>
              <a:rPr dirty="0" sz="1800">
                <a:latin typeface="Bookman Uralic"/>
                <a:cs typeface="Bookman Uralic"/>
              </a:rPr>
              <a:t>Selain</a:t>
            </a:r>
            <a:r>
              <a:rPr dirty="0" sz="1800" spc="215">
                <a:latin typeface="Bookman Uralic"/>
                <a:cs typeface="Bookman Uralic"/>
              </a:rPr>
              <a:t> </a:t>
            </a:r>
            <a:r>
              <a:rPr dirty="0" sz="1800" spc="-5">
                <a:latin typeface="Bookman Uralic"/>
                <a:cs typeface="Bookman Uralic"/>
              </a:rPr>
              <a:t>itu,</a:t>
            </a:r>
            <a:r>
              <a:rPr dirty="0" sz="1800" spc="204">
                <a:latin typeface="Bookman Uralic"/>
                <a:cs typeface="Bookman Uralic"/>
              </a:rPr>
              <a:t> </a:t>
            </a:r>
            <a:r>
              <a:rPr dirty="0" sz="1800" spc="-5">
                <a:latin typeface="Bookman Uralic"/>
                <a:cs typeface="Bookman Uralic"/>
              </a:rPr>
              <a:t>Pembangunan</a:t>
            </a:r>
            <a:r>
              <a:rPr dirty="0" sz="1800" spc="220">
                <a:latin typeface="Bookman Uralic"/>
                <a:cs typeface="Bookman Uralic"/>
              </a:rPr>
              <a:t> </a:t>
            </a:r>
            <a:r>
              <a:rPr dirty="0" sz="1800" spc="-5">
                <a:latin typeface="Bookman Uralic"/>
                <a:cs typeface="Bookman Uralic"/>
              </a:rPr>
              <a:t>Aplikasi</a:t>
            </a:r>
            <a:r>
              <a:rPr dirty="0" sz="1800" spc="225">
                <a:latin typeface="Bookman Uralic"/>
                <a:cs typeface="Bookman Uralic"/>
              </a:rPr>
              <a:t> </a:t>
            </a:r>
            <a:r>
              <a:rPr dirty="0" sz="1800" spc="-10">
                <a:latin typeface="Bookman Uralic"/>
                <a:cs typeface="Bookman Uralic"/>
              </a:rPr>
              <a:t>SPBE</a:t>
            </a:r>
            <a:r>
              <a:rPr dirty="0" sz="1800" spc="225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telah</a:t>
            </a:r>
            <a:r>
              <a:rPr dirty="0" sz="1800" spc="215">
                <a:latin typeface="Bookman Uralic"/>
                <a:cs typeface="Bookman Uralic"/>
              </a:rPr>
              <a:t> </a:t>
            </a:r>
            <a:r>
              <a:rPr dirty="0" sz="1800" spc="-5" b="1">
                <a:latin typeface="Bookman Uralic"/>
                <a:cs typeface="Bookman Uralic"/>
              </a:rPr>
              <a:t>direviu</a:t>
            </a:r>
            <a:r>
              <a:rPr dirty="0" sz="1800" spc="155" b="1">
                <a:latin typeface="Bookman Uralic"/>
                <a:cs typeface="Bookman Uralic"/>
              </a:rPr>
              <a:t> </a:t>
            </a:r>
            <a:r>
              <a:rPr dirty="0" sz="1800" spc="-5" b="1">
                <a:latin typeface="Bookman Uralic"/>
                <a:cs typeface="Bookman Uralic"/>
              </a:rPr>
              <a:t>dan</a:t>
            </a:r>
            <a:r>
              <a:rPr dirty="0" sz="1800" spc="145" b="1">
                <a:latin typeface="Bookman Uralic"/>
                <a:cs typeface="Bookman Uralic"/>
              </a:rPr>
              <a:t> </a:t>
            </a:r>
            <a:r>
              <a:rPr dirty="0" sz="1800" spc="-5" b="1">
                <a:latin typeface="Bookman Uralic"/>
                <a:cs typeface="Bookman Uralic"/>
              </a:rPr>
              <a:t>dievaluasi</a:t>
            </a:r>
            <a:endParaRPr sz="1800">
              <a:latin typeface="Bookman Uralic"/>
              <a:cs typeface="Bookman Uralic"/>
            </a:endParaRPr>
          </a:p>
          <a:p>
            <a:pPr algn="just" marL="302260">
              <a:lnSpc>
                <a:spcPts val="2075"/>
              </a:lnSpc>
              <a:spcBef>
                <a:spcPts val="145"/>
              </a:spcBef>
            </a:pPr>
            <a:r>
              <a:rPr dirty="0" sz="1800">
                <a:latin typeface="Bookman Uralic"/>
                <a:cs typeface="Bookman Uralic"/>
              </a:rPr>
              <a:t>secara</a:t>
            </a:r>
            <a:r>
              <a:rPr dirty="0" sz="1800" spc="-5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periodik.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86909" y="1006602"/>
            <a:ext cx="285623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="0">
                <a:latin typeface="Verdana"/>
                <a:cs typeface="Verdana"/>
              </a:rPr>
              <a:t>Indikator</a:t>
            </a:r>
            <a:r>
              <a:rPr dirty="0" spc="-125" b="0">
                <a:latin typeface="Verdana"/>
                <a:cs typeface="Verdana"/>
              </a:rPr>
              <a:t> </a:t>
            </a:r>
            <a:r>
              <a:rPr dirty="0" spc="5" b="0">
                <a:latin typeface="Verdana"/>
                <a:cs typeface="Verdana"/>
              </a:rPr>
              <a:t>15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20951" y="2118182"/>
            <a:ext cx="4047490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spc="-5" b="1">
                <a:latin typeface="Carlito"/>
                <a:cs typeface="Carlito"/>
              </a:rPr>
              <a:t>Tingkat </a:t>
            </a:r>
            <a:r>
              <a:rPr dirty="0" sz="1950" b="1">
                <a:latin typeface="Carlito"/>
                <a:cs typeface="Carlito"/>
              </a:rPr>
              <a:t>4 </a:t>
            </a:r>
            <a:r>
              <a:rPr dirty="0" sz="1950" spc="-5" b="1">
                <a:latin typeface="Carlito"/>
                <a:cs typeface="Carlito"/>
              </a:rPr>
              <a:t>Pembangunan Aplikasi</a:t>
            </a:r>
            <a:r>
              <a:rPr dirty="0" sz="1950" spc="-30" b="1">
                <a:latin typeface="Carlito"/>
                <a:cs typeface="Carlito"/>
              </a:rPr>
              <a:t> </a:t>
            </a:r>
            <a:r>
              <a:rPr dirty="0" sz="1950" b="1">
                <a:latin typeface="Carlito"/>
                <a:cs typeface="Carlito"/>
              </a:rPr>
              <a:t>SPBE</a:t>
            </a:r>
            <a:endParaRPr sz="195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9344" y="2083307"/>
            <a:ext cx="376428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631179" y="4584191"/>
            <a:ext cx="5181600" cy="20320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2384" rIns="0" bIns="0" rtlCol="0" vert="horz">
            <a:spAutoFit/>
          </a:bodyPr>
          <a:lstStyle/>
          <a:p>
            <a:pPr marL="379095" marR="411480" indent="-287020">
              <a:lnSpc>
                <a:spcPct val="100000"/>
              </a:lnSpc>
              <a:spcBef>
                <a:spcPts val="254"/>
              </a:spcBef>
              <a:buFont typeface="Wingdings"/>
              <a:buChar char=""/>
              <a:tabLst>
                <a:tab pos="379095" algn="l"/>
                <a:tab pos="379730" algn="l"/>
              </a:tabLst>
            </a:pPr>
            <a:r>
              <a:rPr dirty="0" sz="1800" spc="-5">
                <a:latin typeface="Carlito"/>
                <a:cs typeface="Carlito"/>
              </a:rPr>
              <a:t>Dokumentasi aktivitas-aktivitas </a:t>
            </a:r>
            <a:r>
              <a:rPr dirty="0" sz="1800">
                <a:latin typeface="Carlito"/>
                <a:cs typeface="Carlito"/>
              </a:rPr>
              <a:t>pembangunan/  pengembangan </a:t>
            </a:r>
            <a:r>
              <a:rPr dirty="0" sz="1800" spc="-5">
                <a:latin typeface="Carlito"/>
                <a:cs typeface="Carlito"/>
              </a:rPr>
              <a:t>Aplikasi</a:t>
            </a:r>
            <a:r>
              <a:rPr dirty="0" sz="180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SPBE;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"/>
            </a:pPr>
            <a:endParaRPr sz="1750">
              <a:latin typeface="Carlito"/>
              <a:cs typeface="Carlito"/>
            </a:endParaRPr>
          </a:p>
          <a:p>
            <a:pPr marL="379095" marR="247015" indent="-287020">
              <a:lnSpc>
                <a:spcPct val="100400"/>
              </a:lnSpc>
              <a:buFont typeface="Wingdings"/>
              <a:buChar char=""/>
              <a:tabLst>
                <a:tab pos="379095" algn="l"/>
                <a:tab pos="379730" algn="l"/>
              </a:tabLst>
            </a:pPr>
            <a:r>
              <a:rPr dirty="0" sz="1800" spc="-5">
                <a:latin typeface="Carlito"/>
                <a:cs typeface="Carlito"/>
              </a:rPr>
              <a:t>Terdapat notulensi/catatan/laporan hasil  monitoring dan </a:t>
            </a:r>
            <a:r>
              <a:rPr dirty="0" sz="1800">
                <a:latin typeface="Carlito"/>
                <a:cs typeface="Carlito"/>
              </a:rPr>
              <a:t>evaluasi </a:t>
            </a:r>
            <a:r>
              <a:rPr dirty="0" sz="1800" spc="-5">
                <a:latin typeface="Carlito"/>
                <a:cs typeface="Carlito"/>
              </a:rPr>
              <a:t>pembangunan dan/atau  penggunaan Aplikasi SPBE serta bukti undangan  </a:t>
            </a:r>
            <a:r>
              <a:rPr dirty="0" sz="1800">
                <a:latin typeface="Carlito"/>
                <a:cs typeface="Carlito"/>
              </a:rPr>
              <a:t>rapat evaluasi </a:t>
            </a:r>
            <a:r>
              <a:rPr dirty="0" sz="1800" spc="-5">
                <a:latin typeface="Carlito"/>
                <a:cs typeface="Carlito"/>
              </a:rPr>
              <a:t>pembangunan Aplikasi</a:t>
            </a:r>
            <a:r>
              <a:rPr dirty="0" sz="1800" spc="1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SPBE.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270235" y="1018032"/>
            <a:ext cx="542544" cy="542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96795" y="4622312"/>
            <a:ext cx="2144268" cy="2068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1562100"/>
          </a:xfrm>
          <a:custGeom>
            <a:avLst/>
            <a:gdLst/>
            <a:ahLst/>
            <a:cxnLst/>
            <a:rect l="l" t="t" r="r" b="b"/>
            <a:pathLst>
              <a:path w="12192000" h="1562100">
                <a:moveTo>
                  <a:pt x="0" y="1562100"/>
                </a:moveTo>
                <a:lnTo>
                  <a:pt x="12192000" y="1562100"/>
                </a:lnTo>
                <a:lnTo>
                  <a:pt x="12192000" y="0"/>
                </a:lnTo>
                <a:lnTo>
                  <a:pt x="0" y="0"/>
                </a:lnTo>
                <a:lnTo>
                  <a:pt x="0" y="1562100"/>
                </a:lnTo>
                <a:close/>
              </a:path>
            </a:pathLst>
          </a:custGeom>
          <a:solidFill>
            <a:srgbClr val="8E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500" y="338373"/>
            <a:ext cx="9220200" cy="1056005"/>
          </a:xfrm>
          <a:prstGeom prst="rect"/>
        </p:spPr>
        <p:txBody>
          <a:bodyPr wrap="square" lIns="0" tIns="100330" rIns="0" bIns="0" rtlCol="0" vert="horz">
            <a:spAutoFit/>
          </a:bodyPr>
          <a:lstStyle/>
          <a:p>
            <a:pPr marL="13335">
              <a:lnSpc>
                <a:spcPct val="100000"/>
              </a:lnSpc>
              <a:spcBef>
                <a:spcPts val="790"/>
              </a:spcBef>
            </a:pPr>
            <a:r>
              <a:rPr dirty="0" sz="3900" spc="-105" b="0">
                <a:solidFill>
                  <a:srgbClr val="FFFFFF"/>
                </a:solidFill>
                <a:latin typeface="Carlito"/>
                <a:cs typeface="Carlito"/>
              </a:rPr>
              <a:t>KOMPOSISI </a:t>
            </a:r>
            <a:r>
              <a:rPr dirty="0" sz="3900" spc="-95" b="0">
                <a:solidFill>
                  <a:srgbClr val="FFFFFF"/>
                </a:solidFill>
                <a:latin typeface="Carlito"/>
                <a:cs typeface="Carlito"/>
              </a:rPr>
              <a:t>BOBOT </a:t>
            </a:r>
            <a:r>
              <a:rPr dirty="0" sz="3900" spc="-85" b="0">
                <a:solidFill>
                  <a:srgbClr val="FFFFFF"/>
                </a:solidFill>
                <a:latin typeface="Carlito"/>
                <a:cs typeface="Carlito"/>
              </a:rPr>
              <a:t>PERHITUNGAN </a:t>
            </a:r>
            <a:r>
              <a:rPr dirty="0" sz="3900" spc="-80" b="0">
                <a:solidFill>
                  <a:srgbClr val="FFFFFF"/>
                </a:solidFill>
                <a:latin typeface="Carlito"/>
                <a:cs typeface="Carlito"/>
              </a:rPr>
              <a:t>INDEKS</a:t>
            </a:r>
            <a:r>
              <a:rPr dirty="0" sz="3900" spc="-390" b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3900" spc="-70" b="0">
                <a:solidFill>
                  <a:srgbClr val="FFFFFF"/>
                </a:solidFill>
                <a:latin typeface="Carlito"/>
                <a:cs typeface="Carlito"/>
              </a:rPr>
              <a:t>SPBE</a:t>
            </a:r>
            <a:endParaRPr sz="39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2000" spc="-20">
                <a:solidFill>
                  <a:srgbClr val="FFFFFF"/>
                </a:solidFill>
                <a:latin typeface="Carlito"/>
                <a:cs typeface="Carlito"/>
              </a:rPr>
              <a:t>Dalam PerMen </a:t>
            </a:r>
            <a:r>
              <a:rPr dirty="0" sz="2000" spc="-45">
                <a:solidFill>
                  <a:srgbClr val="FFFFFF"/>
                </a:solidFill>
                <a:latin typeface="Carlito"/>
                <a:cs typeface="Carlito"/>
              </a:rPr>
              <a:t>PANRB </a:t>
            </a:r>
            <a:r>
              <a:rPr dirty="0" sz="2000">
                <a:solidFill>
                  <a:srgbClr val="FFFFFF"/>
                </a:solidFill>
                <a:latin typeface="Carlito"/>
                <a:cs typeface="Carlito"/>
              </a:rPr>
              <a:t>No 59 </a:t>
            </a:r>
            <a:r>
              <a:rPr dirty="0" sz="2000" spc="-60">
                <a:solidFill>
                  <a:srgbClr val="FFFFFF"/>
                </a:solidFill>
                <a:latin typeface="Carlito"/>
                <a:cs typeface="Carlito"/>
              </a:rPr>
              <a:t>Tahun </a:t>
            </a:r>
            <a:r>
              <a:rPr dirty="0" sz="2000">
                <a:solidFill>
                  <a:srgbClr val="FFFFFF"/>
                </a:solidFill>
                <a:latin typeface="Carlito"/>
                <a:cs typeface="Carlito"/>
              </a:rPr>
              <a:t>2020 </a:t>
            </a:r>
            <a:r>
              <a:rPr dirty="0" sz="2000" spc="-25">
                <a:solidFill>
                  <a:srgbClr val="FFFFFF"/>
                </a:solidFill>
                <a:latin typeface="Carlito"/>
                <a:cs typeface="Carlito"/>
              </a:rPr>
              <a:t>tentang Pemantauan </a:t>
            </a:r>
            <a:r>
              <a:rPr dirty="0" sz="2000">
                <a:solidFill>
                  <a:srgbClr val="FFFFFF"/>
                </a:solidFill>
                <a:latin typeface="Carlito"/>
                <a:cs typeface="Carlito"/>
              </a:rPr>
              <a:t>&amp; </a:t>
            </a:r>
            <a:r>
              <a:rPr dirty="0" sz="2000" spc="-25">
                <a:solidFill>
                  <a:srgbClr val="FFFFFF"/>
                </a:solidFill>
                <a:latin typeface="Carlito"/>
                <a:cs typeface="Carlito"/>
              </a:rPr>
              <a:t>Evaluasi</a:t>
            </a:r>
            <a:r>
              <a:rPr dirty="0" sz="2000" spc="-13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2000">
                <a:solidFill>
                  <a:srgbClr val="FFFFFF"/>
                </a:solidFill>
                <a:latin typeface="Carlito"/>
                <a:cs typeface="Carlito"/>
              </a:rPr>
              <a:t>SPBE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3608" y="1859279"/>
            <a:ext cx="9866376" cy="4998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180319" y="237743"/>
            <a:ext cx="1380744" cy="13792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792839" y="6581343"/>
            <a:ext cx="153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3385" y="1138059"/>
            <a:ext cx="588318" cy="645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04010" y="2623566"/>
            <a:ext cx="9004300" cy="1165860"/>
          </a:xfrm>
          <a:custGeom>
            <a:avLst/>
            <a:gdLst/>
            <a:ahLst/>
            <a:cxnLst/>
            <a:rect l="l" t="t" r="r" b="b"/>
            <a:pathLst>
              <a:path w="9004300" h="1165860">
                <a:moveTo>
                  <a:pt x="0" y="1165860"/>
                </a:moveTo>
                <a:lnTo>
                  <a:pt x="9003792" y="1165860"/>
                </a:lnTo>
                <a:lnTo>
                  <a:pt x="9003792" y="0"/>
                </a:lnTo>
                <a:lnTo>
                  <a:pt x="0" y="0"/>
                </a:lnTo>
                <a:lnTo>
                  <a:pt x="0" y="1165860"/>
                </a:lnTo>
                <a:close/>
              </a:path>
            </a:pathLst>
          </a:custGeom>
          <a:ln w="25400">
            <a:solidFill>
              <a:srgbClr val="395E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677923" y="2619502"/>
            <a:ext cx="8866505" cy="614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7965" marR="5080" indent="-227965">
              <a:lnSpc>
                <a:spcPct val="107200"/>
              </a:lnSpc>
              <a:spcBef>
                <a:spcPts val="100"/>
              </a:spcBef>
              <a:buFont typeface="Arial"/>
              <a:buChar char="•"/>
              <a:tabLst>
                <a:tab pos="227965" algn="l"/>
                <a:tab pos="228600" algn="l"/>
                <a:tab pos="1151890" algn="l"/>
                <a:tab pos="2235200" algn="l"/>
                <a:tab pos="3094990" algn="l"/>
              </a:tabLst>
            </a:pPr>
            <a:r>
              <a:rPr dirty="0" sz="1800" spc="-5">
                <a:latin typeface="Bookman Uralic"/>
                <a:cs typeface="Bookman Uralic"/>
              </a:rPr>
              <a:t>Kriteria tingkat </a:t>
            </a:r>
            <a:r>
              <a:rPr dirty="0" sz="1800">
                <a:latin typeface="Bookman Uralic"/>
                <a:cs typeface="Bookman Uralic"/>
              </a:rPr>
              <a:t>4 telah terpenuhi </a:t>
            </a:r>
            <a:r>
              <a:rPr dirty="0" sz="1800" spc="-5">
                <a:latin typeface="Bookman Uralic"/>
                <a:cs typeface="Bookman Uralic"/>
              </a:rPr>
              <a:t>dan </a:t>
            </a:r>
            <a:r>
              <a:rPr dirty="0" sz="1800" spc="-5" b="1">
                <a:latin typeface="Bookman Uralic"/>
                <a:cs typeface="Bookman Uralic"/>
              </a:rPr>
              <a:t>Aplikasi </a:t>
            </a:r>
            <a:r>
              <a:rPr dirty="0" sz="1800" b="1">
                <a:latin typeface="Bookman Uralic"/>
                <a:cs typeface="Bookman Uralic"/>
              </a:rPr>
              <a:t>SPBE telah dikembangkan  secara	</a:t>
            </a:r>
            <a:r>
              <a:rPr dirty="0" sz="1800" spc="-5" b="1">
                <a:latin typeface="Bookman Uralic"/>
                <a:cs typeface="Bookman Uralic"/>
              </a:rPr>
              <a:t>optimal	</a:t>
            </a:r>
            <a:r>
              <a:rPr dirty="0" sz="1800" spc="-5">
                <a:latin typeface="Bookman Uralic"/>
                <a:cs typeface="Bookman Uralic"/>
              </a:rPr>
              <a:t>untuk	meningkatkan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523" y="3227273"/>
            <a:ext cx="462788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706245" algn="l"/>
                <a:tab pos="3526154" algn="l"/>
              </a:tabLst>
            </a:pPr>
            <a:r>
              <a:rPr dirty="0" sz="1800" spc="-5">
                <a:latin typeface="Bookman Uralic"/>
                <a:cs typeface="Bookman Uralic"/>
              </a:rPr>
              <a:t>perubahan	lingkungan,	teknologi,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54978" y="2913964"/>
            <a:ext cx="2815590" cy="61341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0"/>
              </a:spcBef>
              <a:tabLst>
                <a:tab pos="1303020" algn="l"/>
                <a:tab pos="1896110" algn="l"/>
              </a:tabLst>
            </a:pP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 spc="-5">
                <a:latin typeface="Bookman Uralic"/>
                <a:cs typeface="Bookman Uralic"/>
              </a:rPr>
              <a:t>fektivitas</a:t>
            </a:r>
            <a:r>
              <a:rPr dirty="0" sz="1800">
                <a:latin typeface="Bookman Uralic"/>
                <a:cs typeface="Bookman Uralic"/>
              </a:rPr>
              <a:t>	</a:t>
            </a:r>
            <a:r>
              <a:rPr dirty="0" sz="1800" spc="-5">
                <a:latin typeface="Bookman Uralic"/>
                <a:cs typeface="Bookman Uralic"/>
              </a:rPr>
              <a:t>da</a:t>
            </a:r>
            <a:r>
              <a:rPr dirty="0" sz="1800">
                <a:latin typeface="Bookman Uralic"/>
                <a:cs typeface="Bookman Uralic"/>
              </a:rPr>
              <a:t>n</a:t>
            </a:r>
            <a:r>
              <a:rPr dirty="0" sz="1800">
                <a:latin typeface="Bookman Uralic"/>
                <a:cs typeface="Bookman Uralic"/>
              </a:rPr>
              <a:t>	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 spc="-5">
                <a:latin typeface="Bookman Uralic"/>
                <a:cs typeface="Bookman Uralic"/>
              </a:rPr>
              <a:t>fisi</a:t>
            </a:r>
            <a:r>
              <a:rPr dirty="0" sz="1800" spc="5">
                <a:latin typeface="Bookman Uralic"/>
                <a:cs typeface="Bookman Uralic"/>
              </a:rPr>
              <a:t>e</a:t>
            </a:r>
            <a:r>
              <a:rPr dirty="0" sz="1800" spc="-15">
                <a:latin typeface="Bookman Uralic"/>
                <a:cs typeface="Bookman Uralic"/>
              </a:rPr>
              <a:t>n</a:t>
            </a:r>
            <a:r>
              <a:rPr dirty="0" sz="1800" spc="-5">
                <a:latin typeface="Bookman Uralic"/>
                <a:cs typeface="Bookman Uralic"/>
              </a:rPr>
              <a:t>si</a:t>
            </a:r>
            <a:endParaRPr sz="1800">
              <a:latin typeface="Bookman Uralic"/>
              <a:cs typeface="Bookman Uralic"/>
            </a:endParaRPr>
          </a:p>
          <a:p>
            <a:pPr marL="448309">
              <a:lnSpc>
                <a:spcPct val="100000"/>
              </a:lnSpc>
              <a:spcBef>
                <a:spcPts val="160"/>
              </a:spcBef>
              <a:tabLst>
                <a:tab pos="1355090" algn="l"/>
              </a:tabLst>
            </a:pPr>
            <a:r>
              <a:rPr dirty="0" sz="1800" spc="-5">
                <a:latin typeface="Bookman Uralic"/>
                <a:cs typeface="Bookman Uralic"/>
              </a:rPr>
              <a:t>dan	kebutuhan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25889" y="2913964"/>
            <a:ext cx="1020444" cy="61341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0"/>
              </a:spcBef>
            </a:pPr>
            <a:r>
              <a:rPr dirty="0" sz="1800" spc="-5">
                <a:latin typeface="Bookman Uralic"/>
                <a:cs typeface="Bookman Uralic"/>
              </a:rPr>
              <a:t>t</a:t>
            </a:r>
            <a:r>
              <a:rPr dirty="0" sz="1800" spc="5">
                <a:latin typeface="Bookman Uralic"/>
                <a:cs typeface="Bookman Uralic"/>
              </a:rPr>
              <a:t>e</a:t>
            </a:r>
            <a:r>
              <a:rPr dirty="0" sz="1800">
                <a:latin typeface="Bookman Uralic"/>
                <a:cs typeface="Bookman Uralic"/>
              </a:rPr>
              <a:t>rhadap</a:t>
            </a:r>
            <a:endParaRPr sz="1800">
              <a:latin typeface="Bookman Uralic"/>
              <a:cs typeface="Bookman Uralic"/>
            </a:endParaRPr>
          </a:p>
          <a:p>
            <a:pPr marL="98425">
              <a:lnSpc>
                <a:spcPct val="100000"/>
              </a:lnSpc>
              <a:spcBef>
                <a:spcPts val="160"/>
              </a:spcBef>
            </a:pPr>
            <a:r>
              <a:rPr dirty="0" sz="1800" spc="-5">
                <a:latin typeface="Bookman Uralic"/>
                <a:cs typeface="Bookman Uralic"/>
              </a:rPr>
              <a:t>Instansi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06523" y="3520567"/>
            <a:ext cx="821435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Bookman Uralic"/>
                <a:cs typeface="Bookman Uralic"/>
              </a:rPr>
              <a:t>Pusat/Pemerintah </a:t>
            </a:r>
            <a:r>
              <a:rPr dirty="0" sz="1800">
                <a:latin typeface="Bookman Uralic"/>
                <a:cs typeface="Bookman Uralic"/>
              </a:rPr>
              <a:t>Daerah </a:t>
            </a:r>
            <a:r>
              <a:rPr dirty="0" sz="1800" spc="-5">
                <a:latin typeface="Bookman Uralic"/>
                <a:cs typeface="Bookman Uralic"/>
              </a:rPr>
              <a:t>sebagai </a:t>
            </a:r>
            <a:r>
              <a:rPr dirty="0" sz="1800">
                <a:latin typeface="Bookman Uralic"/>
                <a:cs typeface="Bookman Uralic"/>
              </a:rPr>
              <a:t>tindak lanjut </a:t>
            </a:r>
            <a:r>
              <a:rPr dirty="0" sz="1800" spc="-5">
                <a:latin typeface="Bookman Uralic"/>
                <a:cs typeface="Bookman Uralic"/>
              </a:rPr>
              <a:t>hasil </a:t>
            </a:r>
            <a:r>
              <a:rPr dirty="0" sz="1800">
                <a:latin typeface="Bookman Uralic"/>
                <a:cs typeface="Bookman Uralic"/>
              </a:rPr>
              <a:t>reviu </a:t>
            </a:r>
            <a:r>
              <a:rPr dirty="0" sz="1800" spc="-5">
                <a:latin typeface="Bookman Uralic"/>
                <a:cs typeface="Bookman Uralic"/>
              </a:rPr>
              <a:t>dan</a:t>
            </a:r>
            <a:r>
              <a:rPr dirty="0" sz="1800" spc="-25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evaluasi.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836033" y="1006601"/>
            <a:ext cx="3159760" cy="5594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500"/>
              <a:t>Indikator</a:t>
            </a:r>
            <a:r>
              <a:rPr dirty="0" sz="3500" spc="-85"/>
              <a:t> </a:t>
            </a:r>
            <a:r>
              <a:rPr dirty="0" sz="3500" spc="5"/>
              <a:t>15</a:t>
            </a:r>
            <a:endParaRPr sz="3500"/>
          </a:p>
        </p:txBody>
      </p:sp>
      <p:sp>
        <p:nvSpPr>
          <p:cNvPr id="10" name="object 10"/>
          <p:cNvSpPr txBox="1"/>
          <p:nvPr/>
        </p:nvSpPr>
        <p:spPr>
          <a:xfrm>
            <a:off x="2020951" y="2131898"/>
            <a:ext cx="5389245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b="1">
                <a:latin typeface="Verdana"/>
                <a:cs typeface="Verdana"/>
              </a:rPr>
              <a:t>Tingkat </a:t>
            </a:r>
            <a:r>
              <a:rPr dirty="0" sz="1950" spc="5" b="1">
                <a:latin typeface="Verdana"/>
                <a:cs typeface="Verdana"/>
              </a:rPr>
              <a:t>5 </a:t>
            </a:r>
            <a:r>
              <a:rPr dirty="0" sz="1950" spc="-5" b="1">
                <a:latin typeface="Verdana"/>
                <a:cs typeface="Verdana"/>
              </a:rPr>
              <a:t>Pembangunan </a:t>
            </a:r>
            <a:r>
              <a:rPr dirty="0" sz="1950" b="1">
                <a:latin typeface="Verdana"/>
                <a:cs typeface="Verdana"/>
              </a:rPr>
              <a:t>Aplikasi</a:t>
            </a:r>
            <a:r>
              <a:rPr dirty="0" sz="1950" spc="-155" b="1">
                <a:latin typeface="Verdana"/>
                <a:cs typeface="Verdana"/>
              </a:rPr>
              <a:t> </a:t>
            </a:r>
            <a:r>
              <a:rPr dirty="0" sz="1950" b="1">
                <a:latin typeface="Verdana"/>
                <a:cs typeface="Verdana"/>
              </a:rPr>
              <a:t>SPBE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09344" y="2083307"/>
            <a:ext cx="376428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629911" y="4011167"/>
            <a:ext cx="6182995" cy="119951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29209" rIns="0" bIns="0" rtlCol="0" vert="horz">
            <a:spAutoFit/>
          </a:bodyPr>
          <a:lstStyle/>
          <a:p>
            <a:pPr marL="92075" marR="483234">
              <a:lnSpc>
                <a:spcPct val="100400"/>
              </a:lnSpc>
              <a:spcBef>
                <a:spcPts val="229"/>
              </a:spcBef>
            </a:pPr>
            <a:r>
              <a:rPr dirty="0" sz="1800" spc="-5">
                <a:latin typeface="Carlito"/>
                <a:cs typeface="Carlito"/>
              </a:rPr>
              <a:t>Dokumentasi proses </a:t>
            </a:r>
            <a:r>
              <a:rPr dirty="0" sz="1800">
                <a:latin typeface="Carlito"/>
                <a:cs typeface="Carlito"/>
              </a:rPr>
              <a:t>pembangunan/pengembangan </a:t>
            </a:r>
            <a:r>
              <a:rPr dirty="0" sz="1800" spc="-5">
                <a:latin typeface="Carlito"/>
                <a:cs typeface="Carlito"/>
              </a:rPr>
              <a:t>Aplikasi  SPBE, notulen/catatan/laporan hasil pembahasan  pembangunan Aplikasi SPBE, dan/atau undangan </a:t>
            </a:r>
            <a:r>
              <a:rPr dirty="0" sz="1800">
                <a:latin typeface="Carlito"/>
                <a:cs typeface="Carlito"/>
              </a:rPr>
              <a:t>rapat  pembangunan/ pengembangan Aplikasi </a:t>
            </a:r>
            <a:r>
              <a:rPr dirty="0" sz="1800" spc="-5">
                <a:latin typeface="Carlito"/>
                <a:cs typeface="Carlito"/>
              </a:rPr>
              <a:t>SPBE.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851135" y="1146047"/>
            <a:ext cx="544068" cy="542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603247" y="4011167"/>
            <a:ext cx="2452116" cy="26532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856488" y="710183"/>
            <a:ext cx="10479405" cy="5438140"/>
            <a:chOff x="856488" y="710183"/>
            <a:chExt cx="10479405" cy="5438140"/>
          </a:xfrm>
        </p:grpSpPr>
        <p:sp>
          <p:nvSpPr>
            <p:cNvPr id="4" name="object 4"/>
            <p:cNvSpPr/>
            <p:nvPr/>
          </p:nvSpPr>
          <p:spPr>
            <a:xfrm>
              <a:off x="856488" y="710183"/>
              <a:ext cx="10479405" cy="5438140"/>
            </a:xfrm>
            <a:custGeom>
              <a:avLst/>
              <a:gdLst/>
              <a:ahLst/>
              <a:cxnLst/>
              <a:rect l="l" t="t" r="r" b="b"/>
              <a:pathLst>
                <a:path w="10479405" h="5438140">
                  <a:moveTo>
                    <a:pt x="10479023" y="0"/>
                  </a:moveTo>
                  <a:lnTo>
                    <a:pt x="0" y="0"/>
                  </a:lnTo>
                  <a:lnTo>
                    <a:pt x="0" y="5437632"/>
                  </a:lnTo>
                  <a:lnTo>
                    <a:pt x="10479023" y="5437632"/>
                  </a:lnTo>
                  <a:lnTo>
                    <a:pt x="10479023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410200" y="1626108"/>
              <a:ext cx="1371600" cy="1802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3238880" y="3690365"/>
            <a:ext cx="571119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746250">
              <a:lnSpc>
                <a:spcPct val="150000"/>
              </a:lnSpc>
              <a:spcBef>
                <a:spcPts val="100"/>
              </a:spcBef>
            </a:pPr>
            <a:r>
              <a:rPr dirty="0" sz="2400" spc="-5" b="1">
                <a:latin typeface="Verdana"/>
                <a:cs typeface="Verdana"/>
              </a:rPr>
              <a:t>Kementerian  Pendayagunaan Aparatur</a:t>
            </a:r>
            <a:r>
              <a:rPr dirty="0" sz="2400" spc="-90" b="1">
                <a:latin typeface="Verdana"/>
                <a:cs typeface="Verdana"/>
              </a:rPr>
              <a:t> </a:t>
            </a:r>
            <a:r>
              <a:rPr dirty="0" sz="2400" b="1">
                <a:latin typeface="Verdana"/>
                <a:cs typeface="Verdana"/>
              </a:rPr>
              <a:t>Negara</a:t>
            </a:r>
            <a:endParaRPr sz="2400">
              <a:latin typeface="Verdana"/>
              <a:cs typeface="Verdana"/>
            </a:endParaRPr>
          </a:p>
          <a:p>
            <a:pPr marL="795655">
              <a:lnSpc>
                <a:spcPct val="100000"/>
              </a:lnSpc>
              <a:spcBef>
                <a:spcPts val="1440"/>
              </a:spcBef>
            </a:pPr>
            <a:r>
              <a:rPr dirty="0" sz="2400" spc="-5" b="1">
                <a:latin typeface="Verdana"/>
                <a:cs typeface="Verdana"/>
              </a:rPr>
              <a:t>dan Reformasi</a:t>
            </a:r>
            <a:r>
              <a:rPr dirty="0" sz="2400" spc="-10" b="1">
                <a:latin typeface="Verdana"/>
                <a:cs typeface="Verdana"/>
              </a:rPr>
              <a:t> </a:t>
            </a:r>
            <a:r>
              <a:rPr dirty="0" sz="2400" spc="-5" b="1">
                <a:latin typeface="Verdana"/>
                <a:cs typeface="Verdana"/>
              </a:rPr>
              <a:t>Birokrasi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741932" y="1202436"/>
            <a:ext cx="8708390" cy="4255135"/>
            <a:chOff x="1741932" y="1202436"/>
            <a:chExt cx="8708390" cy="4255135"/>
          </a:xfrm>
        </p:grpSpPr>
        <p:sp>
          <p:nvSpPr>
            <p:cNvPr id="4" name="object 4"/>
            <p:cNvSpPr/>
            <p:nvPr/>
          </p:nvSpPr>
          <p:spPr>
            <a:xfrm>
              <a:off x="1741932" y="1202436"/>
              <a:ext cx="8708390" cy="4255135"/>
            </a:xfrm>
            <a:custGeom>
              <a:avLst/>
              <a:gdLst/>
              <a:ahLst/>
              <a:cxnLst/>
              <a:rect l="l" t="t" r="r" b="b"/>
              <a:pathLst>
                <a:path w="8708390" h="4255135">
                  <a:moveTo>
                    <a:pt x="8708136" y="0"/>
                  </a:moveTo>
                  <a:lnTo>
                    <a:pt x="0" y="0"/>
                  </a:lnTo>
                  <a:lnTo>
                    <a:pt x="0" y="4255008"/>
                  </a:lnTo>
                  <a:lnTo>
                    <a:pt x="8708136" y="4255008"/>
                  </a:lnTo>
                  <a:lnTo>
                    <a:pt x="8708136" y="0"/>
                  </a:lnTo>
                  <a:close/>
                </a:path>
              </a:pathLst>
            </a:custGeom>
            <a:solidFill>
              <a:srgbClr val="C00000">
                <a:alpha val="878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193791" y="2414016"/>
              <a:ext cx="1804415" cy="1802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640705" cy="6858000"/>
            <a:chOff x="0" y="0"/>
            <a:chExt cx="5640705" cy="6858000"/>
          </a:xfrm>
        </p:grpSpPr>
        <p:sp>
          <p:nvSpPr>
            <p:cNvPr id="4" name="object 4"/>
            <p:cNvSpPr/>
            <p:nvPr/>
          </p:nvSpPr>
          <p:spPr>
            <a:xfrm>
              <a:off x="4583477" y="3468623"/>
              <a:ext cx="1057275" cy="3389629"/>
            </a:xfrm>
            <a:custGeom>
              <a:avLst/>
              <a:gdLst/>
              <a:ahLst/>
              <a:cxnLst/>
              <a:rect l="l" t="t" r="r" b="b"/>
              <a:pathLst>
                <a:path w="1057275" h="3389629">
                  <a:moveTo>
                    <a:pt x="130508" y="2486186"/>
                  </a:moveTo>
                  <a:lnTo>
                    <a:pt x="145811" y="2548941"/>
                  </a:lnTo>
                  <a:lnTo>
                    <a:pt x="158628" y="2596766"/>
                  </a:lnTo>
                  <a:lnTo>
                    <a:pt x="172439" y="2644774"/>
                  </a:lnTo>
                  <a:lnTo>
                    <a:pt x="187260" y="2692967"/>
                  </a:lnTo>
                  <a:lnTo>
                    <a:pt x="203106" y="2741351"/>
                  </a:lnTo>
                  <a:lnTo>
                    <a:pt x="219996" y="2789929"/>
                  </a:lnTo>
                  <a:lnTo>
                    <a:pt x="237943" y="2838704"/>
                  </a:lnTo>
                  <a:lnTo>
                    <a:pt x="256965" y="2887681"/>
                  </a:lnTo>
                  <a:lnTo>
                    <a:pt x="277079" y="2936863"/>
                  </a:lnTo>
                  <a:lnTo>
                    <a:pt x="298299" y="2986254"/>
                  </a:lnTo>
                  <a:lnTo>
                    <a:pt x="320642" y="3035859"/>
                  </a:lnTo>
                  <a:lnTo>
                    <a:pt x="344125" y="3085680"/>
                  </a:lnTo>
                  <a:lnTo>
                    <a:pt x="368763" y="3135722"/>
                  </a:lnTo>
                  <a:lnTo>
                    <a:pt x="394574" y="3185988"/>
                  </a:lnTo>
                  <a:lnTo>
                    <a:pt x="421572" y="3236483"/>
                  </a:lnTo>
                  <a:lnTo>
                    <a:pt x="449774" y="3287209"/>
                  </a:lnTo>
                  <a:lnTo>
                    <a:pt x="479197" y="3338172"/>
                  </a:lnTo>
                  <a:lnTo>
                    <a:pt x="509857" y="3389375"/>
                  </a:lnTo>
                  <a:lnTo>
                    <a:pt x="1056846" y="3389375"/>
                  </a:lnTo>
                  <a:lnTo>
                    <a:pt x="305377" y="2800650"/>
                  </a:lnTo>
                  <a:lnTo>
                    <a:pt x="130508" y="2486186"/>
                  </a:lnTo>
                  <a:close/>
                </a:path>
                <a:path w="1057275" h="3389629">
                  <a:moveTo>
                    <a:pt x="103942" y="1383318"/>
                  </a:moveTo>
                  <a:lnTo>
                    <a:pt x="91314" y="1424283"/>
                  </a:lnTo>
                  <a:lnTo>
                    <a:pt x="0" y="2251494"/>
                  </a:lnTo>
                  <a:lnTo>
                    <a:pt x="130508" y="2486186"/>
                  </a:lnTo>
                  <a:lnTo>
                    <a:pt x="123092" y="2453823"/>
                  </a:lnTo>
                  <a:lnTo>
                    <a:pt x="113159" y="2406522"/>
                  </a:lnTo>
                  <a:lnTo>
                    <a:pt x="104154" y="2359389"/>
                  </a:lnTo>
                  <a:lnTo>
                    <a:pt x="96063" y="2312418"/>
                  </a:lnTo>
                  <a:lnTo>
                    <a:pt x="88867" y="2265607"/>
                  </a:lnTo>
                  <a:lnTo>
                    <a:pt x="82552" y="2218952"/>
                  </a:lnTo>
                  <a:lnTo>
                    <a:pt x="77102" y="2172448"/>
                  </a:lnTo>
                  <a:lnTo>
                    <a:pt x="72499" y="2126092"/>
                  </a:lnTo>
                  <a:lnTo>
                    <a:pt x="68728" y="2079881"/>
                  </a:lnTo>
                  <a:lnTo>
                    <a:pt x="65772" y="2033810"/>
                  </a:lnTo>
                  <a:lnTo>
                    <a:pt x="63616" y="1987875"/>
                  </a:lnTo>
                  <a:lnTo>
                    <a:pt x="62243" y="1942073"/>
                  </a:lnTo>
                  <a:lnTo>
                    <a:pt x="61637" y="1896399"/>
                  </a:lnTo>
                  <a:lnTo>
                    <a:pt x="61781" y="1850851"/>
                  </a:lnTo>
                  <a:lnTo>
                    <a:pt x="62660" y="1805424"/>
                  </a:lnTo>
                  <a:lnTo>
                    <a:pt x="64258" y="1760114"/>
                  </a:lnTo>
                  <a:lnTo>
                    <a:pt x="66558" y="1714918"/>
                  </a:lnTo>
                  <a:lnTo>
                    <a:pt x="69544" y="1669831"/>
                  </a:lnTo>
                  <a:lnTo>
                    <a:pt x="73199" y="1624850"/>
                  </a:lnTo>
                  <a:lnTo>
                    <a:pt x="77508" y="1579971"/>
                  </a:lnTo>
                  <a:lnTo>
                    <a:pt x="82455" y="1535191"/>
                  </a:lnTo>
                  <a:lnTo>
                    <a:pt x="88023" y="1490505"/>
                  </a:lnTo>
                  <a:lnTo>
                    <a:pt x="94195" y="1445909"/>
                  </a:lnTo>
                  <a:lnTo>
                    <a:pt x="100957" y="1401400"/>
                  </a:lnTo>
                  <a:lnTo>
                    <a:pt x="103942" y="1383318"/>
                  </a:lnTo>
                  <a:close/>
                </a:path>
                <a:path w="1057275" h="3389629">
                  <a:moveTo>
                    <a:pt x="526698" y="11857"/>
                  </a:moveTo>
                  <a:lnTo>
                    <a:pt x="497284" y="87473"/>
                  </a:lnTo>
                  <a:lnTo>
                    <a:pt x="480388" y="131160"/>
                  </a:lnTo>
                  <a:lnTo>
                    <a:pt x="463595" y="174819"/>
                  </a:lnTo>
                  <a:lnTo>
                    <a:pt x="446921" y="218454"/>
                  </a:lnTo>
                  <a:lnTo>
                    <a:pt x="430383" y="262068"/>
                  </a:lnTo>
                  <a:lnTo>
                    <a:pt x="413996" y="305665"/>
                  </a:lnTo>
                  <a:lnTo>
                    <a:pt x="397777" y="349250"/>
                  </a:lnTo>
                  <a:lnTo>
                    <a:pt x="381742" y="392826"/>
                  </a:lnTo>
                  <a:lnTo>
                    <a:pt x="365907" y="436397"/>
                  </a:lnTo>
                  <a:lnTo>
                    <a:pt x="350289" y="479966"/>
                  </a:lnTo>
                  <a:lnTo>
                    <a:pt x="334903" y="523538"/>
                  </a:lnTo>
                  <a:lnTo>
                    <a:pt x="319765" y="567116"/>
                  </a:lnTo>
                  <a:lnTo>
                    <a:pt x="304893" y="610705"/>
                  </a:lnTo>
                  <a:lnTo>
                    <a:pt x="290302" y="654307"/>
                  </a:lnTo>
                  <a:lnTo>
                    <a:pt x="276008" y="697927"/>
                  </a:lnTo>
                  <a:lnTo>
                    <a:pt x="262028" y="741569"/>
                  </a:lnTo>
                  <a:lnTo>
                    <a:pt x="248377" y="785237"/>
                  </a:lnTo>
                  <a:lnTo>
                    <a:pt x="235072" y="828934"/>
                  </a:lnTo>
                  <a:lnTo>
                    <a:pt x="222130" y="872663"/>
                  </a:lnTo>
                  <a:lnTo>
                    <a:pt x="209565" y="916430"/>
                  </a:lnTo>
                  <a:lnTo>
                    <a:pt x="197396" y="960238"/>
                  </a:lnTo>
                  <a:lnTo>
                    <a:pt x="185636" y="1004090"/>
                  </a:lnTo>
                  <a:lnTo>
                    <a:pt x="174304" y="1047991"/>
                  </a:lnTo>
                  <a:lnTo>
                    <a:pt x="163415" y="1091944"/>
                  </a:lnTo>
                  <a:lnTo>
                    <a:pt x="152985" y="1135953"/>
                  </a:lnTo>
                  <a:lnTo>
                    <a:pt x="143031" y="1180022"/>
                  </a:lnTo>
                  <a:lnTo>
                    <a:pt x="133568" y="1224155"/>
                  </a:lnTo>
                  <a:lnTo>
                    <a:pt x="124613" y="1268355"/>
                  </a:lnTo>
                  <a:lnTo>
                    <a:pt x="116182" y="1312627"/>
                  </a:lnTo>
                  <a:lnTo>
                    <a:pt x="108291" y="1356974"/>
                  </a:lnTo>
                  <a:lnTo>
                    <a:pt x="103942" y="1383318"/>
                  </a:lnTo>
                  <a:lnTo>
                    <a:pt x="526698" y="11857"/>
                  </a:lnTo>
                  <a:close/>
                </a:path>
                <a:path w="1057275" h="3389629">
                  <a:moveTo>
                    <a:pt x="531320" y="0"/>
                  </a:moveTo>
                  <a:lnTo>
                    <a:pt x="529923" y="1397"/>
                  </a:lnTo>
                  <a:lnTo>
                    <a:pt x="526698" y="11857"/>
                  </a:lnTo>
                  <a:lnTo>
                    <a:pt x="53132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5617444" cy="68579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8360409" y="181102"/>
            <a:ext cx="35509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74815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3E61"/>
                </a:solidFill>
                <a:latin typeface="Verdana"/>
                <a:cs typeface="Verdana"/>
              </a:rPr>
              <a:t>INSTRUKTUR  </a:t>
            </a:r>
            <a:r>
              <a:rPr dirty="0" sz="1800" spc="-5" b="1">
                <a:solidFill>
                  <a:srgbClr val="003E61"/>
                </a:solidFill>
                <a:latin typeface="Verdana"/>
                <a:cs typeface="Verdana"/>
              </a:rPr>
              <a:t>DOMAIN </a:t>
            </a:r>
            <a:r>
              <a:rPr dirty="0" sz="1800" spc="-10" b="1">
                <a:solidFill>
                  <a:srgbClr val="003E61"/>
                </a:solidFill>
                <a:latin typeface="Verdana"/>
                <a:cs typeface="Verdana"/>
              </a:rPr>
              <a:t>MANAJEMEN</a:t>
            </a:r>
            <a:r>
              <a:rPr dirty="0" sz="1800" spc="-35" b="1">
                <a:solidFill>
                  <a:srgbClr val="003E61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003E61"/>
                </a:solidFill>
                <a:latin typeface="Verdana"/>
                <a:cs typeface="Verdana"/>
              </a:rPr>
              <a:t>SPBE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00090" y="1727961"/>
            <a:ext cx="796290" cy="796290"/>
            <a:chOff x="5800090" y="1727961"/>
            <a:chExt cx="796290" cy="796290"/>
          </a:xfrm>
        </p:grpSpPr>
        <p:sp>
          <p:nvSpPr>
            <p:cNvPr id="8" name="object 8"/>
            <p:cNvSpPr/>
            <p:nvPr/>
          </p:nvSpPr>
          <p:spPr>
            <a:xfrm>
              <a:off x="5806440" y="1734311"/>
              <a:ext cx="783590" cy="783590"/>
            </a:xfrm>
            <a:custGeom>
              <a:avLst/>
              <a:gdLst/>
              <a:ahLst/>
              <a:cxnLst/>
              <a:rect l="l" t="t" r="r" b="b"/>
              <a:pathLst>
                <a:path w="783590" h="783589">
                  <a:moveTo>
                    <a:pt x="391668" y="0"/>
                  </a:moveTo>
                  <a:lnTo>
                    <a:pt x="342544" y="3052"/>
                  </a:lnTo>
                  <a:lnTo>
                    <a:pt x="295239" y="11963"/>
                  </a:lnTo>
                  <a:lnTo>
                    <a:pt x="250121" y="26367"/>
                  </a:lnTo>
                  <a:lnTo>
                    <a:pt x="207556" y="45896"/>
                  </a:lnTo>
                  <a:lnTo>
                    <a:pt x="167913" y="70182"/>
                  </a:lnTo>
                  <a:lnTo>
                    <a:pt x="131558" y="98858"/>
                  </a:lnTo>
                  <a:lnTo>
                    <a:pt x="98858" y="131558"/>
                  </a:lnTo>
                  <a:lnTo>
                    <a:pt x="70182" y="167913"/>
                  </a:lnTo>
                  <a:lnTo>
                    <a:pt x="45896" y="207556"/>
                  </a:lnTo>
                  <a:lnTo>
                    <a:pt x="26367" y="250121"/>
                  </a:lnTo>
                  <a:lnTo>
                    <a:pt x="11963" y="295239"/>
                  </a:lnTo>
                  <a:lnTo>
                    <a:pt x="3052" y="342544"/>
                  </a:lnTo>
                  <a:lnTo>
                    <a:pt x="0" y="391667"/>
                  </a:lnTo>
                  <a:lnTo>
                    <a:pt x="3052" y="440791"/>
                  </a:lnTo>
                  <a:lnTo>
                    <a:pt x="11963" y="488096"/>
                  </a:lnTo>
                  <a:lnTo>
                    <a:pt x="26367" y="533214"/>
                  </a:lnTo>
                  <a:lnTo>
                    <a:pt x="45896" y="575779"/>
                  </a:lnTo>
                  <a:lnTo>
                    <a:pt x="70182" y="615422"/>
                  </a:lnTo>
                  <a:lnTo>
                    <a:pt x="98858" y="651777"/>
                  </a:lnTo>
                  <a:lnTo>
                    <a:pt x="131558" y="684477"/>
                  </a:lnTo>
                  <a:lnTo>
                    <a:pt x="167913" y="713153"/>
                  </a:lnTo>
                  <a:lnTo>
                    <a:pt x="207556" y="737439"/>
                  </a:lnTo>
                  <a:lnTo>
                    <a:pt x="250121" y="756968"/>
                  </a:lnTo>
                  <a:lnTo>
                    <a:pt x="295239" y="771372"/>
                  </a:lnTo>
                  <a:lnTo>
                    <a:pt x="342544" y="780283"/>
                  </a:lnTo>
                  <a:lnTo>
                    <a:pt x="391668" y="783336"/>
                  </a:lnTo>
                  <a:lnTo>
                    <a:pt x="440791" y="780283"/>
                  </a:lnTo>
                  <a:lnTo>
                    <a:pt x="488096" y="771372"/>
                  </a:lnTo>
                  <a:lnTo>
                    <a:pt x="533214" y="756968"/>
                  </a:lnTo>
                  <a:lnTo>
                    <a:pt x="575779" y="737439"/>
                  </a:lnTo>
                  <a:lnTo>
                    <a:pt x="615422" y="713153"/>
                  </a:lnTo>
                  <a:lnTo>
                    <a:pt x="651777" y="684477"/>
                  </a:lnTo>
                  <a:lnTo>
                    <a:pt x="684477" y="651777"/>
                  </a:lnTo>
                  <a:lnTo>
                    <a:pt x="713153" y="615422"/>
                  </a:lnTo>
                  <a:lnTo>
                    <a:pt x="737439" y="575779"/>
                  </a:lnTo>
                  <a:lnTo>
                    <a:pt x="756968" y="533214"/>
                  </a:lnTo>
                  <a:lnTo>
                    <a:pt x="771372" y="488096"/>
                  </a:lnTo>
                  <a:lnTo>
                    <a:pt x="780283" y="440791"/>
                  </a:lnTo>
                  <a:lnTo>
                    <a:pt x="783336" y="391667"/>
                  </a:lnTo>
                  <a:lnTo>
                    <a:pt x="780283" y="342544"/>
                  </a:lnTo>
                  <a:lnTo>
                    <a:pt x="771372" y="295239"/>
                  </a:lnTo>
                  <a:lnTo>
                    <a:pt x="756968" y="250121"/>
                  </a:lnTo>
                  <a:lnTo>
                    <a:pt x="737439" y="207556"/>
                  </a:lnTo>
                  <a:lnTo>
                    <a:pt x="713153" y="167913"/>
                  </a:lnTo>
                  <a:lnTo>
                    <a:pt x="684477" y="131558"/>
                  </a:lnTo>
                  <a:lnTo>
                    <a:pt x="651777" y="98858"/>
                  </a:lnTo>
                  <a:lnTo>
                    <a:pt x="615422" y="70182"/>
                  </a:lnTo>
                  <a:lnTo>
                    <a:pt x="575779" y="45896"/>
                  </a:lnTo>
                  <a:lnTo>
                    <a:pt x="533214" y="26367"/>
                  </a:lnTo>
                  <a:lnTo>
                    <a:pt x="488096" y="11963"/>
                  </a:lnTo>
                  <a:lnTo>
                    <a:pt x="440791" y="3052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806440" y="1734311"/>
              <a:ext cx="783590" cy="783590"/>
            </a:xfrm>
            <a:custGeom>
              <a:avLst/>
              <a:gdLst/>
              <a:ahLst/>
              <a:cxnLst/>
              <a:rect l="l" t="t" r="r" b="b"/>
              <a:pathLst>
                <a:path w="783590" h="783589">
                  <a:moveTo>
                    <a:pt x="0" y="391667"/>
                  </a:moveTo>
                  <a:lnTo>
                    <a:pt x="3052" y="342544"/>
                  </a:lnTo>
                  <a:lnTo>
                    <a:pt x="11963" y="295239"/>
                  </a:lnTo>
                  <a:lnTo>
                    <a:pt x="26367" y="250121"/>
                  </a:lnTo>
                  <a:lnTo>
                    <a:pt x="45896" y="207556"/>
                  </a:lnTo>
                  <a:lnTo>
                    <a:pt x="70182" y="167913"/>
                  </a:lnTo>
                  <a:lnTo>
                    <a:pt x="98858" y="131558"/>
                  </a:lnTo>
                  <a:lnTo>
                    <a:pt x="131558" y="98858"/>
                  </a:lnTo>
                  <a:lnTo>
                    <a:pt x="167913" y="70182"/>
                  </a:lnTo>
                  <a:lnTo>
                    <a:pt x="207556" y="45896"/>
                  </a:lnTo>
                  <a:lnTo>
                    <a:pt x="250121" y="26367"/>
                  </a:lnTo>
                  <a:lnTo>
                    <a:pt x="295239" y="11963"/>
                  </a:lnTo>
                  <a:lnTo>
                    <a:pt x="342544" y="3052"/>
                  </a:lnTo>
                  <a:lnTo>
                    <a:pt x="391668" y="0"/>
                  </a:lnTo>
                  <a:lnTo>
                    <a:pt x="440791" y="3052"/>
                  </a:lnTo>
                  <a:lnTo>
                    <a:pt x="488096" y="11963"/>
                  </a:lnTo>
                  <a:lnTo>
                    <a:pt x="533214" y="26367"/>
                  </a:lnTo>
                  <a:lnTo>
                    <a:pt x="575779" y="45896"/>
                  </a:lnTo>
                  <a:lnTo>
                    <a:pt x="615422" y="70182"/>
                  </a:lnTo>
                  <a:lnTo>
                    <a:pt x="651777" y="98858"/>
                  </a:lnTo>
                  <a:lnTo>
                    <a:pt x="684477" y="131558"/>
                  </a:lnTo>
                  <a:lnTo>
                    <a:pt x="713153" y="167913"/>
                  </a:lnTo>
                  <a:lnTo>
                    <a:pt x="737439" y="207556"/>
                  </a:lnTo>
                  <a:lnTo>
                    <a:pt x="756968" y="250121"/>
                  </a:lnTo>
                  <a:lnTo>
                    <a:pt x="771372" y="295239"/>
                  </a:lnTo>
                  <a:lnTo>
                    <a:pt x="780283" y="342544"/>
                  </a:lnTo>
                  <a:lnTo>
                    <a:pt x="783336" y="391667"/>
                  </a:lnTo>
                  <a:lnTo>
                    <a:pt x="780283" y="440791"/>
                  </a:lnTo>
                  <a:lnTo>
                    <a:pt x="771372" y="488096"/>
                  </a:lnTo>
                  <a:lnTo>
                    <a:pt x="756968" y="533214"/>
                  </a:lnTo>
                  <a:lnTo>
                    <a:pt x="737439" y="575779"/>
                  </a:lnTo>
                  <a:lnTo>
                    <a:pt x="713153" y="615422"/>
                  </a:lnTo>
                  <a:lnTo>
                    <a:pt x="684477" y="651777"/>
                  </a:lnTo>
                  <a:lnTo>
                    <a:pt x="651777" y="684477"/>
                  </a:lnTo>
                  <a:lnTo>
                    <a:pt x="615422" y="713153"/>
                  </a:lnTo>
                  <a:lnTo>
                    <a:pt x="575779" y="737439"/>
                  </a:lnTo>
                  <a:lnTo>
                    <a:pt x="533214" y="756968"/>
                  </a:lnTo>
                  <a:lnTo>
                    <a:pt x="488096" y="771372"/>
                  </a:lnTo>
                  <a:lnTo>
                    <a:pt x="440791" y="780283"/>
                  </a:lnTo>
                  <a:lnTo>
                    <a:pt x="391668" y="783336"/>
                  </a:lnTo>
                  <a:lnTo>
                    <a:pt x="342544" y="780283"/>
                  </a:lnTo>
                  <a:lnTo>
                    <a:pt x="295239" y="771372"/>
                  </a:lnTo>
                  <a:lnTo>
                    <a:pt x="250121" y="756968"/>
                  </a:lnTo>
                  <a:lnTo>
                    <a:pt x="207556" y="737439"/>
                  </a:lnTo>
                  <a:lnTo>
                    <a:pt x="167913" y="713153"/>
                  </a:lnTo>
                  <a:lnTo>
                    <a:pt x="131558" y="684477"/>
                  </a:lnTo>
                  <a:lnTo>
                    <a:pt x="98858" y="651777"/>
                  </a:lnTo>
                  <a:lnTo>
                    <a:pt x="70182" y="615422"/>
                  </a:lnTo>
                  <a:lnTo>
                    <a:pt x="45896" y="575779"/>
                  </a:lnTo>
                  <a:lnTo>
                    <a:pt x="26367" y="533214"/>
                  </a:lnTo>
                  <a:lnTo>
                    <a:pt x="11963" y="488096"/>
                  </a:lnTo>
                  <a:lnTo>
                    <a:pt x="3052" y="440791"/>
                  </a:lnTo>
                  <a:lnTo>
                    <a:pt x="0" y="391667"/>
                  </a:lnTo>
                  <a:close/>
                </a:path>
              </a:pathLst>
            </a:custGeom>
            <a:ln w="12700">
              <a:solidFill>
                <a:srgbClr val="C293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952096" y="1994128"/>
              <a:ext cx="374650" cy="271145"/>
            </a:xfrm>
            <a:custGeom>
              <a:avLst/>
              <a:gdLst/>
              <a:ahLst/>
              <a:cxnLst/>
              <a:rect l="l" t="t" r="r" b="b"/>
              <a:pathLst>
                <a:path w="374650" h="271144">
                  <a:moveTo>
                    <a:pt x="215379" y="197535"/>
                  </a:moveTo>
                  <a:lnTo>
                    <a:pt x="95719" y="155232"/>
                  </a:lnTo>
                  <a:lnTo>
                    <a:pt x="95719" y="227025"/>
                  </a:lnTo>
                  <a:lnTo>
                    <a:pt x="109194" y="251802"/>
                  </a:lnTo>
                  <a:lnTo>
                    <a:pt x="141897" y="271030"/>
                  </a:lnTo>
                  <a:lnTo>
                    <a:pt x="215379" y="197535"/>
                  </a:lnTo>
                  <a:close/>
                </a:path>
                <a:path w="374650" h="271144">
                  <a:moveTo>
                    <a:pt x="374611" y="38303"/>
                  </a:moveTo>
                  <a:lnTo>
                    <a:pt x="267538" y="0"/>
                  </a:lnTo>
                  <a:lnTo>
                    <a:pt x="0" y="95719"/>
                  </a:lnTo>
                  <a:lnTo>
                    <a:pt x="34353" y="107988"/>
                  </a:lnTo>
                  <a:lnTo>
                    <a:pt x="34353" y="227634"/>
                  </a:lnTo>
                  <a:lnTo>
                    <a:pt x="39878" y="233159"/>
                  </a:lnTo>
                  <a:lnTo>
                    <a:pt x="53378" y="233159"/>
                  </a:lnTo>
                  <a:lnTo>
                    <a:pt x="58902" y="227634"/>
                  </a:lnTo>
                  <a:lnTo>
                    <a:pt x="58902" y="116573"/>
                  </a:lnTo>
                  <a:lnTo>
                    <a:pt x="234784" y="178130"/>
                  </a:lnTo>
                  <a:lnTo>
                    <a:pt x="374611" y="383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5825997" y="3520185"/>
            <a:ext cx="800735" cy="800735"/>
            <a:chOff x="5825997" y="3520185"/>
            <a:chExt cx="800735" cy="800735"/>
          </a:xfrm>
        </p:grpSpPr>
        <p:sp>
          <p:nvSpPr>
            <p:cNvPr id="12" name="object 12"/>
            <p:cNvSpPr/>
            <p:nvPr/>
          </p:nvSpPr>
          <p:spPr>
            <a:xfrm>
              <a:off x="5832347" y="3526535"/>
              <a:ext cx="788035" cy="788035"/>
            </a:xfrm>
            <a:custGeom>
              <a:avLst/>
              <a:gdLst/>
              <a:ahLst/>
              <a:cxnLst/>
              <a:rect l="l" t="t" r="r" b="b"/>
              <a:pathLst>
                <a:path w="788034" h="788035">
                  <a:moveTo>
                    <a:pt x="393953" y="0"/>
                  </a:moveTo>
                  <a:lnTo>
                    <a:pt x="344541" y="3069"/>
                  </a:lnTo>
                  <a:lnTo>
                    <a:pt x="296960" y="12033"/>
                  </a:lnTo>
                  <a:lnTo>
                    <a:pt x="251577" y="26520"/>
                  </a:lnTo>
                  <a:lnTo>
                    <a:pt x="208764" y="46162"/>
                  </a:lnTo>
                  <a:lnTo>
                    <a:pt x="168889" y="70589"/>
                  </a:lnTo>
                  <a:lnTo>
                    <a:pt x="132323" y="99433"/>
                  </a:lnTo>
                  <a:lnTo>
                    <a:pt x="99433" y="132323"/>
                  </a:lnTo>
                  <a:lnTo>
                    <a:pt x="70589" y="168889"/>
                  </a:lnTo>
                  <a:lnTo>
                    <a:pt x="46162" y="208764"/>
                  </a:lnTo>
                  <a:lnTo>
                    <a:pt x="26520" y="251577"/>
                  </a:lnTo>
                  <a:lnTo>
                    <a:pt x="12033" y="296960"/>
                  </a:lnTo>
                  <a:lnTo>
                    <a:pt x="3069" y="344541"/>
                  </a:lnTo>
                  <a:lnTo>
                    <a:pt x="0" y="393953"/>
                  </a:lnTo>
                  <a:lnTo>
                    <a:pt x="3069" y="443366"/>
                  </a:lnTo>
                  <a:lnTo>
                    <a:pt x="12033" y="490947"/>
                  </a:lnTo>
                  <a:lnTo>
                    <a:pt x="26520" y="536330"/>
                  </a:lnTo>
                  <a:lnTo>
                    <a:pt x="46162" y="579143"/>
                  </a:lnTo>
                  <a:lnTo>
                    <a:pt x="70589" y="619018"/>
                  </a:lnTo>
                  <a:lnTo>
                    <a:pt x="99433" y="655584"/>
                  </a:lnTo>
                  <a:lnTo>
                    <a:pt x="132323" y="688474"/>
                  </a:lnTo>
                  <a:lnTo>
                    <a:pt x="168889" y="717318"/>
                  </a:lnTo>
                  <a:lnTo>
                    <a:pt x="208764" y="741745"/>
                  </a:lnTo>
                  <a:lnTo>
                    <a:pt x="251577" y="761387"/>
                  </a:lnTo>
                  <a:lnTo>
                    <a:pt x="296960" y="775874"/>
                  </a:lnTo>
                  <a:lnTo>
                    <a:pt x="344541" y="784838"/>
                  </a:lnTo>
                  <a:lnTo>
                    <a:pt x="393953" y="787907"/>
                  </a:lnTo>
                  <a:lnTo>
                    <a:pt x="443366" y="784838"/>
                  </a:lnTo>
                  <a:lnTo>
                    <a:pt x="490947" y="775874"/>
                  </a:lnTo>
                  <a:lnTo>
                    <a:pt x="536330" y="761387"/>
                  </a:lnTo>
                  <a:lnTo>
                    <a:pt x="579143" y="741745"/>
                  </a:lnTo>
                  <a:lnTo>
                    <a:pt x="619018" y="717318"/>
                  </a:lnTo>
                  <a:lnTo>
                    <a:pt x="655584" y="688474"/>
                  </a:lnTo>
                  <a:lnTo>
                    <a:pt x="688474" y="655584"/>
                  </a:lnTo>
                  <a:lnTo>
                    <a:pt x="717318" y="619018"/>
                  </a:lnTo>
                  <a:lnTo>
                    <a:pt x="741745" y="579143"/>
                  </a:lnTo>
                  <a:lnTo>
                    <a:pt x="761387" y="536330"/>
                  </a:lnTo>
                  <a:lnTo>
                    <a:pt x="775874" y="490947"/>
                  </a:lnTo>
                  <a:lnTo>
                    <a:pt x="784838" y="443366"/>
                  </a:lnTo>
                  <a:lnTo>
                    <a:pt x="787907" y="393953"/>
                  </a:lnTo>
                  <a:lnTo>
                    <a:pt x="784838" y="344541"/>
                  </a:lnTo>
                  <a:lnTo>
                    <a:pt x="775874" y="296960"/>
                  </a:lnTo>
                  <a:lnTo>
                    <a:pt x="761387" y="251577"/>
                  </a:lnTo>
                  <a:lnTo>
                    <a:pt x="741745" y="208764"/>
                  </a:lnTo>
                  <a:lnTo>
                    <a:pt x="717318" y="168889"/>
                  </a:lnTo>
                  <a:lnTo>
                    <a:pt x="688474" y="132323"/>
                  </a:lnTo>
                  <a:lnTo>
                    <a:pt x="655584" y="99433"/>
                  </a:lnTo>
                  <a:lnTo>
                    <a:pt x="619018" y="70589"/>
                  </a:lnTo>
                  <a:lnTo>
                    <a:pt x="579143" y="46162"/>
                  </a:lnTo>
                  <a:lnTo>
                    <a:pt x="536330" y="26520"/>
                  </a:lnTo>
                  <a:lnTo>
                    <a:pt x="490947" y="12033"/>
                  </a:lnTo>
                  <a:lnTo>
                    <a:pt x="443366" y="3069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832347" y="3526535"/>
              <a:ext cx="788035" cy="788035"/>
            </a:xfrm>
            <a:custGeom>
              <a:avLst/>
              <a:gdLst/>
              <a:ahLst/>
              <a:cxnLst/>
              <a:rect l="l" t="t" r="r" b="b"/>
              <a:pathLst>
                <a:path w="788034" h="788035">
                  <a:moveTo>
                    <a:pt x="0" y="393953"/>
                  </a:moveTo>
                  <a:lnTo>
                    <a:pt x="3069" y="344541"/>
                  </a:lnTo>
                  <a:lnTo>
                    <a:pt x="12033" y="296960"/>
                  </a:lnTo>
                  <a:lnTo>
                    <a:pt x="26520" y="251577"/>
                  </a:lnTo>
                  <a:lnTo>
                    <a:pt x="46162" y="208764"/>
                  </a:lnTo>
                  <a:lnTo>
                    <a:pt x="70589" y="168889"/>
                  </a:lnTo>
                  <a:lnTo>
                    <a:pt x="99433" y="132323"/>
                  </a:lnTo>
                  <a:lnTo>
                    <a:pt x="132323" y="99433"/>
                  </a:lnTo>
                  <a:lnTo>
                    <a:pt x="168889" y="70589"/>
                  </a:lnTo>
                  <a:lnTo>
                    <a:pt x="208764" y="46162"/>
                  </a:lnTo>
                  <a:lnTo>
                    <a:pt x="251577" y="26520"/>
                  </a:lnTo>
                  <a:lnTo>
                    <a:pt x="296960" y="12033"/>
                  </a:lnTo>
                  <a:lnTo>
                    <a:pt x="344541" y="3069"/>
                  </a:lnTo>
                  <a:lnTo>
                    <a:pt x="393953" y="0"/>
                  </a:lnTo>
                  <a:lnTo>
                    <a:pt x="443366" y="3069"/>
                  </a:lnTo>
                  <a:lnTo>
                    <a:pt x="490947" y="12033"/>
                  </a:lnTo>
                  <a:lnTo>
                    <a:pt x="536330" y="26520"/>
                  </a:lnTo>
                  <a:lnTo>
                    <a:pt x="579143" y="46162"/>
                  </a:lnTo>
                  <a:lnTo>
                    <a:pt x="619018" y="70589"/>
                  </a:lnTo>
                  <a:lnTo>
                    <a:pt x="655584" y="99433"/>
                  </a:lnTo>
                  <a:lnTo>
                    <a:pt x="688474" y="132323"/>
                  </a:lnTo>
                  <a:lnTo>
                    <a:pt x="717318" y="168889"/>
                  </a:lnTo>
                  <a:lnTo>
                    <a:pt x="741745" y="208764"/>
                  </a:lnTo>
                  <a:lnTo>
                    <a:pt x="761387" y="251577"/>
                  </a:lnTo>
                  <a:lnTo>
                    <a:pt x="775874" y="296960"/>
                  </a:lnTo>
                  <a:lnTo>
                    <a:pt x="784838" y="344541"/>
                  </a:lnTo>
                  <a:lnTo>
                    <a:pt x="787907" y="393953"/>
                  </a:lnTo>
                  <a:lnTo>
                    <a:pt x="784838" y="443366"/>
                  </a:lnTo>
                  <a:lnTo>
                    <a:pt x="775874" y="490947"/>
                  </a:lnTo>
                  <a:lnTo>
                    <a:pt x="761387" y="536330"/>
                  </a:lnTo>
                  <a:lnTo>
                    <a:pt x="741745" y="579143"/>
                  </a:lnTo>
                  <a:lnTo>
                    <a:pt x="717318" y="619018"/>
                  </a:lnTo>
                  <a:lnTo>
                    <a:pt x="688474" y="655584"/>
                  </a:lnTo>
                  <a:lnTo>
                    <a:pt x="655584" y="688474"/>
                  </a:lnTo>
                  <a:lnTo>
                    <a:pt x="619018" y="717318"/>
                  </a:lnTo>
                  <a:lnTo>
                    <a:pt x="579143" y="741745"/>
                  </a:lnTo>
                  <a:lnTo>
                    <a:pt x="536330" y="761387"/>
                  </a:lnTo>
                  <a:lnTo>
                    <a:pt x="490947" y="775874"/>
                  </a:lnTo>
                  <a:lnTo>
                    <a:pt x="443366" y="784838"/>
                  </a:lnTo>
                  <a:lnTo>
                    <a:pt x="393953" y="787907"/>
                  </a:lnTo>
                  <a:lnTo>
                    <a:pt x="344541" y="784838"/>
                  </a:lnTo>
                  <a:lnTo>
                    <a:pt x="296960" y="775874"/>
                  </a:lnTo>
                  <a:lnTo>
                    <a:pt x="251577" y="761387"/>
                  </a:lnTo>
                  <a:lnTo>
                    <a:pt x="208764" y="741745"/>
                  </a:lnTo>
                  <a:lnTo>
                    <a:pt x="168889" y="717318"/>
                  </a:lnTo>
                  <a:lnTo>
                    <a:pt x="132323" y="688474"/>
                  </a:lnTo>
                  <a:lnTo>
                    <a:pt x="99433" y="655584"/>
                  </a:lnTo>
                  <a:lnTo>
                    <a:pt x="70589" y="619018"/>
                  </a:lnTo>
                  <a:lnTo>
                    <a:pt x="46162" y="579143"/>
                  </a:lnTo>
                  <a:lnTo>
                    <a:pt x="26520" y="536330"/>
                  </a:lnTo>
                  <a:lnTo>
                    <a:pt x="12033" y="490947"/>
                  </a:lnTo>
                  <a:lnTo>
                    <a:pt x="3069" y="443366"/>
                  </a:lnTo>
                  <a:lnTo>
                    <a:pt x="0" y="393953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002753" y="3914257"/>
              <a:ext cx="193771" cy="18077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002753" y="3702418"/>
              <a:ext cx="346710" cy="189865"/>
            </a:xfrm>
            <a:custGeom>
              <a:avLst/>
              <a:gdLst/>
              <a:ahLst/>
              <a:cxnLst/>
              <a:rect l="l" t="t" r="r" b="b"/>
              <a:pathLst>
                <a:path w="346710" h="189864">
                  <a:moveTo>
                    <a:pt x="346686" y="76259"/>
                  </a:moveTo>
                  <a:lnTo>
                    <a:pt x="22662" y="76258"/>
                  </a:lnTo>
                  <a:lnTo>
                    <a:pt x="0" y="98855"/>
                  </a:lnTo>
                  <a:lnTo>
                    <a:pt x="0" y="189242"/>
                  </a:lnTo>
                  <a:lnTo>
                    <a:pt x="192628" y="189242"/>
                  </a:lnTo>
                  <a:lnTo>
                    <a:pt x="192627" y="177943"/>
                  </a:lnTo>
                  <a:lnTo>
                    <a:pt x="244716" y="177943"/>
                  </a:lnTo>
                  <a:lnTo>
                    <a:pt x="346686" y="76259"/>
                  </a:lnTo>
                  <a:close/>
                </a:path>
                <a:path w="346710" h="189864">
                  <a:moveTo>
                    <a:pt x="277610" y="0"/>
                  </a:moveTo>
                  <a:lnTo>
                    <a:pt x="175631" y="0"/>
                  </a:lnTo>
                  <a:lnTo>
                    <a:pt x="139062" y="24066"/>
                  </a:lnTo>
                  <a:lnTo>
                    <a:pt x="135972" y="39539"/>
                  </a:lnTo>
                  <a:lnTo>
                    <a:pt x="135972" y="76258"/>
                  </a:lnTo>
                  <a:lnTo>
                    <a:pt x="169965" y="76258"/>
                  </a:lnTo>
                  <a:lnTo>
                    <a:pt x="169965" y="36149"/>
                  </a:lnTo>
                  <a:lnTo>
                    <a:pt x="172231" y="33890"/>
                  </a:lnTo>
                  <a:lnTo>
                    <a:pt x="316141" y="33890"/>
                  </a:lnTo>
                  <a:lnTo>
                    <a:pt x="314179" y="24066"/>
                  </a:lnTo>
                  <a:lnTo>
                    <a:pt x="305725" y="11507"/>
                  </a:lnTo>
                  <a:lnTo>
                    <a:pt x="293128" y="3079"/>
                  </a:lnTo>
                  <a:lnTo>
                    <a:pt x="277610" y="0"/>
                  </a:lnTo>
                  <a:close/>
                </a:path>
                <a:path w="346710" h="189864">
                  <a:moveTo>
                    <a:pt x="316141" y="33890"/>
                  </a:moveTo>
                  <a:lnTo>
                    <a:pt x="281010" y="33890"/>
                  </a:lnTo>
                  <a:lnTo>
                    <a:pt x="283276" y="36149"/>
                  </a:lnTo>
                  <a:lnTo>
                    <a:pt x="283276" y="76259"/>
                  </a:lnTo>
                  <a:lnTo>
                    <a:pt x="317269" y="76259"/>
                  </a:lnTo>
                  <a:lnTo>
                    <a:pt x="317269" y="39539"/>
                  </a:lnTo>
                  <a:lnTo>
                    <a:pt x="316141" y="3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5867146" y="4739385"/>
            <a:ext cx="815975" cy="815975"/>
            <a:chOff x="5867146" y="4739385"/>
            <a:chExt cx="815975" cy="815975"/>
          </a:xfrm>
        </p:grpSpPr>
        <p:sp>
          <p:nvSpPr>
            <p:cNvPr id="17" name="object 17"/>
            <p:cNvSpPr/>
            <p:nvPr/>
          </p:nvSpPr>
          <p:spPr>
            <a:xfrm>
              <a:off x="5873496" y="4745735"/>
              <a:ext cx="803275" cy="803275"/>
            </a:xfrm>
            <a:custGeom>
              <a:avLst/>
              <a:gdLst/>
              <a:ahLst/>
              <a:cxnLst/>
              <a:rect l="l" t="t" r="r" b="b"/>
              <a:pathLst>
                <a:path w="803275" h="803275">
                  <a:moveTo>
                    <a:pt x="401574" y="0"/>
                  </a:moveTo>
                  <a:lnTo>
                    <a:pt x="354749" y="2702"/>
                  </a:lnTo>
                  <a:lnTo>
                    <a:pt x="309509" y="10608"/>
                  </a:lnTo>
                  <a:lnTo>
                    <a:pt x="266155" y="23415"/>
                  </a:lnTo>
                  <a:lnTo>
                    <a:pt x="224989" y="40823"/>
                  </a:lnTo>
                  <a:lnTo>
                    <a:pt x="186313" y="62530"/>
                  </a:lnTo>
                  <a:lnTo>
                    <a:pt x="150427" y="88234"/>
                  </a:lnTo>
                  <a:lnTo>
                    <a:pt x="117633" y="117633"/>
                  </a:lnTo>
                  <a:lnTo>
                    <a:pt x="88234" y="150427"/>
                  </a:lnTo>
                  <a:lnTo>
                    <a:pt x="62530" y="186313"/>
                  </a:lnTo>
                  <a:lnTo>
                    <a:pt x="40823" y="224989"/>
                  </a:lnTo>
                  <a:lnTo>
                    <a:pt x="23415" y="266155"/>
                  </a:lnTo>
                  <a:lnTo>
                    <a:pt x="10608" y="309509"/>
                  </a:lnTo>
                  <a:lnTo>
                    <a:pt x="2702" y="354749"/>
                  </a:lnTo>
                  <a:lnTo>
                    <a:pt x="0" y="401574"/>
                  </a:lnTo>
                  <a:lnTo>
                    <a:pt x="2702" y="448398"/>
                  </a:lnTo>
                  <a:lnTo>
                    <a:pt x="10608" y="493638"/>
                  </a:lnTo>
                  <a:lnTo>
                    <a:pt x="23415" y="536992"/>
                  </a:lnTo>
                  <a:lnTo>
                    <a:pt x="40823" y="578158"/>
                  </a:lnTo>
                  <a:lnTo>
                    <a:pt x="62530" y="616834"/>
                  </a:lnTo>
                  <a:lnTo>
                    <a:pt x="88234" y="652720"/>
                  </a:lnTo>
                  <a:lnTo>
                    <a:pt x="117633" y="685514"/>
                  </a:lnTo>
                  <a:lnTo>
                    <a:pt x="150427" y="714913"/>
                  </a:lnTo>
                  <a:lnTo>
                    <a:pt x="186313" y="740617"/>
                  </a:lnTo>
                  <a:lnTo>
                    <a:pt x="224989" y="762324"/>
                  </a:lnTo>
                  <a:lnTo>
                    <a:pt x="266155" y="779732"/>
                  </a:lnTo>
                  <a:lnTo>
                    <a:pt x="309509" y="792539"/>
                  </a:lnTo>
                  <a:lnTo>
                    <a:pt x="354749" y="800445"/>
                  </a:lnTo>
                  <a:lnTo>
                    <a:pt x="401574" y="803147"/>
                  </a:lnTo>
                  <a:lnTo>
                    <a:pt x="448398" y="800445"/>
                  </a:lnTo>
                  <a:lnTo>
                    <a:pt x="493638" y="792539"/>
                  </a:lnTo>
                  <a:lnTo>
                    <a:pt x="536992" y="779732"/>
                  </a:lnTo>
                  <a:lnTo>
                    <a:pt x="578158" y="762324"/>
                  </a:lnTo>
                  <a:lnTo>
                    <a:pt x="616834" y="740617"/>
                  </a:lnTo>
                  <a:lnTo>
                    <a:pt x="652720" y="714913"/>
                  </a:lnTo>
                  <a:lnTo>
                    <a:pt x="685514" y="685514"/>
                  </a:lnTo>
                  <a:lnTo>
                    <a:pt x="714913" y="652720"/>
                  </a:lnTo>
                  <a:lnTo>
                    <a:pt x="740617" y="616834"/>
                  </a:lnTo>
                  <a:lnTo>
                    <a:pt x="762324" y="578158"/>
                  </a:lnTo>
                  <a:lnTo>
                    <a:pt x="779732" y="536992"/>
                  </a:lnTo>
                  <a:lnTo>
                    <a:pt x="792539" y="493638"/>
                  </a:lnTo>
                  <a:lnTo>
                    <a:pt x="800445" y="448398"/>
                  </a:lnTo>
                  <a:lnTo>
                    <a:pt x="803148" y="401574"/>
                  </a:lnTo>
                  <a:lnTo>
                    <a:pt x="800445" y="354749"/>
                  </a:lnTo>
                  <a:lnTo>
                    <a:pt x="792539" y="309509"/>
                  </a:lnTo>
                  <a:lnTo>
                    <a:pt x="779732" y="266155"/>
                  </a:lnTo>
                  <a:lnTo>
                    <a:pt x="762324" y="224989"/>
                  </a:lnTo>
                  <a:lnTo>
                    <a:pt x="740617" y="186313"/>
                  </a:lnTo>
                  <a:lnTo>
                    <a:pt x="714913" y="150427"/>
                  </a:lnTo>
                  <a:lnTo>
                    <a:pt x="685514" y="117633"/>
                  </a:lnTo>
                  <a:lnTo>
                    <a:pt x="652720" y="88234"/>
                  </a:lnTo>
                  <a:lnTo>
                    <a:pt x="616834" y="62530"/>
                  </a:lnTo>
                  <a:lnTo>
                    <a:pt x="578158" y="40823"/>
                  </a:lnTo>
                  <a:lnTo>
                    <a:pt x="536992" y="23415"/>
                  </a:lnTo>
                  <a:lnTo>
                    <a:pt x="493638" y="10608"/>
                  </a:lnTo>
                  <a:lnTo>
                    <a:pt x="448398" y="2702"/>
                  </a:lnTo>
                  <a:lnTo>
                    <a:pt x="40157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873496" y="4745735"/>
              <a:ext cx="803275" cy="803275"/>
            </a:xfrm>
            <a:custGeom>
              <a:avLst/>
              <a:gdLst/>
              <a:ahLst/>
              <a:cxnLst/>
              <a:rect l="l" t="t" r="r" b="b"/>
              <a:pathLst>
                <a:path w="803275" h="803275">
                  <a:moveTo>
                    <a:pt x="0" y="401574"/>
                  </a:moveTo>
                  <a:lnTo>
                    <a:pt x="2702" y="354749"/>
                  </a:lnTo>
                  <a:lnTo>
                    <a:pt x="10608" y="309509"/>
                  </a:lnTo>
                  <a:lnTo>
                    <a:pt x="23415" y="266155"/>
                  </a:lnTo>
                  <a:lnTo>
                    <a:pt x="40823" y="224989"/>
                  </a:lnTo>
                  <a:lnTo>
                    <a:pt x="62530" y="186313"/>
                  </a:lnTo>
                  <a:lnTo>
                    <a:pt x="88234" y="150427"/>
                  </a:lnTo>
                  <a:lnTo>
                    <a:pt x="117633" y="117633"/>
                  </a:lnTo>
                  <a:lnTo>
                    <a:pt x="150427" y="88234"/>
                  </a:lnTo>
                  <a:lnTo>
                    <a:pt x="186313" y="62530"/>
                  </a:lnTo>
                  <a:lnTo>
                    <a:pt x="224989" y="40823"/>
                  </a:lnTo>
                  <a:lnTo>
                    <a:pt x="266155" y="23415"/>
                  </a:lnTo>
                  <a:lnTo>
                    <a:pt x="309509" y="10608"/>
                  </a:lnTo>
                  <a:lnTo>
                    <a:pt x="354749" y="2702"/>
                  </a:lnTo>
                  <a:lnTo>
                    <a:pt x="401574" y="0"/>
                  </a:lnTo>
                  <a:lnTo>
                    <a:pt x="448398" y="2702"/>
                  </a:lnTo>
                  <a:lnTo>
                    <a:pt x="493638" y="10608"/>
                  </a:lnTo>
                  <a:lnTo>
                    <a:pt x="536992" y="23415"/>
                  </a:lnTo>
                  <a:lnTo>
                    <a:pt x="578158" y="40823"/>
                  </a:lnTo>
                  <a:lnTo>
                    <a:pt x="616834" y="62530"/>
                  </a:lnTo>
                  <a:lnTo>
                    <a:pt x="652720" y="88234"/>
                  </a:lnTo>
                  <a:lnTo>
                    <a:pt x="685514" y="117633"/>
                  </a:lnTo>
                  <a:lnTo>
                    <a:pt x="714913" y="150427"/>
                  </a:lnTo>
                  <a:lnTo>
                    <a:pt x="740617" y="186313"/>
                  </a:lnTo>
                  <a:lnTo>
                    <a:pt x="762324" y="224989"/>
                  </a:lnTo>
                  <a:lnTo>
                    <a:pt x="779732" y="266155"/>
                  </a:lnTo>
                  <a:lnTo>
                    <a:pt x="792539" y="309509"/>
                  </a:lnTo>
                  <a:lnTo>
                    <a:pt x="800445" y="354749"/>
                  </a:lnTo>
                  <a:lnTo>
                    <a:pt x="803148" y="401574"/>
                  </a:lnTo>
                  <a:lnTo>
                    <a:pt x="800445" y="448398"/>
                  </a:lnTo>
                  <a:lnTo>
                    <a:pt x="792539" y="493638"/>
                  </a:lnTo>
                  <a:lnTo>
                    <a:pt x="779732" y="536992"/>
                  </a:lnTo>
                  <a:lnTo>
                    <a:pt x="762324" y="578158"/>
                  </a:lnTo>
                  <a:lnTo>
                    <a:pt x="740617" y="616834"/>
                  </a:lnTo>
                  <a:lnTo>
                    <a:pt x="714913" y="652720"/>
                  </a:lnTo>
                  <a:lnTo>
                    <a:pt x="685514" y="685514"/>
                  </a:lnTo>
                  <a:lnTo>
                    <a:pt x="652720" y="714913"/>
                  </a:lnTo>
                  <a:lnTo>
                    <a:pt x="616834" y="740617"/>
                  </a:lnTo>
                  <a:lnTo>
                    <a:pt x="578158" y="762324"/>
                  </a:lnTo>
                  <a:lnTo>
                    <a:pt x="536992" y="779732"/>
                  </a:lnTo>
                  <a:lnTo>
                    <a:pt x="493638" y="792539"/>
                  </a:lnTo>
                  <a:lnTo>
                    <a:pt x="448398" y="800445"/>
                  </a:lnTo>
                  <a:lnTo>
                    <a:pt x="401574" y="803147"/>
                  </a:lnTo>
                  <a:lnTo>
                    <a:pt x="354749" y="800445"/>
                  </a:lnTo>
                  <a:lnTo>
                    <a:pt x="309509" y="792539"/>
                  </a:lnTo>
                  <a:lnTo>
                    <a:pt x="266155" y="779732"/>
                  </a:lnTo>
                  <a:lnTo>
                    <a:pt x="224989" y="762324"/>
                  </a:lnTo>
                  <a:lnTo>
                    <a:pt x="186313" y="740617"/>
                  </a:lnTo>
                  <a:lnTo>
                    <a:pt x="150427" y="714913"/>
                  </a:lnTo>
                  <a:lnTo>
                    <a:pt x="117633" y="685514"/>
                  </a:lnTo>
                  <a:lnTo>
                    <a:pt x="88234" y="652720"/>
                  </a:lnTo>
                  <a:lnTo>
                    <a:pt x="62530" y="616834"/>
                  </a:lnTo>
                  <a:lnTo>
                    <a:pt x="40823" y="578158"/>
                  </a:lnTo>
                  <a:lnTo>
                    <a:pt x="23415" y="536992"/>
                  </a:lnTo>
                  <a:lnTo>
                    <a:pt x="10608" y="493638"/>
                  </a:lnTo>
                  <a:lnTo>
                    <a:pt x="2702" y="448398"/>
                  </a:lnTo>
                  <a:lnTo>
                    <a:pt x="0" y="401574"/>
                  </a:lnTo>
                  <a:close/>
                </a:path>
              </a:pathLst>
            </a:custGeom>
            <a:ln w="127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984777" y="4901602"/>
              <a:ext cx="591820" cy="534670"/>
            </a:xfrm>
            <a:custGeom>
              <a:avLst/>
              <a:gdLst/>
              <a:ahLst/>
              <a:cxnLst/>
              <a:rect l="l" t="t" r="r" b="b"/>
              <a:pathLst>
                <a:path w="591820" h="534670">
                  <a:moveTo>
                    <a:pt x="86512" y="151130"/>
                  </a:moveTo>
                  <a:lnTo>
                    <a:pt x="52848" y="158750"/>
                  </a:lnTo>
                  <a:lnTo>
                    <a:pt x="25347" y="176530"/>
                  </a:lnTo>
                  <a:lnTo>
                    <a:pt x="6801" y="204470"/>
                  </a:lnTo>
                  <a:lnTo>
                    <a:pt x="0" y="237490"/>
                  </a:lnTo>
                  <a:lnTo>
                    <a:pt x="6802" y="271780"/>
                  </a:lnTo>
                  <a:lnTo>
                    <a:pt x="25348" y="298450"/>
                  </a:lnTo>
                  <a:lnTo>
                    <a:pt x="52848" y="317500"/>
                  </a:lnTo>
                  <a:lnTo>
                    <a:pt x="86512" y="323850"/>
                  </a:lnTo>
                  <a:lnTo>
                    <a:pt x="103815" y="427990"/>
                  </a:lnTo>
                  <a:lnTo>
                    <a:pt x="85550" y="440690"/>
                  </a:lnTo>
                  <a:lnTo>
                    <a:pt x="73968" y="458470"/>
                  </a:lnTo>
                  <a:lnTo>
                    <a:pt x="70043" y="480060"/>
                  </a:lnTo>
                  <a:lnTo>
                    <a:pt x="74747" y="501650"/>
                  </a:lnTo>
                  <a:lnTo>
                    <a:pt x="87583" y="519430"/>
                  </a:lnTo>
                  <a:lnTo>
                    <a:pt x="105805" y="530860"/>
                  </a:lnTo>
                  <a:lnTo>
                    <a:pt x="127012" y="534670"/>
                  </a:lnTo>
                  <a:lnTo>
                    <a:pt x="148803" y="530860"/>
                  </a:lnTo>
                  <a:lnTo>
                    <a:pt x="165943" y="519430"/>
                  </a:lnTo>
                  <a:lnTo>
                    <a:pt x="173902" y="508000"/>
                  </a:lnTo>
                  <a:lnTo>
                    <a:pt x="92050" y="508000"/>
                  </a:lnTo>
                  <a:lnTo>
                    <a:pt x="92050" y="492760"/>
                  </a:lnTo>
                  <a:lnTo>
                    <a:pt x="93434" y="490220"/>
                  </a:lnTo>
                  <a:lnTo>
                    <a:pt x="95510" y="488950"/>
                  </a:lnTo>
                  <a:lnTo>
                    <a:pt x="100355" y="485140"/>
                  </a:lnTo>
                  <a:lnTo>
                    <a:pt x="105892" y="482600"/>
                  </a:lnTo>
                  <a:lnTo>
                    <a:pt x="111429" y="481330"/>
                  </a:lnTo>
                  <a:lnTo>
                    <a:pt x="115581" y="480060"/>
                  </a:lnTo>
                  <a:lnTo>
                    <a:pt x="182213" y="480060"/>
                  </a:lnTo>
                  <a:lnTo>
                    <a:pt x="181850" y="476250"/>
                  </a:lnTo>
                  <a:lnTo>
                    <a:pt x="115581" y="476250"/>
                  </a:lnTo>
                  <a:lnTo>
                    <a:pt x="108660" y="468630"/>
                  </a:lnTo>
                  <a:lnTo>
                    <a:pt x="107968" y="459740"/>
                  </a:lnTo>
                  <a:lnTo>
                    <a:pt x="107968" y="450850"/>
                  </a:lnTo>
                  <a:lnTo>
                    <a:pt x="114889" y="443230"/>
                  </a:lnTo>
                  <a:lnTo>
                    <a:pt x="219620" y="443230"/>
                  </a:lnTo>
                  <a:lnTo>
                    <a:pt x="224492" y="440690"/>
                  </a:lnTo>
                  <a:lnTo>
                    <a:pt x="163337" y="440690"/>
                  </a:lnTo>
                  <a:lnTo>
                    <a:pt x="155994" y="434340"/>
                  </a:lnTo>
                  <a:lnTo>
                    <a:pt x="147678" y="429260"/>
                  </a:lnTo>
                  <a:lnTo>
                    <a:pt x="138713" y="425450"/>
                  </a:lnTo>
                  <a:lnTo>
                    <a:pt x="129423" y="424180"/>
                  </a:lnTo>
                  <a:lnTo>
                    <a:pt x="112121" y="321310"/>
                  </a:lnTo>
                  <a:lnTo>
                    <a:pt x="124157" y="316230"/>
                  </a:lnTo>
                  <a:lnTo>
                    <a:pt x="135220" y="308610"/>
                  </a:lnTo>
                  <a:lnTo>
                    <a:pt x="145115" y="300990"/>
                  </a:lnTo>
                  <a:lnTo>
                    <a:pt x="153647" y="290830"/>
                  </a:lnTo>
                  <a:lnTo>
                    <a:pt x="214021" y="290830"/>
                  </a:lnTo>
                  <a:lnTo>
                    <a:pt x="199327" y="283210"/>
                  </a:lnTo>
                  <a:lnTo>
                    <a:pt x="36680" y="283210"/>
                  </a:lnTo>
                  <a:lnTo>
                    <a:pt x="36680" y="260350"/>
                  </a:lnTo>
                  <a:lnTo>
                    <a:pt x="38757" y="256540"/>
                  </a:lnTo>
                  <a:lnTo>
                    <a:pt x="41525" y="254000"/>
                  </a:lnTo>
                  <a:lnTo>
                    <a:pt x="46954" y="251460"/>
                  </a:lnTo>
                  <a:lnTo>
                    <a:pt x="52772" y="247650"/>
                  </a:lnTo>
                  <a:lnTo>
                    <a:pt x="58850" y="245110"/>
                  </a:lnTo>
                  <a:lnTo>
                    <a:pt x="65057" y="243840"/>
                  </a:lnTo>
                  <a:lnTo>
                    <a:pt x="71286" y="241300"/>
                  </a:lnTo>
                  <a:lnTo>
                    <a:pt x="78207" y="240030"/>
                  </a:lnTo>
                  <a:lnTo>
                    <a:pt x="171590" y="240030"/>
                  </a:lnTo>
                  <a:lnTo>
                    <a:pt x="171549" y="237490"/>
                  </a:lnTo>
                  <a:lnTo>
                    <a:pt x="171269" y="233680"/>
                  </a:lnTo>
                  <a:lnTo>
                    <a:pt x="85128" y="233680"/>
                  </a:lnTo>
                  <a:lnTo>
                    <a:pt x="75795" y="232410"/>
                  </a:lnTo>
                  <a:lnTo>
                    <a:pt x="68085" y="226060"/>
                  </a:lnTo>
                  <a:lnTo>
                    <a:pt x="62840" y="218440"/>
                  </a:lnTo>
                  <a:lnTo>
                    <a:pt x="60904" y="209550"/>
                  </a:lnTo>
                  <a:lnTo>
                    <a:pt x="63132" y="200660"/>
                  </a:lnTo>
                  <a:lnTo>
                    <a:pt x="68344" y="193040"/>
                  </a:lnTo>
                  <a:lnTo>
                    <a:pt x="75893" y="186690"/>
                  </a:lnTo>
                  <a:lnTo>
                    <a:pt x="85128" y="185420"/>
                  </a:lnTo>
                  <a:lnTo>
                    <a:pt x="159599" y="185420"/>
                  </a:lnTo>
                  <a:lnTo>
                    <a:pt x="176395" y="168910"/>
                  </a:lnTo>
                  <a:lnTo>
                    <a:pt x="137729" y="168910"/>
                  </a:lnTo>
                  <a:lnTo>
                    <a:pt x="126222" y="161290"/>
                  </a:lnTo>
                  <a:lnTo>
                    <a:pt x="113678" y="156210"/>
                  </a:lnTo>
                  <a:lnTo>
                    <a:pt x="100355" y="152400"/>
                  </a:lnTo>
                  <a:lnTo>
                    <a:pt x="86512" y="151130"/>
                  </a:lnTo>
                  <a:close/>
                </a:path>
                <a:path w="591820" h="534670">
                  <a:moveTo>
                    <a:pt x="182213" y="480060"/>
                  </a:moveTo>
                  <a:lnTo>
                    <a:pt x="133576" y="480060"/>
                  </a:lnTo>
                  <a:lnTo>
                    <a:pt x="137729" y="481330"/>
                  </a:lnTo>
                  <a:lnTo>
                    <a:pt x="143266" y="482600"/>
                  </a:lnTo>
                  <a:lnTo>
                    <a:pt x="148111" y="485140"/>
                  </a:lnTo>
                  <a:lnTo>
                    <a:pt x="152955" y="488950"/>
                  </a:lnTo>
                  <a:lnTo>
                    <a:pt x="155032" y="490220"/>
                  </a:lnTo>
                  <a:lnTo>
                    <a:pt x="156416" y="492760"/>
                  </a:lnTo>
                  <a:lnTo>
                    <a:pt x="156416" y="508000"/>
                  </a:lnTo>
                  <a:lnTo>
                    <a:pt x="173902" y="508000"/>
                  </a:lnTo>
                  <a:lnTo>
                    <a:pt x="177439" y="502920"/>
                  </a:lnTo>
                  <a:lnTo>
                    <a:pt x="182576" y="483870"/>
                  </a:lnTo>
                  <a:lnTo>
                    <a:pt x="182213" y="480060"/>
                  </a:lnTo>
                  <a:close/>
                </a:path>
                <a:path w="591820" h="534670">
                  <a:moveTo>
                    <a:pt x="219620" y="443230"/>
                  </a:moveTo>
                  <a:lnTo>
                    <a:pt x="132884" y="443230"/>
                  </a:lnTo>
                  <a:lnTo>
                    <a:pt x="139805" y="450850"/>
                  </a:lnTo>
                  <a:lnTo>
                    <a:pt x="139805" y="468630"/>
                  </a:lnTo>
                  <a:lnTo>
                    <a:pt x="132884" y="474980"/>
                  </a:lnTo>
                  <a:lnTo>
                    <a:pt x="123887" y="474980"/>
                  </a:lnTo>
                  <a:lnTo>
                    <a:pt x="115581" y="476250"/>
                  </a:lnTo>
                  <a:lnTo>
                    <a:pt x="181850" y="476250"/>
                  </a:lnTo>
                  <a:lnTo>
                    <a:pt x="180640" y="463550"/>
                  </a:lnTo>
                  <a:lnTo>
                    <a:pt x="219620" y="443230"/>
                  </a:lnTo>
                  <a:close/>
                </a:path>
                <a:path w="591820" h="534670">
                  <a:moveTo>
                    <a:pt x="398833" y="431800"/>
                  </a:moveTo>
                  <a:lnTo>
                    <a:pt x="241546" y="431800"/>
                  </a:lnTo>
                  <a:lnTo>
                    <a:pt x="275643" y="455930"/>
                  </a:lnTo>
                  <a:lnTo>
                    <a:pt x="315515" y="466090"/>
                  </a:lnTo>
                  <a:lnTo>
                    <a:pt x="356296" y="459740"/>
                  </a:lnTo>
                  <a:lnTo>
                    <a:pt x="393118" y="438150"/>
                  </a:lnTo>
                  <a:lnTo>
                    <a:pt x="398833" y="431800"/>
                  </a:lnTo>
                  <a:close/>
                </a:path>
                <a:path w="591820" h="534670">
                  <a:moveTo>
                    <a:pt x="214021" y="290830"/>
                  </a:moveTo>
                  <a:lnTo>
                    <a:pt x="153647" y="290830"/>
                  </a:lnTo>
                  <a:lnTo>
                    <a:pt x="218014" y="325120"/>
                  </a:lnTo>
                  <a:lnTo>
                    <a:pt x="212553" y="346710"/>
                  </a:lnTo>
                  <a:lnTo>
                    <a:pt x="211698" y="368300"/>
                  </a:lnTo>
                  <a:lnTo>
                    <a:pt x="215386" y="389890"/>
                  </a:lnTo>
                  <a:lnTo>
                    <a:pt x="223551" y="410210"/>
                  </a:lnTo>
                  <a:lnTo>
                    <a:pt x="163337" y="440690"/>
                  </a:lnTo>
                  <a:lnTo>
                    <a:pt x="224492" y="440690"/>
                  </a:lnTo>
                  <a:lnTo>
                    <a:pt x="241546" y="431800"/>
                  </a:lnTo>
                  <a:lnTo>
                    <a:pt x="398833" y="431800"/>
                  </a:lnTo>
                  <a:lnTo>
                    <a:pt x="407977" y="421640"/>
                  </a:lnTo>
                  <a:lnTo>
                    <a:pt x="411675" y="415290"/>
                  </a:lnTo>
                  <a:lnTo>
                    <a:pt x="258848" y="415290"/>
                  </a:lnTo>
                  <a:lnTo>
                    <a:pt x="258848" y="387350"/>
                  </a:lnTo>
                  <a:lnTo>
                    <a:pt x="260925" y="383540"/>
                  </a:lnTo>
                  <a:lnTo>
                    <a:pt x="265077" y="381000"/>
                  </a:lnTo>
                  <a:lnTo>
                    <a:pt x="271955" y="375920"/>
                  </a:lnTo>
                  <a:lnTo>
                    <a:pt x="279093" y="372110"/>
                  </a:lnTo>
                  <a:lnTo>
                    <a:pt x="286490" y="369570"/>
                  </a:lnTo>
                  <a:lnTo>
                    <a:pt x="294146" y="365760"/>
                  </a:lnTo>
                  <a:lnTo>
                    <a:pt x="310757" y="363220"/>
                  </a:lnTo>
                  <a:lnTo>
                    <a:pt x="428133" y="363220"/>
                  </a:lnTo>
                  <a:lnTo>
                    <a:pt x="428416" y="360680"/>
                  </a:lnTo>
                  <a:lnTo>
                    <a:pt x="428416" y="354330"/>
                  </a:lnTo>
                  <a:lnTo>
                    <a:pt x="318370" y="354330"/>
                  </a:lnTo>
                  <a:lnTo>
                    <a:pt x="306712" y="351790"/>
                  </a:lnTo>
                  <a:lnTo>
                    <a:pt x="297261" y="345440"/>
                  </a:lnTo>
                  <a:lnTo>
                    <a:pt x="290923" y="336550"/>
                  </a:lnTo>
                  <a:lnTo>
                    <a:pt x="288609" y="325120"/>
                  </a:lnTo>
                  <a:lnTo>
                    <a:pt x="290923" y="313690"/>
                  </a:lnTo>
                  <a:lnTo>
                    <a:pt x="297261" y="303530"/>
                  </a:lnTo>
                  <a:lnTo>
                    <a:pt x="302932" y="299720"/>
                  </a:lnTo>
                  <a:lnTo>
                    <a:pt x="231164" y="299720"/>
                  </a:lnTo>
                  <a:lnTo>
                    <a:pt x="214021" y="290830"/>
                  </a:lnTo>
                  <a:close/>
                </a:path>
                <a:path w="591820" h="534670">
                  <a:moveTo>
                    <a:pt x="428133" y="363220"/>
                  </a:moveTo>
                  <a:lnTo>
                    <a:pt x="327367" y="363220"/>
                  </a:lnTo>
                  <a:lnTo>
                    <a:pt x="343978" y="365760"/>
                  </a:lnTo>
                  <a:lnTo>
                    <a:pt x="351732" y="368300"/>
                  </a:lnTo>
                  <a:lnTo>
                    <a:pt x="359291" y="372110"/>
                  </a:lnTo>
                  <a:lnTo>
                    <a:pt x="366461" y="375920"/>
                  </a:lnTo>
                  <a:lnTo>
                    <a:pt x="373047" y="381000"/>
                  </a:lnTo>
                  <a:lnTo>
                    <a:pt x="376507" y="383540"/>
                  </a:lnTo>
                  <a:lnTo>
                    <a:pt x="379276" y="388620"/>
                  </a:lnTo>
                  <a:lnTo>
                    <a:pt x="379276" y="392430"/>
                  </a:lnTo>
                  <a:lnTo>
                    <a:pt x="378584" y="415290"/>
                  </a:lnTo>
                  <a:lnTo>
                    <a:pt x="411675" y="415290"/>
                  </a:lnTo>
                  <a:lnTo>
                    <a:pt x="419072" y="402590"/>
                  </a:lnTo>
                  <a:lnTo>
                    <a:pt x="426015" y="382270"/>
                  </a:lnTo>
                  <a:lnTo>
                    <a:pt x="428133" y="363220"/>
                  </a:lnTo>
                  <a:close/>
                </a:path>
                <a:path w="591820" h="534670">
                  <a:moveTo>
                    <a:pt x="403923" y="294640"/>
                  </a:moveTo>
                  <a:lnTo>
                    <a:pt x="319062" y="294640"/>
                  </a:lnTo>
                  <a:lnTo>
                    <a:pt x="330720" y="297180"/>
                  </a:lnTo>
                  <a:lnTo>
                    <a:pt x="340172" y="303530"/>
                  </a:lnTo>
                  <a:lnTo>
                    <a:pt x="346509" y="313690"/>
                  </a:lnTo>
                  <a:lnTo>
                    <a:pt x="348823" y="325120"/>
                  </a:lnTo>
                  <a:lnTo>
                    <a:pt x="346401" y="336550"/>
                  </a:lnTo>
                  <a:lnTo>
                    <a:pt x="339825" y="345440"/>
                  </a:lnTo>
                  <a:lnTo>
                    <a:pt x="330136" y="351790"/>
                  </a:lnTo>
                  <a:lnTo>
                    <a:pt x="318370" y="354330"/>
                  </a:lnTo>
                  <a:lnTo>
                    <a:pt x="428416" y="354330"/>
                  </a:lnTo>
                  <a:lnTo>
                    <a:pt x="428317" y="351790"/>
                  </a:lnTo>
                  <a:lnTo>
                    <a:pt x="427724" y="344170"/>
                  </a:lnTo>
                  <a:lnTo>
                    <a:pt x="425647" y="336550"/>
                  </a:lnTo>
                  <a:lnTo>
                    <a:pt x="475377" y="311150"/>
                  </a:lnTo>
                  <a:lnTo>
                    <a:pt x="415266" y="311150"/>
                  </a:lnTo>
                  <a:lnTo>
                    <a:pt x="408810" y="300990"/>
                  </a:lnTo>
                  <a:lnTo>
                    <a:pt x="403923" y="294640"/>
                  </a:lnTo>
                  <a:close/>
                </a:path>
                <a:path w="591820" h="534670">
                  <a:moveTo>
                    <a:pt x="576251" y="302260"/>
                  </a:moveTo>
                  <a:lnTo>
                    <a:pt x="492782" y="302260"/>
                  </a:lnTo>
                  <a:lnTo>
                    <a:pt x="510667" y="316230"/>
                  </a:lnTo>
                  <a:lnTo>
                    <a:pt x="531535" y="321310"/>
                  </a:lnTo>
                  <a:lnTo>
                    <a:pt x="552921" y="318770"/>
                  </a:lnTo>
                  <a:lnTo>
                    <a:pt x="572364" y="307340"/>
                  </a:lnTo>
                  <a:lnTo>
                    <a:pt x="576251" y="302260"/>
                  </a:lnTo>
                  <a:close/>
                </a:path>
                <a:path w="591820" h="534670">
                  <a:moveTo>
                    <a:pt x="512963" y="172720"/>
                  </a:moveTo>
                  <a:lnTo>
                    <a:pt x="483785" y="172720"/>
                  </a:lnTo>
                  <a:lnTo>
                    <a:pt x="501780" y="220980"/>
                  </a:lnTo>
                  <a:lnTo>
                    <a:pt x="490782" y="228600"/>
                  </a:lnTo>
                  <a:lnTo>
                    <a:pt x="482833" y="240030"/>
                  </a:lnTo>
                  <a:lnTo>
                    <a:pt x="478129" y="252730"/>
                  </a:lnTo>
                  <a:lnTo>
                    <a:pt x="476979" y="265430"/>
                  </a:lnTo>
                  <a:lnTo>
                    <a:pt x="476864" y="270510"/>
                  </a:lnTo>
                  <a:lnTo>
                    <a:pt x="477556" y="274320"/>
                  </a:lnTo>
                  <a:lnTo>
                    <a:pt x="478940" y="278130"/>
                  </a:lnTo>
                  <a:lnTo>
                    <a:pt x="415266" y="311150"/>
                  </a:lnTo>
                  <a:lnTo>
                    <a:pt x="475377" y="311150"/>
                  </a:lnTo>
                  <a:lnTo>
                    <a:pt x="492782" y="302260"/>
                  </a:lnTo>
                  <a:lnTo>
                    <a:pt x="576251" y="302260"/>
                  </a:lnTo>
                  <a:lnTo>
                    <a:pt x="583053" y="293370"/>
                  </a:lnTo>
                  <a:lnTo>
                    <a:pt x="500395" y="293370"/>
                  </a:lnTo>
                  <a:lnTo>
                    <a:pt x="500395" y="278130"/>
                  </a:lnTo>
                  <a:lnTo>
                    <a:pt x="501780" y="276860"/>
                  </a:lnTo>
                  <a:lnTo>
                    <a:pt x="503856" y="275590"/>
                  </a:lnTo>
                  <a:lnTo>
                    <a:pt x="508701" y="271780"/>
                  </a:lnTo>
                  <a:lnTo>
                    <a:pt x="514238" y="269240"/>
                  </a:lnTo>
                  <a:lnTo>
                    <a:pt x="519775" y="267970"/>
                  </a:lnTo>
                  <a:lnTo>
                    <a:pt x="523927" y="266700"/>
                  </a:lnTo>
                  <a:lnTo>
                    <a:pt x="528772" y="265430"/>
                  </a:lnTo>
                  <a:lnTo>
                    <a:pt x="591058" y="265430"/>
                  </a:lnTo>
                  <a:lnTo>
                    <a:pt x="590551" y="261620"/>
                  </a:lnTo>
                  <a:lnTo>
                    <a:pt x="523927" y="261620"/>
                  </a:lnTo>
                  <a:lnTo>
                    <a:pt x="517006" y="255270"/>
                  </a:lnTo>
                  <a:lnTo>
                    <a:pt x="517006" y="237490"/>
                  </a:lnTo>
                  <a:lnTo>
                    <a:pt x="523927" y="229870"/>
                  </a:lnTo>
                  <a:lnTo>
                    <a:pt x="578717" y="229870"/>
                  </a:lnTo>
                  <a:lnTo>
                    <a:pt x="577208" y="227330"/>
                  </a:lnTo>
                  <a:lnTo>
                    <a:pt x="566978" y="219710"/>
                  </a:lnTo>
                  <a:lnTo>
                    <a:pt x="556099" y="214630"/>
                  </a:lnTo>
                  <a:lnTo>
                    <a:pt x="544701" y="210820"/>
                  </a:lnTo>
                  <a:lnTo>
                    <a:pt x="532913" y="209550"/>
                  </a:lnTo>
                  <a:lnTo>
                    <a:pt x="526696" y="209550"/>
                  </a:lnTo>
                  <a:lnTo>
                    <a:pt x="512963" y="172720"/>
                  </a:lnTo>
                  <a:close/>
                </a:path>
                <a:path w="591820" h="534670">
                  <a:moveTo>
                    <a:pt x="321874" y="254000"/>
                  </a:moveTo>
                  <a:lnTo>
                    <a:pt x="287571" y="259080"/>
                  </a:lnTo>
                  <a:lnTo>
                    <a:pt x="256383" y="274320"/>
                  </a:lnTo>
                  <a:lnTo>
                    <a:pt x="231164" y="299720"/>
                  </a:lnTo>
                  <a:lnTo>
                    <a:pt x="302932" y="299720"/>
                  </a:lnTo>
                  <a:lnTo>
                    <a:pt x="306712" y="297180"/>
                  </a:lnTo>
                  <a:lnTo>
                    <a:pt x="318370" y="294640"/>
                  </a:lnTo>
                  <a:lnTo>
                    <a:pt x="403923" y="294640"/>
                  </a:lnTo>
                  <a:lnTo>
                    <a:pt x="400991" y="290830"/>
                  </a:lnTo>
                  <a:lnTo>
                    <a:pt x="392004" y="281940"/>
                  </a:lnTo>
                  <a:lnTo>
                    <a:pt x="382044" y="274320"/>
                  </a:lnTo>
                  <a:lnTo>
                    <a:pt x="388882" y="261620"/>
                  </a:lnTo>
                  <a:lnTo>
                    <a:pt x="356436" y="261620"/>
                  </a:lnTo>
                  <a:lnTo>
                    <a:pt x="321874" y="254000"/>
                  </a:lnTo>
                  <a:close/>
                </a:path>
                <a:path w="591820" h="534670">
                  <a:moveTo>
                    <a:pt x="591058" y="265430"/>
                  </a:moveTo>
                  <a:lnTo>
                    <a:pt x="537066" y="265430"/>
                  </a:lnTo>
                  <a:lnTo>
                    <a:pt x="541911" y="266700"/>
                  </a:lnTo>
                  <a:lnTo>
                    <a:pt x="546063" y="267970"/>
                  </a:lnTo>
                  <a:lnTo>
                    <a:pt x="551600" y="269240"/>
                  </a:lnTo>
                  <a:lnTo>
                    <a:pt x="556445" y="271780"/>
                  </a:lnTo>
                  <a:lnTo>
                    <a:pt x="561290" y="275590"/>
                  </a:lnTo>
                  <a:lnTo>
                    <a:pt x="563366" y="276860"/>
                  </a:lnTo>
                  <a:lnTo>
                    <a:pt x="564750" y="279400"/>
                  </a:lnTo>
                  <a:lnTo>
                    <a:pt x="564750" y="293370"/>
                  </a:lnTo>
                  <a:lnTo>
                    <a:pt x="583053" y="293370"/>
                  </a:lnTo>
                  <a:lnTo>
                    <a:pt x="585968" y="289560"/>
                  </a:lnTo>
                  <a:lnTo>
                    <a:pt x="591397" y="267970"/>
                  </a:lnTo>
                  <a:lnTo>
                    <a:pt x="591058" y="265430"/>
                  </a:lnTo>
                  <a:close/>
                </a:path>
                <a:path w="591820" h="534670">
                  <a:moveTo>
                    <a:pt x="171590" y="240030"/>
                  </a:moveTo>
                  <a:lnTo>
                    <a:pt x="92049" y="240030"/>
                  </a:lnTo>
                  <a:lnTo>
                    <a:pt x="98970" y="242570"/>
                  </a:lnTo>
                  <a:lnTo>
                    <a:pt x="111407" y="245110"/>
                  </a:lnTo>
                  <a:lnTo>
                    <a:pt x="117484" y="247650"/>
                  </a:lnTo>
                  <a:lnTo>
                    <a:pt x="133576" y="283210"/>
                  </a:lnTo>
                  <a:lnTo>
                    <a:pt x="199327" y="283210"/>
                  </a:lnTo>
                  <a:lnTo>
                    <a:pt x="167490" y="266700"/>
                  </a:lnTo>
                  <a:lnTo>
                    <a:pt x="169306" y="259080"/>
                  </a:lnTo>
                  <a:lnTo>
                    <a:pt x="170604" y="252730"/>
                  </a:lnTo>
                  <a:lnTo>
                    <a:pt x="171383" y="245110"/>
                  </a:lnTo>
                  <a:lnTo>
                    <a:pt x="171590" y="240030"/>
                  </a:lnTo>
                  <a:close/>
                </a:path>
                <a:path w="591820" h="534670">
                  <a:moveTo>
                    <a:pt x="551453" y="85090"/>
                  </a:moveTo>
                  <a:lnTo>
                    <a:pt x="314909" y="85090"/>
                  </a:lnTo>
                  <a:lnTo>
                    <a:pt x="379276" y="92710"/>
                  </a:lnTo>
                  <a:lnTo>
                    <a:pt x="382336" y="110490"/>
                  </a:lnTo>
                  <a:lnTo>
                    <a:pt x="389225" y="127000"/>
                  </a:lnTo>
                  <a:lnTo>
                    <a:pt x="399617" y="142240"/>
                  </a:lnTo>
                  <a:lnTo>
                    <a:pt x="413189" y="156210"/>
                  </a:lnTo>
                  <a:lnTo>
                    <a:pt x="356436" y="261620"/>
                  </a:lnTo>
                  <a:lnTo>
                    <a:pt x="388882" y="261620"/>
                  </a:lnTo>
                  <a:lnTo>
                    <a:pt x="438797" y="168910"/>
                  </a:lnTo>
                  <a:lnTo>
                    <a:pt x="511542" y="168910"/>
                  </a:lnTo>
                  <a:lnTo>
                    <a:pt x="508701" y="161290"/>
                  </a:lnTo>
                  <a:lnTo>
                    <a:pt x="534616" y="138430"/>
                  </a:lnTo>
                  <a:lnTo>
                    <a:pt x="537838" y="132080"/>
                  </a:lnTo>
                  <a:lnTo>
                    <a:pt x="417342" y="132080"/>
                  </a:lnTo>
                  <a:lnTo>
                    <a:pt x="417342" y="109220"/>
                  </a:lnTo>
                  <a:lnTo>
                    <a:pt x="419418" y="104140"/>
                  </a:lnTo>
                  <a:lnTo>
                    <a:pt x="422187" y="102870"/>
                  </a:lnTo>
                  <a:lnTo>
                    <a:pt x="427615" y="99060"/>
                  </a:lnTo>
                  <a:lnTo>
                    <a:pt x="433433" y="96520"/>
                  </a:lnTo>
                  <a:lnTo>
                    <a:pt x="451947" y="88900"/>
                  </a:lnTo>
                  <a:lnTo>
                    <a:pt x="551135" y="88900"/>
                  </a:lnTo>
                  <a:lnTo>
                    <a:pt x="551453" y="85090"/>
                  </a:lnTo>
                  <a:close/>
                </a:path>
                <a:path w="591820" h="534670">
                  <a:moveTo>
                    <a:pt x="578717" y="229870"/>
                  </a:moveTo>
                  <a:lnTo>
                    <a:pt x="541911" y="229870"/>
                  </a:lnTo>
                  <a:lnTo>
                    <a:pt x="548832" y="237490"/>
                  </a:lnTo>
                  <a:lnTo>
                    <a:pt x="548832" y="255270"/>
                  </a:lnTo>
                  <a:lnTo>
                    <a:pt x="541911" y="261620"/>
                  </a:lnTo>
                  <a:lnTo>
                    <a:pt x="590551" y="261620"/>
                  </a:lnTo>
                  <a:lnTo>
                    <a:pt x="588520" y="246380"/>
                  </a:lnTo>
                  <a:lnTo>
                    <a:pt x="578717" y="229870"/>
                  </a:lnTo>
                  <a:close/>
                </a:path>
                <a:path w="591820" h="534670">
                  <a:moveTo>
                    <a:pt x="159599" y="185420"/>
                  </a:moveTo>
                  <a:lnTo>
                    <a:pt x="85128" y="185420"/>
                  </a:lnTo>
                  <a:lnTo>
                    <a:pt x="94461" y="186690"/>
                  </a:lnTo>
                  <a:lnTo>
                    <a:pt x="102171" y="193040"/>
                  </a:lnTo>
                  <a:lnTo>
                    <a:pt x="107416" y="200660"/>
                  </a:lnTo>
                  <a:lnTo>
                    <a:pt x="109352" y="209550"/>
                  </a:lnTo>
                  <a:lnTo>
                    <a:pt x="107416" y="218440"/>
                  </a:lnTo>
                  <a:lnTo>
                    <a:pt x="102171" y="226060"/>
                  </a:lnTo>
                  <a:lnTo>
                    <a:pt x="94461" y="232410"/>
                  </a:lnTo>
                  <a:lnTo>
                    <a:pt x="85128" y="233680"/>
                  </a:lnTo>
                  <a:lnTo>
                    <a:pt x="171269" y="233680"/>
                  </a:lnTo>
                  <a:lnTo>
                    <a:pt x="170615" y="224790"/>
                  </a:lnTo>
                  <a:lnTo>
                    <a:pt x="167576" y="212090"/>
                  </a:lnTo>
                  <a:lnTo>
                    <a:pt x="162591" y="200660"/>
                  </a:lnTo>
                  <a:lnTo>
                    <a:pt x="155724" y="189230"/>
                  </a:lnTo>
                  <a:lnTo>
                    <a:pt x="159599" y="185420"/>
                  </a:lnTo>
                  <a:close/>
                </a:path>
                <a:path w="591820" h="534670">
                  <a:moveTo>
                    <a:pt x="511542" y="168910"/>
                  </a:moveTo>
                  <a:lnTo>
                    <a:pt x="438797" y="168910"/>
                  </a:lnTo>
                  <a:lnTo>
                    <a:pt x="445664" y="171450"/>
                  </a:lnTo>
                  <a:lnTo>
                    <a:pt x="459918" y="173990"/>
                  </a:lnTo>
                  <a:lnTo>
                    <a:pt x="472711" y="173990"/>
                  </a:lnTo>
                  <a:lnTo>
                    <a:pt x="483785" y="172720"/>
                  </a:lnTo>
                  <a:lnTo>
                    <a:pt x="512963" y="172720"/>
                  </a:lnTo>
                  <a:lnTo>
                    <a:pt x="511542" y="168910"/>
                  </a:lnTo>
                  <a:close/>
                </a:path>
                <a:path w="591820" h="534670">
                  <a:moveTo>
                    <a:pt x="255387" y="8890"/>
                  </a:moveTo>
                  <a:lnTo>
                    <a:pt x="236246" y="15240"/>
                  </a:lnTo>
                  <a:lnTo>
                    <a:pt x="221128" y="27940"/>
                  </a:lnTo>
                  <a:lnTo>
                    <a:pt x="211200" y="44450"/>
                  </a:lnTo>
                  <a:lnTo>
                    <a:pt x="207632" y="64770"/>
                  </a:lnTo>
                  <a:lnTo>
                    <a:pt x="208140" y="72390"/>
                  </a:lnTo>
                  <a:lnTo>
                    <a:pt x="209622" y="78740"/>
                  </a:lnTo>
                  <a:lnTo>
                    <a:pt x="212012" y="86360"/>
                  </a:lnTo>
                  <a:lnTo>
                    <a:pt x="215245" y="92710"/>
                  </a:lnTo>
                  <a:lnTo>
                    <a:pt x="137729" y="168910"/>
                  </a:lnTo>
                  <a:lnTo>
                    <a:pt x="176395" y="168910"/>
                  </a:lnTo>
                  <a:lnTo>
                    <a:pt x="233240" y="113030"/>
                  </a:lnTo>
                  <a:lnTo>
                    <a:pt x="292258" y="113030"/>
                  </a:lnTo>
                  <a:lnTo>
                    <a:pt x="295043" y="111760"/>
                  </a:lnTo>
                  <a:lnTo>
                    <a:pt x="310064" y="95250"/>
                  </a:lnTo>
                  <a:lnTo>
                    <a:pt x="311103" y="93980"/>
                  </a:lnTo>
                  <a:lnTo>
                    <a:pt x="231164" y="93980"/>
                  </a:lnTo>
                  <a:lnTo>
                    <a:pt x="231164" y="81280"/>
                  </a:lnTo>
                  <a:lnTo>
                    <a:pt x="230472" y="81280"/>
                  </a:lnTo>
                  <a:lnTo>
                    <a:pt x="230472" y="78740"/>
                  </a:lnTo>
                  <a:lnTo>
                    <a:pt x="231856" y="76200"/>
                  </a:lnTo>
                  <a:lnTo>
                    <a:pt x="233932" y="74930"/>
                  </a:lnTo>
                  <a:lnTo>
                    <a:pt x="238777" y="71120"/>
                  </a:lnTo>
                  <a:lnTo>
                    <a:pt x="249851" y="68580"/>
                  </a:lnTo>
                  <a:lnTo>
                    <a:pt x="254003" y="66040"/>
                  </a:lnTo>
                  <a:lnTo>
                    <a:pt x="443952" y="66040"/>
                  </a:lnTo>
                  <a:lnTo>
                    <a:pt x="443468" y="63500"/>
                  </a:lnTo>
                  <a:lnTo>
                    <a:pt x="383428" y="63500"/>
                  </a:lnTo>
                  <a:lnTo>
                    <a:pt x="361973" y="60960"/>
                  </a:lnTo>
                  <a:lnTo>
                    <a:pt x="254003" y="60960"/>
                  </a:lnTo>
                  <a:lnTo>
                    <a:pt x="247082" y="54610"/>
                  </a:lnTo>
                  <a:lnTo>
                    <a:pt x="247082" y="36830"/>
                  </a:lnTo>
                  <a:lnTo>
                    <a:pt x="254003" y="29210"/>
                  </a:lnTo>
                  <a:lnTo>
                    <a:pt x="305765" y="29210"/>
                  </a:lnTo>
                  <a:lnTo>
                    <a:pt x="296828" y="19050"/>
                  </a:lnTo>
                  <a:lnTo>
                    <a:pt x="277503" y="10160"/>
                  </a:lnTo>
                  <a:lnTo>
                    <a:pt x="255387" y="8890"/>
                  </a:lnTo>
                  <a:close/>
                </a:path>
                <a:path w="591820" h="534670">
                  <a:moveTo>
                    <a:pt x="551135" y="88900"/>
                  </a:moveTo>
                  <a:lnTo>
                    <a:pt x="472711" y="88900"/>
                  </a:lnTo>
                  <a:lnTo>
                    <a:pt x="479632" y="90170"/>
                  </a:lnTo>
                  <a:lnTo>
                    <a:pt x="485861" y="91440"/>
                  </a:lnTo>
                  <a:lnTo>
                    <a:pt x="514238" y="132080"/>
                  </a:lnTo>
                  <a:lnTo>
                    <a:pt x="537838" y="132080"/>
                  </a:lnTo>
                  <a:lnTo>
                    <a:pt x="549439" y="109220"/>
                  </a:lnTo>
                  <a:lnTo>
                    <a:pt x="551135" y="88900"/>
                  </a:lnTo>
                  <a:close/>
                </a:path>
                <a:path w="591820" h="534670">
                  <a:moveTo>
                    <a:pt x="292258" y="113030"/>
                  </a:moveTo>
                  <a:lnTo>
                    <a:pt x="233240" y="113030"/>
                  </a:lnTo>
                  <a:lnTo>
                    <a:pt x="254101" y="120650"/>
                  </a:lnTo>
                  <a:lnTo>
                    <a:pt x="275545" y="120650"/>
                  </a:lnTo>
                  <a:lnTo>
                    <a:pt x="292258" y="113030"/>
                  </a:lnTo>
                  <a:close/>
                </a:path>
                <a:path w="591820" h="534670">
                  <a:moveTo>
                    <a:pt x="443952" y="66040"/>
                  </a:moveTo>
                  <a:lnTo>
                    <a:pt x="271998" y="66040"/>
                  </a:lnTo>
                  <a:lnTo>
                    <a:pt x="276151" y="68580"/>
                  </a:lnTo>
                  <a:lnTo>
                    <a:pt x="281688" y="69850"/>
                  </a:lnTo>
                  <a:lnTo>
                    <a:pt x="286533" y="72390"/>
                  </a:lnTo>
                  <a:lnTo>
                    <a:pt x="291377" y="76200"/>
                  </a:lnTo>
                  <a:lnTo>
                    <a:pt x="293454" y="77470"/>
                  </a:lnTo>
                  <a:lnTo>
                    <a:pt x="294838" y="80010"/>
                  </a:lnTo>
                  <a:lnTo>
                    <a:pt x="294838" y="93980"/>
                  </a:lnTo>
                  <a:lnTo>
                    <a:pt x="311103" y="93980"/>
                  </a:lnTo>
                  <a:lnTo>
                    <a:pt x="312141" y="92710"/>
                  </a:lnTo>
                  <a:lnTo>
                    <a:pt x="314909" y="85090"/>
                  </a:lnTo>
                  <a:lnTo>
                    <a:pt x="551453" y="85090"/>
                  </a:lnTo>
                  <a:lnTo>
                    <a:pt x="551771" y="81280"/>
                  </a:lnTo>
                  <a:lnTo>
                    <a:pt x="466482" y="81280"/>
                  </a:lnTo>
                  <a:lnTo>
                    <a:pt x="457149" y="80010"/>
                  </a:lnTo>
                  <a:lnTo>
                    <a:pt x="449438" y="74930"/>
                  </a:lnTo>
                  <a:lnTo>
                    <a:pt x="444194" y="67310"/>
                  </a:lnTo>
                  <a:lnTo>
                    <a:pt x="443952" y="66040"/>
                  </a:lnTo>
                  <a:close/>
                </a:path>
                <a:path w="591820" h="534670">
                  <a:moveTo>
                    <a:pt x="532282" y="33020"/>
                  </a:moveTo>
                  <a:lnTo>
                    <a:pt x="466482" y="33020"/>
                  </a:lnTo>
                  <a:lnTo>
                    <a:pt x="475814" y="35560"/>
                  </a:lnTo>
                  <a:lnTo>
                    <a:pt x="483525" y="40640"/>
                  </a:lnTo>
                  <a:lnTo>
                    <a:pt x="488770" y="48260"/>
                  </a:lnTo>
                  <a:lnTo>
                    <a:pt x="490706" y="57150"/>
                  </a:lnTo>
                  <a:lnTo>
                    <a:pt x="488770" y="67310"/>
                  </a:lnTo>
                  <a:lnTo>
                    <a:pt x="483525" y="74930"/>
                  </a:lnTo>
                  <a:lnTo>
                    <a:pt x="475814" y="80010"/>
                  </a:lnTo>
                  <a:lnTo>
                    <a:pt x="466482" y="81280"/>
                  </a:lnTo>
                  <a:lnTo>
                    <a:pt x="551771" y="81280"/>
                  </a:lnTo>
                  <a:lnTo>
                    <a:pt x="552195" y="76200"/>
                  </a:lnTo>
                  <a:lnTo>
                    <a:pt x="541910" y="44450"/>
                  </a:lnTo>
                  <a:lnTo>
                    <a:pt x="532282" y="33020"/>
                  </a:lnTo>
                  <a:close/>
                </a:path>
                <a:path w="591820" h="534670">
                  <a:moveTo>
                    <a:pt x="456857" y="0"/>
                  </a:moveTo>
                  <a:lnTo>
                    <a:pt x="410193" y="20320"/>
                  </a:lnTo>
                  <a:lnTo>
                    <a:pt x="383428" y="63500"/>
                  </a:lnTo>
                  <a:lnTo>
                    <a:pt x="443468" y="63500"/>
                  </a:lnTo>
                  <a:lnTo>
                    <a:pt x="442258" y="57150"/>
                  </a:lnTo>
                  <a:lnTo>
                    <a:pt x="444096" y="48260"/>
                  </a:lnTo>
                  <a:lnTo>
                    <a:pt x="449179" y="40640"/>
                  </a:lnTo>
                  <a:lnTo>
                    <a:pt x="456857" y="35560"/>
                  </a:lnTo>
                  <a:lnTo>
                    <a:pt x="466482" y="33020"/>
                  </a:lnTo>
                  <a:lnTo>
                    <a:pt x="532282" y="33020"/>
                  </a:lnTo>
                  <a:lnTo>
                    <a:pt x="519445" y="17780"/>
                  </a:lnTo>
                  <a:lnTo>
                    <a:pt x="489839" y="3810"/>
                  </a:lnTo>
                  <a:lnTo>
                    <a:pt x="456857" y="0"/>
                  </a:lnTo>
                  <a:close/>
                </a:path>
                <a:path w="591820" h="534670">
                  <a:moveTo>
                    <a:pt x="305765" y="29210"/>
                  </a:moveTo>
                  <a:lnTo>
                    <a:pt x="271998" y="29210"/>
                  </a:lnTo>
                  <a:lnTo>
                    <a:pt x="278919" y="36830"/>
                  </a:lnTo>
                  <a:lnTo>
                    <a:pt x="278919" y="54610"/>
                  </a:lnTo>
                  <a:lnTo>
                    <a:pt x="271998" y="60960"/>
                  </a:lnTo>
                  <a:lnTo>
                    <a:pt x="361973" y="60960"/>
                  </a:lnTo>
                  <a:lnTo>
                    <a:pt x="319062" y="55880"/>
                  </a:lnTo>
                  <a:lnTo>
                    <a:pt x="311351" y="35560"/>
                  </a:lnTo>
                  <a:lnTo>
                    <a:pt x="305765" y="292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6797167" y="1630470"/>
            <a:ext cx="5109210" cy="1637030"/>
          </a:xfrm>
          <a:prstGeom prst="rect">
            <a:avLst/>
          </a:prstGeom>
        </p:spPr>
        <p:txBody>
          <a:bodyPr wrap="square" lIns="0" tIns="132715" rIns="0" bIns="0" rtlCol="0" vert="horz">
            <a:spAutoFit/>
          </a:bodyPr>
          <a:lstStyle/>
          <a:p>
            <a:pPr marL="371475">
              <a:lnSpc>
                <a:spcPct val="100000"/>
              </a:lnSpc>
              <a:spcBef>
                <a:spcPts val="1045"/>
              </a:spcBef>
            </a:pPr>
            <a:r>
              <a:rPr dirty="0" sz="1500" spc="-5" b="1">
                <a:latin typeface="Verdana"/>
                <a:cs typeface="Verdana"/>
              </a:rPr>
              <a:t>Riwayat</a:t>
            </a:r>
            <a:r>
              <a:rPr dirty="0" sz="1500" spc="-15" b="1">
                <a:latin typeface="Verdana"/>
                <a:cs typeface="Verdana"/>
              </a:rPr>
              <a:t> </a:t>
            </a:r>
            <a:r>
              <a:rPr dirty="0" sz="1500" spc="-5" b="1">
                <a:latin typeface="Verdana"/>
                <a:cs typeface="Verdana"/>
              </a:rPr>
              <a:t>Pendidikan</a:t>
            </a:r>
            <a:endParaRPr sz="1500">
              <a:latin typeface="Verdana"/>
              <a:cs typeface="Verdana"/>
            </a:endParaRPr>
          </a:p>
          <a:p>
            <a:pPr marL="184785" marR="5080" indent="-172720">
              <a:lnSpc>
                <a:spcPct val="150000"/>
              </a:lnSpc>
              <a:spcBef>
                <a:spcPts val="40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100" b="1">
                <a:latin typeface="Verdana"/>
                <a:cs typeface="Verdana"/>
              </a:rPr>
              <a:t>S3, Mahasiswa S3 </a:t>
            </a:r>
            <a:r>
              <a:rPr dirty="0" sz="1100" spc="-5" b="1">
                <a:latin typeface="Verdana"/>
                <a:cs typeface="Verdana"/>
              </a:rPr>
              <a:t>Ilmu Komputer, Fakultas MIPA Universitas  Gadjah Mada,</a:t>
            </a:r>
            <a:r>
              <a:rPr dirty="0" sz="1100" spc="5" b="1">
                <a:latin typeface="Verdana"/>
                <a:cs typeface="Verdana"/>
              </a:rPr>
              <a:t> </a:t>
            </a:r>
            <a:r>
              <a:rPr dirty="0" sz="1100" b="1">
                <a:latin typeface="Verdana"/>
                <a:cs typeface="Verdana"/>
              </a:rPr>
              <a:t>Yogyakarta</a:t>
            </a:r>
            <a:endParaRPr sz="1100">
              <a:latin typeface="Verdana"/>
              <a:cs typeface="Verdana"/>
            </a:endParaRPr>
          </a:p>
          <a:p>
            <a:pPr marL="184785" marR="6350" indent="-172720">
              <a:lnSpc>
                <a:spcPct val="150000"/>
              </a:lnSpc>
              <a:buFont typeface="Arial"/>
              <a:buChar char="•"/>
              <a:tabLst>
                <a:tab pos="185420" algn="l"/>
                <a:tab pos="631190" algn="l"/>
                <a:tab pos="1537970" algn="l"/>
                <a:tab pos="2798445" algn="l"/>
                <a:tab pos="3877945" algn="l"/>
                <a:tab pos="4627880" algn="l"/>
              </a:tabLst>
            </a:pPr>
            <a:r>
              <a:rPr dirty="0" sz="1100" spc="-5" b="1">
                <a:latin typeface="Verdana"/>
                <a:cs typeface="Verdana"/>
              </a:rPr>
              <a:t>S</a:t>
            </a:r>
            <a:r>
              <a:rPr dirty="0" sz="1100" spc="5" b="1">
                <a:latin typeface="Verdana"/>
                <a:cs typeface="Verdana"/>
              </a:rPr>
              <a:t>2</a:t>
            </a:r>
            <a:r>
              <a:rPr dirty="0" sz="1100" b="1">
                <a:latin typeface="Verdana"/>
                <a:cs typeface="Verdana"/>
              </a:rPr>
              <a:t>,</a:t>
            </a:r>
            <a:r>
              <a:rPr dirty="0" sz="1100" b="1">
                <a:latin typeface="Verdana"/>
                <a:cs typeface="Verdana"/>
              </a:rPr>
              <a:t>	</a:t>
            </a:r>
            <a:r>
              <a:rPr dirty="0" sz="1100" spc="-5" b="1">
                <a:latin typeface="Verdana"/>
                <a:cs typeface="Verdana"/>
              </a:rPr>
              <a:t>Strateg</a:t>
            </a:r>
            <a:r>
              <a:rPr dirty="0" sz="1100" spc="-10" b="1">
                <a:latin typeface="Verdana"/>
                <a:cs typeface="Verdana"/>
              </a:rPr>
              <a:t>i</a:t>
            </a:r>
            <a:r>
              <a:rPr dirty="0" sz="1100" b="1">
                <a:latin typeface="Verdana"/>
                <a:cs typeface="Verdana"/>
              </a:rPr>
              <a:t>c</a:t>
            </a:r>
            <a:r>
              <a:rPr dirty="0" sz="1100" b="1">
                <a:latin typeface="Verdana"/>
                <a:cs typeface="Verdana"/>
              </a:rPr>
              <a:t>	</a:t>
            </a:r>
            <a:r>
              <a:rPr dirty="0" sz="1100" b="1">
                <a:latin typeface="Verdana"/>
                <a:cs typeface="Verdana"/>
              </a:rPr>
              <a:t>M</a:t>
            </a:r>
            <a:r>
              <a:rPr dirty="0" sz="1100" spc="-10" b="1">
                <a:latin typeface="Verdana"/>
                <a:cs typeface="Verdana"/>
              </a:rPr>
              <a:t>a</a:t>
            </a:r>
            <a:r>
              <a:rPr dirty="0" sz="1100" b="1">
                <a:latin typeface="Verdana"/>
                <a:cs typeface="Verdana"/>
              </a:rPr>
              <a:t>n</a:t>
            </a:r>
            <a:r>
              <a:rPr dirty="0" sz="1100" spc="-10" b="1">
                <a:latin typeface="Verdana"/>
                <a:cs typeface="Verdana"/>
              </a:rPr>
              <a:t>a</a:t>
            </a:r>
            <a:r>
              <a:rPr dirty="0" sz="1100" spc="-5" b="1">
                <a:latin typeface="Verdana"/>
                <a:cs typeface="Verdana"/>
              </a:rPr>
              <a:t>ge</a:t>
            </a:r>
            <a:r>
              <a:rPr dirty="0" sz="1100" spc="-10" b="1">
                <a:latin typeface="Verdana"/>
                <a:cs typeface="Verdana"/>
              </a:rPr>
              <a:t>m</a:t>
            </a:r>
            <a:r>
              <a:rPr dirty="0" sz="1100" spc="-5" b="1">
                <a:latin typeface="Verdana"/>
                <a:cs typeface="Verdana"/>
              </a:rPr>
              <a:t>e</a:t>
            </a:r>
            <a:r>
              <a:rPr dirty="0" sz="1100" b="1">
                <a:latin typeface="Verdana"/>
                <a:cs typeface="Verdana"/>
              </a:rPr>
              <a:t>nt,</a:t>
            </a:r>
            <a:r>
              <a:rPr dirty="0" sz="1100" b="1">
                <a:latin typeface="Verdana"/>
                <a:cs typeface="Verdana"/>
              </a:rPr>
              <a:t>	</a:t>
            </a:r>
            <a:r>
              <a:rPr dirty="0" sz="1100" b="1">
                <a:latin typeface="Verdana"/>
                <a:cs typeface="Verdana"/>
              </a:rPr>
              <a:t>Un</a:t>
            </a:r>
            <a:r>
              <a:rPr dirty="0" sz="1100" spc="-20" b="1">
                <a:latin typeface="Verdana"/>
                <a:cs typeface="Verdana"/>
              </a:rPr>
              <a:t>i</a:t>
            </a:r>
            <a:r>
              <a:rPr dirty="0" sz="1100" spc="-10" b="1">
                <a:latin typeface="Verdana"/>
                <a:cs typeface="Verdana"/>
              </a:rPr>
              <a:t>v</a:t>
            </a:r>
            <a:r>
              <a:rPr dirty="0" sz="1100" spc="-5" b="1">
                <a:latin typeface="Verdana"/>
                <a:cs typeface="Verdana"/>
              </a:rPr>
              <a:t>e</a:t>
            </a:r>
            <a:r>
              <a:rPr dirty="0" sz="1100" spc="-10" b="1">
                <a:latin typeface="Verdana"/>
                <a:cs typeface="Verdana"/>
              </a:rPr>
              <a:t>r</a:t>
            </a:r>
            <a:r>
              <a:rPr dirty="0" sz="1100" b="1">
                <a:latin typeface="Verdana"/>
                <a:cs typeface="Verdana"/>
              </a:rPr>
              <a:t>s</a:t>
            </a:r>
            <a:r>
              <a:rPr dirty="0" sz="1100" spc="-10" b="1">
                <a:latin typeface="Verdana"/>
                <a:cs typeface="Verdana"/>
              </a:rPr>
              <a:t>i</a:t>
            </a:r>
            <a:r>
              <a:rPr dirty="0" sz="1100" b="1">
                <a:latin typeface="Verdana"/>
                <a:cs typeface="Verdana"/>
              </a:rPr>
              <a:t>t</a:t>
            </a:r>
            <a:r>
              <a:rPr dirty="0" sz="1100" spc="-5" b="1">
                <a:latin typeface="Verdana"/>
                <a:cs typeface="Verdana"/>
              </a:rPr>
              <a:t>a</a:t>
            </a:r>
            <a:r>
              <a:rPr dirty="0" sz="1100" b="1">
                <a:latin typeface="Verdana"/>
                <a:cs typeface="Verdana"/>
              </a:rPr>
              <a:t>s</a:t>
            </a:r>
            <a:r>
              <a:rPr dirty="0" sz="1100" b="1">
                <a:latin typeface="Verdana"/>
                <a:cs typeface="Verdana"/>
              </a:rPr>
              <a:t>	</a:t>
            </a:r>
            <a:r>
              <a:rPr dirty="0" sz="1100" b="1">
                <a:latin typeface="Verdana"/>
                <a:cs typeface="Verdana"/>
              </a:rPr>
              <a:t>G</a:t>
            </a:r>
            <a:r>
              <a:rPr dirty="0" sz="1100" spc="-10" b="1">
                <a:latin typeface="Verdana"/>
                <a:cs typeface="Verdana"/>
              </a:rPr>
              <a:t>a</a:t>
            </a:r>
            <a:r>
              <a:rPr dirty="0" sz="1100" spc="-5" b="1">
                <a:latin typeface="Verdana"/>
                <a:cs typeface="Verdana"/>
              </a:rPr>
              <a:t>d</a:t>
            </a:r>
            <a:r>
              <a:rPr dirty="0" sz="1100" b="1">
                <a:latin typeface="Verdana"/>
                <a:cs typeface="Verdana"/>
              </a:rPr>
              <a:t>j</a:t>
            </a:r>
            <a:r>
              <a:rPr dirty="0" sz="1100" spc="-10" b="1">
                <a:latin typeface="Verdana"/>
                <a:cs typeface="Verdana"/>
              </a:rPr>
              <a:t>a</a:t>
            </a:r>
            <a:r>
              <a:rPr dirty="0" sz="1100" b="1">
                <a:latin typeface="Verdana"/>
                <a:cs typeface="Verdana"/>
              </a:rPr>
              <a:t>h</a:t>
            </a:r>
            <a:r>
              <a:rPr dirty="0" sz="1100" b="1">
                <a:latin typeface="Verdana"/>
                <a:cs typeface="Verdana"/>
              </a:rPr>
              <a:t>	</a:t>
            </a:r>
            <a:r>
              <a:rPr dirty="0" sz="1100" b="1">
                <a:latin typeface="Verdana"/>
                <a:cs typeface="Verdana"/>
              </a:rPr>
              <a:t>M</a:t>
            </a:r>
            <a:r>
              <a:rPr dirty="0" sz="1100" spc="-10" b="1">
                <a:latin typeface="Verdana"/>
                <a:cs typeface="Verdana"/>
              </a:rPr>
              <a:t>a</a:t>
            </a:r>
            <a:r>
              <a:rPr dirty="0" sz="1100" spc="-5" b="1">
                <a:latin typeface="Verdana"/>
                <a:cs typeface="Verdana"/>
              </a:rPr>
              <a:t>d</a:t>
            </a:r>
            <a:r>
              <a:rPr dirty="0" sz="1100" spc="-10" b="1">
                <a:latin typeface="Verdana"/>
                <a:cs typeface="Verdana"/>
              </a:rPr>
              <a:t>a</a:t>
            </a:r>
            <a:r>
              <a:rPr dirty="0" sz="1100" b="1">
                <a:latin typeface="Verdana"/>
                <a:cs typeface="Verdana"/>
              </a:rPr>
              <a:t>,  </a:t>
            </a:r>
            <a:r>
              <a:rPr dirty="0" sz="1100" b="1">
                <a:latin typeface="Verdana"/>
                <a:cs typeface="Verdana"/>
              </a:rPr>
              <a:t>Yogyakarta</a:t>
            </a:r>
            <a:endParaRPr sz="1100">
              <a:latin typeface="Verdana"/>
              <a:cs typeface="Verdana"/>
            </a:endParaRPr>
          </a:p>
          <a:p>
            <a:pPr marL="184785" indent="-17272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100" spc="-5" b="1">
                <a:latin typeface="Verdana"/>
                <a:cs typeface="Verdana"/>
              </a:rPr>
              <a:t>S1, Ilmu </a:t>
            </a:r>
            <a:r>
              <a:rPr dirty="0" sz="1100" b="1">
                <a:latin typeface="Verdana"/>
                <a:cs typeface="Verdana"/>
              </a:rPr>
              <a:t>Komputer, </a:t>
            </a:r>
            <a:r>
              <a:rPr dirty="0" sz="1100" spc="-5" b="1">
                <a:latin typeface="Verdana"/>
                <a:cs typeface="Verdana"/>
              </a:rPr>
              <a:t>Universitas Gadjah Mada,</a:t>
            </a:r>
            <a:r>
              <a:rPr dirty="0" sz="1100" spc="10" b="1">
                <a:latin typeface="Verdana"/>
                <a:cs typeface="Verdana"/>
              </a:rPr>
              <a:t> </a:t>
            </a:r>
            <a:r>
              <a:rPr dirty="0" sz="1100" b="1">
                <a:latin typeface="Verdana"/>
                <a:cs typeface="Verdana"/>
              </a:rPr>
              <a:t>Yogyakarta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755638" y="1767585"/>
            <a:ext cx="296545" cy="261620"/>
            <a:chOff x="6755638" y="1767585"/>
            <a:chExt cx="296545" cy="261620"/>
          </a:xfrm>
        </p:grpSpPr>
        <p:sp>
          <p:nvSpPr>
            <p:cNvPr id="22" name="object 22"/>
            <p:cNvSpPr/>
            <p:nvPr/>
          </p:nvSpPr>
          <p:spPr>
            <a:xfrm>
              <a:off x="6761988" y="1773935"/>
              <a:ext cx="283845" cy="248920"/>
            </a:xfrm>
            <a:custGeom>
              <a:avLst/>
              <a:gdLst/>
              <a:ahLst/>
              <a:cxnLst/>
              <a:rect l="l" t="t" r="r" b="b"/>
              <a:pathLst>
                <a:path w="283845" h="248919">
                  <a:moveTo>
                    <a:pt x="141731" y="0"/>
                  </a:moveTo>
                  <a:lnTo>
                    <a:pt x="96950" y="6333"/>
                  </a:lnTo>
                  <a:lnTo>
                    <a:pt x="58046" y="23969"/>
                  </a:lnTo>
                  <a:lnTo>
                    <a:pt x="27358" y="50858"/>
                  </a:lnTo>
                  <a:lnTo>
                    <a:pt x="7229" y="84953"/>
                  </a:lnTo>
                  <a:lnTo>
                    <a:pt x="0" y="124205"/>
                  </a:lnTo>
                  <a:lnTo>
                    <a:pt x="7229" y="163458"/>
                  </a:lnTo>
                  <a:lnTo>
                    <a:pt x="27358" y="197553"/>
                  </a:lnTo>
                  <a:lnTo>
                    <a:pt x="58046" y="224442"/>
                  </a:lnTo>
                  <a:lnTo>
                    <a:pt x="96950" y="242078"/>
                  </a:lnTo>
                  <a:lnTo>
                    <a:pt x="141731" y="248412"/>
                  </a:lnTo>
                  <a:lnTo>
                    <a:pt x="186513" y="242078"/>
                  </a:lnTo>
                  <a:lnTo>
                    <a:pt x="225417" y="224442"/>
                  </a:lnTo>
                  <a:lnTo>
                    <a:pt x="256105" y="197553"/>
                  </a:lnTo>
                  <a:lnTo>
                    <a:pt x="276234" y="163458"/>
                  </a:lnTo>
                  <a:lnTo>
                    <a:pt x="283463" y="124205"/>
                  </a:lnTo>
                  <a:lnTo>
                    <a:pt x="276234" y="84953"/>
                  </a:lnTo>
                  <a:lnTo>
                    <a:pt x="256105" y="50858"/>
                  </a:lnTo>
                  <a:lnTo>
                    <a:pt x="225417" y="23969"/>
                  </a:lnTo>
                  <a:lnTo>
                    <a:pt x="186513" y="6333"/>
                  </a:lnTo>
                  <a:lnTo>
                    <a:pt x="141731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761988" y="1773935"/>
              <a:ext cx="283845" cy="248920"/>
            </a:xfrm>
            <a:custGeom>
              <a:avLst/>
              <a:gdLst/>
              <a:ahLst/>
              <a:cxnLst/>
              <a:rect l="l" t="t" r="r" b="b"/>
              <a:pathLst>
                <a:path w="283845" h="248919">
                  <a:moveTo>
                    <a:pt x="0" y="124205"/>
                  </a:moveTo>
                  <a:lnTo>
                    <a:pt x="7229" y="84953"/>
                  </a:lnTo>
                  <a:lnTo>
                    <a:pt x="27358" y="50858"/>
                  </a:lnTo>
                  <a:lnTo>
                    <a:pt x="58046" y="23969"/>
                  </a:lnTo>
                  <a:lnTo>
                    <a:pt x="96950" y="6333"/>
                  </a:lnTo>
                  <a:lnTo>
                    <a:pt x="141731" y="0"/>
                  </a:lnTo>
                  <a:lnTo>
                    <a:pt x="186513" y="6333"/>
                  </a:lnTo>
                  <a:lnTo>
                    <a:pt x="225417" y="23969"/>
                  </a:lnTo>
                  <a:lnTo>
                    <a:pt x="256105" y="50858"/>
                  </a:lnTo>
                  <a:lnTo>
                    <a:pt x="276234" y="84953"/>
                  </a:lnTo>
                  <a:lnTo>
                    <a:pt x="283463" y="124205"/>
                  </a:lnTo>
                  <a:lnTo>
                    <a:pt x="276234" y="163458"/>
                  </a:lnTo>
                  <a:lnTo>
                    <a:pt x="256105" y="197553"/>
                  </a:lnTo>
                  <a:lnTo>
                    <a:pt x="225417" y="224442"/>
                  </a:lnTo>
                  <a:lnTo>
                    <a:pt x="186513" y="242078"/>
                  </a:lnTo>
                  <a:lnTo>
                    <a:pt x="141731" y="248412"/>
                  </a:lnTo>
                  <a:lnTo>
                    <a:pt x="96950" y="242078"/>
                  </a:lnTo>
                  <a:lnTo>
                    <a:pt x="58046" y="224442"/>
                  </a:lnTo>
                  <a:lnTo>
                    <a:pt x="27358" y="197553"/>
                  </a:lnTo>
                  <a:lnTo>
                    <a:pt x="7229" y="163458"/>
                  </a:lnTo>
                  <a:lnTo>
                    <a:pt x="0" y="124205"/>
                  </a:lnTo>
                  <a:close/>
                </a:path>
              </a:pathLst>
            </a:custGeom>
            <a:ln w="12700">
              <a:solidFill>
                <a:srgbClr val="C293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832854" y="1843277"/>
              <a:ext cx="162560" cy="93345"/>
            </a:xfrm>
            <a:custGeom>
              <a:avLst/>
              <a:gdLst/>
              <a:ahLst/>
              <a:cxnLst/>
              <a:rect l="l" t="t" r="r" b="b"/>
              <a:pathLst>
                <a:path w="162559" h="93344">
                  <a:moveTo>
                    <a:pt x="0" y="28956"/>
                  </a:moveTo>
                  <a:lnTo>
                    <a:pt x="60325" y="91694"/>
                  </a:lnTo>
                </a:path>
                <a:path w="162559" h="93344">
                  <a:moveTo>
                    <a:pt x="162432" y="0"/>
                  </a:moveTo>
                  <a:lnTo>
                    <a:pt x="41148" y="92837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11637644" y="3899661"/>
            <a:ext cx="38608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b="1">
                <a:latin typeface="Verdana"/>
                <a:cs typeface="Verdana"/>
              </a:rPr>
              <a:t>C</a:t>
            </a:r>
            <a:r>
              <a:rPr dirty="0" sz="1050" spc="-5" b="1">
                <a:latin typeface="Verdana"/>
                <a:cs typeface="Verdana"/>
              </a:rPr>
              <a:t>fDS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14133" y="3558920"/>
            <a:ext cx="4608830" cy="768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0"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latin typeface="Verdana"/>
                <a:cs typeface="Verdana"/>
              </a:rPr>
              <a:t>Pengalaman</a:t>
            </a:r>
            <a:r>
              <a:rPr dirty="0" sz="1500" spc="-35" b="1">
                <a:latin typeface="Verdana"/>
                <a:cs typeface="Verdana"/>
              </a:rPr>
              <a:t> </a:t>
            </a:r>
            <a:r>
              <a:rPr dirty="0" sz="1500" spc="-5" b="1">
                <a:latin typeface="Verdana"/>
                <a:cs typeface="Verdana"/>
              </a:rPr>
              <a:t>Profesi</a:t>
            </a:r>
            <a:endParaRPr sz="1500">
              <a:latin typeface="Verdana"/>
              <a:cs typeface="Verdana"/>
            </a:endParaRPr>
          </a:p>
          <a:p>
            <a:pPr marL="12700" marR="5080">
              <a:lnSpc>
                <a:spcPct val="150500"/>
              </a:lnSpc>
              <a:spcBef>
                <a:spcPts val="250"/>
              </a:spcBef>
              <a:tabLst>
                <a:tab pos="620395" algn="l"/>
                <a:tab pos="855344" algn="l"/>
                <a:tab pos="1774189" algn="l"/>
                <a:tab pos="2763520" algn="l"/>
                <a:tab pos="3435985" algn="l"/>
                <a:tab pos="4025900" algn="l"/>
              </a:tabLst>
            </a:pPr>
            <a:r>
              <a:rPr dirty="0" sz="1050" b="1">
                <a:latin typeface="Verdana"/>
                <a:cs typeface="Verdana"/>
              </a:rPr>
              <a:t>D</a:t>
            </a:r>
            <a:r>
              <a:rPr dirty="0" sz="1050" spc="-10" b="1">
                <a:latin typeface="Verdana"/>
                <a:cs typeface="Verdana"/>
              </a:rPr>
              <a:t>o</a:t>
            </a:r>
            <a:r>
              <a:rPr dirty="0" sz="1050" spc="-5" b="1">
                <a:latin typeface="Verdana"/>
                <a:cs typeface="Verdana"/>
              </a:rPr>
              <a:t>s</a:t>
            </a:r>
            <a:r>
              <a:rPr dirty="0" sz="1050" spc="-10" b="1">
                <a:latin typeface="Verdana"/>
                <a:cs typeface="Verdana"/>
              </a:rPr>
              <a:t>e</a:t>
            </a:r>
            <a:r>
              <a:rPr dirty="0" sz="1050" b="1">
                <a:latin typeface="Verdana"/>
                <a:cs typeface="Verdana"/>
              </a:rPr>
              <a:t>n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b="1">
                <a:latin typeface="Verdana"/>
                <a:cs typeface="Verdana"/>
              </a:rPr>
              <a:t>/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spc="-5" b="1">
                <a:latin typeface="Verdana"/>
                <a:cs typeface="Verdana"/>
              </a:rPr>
              <a:t>A</a:t>
            </a:r>
            <a:r>
              <a:rPr dirty="0" sz="1050" b="1">
                <a:latin typeface="Verdana"/>
                <a:cs typeface="Verdana"/>
              </a:rPr>
              <a:t>ka</a:t>
            </a:r>
            <a:r>
              <a:rPr dirty="0" sz="1050" spc="5" b="1">
                <a:latin typeface="Verdana"/>
                <a:cs typeface="Verdana"/>
              </a:rPr>
              <a:t>d</a:t>
            </a:r>
            <a:r>
              <a:rPr dirty="0" sz="1050" spc="-10" b="1">
                <a:latin typeface="Verdana"/>
                <a:cs typeface="Verdana"/>
              </a:rPr>
              <a:t>e</a:t>
            </a:r>
            <a:r>
              <a:rPr dirty="0" sz="1050" b="1">
                <a:latin typeface="Verdana"/>
                <a:cs typeface="Verdana"/>
              </a:rPr>
              <a:t>m</a:t>
            </a:r>
            <a:r>
              <a:rPr dirty="0" sz="1050" spc="-15" b="1">
                <a:latin typeface="Verdana"/>
                <a:cs typeface="Verdana"/>
              </a:rPr>
              <a:t>i</a:t>
            </a:r>
            <a:r>
              <a:rPr dirty="0" sz="1050" spc="-5" b="1">
                <a:latin typeface="Verdana"/>
                <a:cs typeface="Verdana"/>
              </a:rPr>
              <a:t>s</a:t>
            </a:r>
            <a:r>
              <a:rPr dirty="0" sz="1050" b="1">
                <a:latin typeface="Verdana"/>
                <a:cs typeface="Verdana"/>
              </a:rPr>
              <a:t>i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spc="-10" b="1">
                <a:latin typeface="Verdana"/>
                <a:cs typeface="Verdana"/>
              </a:rPr>
              <a:t>U</a:t>
            </a:r>
            <a:r>
              <a:rPr dirty="0" sz="1050" b="1">
                <a:latin typeface="Verdana"/>
                <a:cs typeface="Verdana"/>
              </a:rPr>
              <a:t>ni</a:t>
            </a:r>
            <a:r>
              <a:rPr dirty="0" sz="1050" spc="-5" b="1">
                <a:latin typeface="Verdana"/>
                <a:cs typeface="Verdana"/>
              </a:rPr>
              <a:t>v</a:t>
            </a:r>
            <a:r>
              <a:rPr dirty="0" sz="1050" spc="-10" b="1">
                <a:latin typeface="Verdana"/>
                <a:cs typeface="Verdana"/>
              </a:rPr>
              <a:t>e</a:t>
            </a:r>
            <a:r>
              <a:rPr dirty="0" sz="1050" spc="-5" b="1">
                <a:latin typeface="Verdana"/>
                <a:cs typeface="Verdana"/>
              </a:rPr>
              <a:t>rsita</a:t>
            </a:r>
            <a:r>
              <a:rPr dirty="0" sz="1050" b="1">
                <a:latin typeface="Verdana"/>
                <a:cs typeface="Verdana"/>
              </a:rPr>
              <a:t>s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spc="-5" b="1">
                <a:latin typeface="Verdana"/>
                <a:cs typeface="Verdana"/>
              </a:rPr>
              <a:t>G</a:t>
            </a:r>
            <a:r>
              <a:rPr dirty="0" sz="1050" b="1">
                <a:latin typeface="Verdana"/>
                <a:cs typeface="Verdana"/>
              </a:rPr>
              <a:t>a</a:t>
            </a:r>
            <a:r>
              <a:rPr dirty="0" sz="1050" spc="-5" b="1">
                <a:latin typeface="Verdana"/>
                <a:cs typeface="Verdana"/>
              </a:rPr>
              <a:t>d</a:t>
            </a:r>
            <a:r>
              <a:rPr dirty="0" sz="1050" spc="-10" b="1">
                <a:latin typeface="Verdana"/>
                <a:cs typeface="Verdana"/>
              </a:rPr>
              <a:t>j</a:t>
            </a:r>
            <a:r>
              <a:rPr dirty="0" sz="1050" b="1">
                <a:latin typeface="Verdana"/>
                <a:cs typeface="Verdana"/>
              </a:rPr>
              <a:t>ah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b="1">
                <a:latin typeface="Verdana"/>
                <a:cs typeface="Verdana"/>
              </a:rPr>
              <a:t>M</a:t>
            </a:r>
            <a:r>
              <a:rPr dirty="0" sz="1050" b="1">
                <a:latin typeface="Verdana"/>
                <a:cs typeface="Verdana"/>
              </a:rPr>
              <a:t>a</a:t>
            </a:r>
            <a:r>
              <a:rPr dirty="0" sz="1050" spc="-5" b="1">
                <a:latin typeface="Verdana"/>
                <a:cs typeface="Verdana"/>
              </a:rPr>
              <a:t>d</a:t>
            </a:r>
            <a:r>
              <a:rPr dirty="0" sz="1050" b="1">
                <a:latin typeface="Verdana"/>
                <a:cs typeface="Verdana"/>
              </a:rPr>
              <a:t>a,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spc="5" b="1">
                <a:latin typeface="Verdana"/>
                <a:cs typeface="Verdana"/>
              </a:rPr>
              <a:t>P</a:t>
            </a:r>
            <a:r>
              <a:rPr dirty="0" sz="1050" spc="-10" b="1">
                <a:latin typeface="Verdana"/>
                <a:cs typeface="Verdana"/>
              </a:rPr>
              <a:t>e</a:t>
            </a:r>
            <a:r>
              <a:rPr dirty="0" sz="1050" b="1">
                <a:latin typeface="Verdana"/>
                <a:cs typeface="Verdana"/>
              </a:rPr>
              <a:t>n</a:t>
            </a:r>
            <a:r>
              <a:rPr dirty="0" sz="1050" spc="-10" b="1">
                <a:latin typeface="Verdana"/>
                <a:cs typeface="Verdana"/>
              </a:rPr>
              <a:t>e</a:t>
            </a:r>
            <a:r>
              <a:rPr dirty="0" sz="1050" b="1">
                <a:latin typeface="Verdana"/>
                <a:cs typeface="Verdana"/>
              </a:rPr>
              <a:t>li</a:t>
            </a:r>
            <a:r>
              <a:rPr dirty="0" sz="1050" spc="-5" b="1">
                <a:latin typeface="Verdana"/>
                <a:cs typeface="Verdana"/>
              </a:rPr>
              <a:t>t</a:t>
            </a:r>
            <a:r>
              <a:rPr dirty="0" sz="1050" b="1">
                <a:latin typeface="Verdana"/>
                <a:cs typeface="Verdana"/>
              </a:rPr>
              <a:t>i  </a:t>
            </a:r>
            <a:r>
              <a:rPr dirty="0" sz="1050" spc="-5" b="1">
                <a:latin typeface="Verdana"/>
                <a:cs typeface="Verdana"/>
              </a:rPr>
              <a:t>Universitas </a:t>
            </a:r>
            <a:r>
              <a:rPr dirty="0" sz="1050" b="1">
                <a:latin typeface="Verdana"/>
                <a:cs typeface="Verdana"/>
              </a:rPr>
              <a:t>Gadjah</a:t>
            </a:r>
            <a:r>
              <a:rPr dirty="0" sz="1050" spc="-30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Mada</a:t>
            </a:r>
            <a:endParaRPr sz="1050">
              <a:latin typeface="Verdana"/>
              <a:cs typeface="Verdana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892797" y="3558285"/>
            <a:ext cx="261620" cy="259715"/>
            <a:chOff x="6892797" y="3558285"/>
            <a:chExt cx="261620" cy="259715"/>
          </a:xfrm>
        </p:grpSpPr>
        <p:sp>
          <p:nvSpPr>
            <p:cNvPr id="28" name="object 28"/>
            <p:cNvSpPr/>
            <p:nvPr/>
          </p:nvSpPr>
          <p:spPr>
            <a:xfrm>
              <a:off x="6899147" y="3564635"/>
              <a:ext cx="248411" cy="2468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899147" y="3564635"/>
              <a:ext cx="248920" cy="247015"/>
            </a:xfrm>
            <a:custGeom>
              <a:avLst/>
              <a:gdLst/>
              <a:ahLst/>
              <a:cxnLst/>
              <a:rect l="l" t="t" r="r" b="b"/>
              <a:pathLst>
                <a:path w="248920" h="247014">
                  <a:moveTo>
                    <a:pt x="0" y="123443"/>
                  </a:moveTo>
                  <a:lnTo>
                    <a:pt x="9763" y="75384"/>
                  </a:lnTo>
                  <a:lnTo>
                    <a:pt x="36385" y="36147"/>
                  </a:lnTo>
                  <a:lnTo>
                    <a:pt x="75866" y="9697"/>
                  </a:lnTo>
                  <a:lnTo>
                    <a:pt x="124205" y="0"/>
                  </a:lnTo>
                  <a:lnTo>
                    <a:pt x="172545" y="9697"/>
                  </a:lnTo>
                  <a:lnTo>
                    <a:pt x="212026" y="36147"/>
                  </a:lnTo>
                  <a:lnTo>
                    <a:pt x="238648" y="75384"/>
                  </a:lnTo>
                  <a:lnTo>
                    <a:pt x="248411" y="123443"/>
                  </a:lnTo>
                  <a:lnTo>
                    <a:pt x="238648" y="171503"/>
                  </a:lnTo>
                  <a:lnTo>
                    <a:pt x="212026" y="210740"/>
                  </a:lnTo>
                  <a:lnTo>
                    <a:pt x="172545" y="237190"/>
                  </a:lnTo>
                  <a:lnTo>
                    <a:pt x="124205" y="246887"/>
                  </a:lnTo>
                  <a:lnTo>
                    <a:pt x="75866" y="237190"/>
                  </a:lnTo>
                  <a:lnTo>
                    <a:pt x="36385" y="210740"/>
                  </a:lnTo>
                  <a:lnTo>
                    <a:pt x="9763" y="171503"/>
                  </a:lnTo>
                  <a:lnTo>
                    <a:pt x="0" y="123443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944105" y="3633977"/>
              <a:ext cx="159385" cy="110489"/>
            </a:xfrm>
            <a:custGeom>
              <a:avLst/>
              <a:gdLst/>
              <a:ahLst/>
              <a:cxnLst/>
              <a:rect l="l" t="t" r="r" b="b"/>
              <a:pathLst>
                <a:path w="159384" h="110489">
                  <a:moveTo>
                    <a:pt x="0" y="47244"/>
                  </a:moveTo>
                  <a:lnTo>
                    <a:pt x="52704" y="109982"/>
                  </a:lnTo>
                </a:path>
                <a:path w="159384" h="110489">
                  <a:moveTo>
                    <a:pt x="159385" y="0"/>
                  </a:moveTo>
                  <a:lnTo>
                    <a:pt x="53340" y="92837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6911467" y="4790694"/>
            <a:ext cx="4993005" cy="17487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3540"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latin typeface="Verdana"/>
                <a:cs typeface="Verdana"/>
              </a:rPr>
              <a:t>Pengalaman</a:t>
            </a:r>
            <a:r>
              <a:rPr dirty="0" sz="1500" spc="-35" b="1">
                <a:latin typeface="Verdana"/>
                <a:cs typeface="Verdana"/>
              </a:rPr>
              <a:t> </a:t>
            </a:r>
            <a:r>
              <a:rPr dirty="0" sz="1500" b="1">
                <a:latin typeface="Verdana"/>
                <a:cs typeface="Verdana"/>
              </a:rPr>
              <a:t>SPBE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900">
              <a:latin typeface="Verdana"/>
              <a:cs typeface="Verdana"/>
            </a:endParaRPr>
          </a:p>
          <a:p>
            <a:pPr algn="just" marL="184785" marR="5080" indent="-172720">
              <a:lnSpc>
                <a:spcPct val="150000"/>
              </a:lnSpc>
              <a:buFont typeface="Arial"/>
              <a:buChar char="•"/>
              <a:tabLst>
                <a:tab pos="185420" algn="l"/>
              </a:tabLst>
            </a:pPr>
            <a:r>
              <a:rPr dirty="0" sz="1050" b="1">
                <a:latin typeface="Verdana"/>
                <a:cs typeface="Verdana"/>
              </a:rPr>
              <a:t>2018 – </a:t>
            </a:r>
            <a:r>
              <a:rPr dirty="0" sz="1050" spc="-5" b="1">
                <a:latin typeface="Verdana"/>
                <a:cs typeface="Verdana"/>
              </a:rPr>
              <a:t>2020, </a:t>
            </a:r>
            <a:r>
              <a:rPr dirty="0" sz="1050" b="1">
                <a:latin typeface="Verdana"/>
                <a:cs typeface="Verdana"/>
              </a:rPr>
              <a:t>Tim </a:t>
            </a:r>
            <a:r>
              <a:rPr dirty="0" sz="1050" spc="-5" b="1">
                <a:latin typeface="Verdana"/>
                <a:cs typeface="Verdana"/>
              </a:rPr>
              <a:t>Evaluator Eksternal dan Instruktur  Asistensi/Piloting </a:t>
            </a:r>
            <a:r>
              <a:rPr dirty="0" sz="1050" b="1">
                <a:latin typeface="Verdana"/>
                <a:cs typeface="Verdana"/>
              </a:rPr>
              <a:t>Sistem </a:t>
            </a:r>
            <a:r>
              <a:rPr dirty="0" sz="1050" spc="-5" b="1">
                <a:latin typeface="Verdana"/>
                <a:cs typeface="Verdana"/>
              </a:rPr>
              <a:t>Pemerintahan Berbasis Elektronik  </a:t>
            </a:r>
            <a:r>
              <a:rPr dirty="0" sz="1050" b="1">
                <a:latin typeface="Verdana"/>
                <a:cs typeface="Verdana"/>
              </a:rPr>
              <a:t>(SPBE),</a:t>
            </a:r>
            <a:r>
              <a:rPr dirty="0" sz="1050" spc="-40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KEMENPANRB</a:t>
            </a:r>
            <a:endParaRPr sz="1050">
              <a:latin typeface="Verdana"/>
              <a:cs typeface="Verdana"/>
            </a:endParaRPr>
          </a:p>
          <a:p>
            <a:pPr algn="just" marL="184785" marR="5080" indent="-172720">
              <a:lnSpc>
                <a:spcPct val="149500"/>
              </a:lnSpc>
              <a:spcBef>
                <a:spcPts val="15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050" b="1">
                <a:latin typeface="Verdana"/>
                <a:cs typeface="Verdana"/>
              </a:rPr>
              <a:t>2014 – </a:t>
            </a:r>
            <a:r>
              <a:rPr dirty="0" sz="1050" spc="-5" b="1">
                <a:latin typeface="Verdana"/>
                <a:cs typeface="Verdana"/>
              </a:rPr>
              <a:t>2019, </a:t>
            </a:r>
            <a:r>
              <a:rPr dirty="0" sz="1050" b="1">
                <a:latin typeface="Verdana"/>
                <a:cs typeface="Verdana"/>
              </a:rPr>
              <a:t>Konsultan, </a:t>
            </a:r>
            <a:r>
              <a:rPr dirty="0" sz="1050" spc="5" b="1">
                <a:latin typeface="Verdana"/>
                <a:cs typeface="Verdana"/>
              </a:rPr>
              <a:t>di </a:t>
            </a:r>
            <a:r>
              <a:rPr dirty="0" sz="1050" b="1">
                <a:latin typeface="Verdana"/>
                <a:cs typeface="Verdana"/>
              </a:rPr>
              <a:t>banyak </a:t>
            </a:r>
            <a:r>
              <a:rPr dirty="0" sz="1050" spc="-5" b="1">
                <a:latin typeface="Verdana"/>
                <a:cs typeface="Verdana"/>
              </a:rPr>
              <a:t>Kementerian, Lembaga dan  </a:t>
            </a:r>
            <a:r>
              <a:rPr dirty="0" sz="1050" b="1">
                <a:latin typeface="Verdana"/>
                <a:cs typeface="Verdana"/>
              </a:rPr>
              <a:t>Pemerintah</a:t>
            </a:r>
            <a:r>
              <a:rPr dirty="0" sz="1050" spc="-25" b="1">
                <a:latin typeface="Verdana"/>
                <a:cs typeface="Verdana"/>
              </a:rPr>
              <a:t> </a:t>
            </a:r>
            <a:r>
              <a:rPr dirty="0" sz="1050" spc="-5" b="1">
                <a:latin typeface="Verdana"/>
                <a:cs typeface="Verdana"/>
              </a:rPr>
              <a:t>Daerah</a:t>
            </a:r>
            <a:endParaRPr sz="1050">
              <a:latin typeface="Verdana"/>
              <a:cs typeface="Verdana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892797" y="4789678"/>
            <a:ext cx="261620" cy="259715"/>
            <a:chOff x="6892797" y="4789678"/>
            <a:chExt cx="261620" cy="259715"/>
          </a:xfrm>
        </p:grpSpPr>
        <p:sp>
          <p:nvSpPr>
            <p:cNvPr id="33" name="object 33"/>
            <p:cNvSpPr/>
            <p:nvPr/>
          </p:nvSpPr>
          <p:spPr>
            <a:xfrm>
              <a:off x="6899147" y="4796028"/>
              <a:ext cx="248411" cy="2468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6899147" y="4796028"/>
              <a:ext cx="248920" cy="247015"/>
            </a:xfrm>
            <a:custGeom>
              <a:avLst/>
              <a:gdLst/>
              <a:ahLst/>
              <a:cxnLst/>
              <a:rect l="l" t="t" r="r" b="b"/>
              <a:pathLst>
                <a:path w="248920" h="247014">
                  <a:moveTo>
                    <a:pt x="0" y="123444"/>
                  </a:moveTo>
                  <a:lnTo>
                    <a:pt x="9763" y="75384"/>
                  </a:lnTo>
                  <a:lnTo>
                    <a:pt x="36385" y="36147"/>
                  </a:lnTo>
                  <a:lnTo>
                    <a:pt x="75866" y="9697"/>
                  </a:lnTo>
                  <a:lnTo>
                    <a:pt x="124205" y="0"/>
                  </a:lnTo>
                  <a:lnTo>
                    <a:pt x="172545" y="9697"/>
                  </a:lnTo>
                  <a:lnTo>
                    <a:pt x="212026" y="36147"/>
                  </a:lnTo>
                  <a:lnTo>
                    <a:pt x="238648" y="75384"/>
                  </a:lnTo>
                  <a:lnTo>
                    <a:pt x="248411" y="123444"/>
                  </a:lnTo>
                  <a:lnTo>
                    <a:pt x="238648" y="171503"/>
                  </a:lnTo>
                  <a:lnTo>
                    <a:pt x="212026" y="210740"/>
                  </a:lnTo>
                  <a:lnTo>
                    <a:pt x="172545" y="237190"/>
                  </a:lnTo>
                  <a:lnTo>
                    <a:pt x="124205" y="246888"/>
                  </a:lnTo>
                  <a:lnTo>
                    <a:pt x="75866" y="237190"/>
                  </a:lnTo>
                  <a:lnTo>
                    <a:pt x="36385" y="210740"/>
                  </a:lnTo>
                  <a:lnTo>
                    <a:pt x="9763" y="171503"/>
                  </a:lnTo>
                  <a:lnTo>
                    <a:pt x="0" y="123444"/>
                  </a:lnTo>
                  <a:close/>
                </a:path>
              </a:pathLst>
            </a:custGeom>
            <a:ln w="127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6944105" y="4865370"/>
              <a:ext cx="159385" cy="110489"/>
            </a:xfrm>
            <a:custGeom>
              <a:avLst/>
              <a:gdLst/>
              <a:ahLst/>
              <a:cxnLst/>
              <a:rect l="l" t="t" r="r" b="b"/>
              <a:pathLst>
                <a:path w="159384" h="110489">
                  <a:moveTo>
                    <a:pt x="0" y="47243"/>
                  </a:moveTo>
                  <a:lnTo>
                    <a:pt x="52704" y="109981"/>
                  </a:lnTo>
                </a:path>
                <a:path w="159384" h="110489">
                  <a:moveTo>
                    <a:pt x="159385" y="0"/>
                  </a:moveTo>
                  <a:lnTo>
                    <a:pt x="53340" y="9283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5967476" y="721756"/>
            <a:ext cx="5996305" cy="712470"/>
          </a:xfrm>
          <a:prstGeom prst="rect"/>
        </p:spPr>
        <p:txBody>
          <a:bodyPr wrap="square" lIns="0" tIns="3619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285"/>
              </a:spcBef>
            </a:pPr>
            <a:r>
              <a:rPr dirty="0" sz="2200" spc="-10">
                <a:solidFill>
                  <a:srgbClr val="000000"/>
                </a:solidFill>
              </a:rPr>
              <a:t>ADITYO HIDAYAT, </a:t>
            </a:r>
            <a:r>
              <a:rPr dirty="0" sz="2200" spc="-40" b="0">
                <a:solidFill>
                  <a:srgbClr val="000000"/>
                </a:solidFill>
                <a:latin typeface="Verdana"/>
                <a:cs typeface="Verdana"/>
              </a:rPr>
              <a:t>S.Kom., </a:t>
            </a:r>
            <a:r>
              <a:rPr dirty="0" sz="2200" spc="-30" b="0">
                <a:solidFill>
                  <a:srgbClr val="000000"/>
                </a:solidFill>
                <a:latin typeface="Verdana"/>
                <a:cs typeface="Verdana"/>
              </a:rPr>
              <a:t>M.B.A.,</a:t>
            </a:r>
            <a:r>
              <a:rPr dirty="0" sz="2200" spc="13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200" spc="-10" b="0">
                <a:solidFill>
                  <a:srgbClr val="000000"/>
                </a:solidFill>
                <a:latin typeface="Verdana"/>
                <a:cs typeface="Verdana"/>
              </a:rPr>
              <a:t>CISA</a:t>
            </a:r>
            <a:endParaRPr sz="2200">
              <a:latin typeface="Verdana"/>
              <a:cs typeface="Verdana"/>
            </a:endParaRPr>
          </a:p>
          <a:p>
            <a:pPr algn="r" marR="48260">
              <a:lnSpc>
                <a:spcPct val="100000"/>
              </a:lnSpc>
              <a:spcBef>
                <a:spcPts val="180"/>
              </a:spcBef>
            </a:pPr>
            <a:r>
              <a:rPr dirty="0" sz="2000">
                <a:solidFill>
                  <a:srgbClr val="003E61"/>
                </a:solidFill>
              </a:rPr>
              <a:t>UNIVERSITAS GADJAH</a:t>
            </a:r>
            <a:r>
              <a:rPr dirty="0" sz="2000" spc="-50">
                <a:solidFill>
                  <a:srgbClr val="003E61"/>
                </a:solidFill>
              </a:rPr>
              <a:t> </a:t>
            </a:r>
            <a:r>
              <a:rPr dirty="0" sz="2000">
                <a:solidFill>
                  <a:srgbClr val="003E61"/>
                </a:solidFill>
              </a:rPr>
              <a:t>MADA</a:t>
            </a:r>
            <a:endParaRPr sz="20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781165" cy="6858000"/>
            <a:chOff x="0" y="0"/>
            <a:chExt cx="6781165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6780149" cy="68579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523" y="0"/>
              <a:ext cx="6779895" cy="6856730"/>
            </a:xfrm>
            <a:custGeom>
              <a:avLst/>
              <a:gdLst/>
              <a:ahLst/>
              <a:cxnLst/>
              <a:rect l="l" t="t" r="r" b="b"/>
              <a:pathLst>
                <a:path w="6779895" h="6856730">
                  <a:moveTo>
                    <a:pt x="6779313" y="0"/>
                  </a:moveTo>
                  <a:lnTo>
                    <a:pt x="0" y="0"/>
                  </a:lnTo>
                  <a:lnTo>
                    <a:pt x="0" y="6856475"/>
                  </a:lnTo>
                  <a:lnTo>
                    <a:pt x="3050159" y="6856475"/>
                  </a:lnTo>
                  <a:lnTo>
                    <a:pt x="6779313" y="0"/>
                  </a:lnTo>
                  <a:close/>
                </a:path>
              </a:pathLst>
            </a:custGeom>
            <a:solidFill>
              <a:srgbClr val="C00000">
                <a:alpha val="7411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/>
          <p:nvPr/>
        </p:nvSpPr>
        <p:spPr>
          <a:xfrm>
            <a:off x="10306811" y="394715"/>
            <a:ext cx="1695450" cy="2125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601711" y="699516"/>
            <a:ext cx="4400550" cy="2125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452104" y="1004316"/>
            <a:ext cx="3550157" cy="2125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939531" y="224789"/>
            <a:ext cx="3856354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27051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MATERI  </a:t>
            </a: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INSTRUMEN</a:t>
            </a:r>
            <a:r>
              <a:rPr dirty="0" sz="2000" spc="-9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Verdana"/>
                <a:cs typeface="Verdana"/>
              </a:rPr>
              <a:t>PEMANTAUAN </a:t>
            </a: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DAN </a:t>
            </a:r>
            <a:r>
              <a:rPr dirty="0" sz="2000" spc="-5" b="1">
                <a:solidFill>
                  <a:srgbClr val="C00000"/>
                </a:solidFill>
                <a:latin typeface="Verdana"/>
                <a:cs typeface="Verdana"/>
              </a:rPr>
              <a:t>EVALUASI</a:t>
            </a:r>
            <a:r>
              <a:rPr dirty="0" sz="2000" spc="-10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Verdana"/>
                <a:cs typeface="Verdana"/>
              </a:rPr>
              <a:t>SPBE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16340" y="5180114"/>
            <a:ext cx="3375659" cy="4007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389876" y="5789676"/>
            <a:ext cx="4802123" cy="4007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2" name="object 12"/>
          <p:cNvGrpSpPr/>
          <p:nvPr/>
        </p:nvGrpSpPr>
        <p:grpSpPr>
          <a:xfrm>
            <a:off x="7182611" y="6347459"/>
            <a:ext cx="5009515" cy="327025"/>
            <a:chOff x="7182611" y="6347459"/>
            <a:chExt cx="5009515" cy="327025"/>
          </a:xfrm>
        </p:grpSpPr>
        <p:sp>
          <p:nvSpPr>
            <p:cNvPr id="13" name="object 13"/>
            <p:cNvSpPr/>
            <p:nvPr/>
          </p:nvSpPr>
          <p:spPr>
            <a:xfrm>
              <a:off x="7182611" y="6347459"/>
              <a:ext cx="4024122" cy="32689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0308335" y="6347459"/>
              <a:ext cx="1187957" cy="32689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0597896" y="6347459"/>
              <a:ext cx="1093470" cy="32689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0792967" y="6347459"/>
              <a:ext cx="1399031" cy="32689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7705090" y="4879085"/>
            <a:ext cx="4216400" cy="17335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L="12700" marR="5080" indent="1754505">
              <a:lnSpc>
                <a:spcPct val="100099"/>
              </a:lnSpc>
              <a:spcBef>
                <a:spcPts val="90"/>
              </a:spcBef>
            </a:pPr>
            <a:r>
              <a:rPr dirty="0" sz="4000" spc="-10" b="1">
                <a:solidFill>
                  <a:srgbClr val="C00000"/>
                </a:solidFill>
                <a:latin typeface="Verdana"/>
                <a:cs typeface="Verdana"/>
              </a:rPr>
              <a:t>DOMAIN  </a:t>
            </a:r>
            <a:r>
              <a:rPr dirty="0" sz="4000" spc="-5" b="1">
                <a:solidFill>
                  <a:srgbClr val="C00000"/>
                </a:solidFill>
                <a:latin typeface="Verdana"/>
                <a:cs typeface="Verdana"/>
              </a:rPr>
              <a:t>TATA</a:t>
            </a:r>
            <a:r>
              <a:rPr dirty="0" sz="4000" spc="-10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4000" spc="-5" b="1">
                <a:solidFill>
                  <a:srgbClr val="C00000"/>
                </a:solidFill>
                <a:latin typeface="Verdana"/>
                <a:cs typeface="Verdana"/>
              </a:rPr>
              <a:t>KELOLA </a:t>
            </a:r>
            <a:r>
              <a:rPr dirty="0" sz="4000" spc="-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 i="1">
                <a:solidFill>
                  <a:srgbClr val="C00000"/>
                </a:solidFill>
                <a:latin typeface="Verdana"/>
                <a:cs typeface="Verdana"/>
              </a:rPr>
              <a:t>INDIKATOR</a:t>
            </a:r>
            <a:r>
              <a:rPr dirty="0" sz="3200" spc="-105" b="1" i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spc="5" b="1" i="1">
                <a:solidFill>
                  <a:srgbClr val="C00000"/>
                </a:solidFill>
                <a:latin typeface="Verdana"/>
                <a:cs typeface="Verdana"/>
              </a:rPr>
              <a:t>16-20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887979" y="1595627"/>
            <a:ext cx="3435096" cy="34350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18515" y="295656"/>
            <a:ext cx="681228" cy="8961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00115" y="1632204"/>
            <a:ext cx="664845" cy="594360"/>
          </a:xfrm>
          <a:custGeom>
            <a:avLst/>
            <a:gdLst/>
            <a:ahLst/>
            <a:cxnLst/>
            <a:rect l="l" t="t" r="r" b="b"/>
            <a:pathLst>
              <a:path w="664845" h="594360">
                <a:moveTo>
                  <a:pt x="332232" y="0"/>
                </a:moveTo>
                <a:lnTo>
                  <a:pt x="283130" y="3223"/>
                </a:lnTo>
                <a:lnTo>
                  <a:pt x="236268" y="12585"/>
                </a:lnTo>
                <a:lnTo>
                  <a:pt x="192159" y="27627"/>
                </a:lnTo>
                <a:lnTo>
                  <a:pt x="151315" y="47888"/>
                </a:lnTo>
                <a:lnTo>
                  <a:pt x="114251" y="72908"/>
                </a:lnTo>
                <a:lnTo>
                  <a:pt x="81481" y="102225"/>
                </a:lnTo>
                <a:lnTo>
                  <a:pt x="53517" y="135381"/>
                </a:lnTo>
                <a:lnTo>
                  <a:pt x="30873" y="171915"/>
                </a:lnTo>
                <a:lnTo>
                  <a:pt x="14064" y="211366"/>
                </a:lnTo>
                <a:lnTo>
                  <a:pt x="3601" y="253274"/>
                </a:lnTo>
                <a:lnTo>
                  <a:pt x="0" y="297180"/>
                </a:lnTo>
                <a:lnTo>
                  <a:pt x="3601" y="341085"/>
                </a:lnTo>
                <a:lnTo>
                  <a:pt x="14064" y="382993"/>
                </a:lnTo>
                <a:lnTo>
                  <a:pt x="30873" y="422444"/>
                </a:lnTo>
                <a:lnTo>
                  <a:pt x="53517" y="458978"/>
                </a:lnTo>
                <a:lnTo>
                  <a:pt x="81481" y="492134"/>
                </a:lnTo>
                <a:lnTo>
                  <a:pt x="114251" y="521451"/>
                </a:lnTo>
                <a:lnTo>
                  <a:pt x="151315" y="546471"/>
                </a:lnTo>
                <a:lnTo>
                  <a:pt x="192159" y="566732"/>
                </a:lnTo>
                <a:lnTo>
                  <a:pt x="236268" y="581774"/>
                </a:lnTo>
                <a:lnTo>
                  <a:pt x="283130" y="591136"/>
                </a:lnTo>
                <a:lnTo>
                  <a:pt x="332232" y="594360"/>
                </a:lnTo>
                <a:lnTo>
                  <a:pt x="381333" y="591136"/>
                </a:lnTo>
                <a:lnTo>
                  <a:pt x="428195" y="581774"/>
                </a:lnTo>
                <a:lnTo>
                  <a:pt x="472304" y="566732"/>
                </a:lnTo>
                <a:lnTo>
                  <a:pt x="513148" y="546471"/>
                </a:lnTo>
                <a:lnTo>
                  <a:pt x="550212" y="521451"/>
                </a:lnTo>
                <a:lnTo>
                  <a:pt x="582982" y="492134"/>
                </a:lnTo>
                <a:lnTo>
                  <a:pt x="610946" y="458978"/>
                </a:lnTo>
                <a:lnTo>
                  <a:pt x="633590" y="422444"/>
                </a:lnTo>
                <a:lnTo>
                  <a:pt x="650399" y="382993"/>
                </a:lnTo>
                <a:lnTo>
                  <a:pt x="660862" y="341085"/>
                </a:lnTo>
                <a:lnTo>
                  <a:pt x="664463" y="297180"/>
                </a:lnTo>
                <a:lnTo>
                  <a:pt x="660862" y="253274"/>
                </a:lnTo>
                <a:lnTo>
                  <a:pt x="650399" y="211366"/>
                </a:lnTo>
                <a:lnTo>
                  <a:pt x="633590" y="171915"/>
                </a:lnTo>
                <a:lnTo>
                  <a:pt x="610946" y="135381"/>
                </a:lnTo>
                <a:lnTo>
                  <a:pt x="582982" y="102225"/>
                </a:lnTo>
                <a:lnTo>
                  <a:pt x="550212" y="72908"/>
                </a:lnTo>
                <a:lnTo>
                  <a:pt x="513148" y="47888"/>
                </a:lnTo>
                <a:lnTo>
                  <a:pt x="472304" y="27627"/>
                </a:lnTo>
                <a:lnTo>
                  <a:pt x="428195" y="12585"/>
                </a:lnTo>
                <a:lnTo>
                  <a:pt x="381333" y="3223"/>
                </a:lnTo>
                <a:lnTo>
                  <a:pt x="33223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00115" y="3653028"/>
            <a:ext cx="664845" cy="594360"/>
          </a:xfrm>
          <a:custGeom>
            <a:avLst/>
            <a:gdLst/>
            <a:ahLst/>
            <a:cxnLst/>
            <a:rect l="l" t="t" r="r" b="b"/>
            <a:pathLst>
              <a:path w="664845" h="594360">
                <a:moveTo>
                  <a:pt x="332232" y="0"/>
                </a:moveTo>
                <a:lnTo>
                  <a:pt x="283130" y="3223"/>
                </a:lnTo>
                <a:lnTo>
                  <a:pt x="236268" y="12585"/>
                </a:lnTo>
                <a:lnTo>
                  <a:pt x="192159" y="27627"/>
                </a:lnTo>
                <a:lnTo>
                  <a:pt x="151315" y="47888"/>
                </a:lnTo>
                <a:lnTo>
                  <a:pt x="114251" y="72908"/>
                </a:lnTo>
                <a:lnTo>
                  <a:pt x="81481" y="102225"/>
                </a:lnTo>
                <a:lnTo>
                  <a:pt x="53517" y="135381"/>
                </a:lnTo>
                <a:lnTo>
                  <a:pt x="30873" y="171915"/>
                </a:lnTo>
                <a:lnTo>
                  <a:pt x="14064" y="211366"/>
                </a:lnTo>
                <a:lnTo>
                  <a:pt x="3601" y="253274"/>
                </a:lnTo>
                <a:lnTo>
                  <a:pt x="0" y="297180"/>
                </a:lnTo>
                <a:lnTo>
                  <a:pt x="3601" y="341085"/>
                </a:lnTo>
                <a:lnTo>
                  <a:pt x="14064" y="382993"/>
                </a:lnTo>
                <a:lnTo>
                  <a:pt x="30873" y="422444"/>
                </a:lnTo>
                <a:lnTo>
                  <a:pt x="53517" y="458978"/>
                </a:lnTo>
                <a:lnTo>
                  <a:pt x="81481" y="492134"/>
                </a:lnTo>
                <a:lnTo>
                  <a:pt x="114251" y="521451"/>
                </a:lnTo>
                <a:lnTo>
                  <a:pt x="151315" y="546471"/>
                </a:lnTo>
                <a:lnTo>
                  <a:pt x="192159" y="566732"/>
                </a:lnTo>
                <a:lnTo>
                  <a:pt x="236268" y="581774"/>
                </a:lnTo>
                <a:lnTo>
                  <a:pt x="283130" y="591136"/>
                </a:lnTo>
                <a:lnTo>
                  <a:pt x="332232" y="594360"/>
                </a:lnTo>
                <a:lnTo>
                  <a:pt x="381333" y="591136"/>
                </a:lnTo>
                <a:lnTo>
                  <a:pt x="428195" y="581774"/>
                </a:lnTo>
                <a:lnTo>
                  <a:pt x="472304" y="566732"/>
                </a:lnTo>
                <a:lnTo>
                  <a:pt x="513148" y="546471"/>
                </a:lnTo>
                <a:lnTo>
                  <a:pt x="550212" y="521451"/>
                </a:lnTo>
                <a:lnTo>
                  <a:pt x="582982" y="492134"/>
                </a:lnTo>
                <a:lnTo>
                  <a:pt x="610946" y="458978"/>
                </a:lnTo>
                <a:lnTo>
                  <a:pt x="633590" y="422444"/>
                </a:lnTo>
                <a:lnTo>
                  <a:pt x="650399" y="382993"/>
                </a:lnTo>
                <a:lnTo>
                  <a:pt x="660862" y="341085"/>
                </a:lnTo>
                <a:lnTo>
                  <a:pt x="664463" y="297180"/>
                </a:lnTo>
                <a:lnTo>
                  <a:pt x="660862" y="253274"/>
                </a:lnTo>
                <a:lnTo>
                  <a:pt x="650399" y="211366"/>
                </a:lnTo>
                <a:lnTo>
                  <a:pt x="633590" y="171915"/>
                </a:lnTo>
                <a:lnTo>
                  <a:pt x="610946" y="135381"/>
                </a:lnTo>
                <a:lnTo>
                  <a:pt x="582982" y="102225"/>
                </a:lnTo>
                <a:lnTo>
                  <a:pt x="550212" y="72908"/>
                </a:lnTo>
                <a:lnTo>
                  <a:pt x="513148" y="47888"/>
                </a:lnTo>
                <a:lnTo>
                  <a:pt x="472304" y="27627"/>
                </a:lnTo>
                <a:lnTo>
                  <a:pt x="428195" y="12585"/>
                </a:lnTo>
                <a:lnTo>
                  <a:pt x="381333" y="3223"/>
                </a:lnTo>
                <a:lnTo>
                  <a:pt x="33223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5500115" y="2452116"/>
            <a:ext cx="707390" cy="3451225"/>
            <a:chOff x="5500115" y="2452116"/>
            <a:chExt cx="707390" cy="3451225"/>
          </a:xfrm>
        </p:grpSpPr>
        <p:sp>
          <p:nvSpPr>
            <p:cNvPr id="6" name="object 6"/>
            <p:cNvSpPr/>
            <p:nvPr/>
          </p:nvSpPr>
          <p:spPr>
            <a:xfrm>
              <a:off x="5500115" y="4668011"/>
              <a:ext cx="664845" cy="594360"/>
            </a:xfrm>
            <a:custGeom>
              <a:avLst/>
              <a:gdLst/>
              <a:ahLst/>
              <a:cxnLst/>
              <a:rect l="l" t="t" r="r" b="b"/>
              <a:pathLst>
                <a:path w="664845" h="594360">
                  <a:moveTo>
                    <a:pt x="332232" y="0"/>
                  </a:moveTo>
                  <a:lnTo>
                    <a:pt x="283130" y="3223"/>
                  </a:lnTo>
                  <a:lnTo>
                    <a:pt x="236268" y="12585"/>
                  </a:lnTo>
                  <a:lnTo>
                    <a:pt x="192159" y="27627"/>
                  </a:lnTo>
                  <a:lnTo>
                    <a:pt x="151315" y="47888"/>
                  </a:lnTo>
                  <a:lnTo>
                    <a:pt x="114251" y="72908"/>
                  </a:lnTo>
                  <a:lnTo>
                    <a:pt x="81481" y="102225"/>
                  </a:lnTo>
                  <a:lnTo>
                    <a:pt x="53517" y="135381"/>
                  </a:lnTo>
                  <a:lnTo>
                    <a:pt x="30873" y="171915"/>
                  </a:lnTo>
                  <a:lnTo>
                    <a:pt x="14064" y="211366"/>
                  </a:lnTo>
                  <a:lnTo>
                    <a:pt x="3601" y="253274"/>
                  </a:lnTo>
                  <a:lnTo>
                    <a:pt x="0" y="297180"/>
                  </a:lnTo>
                  <a:lnTo>
                    <a:pt x="3601" y="341085"/>
                  </a:lnTo>
                  <a:lnTo>
                    <a:pt x="14064" y="382993"/>
                  </a:lnTo>
                  <a:lnTo>
                    <a:pt x="30873" y="422444"/>
                  </a:lnTo>
                  <a:lnTo>
                    <a:pt x="53517" y="458978"/>
                  </a:lnTo>
                  <a:lnTo>
                    <a:pt x="81481" y="492134"/>
                  </a:lnTo>
                  <a:lnTo>
                    <a:pt x="114251" y="521451"/>
                  </a:lnTo>
                  <a:lnTo>
                    <a:pt x="151315" y="546471"/>
                  </a:lnTo>
                  <a:lnTo>
                    <a:pt x="192159" y="566732"/>
                  </a:lnTo>
                  <a:lnTo>
                    <a:pt x="236268" y="581774"/>
                  </a:lnTo>
                  <a:lnTo>
                    <a:pt x="283130" y="591136"/>
                  </a:lnTo>
                  <a:lnTo>
                    <a:pt x="332232" y="594360"/>
                  </a:lnTo>
                  <a:lnTo>
                    <a:pt x="381333" y="591136"/>
                  </a:lnTo>
                  <a:lnTo>
                    <a:pt x="428195" y="581774"/>
                  </a:lnTo>
                  <a:lnTo>
                    <a:pt x="472304" y="566732"/>
                  </a:lnTo>
                  <a:lnTo>
                    <a:pt x="513148" y="546471"/>
                  </a:lnTo>
                  <a:lnTo>
                    <a:pt x="550212" y="521451"/>
                  </a:lnTo>
                  <a:lnTo>
                    <a:pt x="582982" y="492134"/>
                  </a:lnTo>
                  <a:lnTo>
                    <a:pt x="610946" y="458978"/>
                  </a:lnTo>
                  <a:lnTo>
                    <a:pt x="633590" y="422444"/>
                  </a:lnTo>
                  <a:lnTo>
                    <a:pt x="650399" y="382993"/>
                  </a:lnTo>
                  <a:lnTo>
                    <a:pt x="660862" y="341085"/>
                  </a:lnTo>
                  <a:lnTo>
                    <a:pt x="664463" y="297180"/>
                  </a:lnTo>
                  <a:lnTo>
                    <a:pt x="660862" y="253274"/>
                  </a:lnTo>
                  <a:lnTo>
                    <a:pt x="650399" y="211366"/>
                  </a:lnTo>
                  <a:lnTo>
                    <a:pt x="633590" y="171915"/>
                  </a:lnTo>
                  <a:lnTo>
                    <a:pt x="610946" y="135381"/>
                  </a:lnTo>
                  <a:lnTo>
                    <a:pt x="582982" y="102225"/>
                  </a:lnTo>
                  <a:lnTo>
                    <a:pt x="550212" y="72908"/>
                  </a:lnTo>
                  <a:lnTo>
                    <a:pt x="513148" y="47888"/>
                  </a:lnTo>
                  <a:lnTo>
                    <a:pt x="472304" y="27627"/>
                  </a:lnTo>
                  <a:lnTo>
                    <a:pt x="428195" y="12585"/>
                  </a:lnTo>
                  <a:lnTo>
                    <a:pt x="381333" y="3223"/>
                  </a:lnTo>
                  <a:lnTo>
                    <a:pt x="33223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204203" y="2452116"/>
              <a:ext cx="0" cy="3451225"/>
            </a:xfrm>
            <a:custGeom>
              <a:avLst/>
              <a:gdLst/>
              <a:ahLst/>
              <a:cxnLst/>
              <a:rect l="l" t="t" r="r" b="b"/>
              <a:pathLst>
                <a:path w="0" h="3451225">
                  <a:moveTo>
                    <a:pt x="0" y="0"/>
                  </a:moveTo>
                  <a:lnTo>
                    <a:pt x="0" y="3451186"/>
                  </a:lnTo>
                </a:path>
              </a:pathLst>
            </a:custGeom>
            <a:ln w="635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365494" y="1527175"/>
            <a:ext cx="5111115" cy="1855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latin typeface="Carlito"/>
                <a:cs typeface="Carlito"/>
              </a:rPr>
              <a:t>Pusat </a:t>
            </a:r>
            <a:r>
              <a:rPr dirty="0" sz="2000" spc="-15" b="1">
                <a:latin typeface="Carlito"/>
                <a:cs typeface="Carlito"/>
              </a:rPr>
              <a:t>Data </a:t>
            </a:r>
            <a:r>
              <a:rPr dirty="0" sz="2000">
                <a:latin typeface="Carlito"/>
                <a:cs typeface="Carlito"/>
              </a:rPr>
              <a:t>adalah </a:t>
            </a:r>
            <a:r>
              <a:rPr dirty="0" sz="2000" spc="-10">
                <a:latin typeface="Carlito"/>
                <a:cs typeface="Carlito"/>
              </a:rPr>
              <a:t>fasilitas yang </a:t>
            </a:r>
            <a:r>
              <a:rPr dirty="0" sz="2000" spc="-5">
                <a:latin typeface="Carlito"/>
                <a:cs typeface="Carlito"/>
              </a:rPr>
              <a:t>digunakan untuk  </a:t>
            </a:r>
            <a:r>
              <a:rPr dirty="0" sz="2000" spc="-10">
                <a:latin typeface="Carlito"/>
                <a:cs typeface="Carlito"/>
              </a:rPr>
              <a:t>penempatan sistem elektronik </a:t>
            </a:r>
            <a:r>
              <a:rPr dirty="0" sz="2000" spc="-5">
                <a:latin typeface="Carlito"/>
                <a:cs typeface="Carlito"/>
              </a:rPr>
              <a:t>dan </a:t>
            </a:r>
            <a:r>
              <a:rPr dirty="0" sz="2000" spc="-15">
                <a:latin typeface="Carlito"/>
                <a:cs typeface="Carlito"/>
              </a:rPr>
              <a:t>komponen  </a:t>
            </a:r>
            <a:r>
              <a:rPr dirty="0" sz="2000" spc="-10">
                <a:latin typeface="Carlito"/>
                <a:cs typeface="Carlito"/>
              </a:rPr>
              <a:t>terkait lainnya </a:t>
            </a:r>
            <a:r>
              <a:rPr dirty="0" sz="2000" spc="-5">
                <a:latin typeface="Carlito"/>
                <a:cs typeface="Carlito"/>
              </a:rPr>
              <a:t>untuk </a:t>
            </a:r>
            <a:r>
              <a:rPr dirty="0" sz="2000" spc="-10">
                <a:latin typeface="Carlito"/>
                <a:cs typeface="Carlito"/>
              </a:rPr>
              <a:t>keperluan </a:t>
            </a:r>
            <a:r>
              <a:rPr dirty="0" sz="2000" spc="-5">
                <a:latin typeface="Carlito"/>
                <a:cs typeface="Carlito"/>
              </a:rPr>
              <a:t>penempatan,  penyimpanan dan pengolahan </a:t>
            </a:r>
            <a:r>
              <a:rPr dirty="0" sz="2000" spc="-10">
                <a:latin typeface="Carlito"/>
                <a:cs typeface="Carlito"/>
              </a:rPr>
              <a:t>data, </a:t>
            </a:r>
            <a:r>
              <a:rPr dirty="0" sz="2000" spc="-5">
                <a:latin typeface="Carlito"/>
                <a:cs typeface="Carlito"/>
              </a:rPr>
              <a:t>dan  pemulihan </a:t>
            </a:r>
            <a:r>
              <a:rPr dirty="0" sz="2000" spc="-15">
                <a:latin typeface="Carlito"/>
                <a:cs typeface="Carlito"/>
              </a:rPr>
              <a:t>data </a:t>
            </a:r>
            <a:r>
              <a:rPr dirty="0" sz="2000" spc="-5">
                <a:latin typeface="Carlito"/>
                <a:cs typeface="Carlito"/>
              </a:rPr>
              <a:t>baik </a:t>
            </a:r>
            <a:r>
              <a:rPr dirty="0" sz="2000" spc="-10">
                <a:latin typeface="Carlito"/>
                <a:cs typeface="Carlito"/>
              </a:rPr>
              <a:t>yang </a:t>
            </a:r>
            <a:r>
              <a:rPr dirty="0" sz="2000" spc="-5">
                <a:latin typeface="Carlito"/>
                <a:cs typeface="Carlito"/>
              </a:rPr>
              <a:t>dimiliki </a:t>
            </a:r>
            <a:r>
              <a:rPr dirty="0" sz="2000" spc="-10">
                <a:latin typeface="Carlito"/>
                <a:cs typeface="Carlito"/>
              </a:rPr>
              <a:t>secara </a:t>
            </a:r>
            <a:r>
              <a:rPr dirty="0" sz="2000" spc="-5">
                <a:latin typeface="Carlito"/>
                <a:cs typeface="Carlito"/>
              </a:rPr>
              <a:t>fisik dan  non-fisik</a:t>
            </a:r>
            <a:r>
              <a:rPr dirty="0" sz="2000" spc="-10">
                <a:latin typeface="Carlito"/>
                <a:cs typeface="Carlito"/>
              </a:rPr>
              <a:t> </a:t>
            </a:r>
            <a:r>
              <a:rPr dirty="0" sz="2000">
                <a:latin typeface="Carlito"/>
                <a:cs typeface="Carlito"/>
              </a:rPr>
              <a:t>(</a:t>
            </a:r>
            <a:r>
              <a:rPr dirty="0" sz="2000" i="1">
                <a:latin typeface="Carlito"/>
                <a:cs typeface="Carlito"/>
              </a:rPr>
              <a:t>cloud</a:t>
            </a:r>
            <a:r>
              <a:rPr dirty="0" sz="2000">
                <a:latin typeface="Carlito"/>
                <a:cs typeface="Carlito"/>
              </a:rPr>
              <a:t>).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65494" y="3661409"/>
            <a:ext cx="4092575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15" b="1">
                <a:latin typeface="Carlito"/>
                <a:cs typeface="Carlito"/>
              </a:rPr>
              <a:t>Layanan </a:t>
            </a:r>
            <a:r>
              <a:rPr dirty="0" sz="2000" spc="-10" b="1">
                <a:latin typeface="Carlito"/>
                <a:cs typeface="Carlito"/>
              </a:rPr>
              <a:t>Pusat </a:t>
            </a:r>
            <a:r>
              <a:rPr dirty="0" sz="2000" spc="-15" b="1">
                <a:latin typeface="Carlito"/>
                <a:cs typeface="Carlito"/>
              </a:rPr>
              <a:t>Data </a:t>
            </a:r>
            <a:r>
              <a:rPr dirty="0" sz="2000">
                <a:latin typeface="Carlito"/>
                <a:cs typeface="Carlito"/>
              </a:rPr>
              <a:t>adalah </a:t>
            </a:r>
            <a:r>
              <a:rPr dirty="0" sz="2000" spc="-5">
                <a:latin typeface="Carlito"/>
                <a:cs typeface="Carlito"/>
              </a:rPr>
              <a:t>penyediaan  penyimpanan aplikasi dan</a:t>
            </a:r>
            <a:r>
              <a:rPr dirty="0" sz="2000" spc="-10">
                <a:latin typeface="Carlito"/>
                <a:cs typeface="Carlito"/>
              </a:rPr>
              <a:t> data.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65494" y="4576064"/>
            <a:ext cx="4942205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15" b="1">
                <a:latin typeface="Carlito"/>
                <a:cs typeface="Carlito"/>
              </a:rPr>
              <a:t>Layanan </a:t>
            </a:r>
            <a:r>
              <a:rPr dirty="0" sz="2000" spc="-10" b="1">
                <a:latin typeface="Carlito"/>
                <a:cs typeface="Carlito"/>
              </a:rPr>
              <a:t>Pusat </a:t>
            </a:r>
            <a:r>
              <a:rPr dirty="0" sz="2000" spc="-15" b="1">
                <a:latin typeface="Carlito"/>
                <a:cs typeface="Carlito"/>
              </a:rPr>
              <a:t>Data </a:t>
            </a:r>
            <a:r>
              <a:rPr dirty="0" sz="2000" b="1">
                <a:latin typeface="Carlito"/>
                <a:cs typeface="Carlito"/>
              </a:rPr>
              <a:t>bertujuan </a:t>
            </a:r>
            <a:r>
              <a:rPr dirty="0" sz="2000" spc="-5">
                <a:latin typeface="Carlito"/>
                <a:cs typeface="Carlito"/>
              </a:rPr>
              <a:t>untuk </a:t>
            </a:r>
            <a:r>
              <a:rPr dirty="0" sz="2000">
                <a:latin typeface="Carlito"/>
                <a:cs typeface="Carlito"/>
              </a:rPr>
              <a:t>menjamin  </a:t>
            </a:r>
            <a:r>
              <a:rPr dirty="0" sz="2000" spc="-15">
                <a:latin typeface="Carlito"/>
                <a:cs typeface="Carlito"/>
              </a:rPr>
              <a:t>ketersediaan </a:t>
            </a:r>
            <a:r>
              <a:rPr dirty="0" sz="2000" spc="-5">
                <a:latin typeface="Carlito"/>
                <a:cs typeface="Carlito"/>
              </a:rPr>
              <a:t>penyimpanan </a:t>
            </a:r>
            <a:r>
              <a:rPr dirty="0" sz="2000" spc="-15">
                <a:latin typeface="Carlito"/>
                <a:cs typeface="Carlito"/>
              </a:rPr>
              <a:t>data </a:t>
            </a:r>
            <a:r>
              <a:rPr dirty="0" sz="2000">
                <a:latin typeface="Carlito"/>
                <a:cs typeface="Carlito"/>
              </a:rPr>
              <a:t>bagi </a:t>
            </a:r>
            <a:r>
              <a:rPr dirty="0" sz="2000" spc="-5">
                <a:latin typeface="Carlito"/>
                <a:cs typeface="Carlito"/>
              </a:rPr>
              <a:t>Instansi  Pusat dan </a:t>
            </a:r>
            <a:r>
              <a:rPr dirty="0" sz="2000" spc="-10">
                <a:latin typeface="Carlito"/>
                <a:cs typeface="Carlito"/>
              </a:rPr>
              <a:t>Pemerintah</a:t>
            </a:r>
            <a:r>
              <a:rPr dirty="0" sz="2000" spc="30">
                <a:latin typeface="Carlito"/>
                <a:cs typeface="Carlito"/>
              </a:rPr>
              <a:t> </a:t>
            </a:r>
            <a:r>
              <a:rPr dirty="0" sz="2000" spc="-10">
                <a:latin typeface="Carlito"/>
                <a:cs typeface="Carlito"/>
              </a:rPr>
              <a:t>Daerah.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32526" y="4169105"/>
            <a:ext cx="7239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Carlito"/>
                <a:cs typeface="Carlito"/>
              </a:rPr>
              <a:t>-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03019" y="2075688"/>
            <a:ext cx="3877055" cy="3601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983228" y="200659"/>
            <a:ext cx="4225925" cy="1040130"/>
          </a:xfrm>
          <a:prstGeom prst="rect"/>
        </p:spPr>
        <p:txBody>
          <a:bodyPr wrap="square" lIns="0" tIns="73660" rIns="0" bIns="0" rtlCol="0" vert="horz">
            <a:spAutoFit/>
          </a:bodyPr>
          <a:lstStyle/>
          <a:p>
            <a:pPr marL="1430020" marR="5080" indent="-1417320">
              <a:lnSpc>
                <a:spcPts val="3779"/>
              </a:lnSpc>
              <a:spcBef>
                <a:spcPts val="580"/>
              </a:spcBef>
            </a:pPr>
            <a:r>
              <a:rPr dirty="0" sz="3500" spc="-5">
                <a:solidFill>
                  <a:srgbClr val="C00000"/>
                </a:solidFill>
              </a:rPr>
              <a:t>LAYANAN</a:t>
            </a:r>
            <a:r>
              <a:rPr dirty="0" sz="3500" spc="-105">
                <a:solidFill>
                  <a:srgbClr val="C00000"/>
                </a:solidFill>
              </a:rPr>
              <a:t> </a:t>
            </a:r>
            <a:r>
              <a:rPr dirty="0" sz="3500">
                <a:solidFill>
                  <a:srgbClr val="C00000"/>
                </a:solidFill>
              </a:rPr>
              <a:t>PUSAT  </a:t>
            </a:r>
            <a:r>
              <a:rPr dirty="0" sz="3500" spc="-5">
                <a:solidFill>
                  <a:srgbClr val="C00000"/>
                </a:solidFill>
              </a:rPr>
              <a:t>DATA</a:t>
            </a:r>
            <a:endParaRPr sz="3500"/>
          </a:p>
        </p:txBody>
      </p:sp>
      <p:sp>
        <p:nvSpPr>
          <p:cNvPr id="14" name="object 14"/>
          <p:cNvSpPr/>
          <p:nvPr/>
        </p:nvSpPr>
        <p:spPr>
          <a:xfrm>
            <a:off x="5722620" y="1239011"/>
            <a:ext cx="341630" cy="55244"/>
          </a:xfrm>
          <a:custGeom>
            <a:avLst/>
            <a:gdLst/>
            <a:ahLst/>
            <a:cxnLst/>
            <a:rect l="l" t="t" r="r" b="b"/>
            <a:pathLst>
              <a:path w="341629" h="55244">
                <a:moveTo>
                  <a:pt x="341375" y="0"/>
                </a:moveTo>
                <a:lnTo>
                  <a:pt x="0" y="0"/>
                </a:lnTo>
                <a:lnTo>
                  <a:pt x="0" y="54863"/>
                </a:lnTo>
                <a:lnTo>
                  <a:pt x="341375" y="54863"/>
                </a:lnTo>
                <a:lnTo>
                  <a:pt x="34137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7" name="object 17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18" name="object 1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11795506" y="6467652"/>
            <a:ext cx="168910" cy="1873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FFFFFF"/>
                </a:solidFill>
                <a:latin typeface="BPG Chveulebrivi GPL&amp;GNU"/>
                <a:cs typeface="BPG Chveulebrivi GPL&amp;GNU"/>
              </a:rPr>
              <a:t>65</a:t>
            </a:r>
            <a:endParaRPr sz="1050">
              <a:latin typeface="BPG Chveulebrivi GPL&amp;GNU"/>
              <a:cs typeface="BPG Chveulebrivi GPL&amp;GNU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14832" y="318896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16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910321" y="2073401"/>
            <a:ext cx="0" cy="4131310"/>
          </a:xfrm>
          <a:custGeom>
            <a:avLst/>
            <a:gdLst/>
            <a:ahLst/>
            <a:cxnLst/>
            <a:rect l="l" t="t" r="r" b="b"/>
            <a:pathLst>
              <a:path w="0" h="4131310">
                <a:moveTo>
                  <a:pt x="0" y="0"/>
                </a:moveTo>
                <a:lnTo>
                  <a:pt x="0" y="4130941"/>
                </a:lnTo>
              </a:path>
            </a:pathLst>
          </a:custGeom>
          <a:ln w="28575">
            <a:solidFill>
              <a:srgbClr val="D9D9D9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76650" y="2077973"/>
            <a:ext cx="0" cy="4131310"/>
          </a:xfrm>
          <a:custGeom>
            <a:avLst/>
            <a:gdLst/>
            <a:ahLst/>
            <a:cxnLst/>
            <a:rect l="l" t="t" r="r" b="b"/>
            <a:pathLst>
              <a:path w="0" h="4131310">
                <a:moveTo>
                  <a:pt x="0" y="0"/>
                </a:moveTo>
                <a:lnTo>
                  <a:pt x="0" y="4130941"/>
                </a:lnTo>
              </a:path>
            </a:pathLst>
          </a:custGeom>
          <a:ln w="28575">
            <a:solidFill>
              <a:srgbClr val="D9D9D9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6077584" y="3192652"/>
            <a:ext cx="1426845" cy="695325"/>
            <a:chOff x="6077584" y="3192652"/>
            <a:chExt cx="1426845" cy="695325"/>
          </a:xfrm>
        </p:grpSpPr>
        <p:sp>
          <p:nvSpPr>
            <p:cNvPr id="6" name="object 6"/>
            <p:cNvSpPr/>
            <p:nvPr/>
          </p:nvSpPr>
          <p:spPr>
            <a:xfrm>
              <a:off x="6080759" y="3195827"/>
              <a:ext cx="1420367" cy="6888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080759" y="3195827"/>
              <a:ext cx="1420495" cy="688975"/>
            </a:xfrm>
            <a:custGeom>
              <a:avLst/>
              <a:gdLst/>
              <a:ahLst/>
              <a:cxnLst/>
              <a:rect l="l" t="t" r="r" b="b"/>
              <a:pathLst>
                <a:path w="1420495" h="688975">
                  <a:moveTo>
                    <a:pt x="0" y="114808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305560" y="0"/>
                  </a:lnTo>
                  <a:lnTo>
                    <a:pt x="1350234" y="9026"/>
                  </a:lnTo>
                  <a:lnTo>
                    <a:pt x="1386728" y="33639"/>
                  </a:lnTo>
                  <a:lnTo>
                    <a:pt x="1411341" y="70133"/>
                  </a:lnTo>
                  <a:lnTo>
                    <a:pt x="1420367" y="114808"/>
                  </a:lnTo>
                  <a:lnTo>
                    <a:pt x="1420367" y="574040"/>
                  </a:lnTo>
                  <a:lnTo>
                    <a:pt x="1411341" y="618714"/>
                  </a:lnTo>
                  <a:lnTo>
                    <a:pt x="1386728" y="655208"/>
                  </a:lnTo>
                  <a:lnTo>
                    <a:pt x="1350234" y="679821"/>
                  </a:lnTo>
                  <a:lnTo>
                    <a:pt x="1305560" y="688848"/>
                  </a:lnTo>
                  <a:lnTo>
                    <a:pt x="114807" y="688848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40"/>
                  </a:lnTo>
                  <a:lnTo>
                    <a:pt x="0" y="114808"/>
                  </a:lnTo>
                  <a:close/>
                </a:path>
              </a:pathLst>
            </a:custGeom>
            <a:ln w="6350">
              <a:solidFill>
                <a:srgbClr val="FDC3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413753" y="3238246"/>
            <a:ext cx="7556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arlito"/>
                <a:cs typeface="Carlito"/>
              </a:rPr>
              <a:t>Seluruh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81393" y="3512261"/>
            <a:ext cx="4210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rlito"/>
                <a:cs typeface="Carlito"/>
              </a:rPr>
              <a:t>Un</a:t>
            </a:r>
            <a:r>
              <a:rPr dirty="0" sz="1800" spc="-15">
                <a:latin typeface="Carlito"/>
                <a:cs typeface="Carlito"/>
              </a:rPr>
              <a:t>i</a:t>
            </a:r>
            <a:r>
              <a:rPr dirty="0" sz="1800">
                <a:latin typeface="Carlito"/>
                <a:cs typeface="Carlito"/>
              </a:rPr>
              <a:t>t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669534" y="3540252"/>
            <a:ext cx="1835150" cy="1289685"/>
            <a:chOff x="5669534" y="3540252"/>
            <a:chExt cx="1835150" cy="1289685"/>
          </a:xfrm>
        </p:grpSpPr>
        <p:sp>
          <p:nvSpPr>
            <p:cNvPr id="11" name="object 11"/>
            <p:cNvSpPr/>
            <p:nvPr/>
          </p:nvSpPr>
          <p:spPr>
            <a:xfrm>
              <a:off x="5669534" y="3540252"/>
              <a:ext cx="410845" cy="447675"/>
            </a:xfrm>
            <a:custGeom>
              <a:avLst/>
              <a:gdLst/>
              <a:ahLst/>
              <a:cxnLst/>
              <a:rect l="l" t="t" r="r" b="b"/>
              <a:pathLst>
                <a:path w="410845" h="447675">
                  <a:moveTo>
                    <a:pt x="274133" y="107630"/>
                  </a:moveTo>
                  <a:lnTo>
                    <a:pt x="0" y="408940"/>
                  </a:lnTo>
                  <a:lnTo>
                    <a:pt x="42163" y="447421"/>
                  </a:lnTo>
                  <a:lnTo>
                    <a:pt x="316355" y="146048"/>
                  </a:lnTo>
                  <a:lnTo>
                    <a:pt x="274133" y="107630"/>
                  </a:lnTo>
                  <a:close/>
                </a:path>
                <a:path w="410845" h="447675">
                  <a:moveTo>
                    <a:pt x="386246" y="86487"/>
                  </a:moveTo>
                  <a:lnTo>
                    <a:pt x="293369" y="86487"/>
                  </a:lnTo>
                  <a:lnTo>
                    <a:pt x="335533" y="124968"/>
                  </a:lnTo>
                  <a:lnTo>
                    <a:pt x="316355" y="146048"/>
                  </a:lnTo>
                  <a:lnTo>
                    <a:pt x="358648" y="184531"/>
                  </a:lnTo>
                  <a:lnTo>
                    <a:pt x="386246" y="86487"/>
                  </a:lnTo>
                  <a:close/>
                </a:path>
                <a:path w="410845" h="447675">
                  <a:moveTo>
                    <a:pt x="293369" y="86487"/>
                  </a:moveTo>
                  <a:lnTo>
                    <a:pt x="274133" y="107630"/>
                  </a:lnTo>
                  <a:lnTo>
                    <a:pt x="316355" y="146048"/>
                  </a:lnTo>
                  <a:lnTo>
                    <a:pt x="335533" y="124968"/>
                  </a:lnTo>
                  <a:lnTo>
                    <a:pt x="293369" y="86487"/>
                  </a:lnTo>
                  <a:close/>
                </a:path>
                <a:path w="410845" h="447675">
                  <a:moveTo>
                    <a:pt x="410590" y="0"/>
                  </a:moveTo>
                  <a:lnTo>
                    <a:pt x="231775" y="69087"/>
                  </a:lnTo>
                  <a:lnTo>
                    <a:pt x="274133" y="107630"/>
                  </a:lnTo>
                  <a:lnTo>
                    <a:pt x="293369" y="86487"/>
                  </a:lnTo>
                  <a:lnTo>
                    <a:pt x="386246" y="86487"/>
                  </a:lnTo>
                  <a:lnTo>
                    <a:pt x="410590" y="0"/>
                  </a:lnTo>
                  <a:close/>
                </a:path>
              </a:pathLst>
            </a:custGeom>
            <a:solidFill>
              <a:srgbClr val="FDC3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080760" y="4137660"/>
              <a:ext cx="1420367" cy="6888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080760" y="4137660"/>
              <a:ext cx="1420495" cy="688975"/>
            </a:xfrm>
            <a:custGeom>
              <a:avLst/>
              <a:gdLst/>
              <a:ahLst/>
              <a:cxnLst/>
              <a:rect l="l" t="t" r="r" b="b"/>
              <a:pathLst>
                <a:path w="1420495" h="688975">
                  <a:moveTo>
                    <a:pt x="0" y="114807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305560" y="0"/>
                  </a:lnTo>
                  <a:lnTo>
                    <a:pt x="1350234" y="9026"/>
                  </a:lnTo>
                  <a:lnTo>
                    <a:pt x="1386728" y="33639"/>
                  </a:lnTo>
                  <a:lnTo>
                    <a:pt x="1411341" y="70133"/>
                  </a:lnTo>
                  <a:lnTo>
                    <a:pt x="1420367" y="114807"/>
                  </a:lnTo>
                  <a:lnTo>
                    <a:pt x="1420367" y="574039"/>
                  </a:lnTo>
                  <a:lnTo>
                    <a:pt x="1411341" y="618714"/>
                  </a:lnTo>
                  <a:lnTo>
                    <a:pt x="1386728" y="655208"/>
                  </a:lnTo>
                  <a:lnTo>
                    <a:pt x="1350234" y="679821"/>
                  </a:lnTo>
                  <a:lnTo>
                    <a:pt x="1305560" y="688847"/>
                  </a:lnTo>
                  <a:lnTo>
                    <a:pt x="114807" y="688847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39"/>
                  </a:lnTo>
                  <a:lnTo>
                    <a:pt x="0" y="114807"/>
                  </a:lnTo>
                  <a:close/>
                </a:path>
              </a:pathLst>
            </a:custGeom>
            <a:ln w="6350">
              <a:solidFill>
                <a:srgbClr val="FDC3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349746" y="4181347"/>
            <a:ext cx="8864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arlito"/>
                <a:cs typeface="Carlito"/>
              </a:rPr>
              <a:t>S</a:t>
            </a:r>
            <a:r>
              <a:rPr dirty="0" sz="1800" spc="5" b="1">
                <a:latin typeface="Carlito"/>
                <a:cs typeface="Carlito"/>
              </a:rPr>
              <a:t>e</a:t>
            </a:r>
            <a:r>
              <a:rPr dirty="0" sz="1800" b="1">
                <a:latin typeface="Carlito"/>
                <a:cs typeface="Carlito"/>
              </a:rPr>
              <a:t>bagian</a:t>
            </a:r>
            <a:endParaRPr sz="18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dirty="0" sz="1800" spc="-5">
                <a:latin typeface="Carlito"/>
                <a:cs typeface="Carlito"/>
              </a:rPr>
              <a:t>Unit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020184" y="3620896"/>
            <a:ext cx="2059939" cy="862330"/>
            <a:chOff x="4020184" y="3620896"/>
            <a:chExt cx="2059939" cy="862330"/>
          </a:xfrm>
        </p:grpSpPr>
        <p:sp>
          <p:nvSpPr>
            <p:cNvPr id="16" name="object 16"/>
            <p:cNvSpPr/>
            <p:nvPr/>
          </p:nvSpPr>
          <p:spPr>
            <a:xfrm>
              <a:off x="5667882" y="3951223"/>
              <a:ext cx="412750" cy="532130"/>
            </a:xfrm>
            <a:custGeom>
              <a:avLst/>
              <a:gdLst/>
              <a:ahLst/>
              <a:cxnLst/>
              <a:rect l="l" t="t" r="r" b="b"/>
              <a:pathLst>
                <a:path w="412750" h="532129">
                  <a:moveTo>
                    <a:pt x="285986" y="412265"/>
                  </a:moveTo>
                  <a:lnTo>
                    <a:pt x="240411" y="446786"/>
                  </a:lnTo>
                  <a:lnTo>
                    <a:pt x="412241" y="531749"/>
                  </a:lnTo>
                  <a:lnTo>
                    <a:pt x="394202" y="435101"/>
                  </a:lnTo>
                  <a:lnTo>
                    <a:pt x="303275" y="435101"/>
                  </a:lnTo>
                  <a:lnTo>
                    <a:pt x="285986" y="412265"/>
                  </a:lnTo>
                  <a:close/>
                </a:path>
                <a:path w="412750" h="532129">
                  <a:moveTo>
                    <a:pt x="331503" y="377789"/>
                  </a:moveTo>
                  <a:lnTo>
                    <a:pt x="285986" y="412265"/>
                  </a:lnTo>
                  <a:lnTo>
                    <a:pt x="303275" y="435101"/>
                  </a:lnTo>
                  <a:lnTo>
                    <a:pt x="348741" y="400557"/>
                  </a:lnTo>
                  <a:lnTo>
                    <a:pt x="331503" y="377789"/>
                  </a:lnTo>
                  <a:close/>
                </a:path>
                <a:path w="412750" h="532129">
                  <a:moveTo>
                    <a:pt x="377063" y="343281"/>
                  </a:moveTo>
                  <a:lnTo>
                    <a:pt x="331503" y="377789"/>
                  </a:lnTo>
                  <a:lnTo>
                    <a:pt x="348741" y="400557"/>
                  </a:lnTo>
                  <a:lnTo>
                    <a:pt x="303275" y="435101"/>
                  </a:lnTo>
                  <a:lnTo>
                    <a:pt x="394202" y="435101"/>
                  </a:lnTo>
                  <a:lnTo>
                    <a:pt x="377063" y="343281"/>
                  </a:lnTo>
                  <a:close/>
                </a:path>
                <a:path w="412750" h="532129">
                  <a:moveTo>
                    <a:pt x="45465" y="0"/>
                  </a:moveTo>
                  <a:lnTo>
                    <a:pt x="0" y="34543"/>
                  </a:lnTo>
                  <a:lnTo>
                    <a:pt x="285986" y="412265"/>
                  </a:lnTo>
                  <a:lnTo>
                    <a:pt x="331503" y="377789"/>
                  </a:lnTo>
                  <a:lnTo>
                    <a:pt x="45465" y="0"/>
                  </a:lnTo>
                  <a:close/>
                </a:path>
              </a:pathLst>
            </a:custGeom>
            <a:solidFill>
              <a:srgbClr val="FDC3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023359" y="3624071"/>
              <a:ext cx="1667255" cy="6888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023359" y="3624071"/>
              <a:ext cx="1667510" cy="688975"/>
            </a:xfrm>
            <a:custGeom>
              <a:avLst/>
              <a:gdLst/>
              <a:ahLst/>
              <a:cxnLst/>
              <a:rect l="l" t="t" r="r" b="b"/>
              <a:pathLst>
                <a:path w="1667510" h="688975">
                  <a:moveTo>
                    <a:pt x="0" y="114807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552448" y="0"/>
                  </a:lnTo>
                  <a:lnTo>
                    <a:pt x="1597122" y="9026"/>
                  </a:lnTo>
                  <a:lnTo>
                    <a:pt x="1633616" y="33639"/>
                  </a:lnTo>
                  <a:lnTo>
                    <a:pt x="1658229" y="70133"/>
                  </a:lnTo>
                  <a:lnTo>
                    <a:pt x="1667255" y="114807"/>
                  </a:lnTo>
                  <a:lnTo>
                    <a:pt x="1667255" y="574039"/>
                  </a:lnTo>
                  <a:lnTo>
                    <a:pt x="1658229" y="618714"/>
                  </a:lnTo>
                  <a:lnTo>
                    <a:pt x="1633616" y="655208"/>
                  </a:lnTo>
                  <a:lnTo>
                    <a:pt x="1597122" y="679821"/>
                  </a:lnTo>
                  <a:lnTo>
                    <a:pt x="1552448" y="688847"/>
                  </a:lnTo>
                  <a:lnTo>
                    <a:pt x="114807" y="688847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39"/>
                  </a:lnTo>
                  <a:lnTo>
                    <a:pt x="0" y="114807"/>
                  </a:lnTo>
                  <a:close/>
                </a:path>
              </a:pathLst>
            </a:custGeom>
            <a:ln w="6350">
              <a:solidFill>
                <a:srgbClr val="FDC3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4231640" y="3666185"/>
            <a:ext cx="1250950" cy="575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latin typeface="Carlito"/>
                <a:cs typeface="Carlito"/>
              </a:rPr>
              <a:t>Pemanfaatan</a:t>
            </a:r>
            <a:endParaRPr sz="18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latin typeface="Carlito"/>
                <a:cs typeface="Carlito"/>
              </a:rPr>
              <a:t>Layanan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0404093" y="2762757"/>
            <a:ext cx="1306830" cy="701675"/>
            <a:chOff x="10404093" y="2762757"/>
            <a:chExt cx="1306830" cy="701675"/>
          </a:xfrm>
        </p:grpSpPr>
        <p:sp>
          <p:nvSpPr>
            <p:cNvPr id="21" name="object 21"/>
            <p:cNvSpPr/>
            <p:nvPr/>
          </p:nvSpPr>
          <p:spPr>
            <a:xfrm>
              <a:off x="10410443" y="2769107"/>
              <a:ext cx="1294130" cy="688975"/>
            </a:xfrm>
            <a:custGeom>
              <a:avLst/>
              <a:gdLst/>
              <a:ahLst/>
              <a:cxnLst/>
              <a:rect l="l" t="t" r="r" b="b"/>
              <a:pathLst>
                <a:path w="1294129" h="688975">
                  <a:moveTo>
                    <a:pt x="1179067" y="0"/>
                  </a:moveTo>
                  <a:lnTo>
                    <a:pt x="114807" y="0"/>
                  </a:lnTo>
                  <a:lnTo>
                    <a:pt x="70133" y="9026"/>
                  </a:lnTo>
                  <a:lnTo>
                    <a:pt x="33639" y="33639"/>
                  </a:lnTo>
                  <a:lnTo>
                    <a:pt x="9026" y="70133"/>
                  </a:lnTo>
                  <a:lnTo>
                    <a:pt x="0" y="114807"/>
                  </a:lnTo>
                  <a:lnTo>
                    <a:pt x="0" y="574039"/>
                  </a:lnTo>
                  <a:lnTo>
                    <a:pt x="9026" y="618714"/>
                  </a:lnTo>
                  <a:lnTo>
                    <a:pt x="33639" y="655208"/>
                  </a:lnTo>
                  <a:lnTo>
                    <a:pt x="70133" y="679821"/>
                  </a:lnTo>
                  <a:lnTo>
                    <a:pt x="114807" y="688847"/>
                  </a:lnTo>
                  <a:lnTo>
                    <a:pt x="1179067" y="688847"/>
                  </a:lnTo>
                  <a:lnTo>
                    <a:pt x="1223742" y="679821"/>
                  </a:lnTo>
                  <a:lnTo>
                    <a:pt x="1260236" y="655208"/>
                  </a:lnTo>
                  <a:lnTo>
                    <a:pt x="1284849" y="618714"/>
                  </a:lnTo>
                  <a:lnTo>
                    <a:pt x="1293876" y="574039"/>
                  </a:lnTo>
                  <a:lnTo>
                    <a:pt x="1293876" y="114807"/>
                  </a:lnTo>
                  <a:lnTo>
                    <a:pt x="1284849" y="70133"/>
                  </a:lnTo>
                  <a:lnTo>
                    <a:pt x="1260236" y="33639"/>
                  </a:lnTo>
                  <a:lnTo>
                    <a:pt x="1223742" y="9026"/>
                  </a:lnTo>
                  <a:lnTo>
                    <a:pt x="1179067" y="0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410443" y="2769107"/>
              <a:ext cx="1294130" cy="688975"/>
            </a:xfrm>
            <a:custGeom>
              <a:avLst/>
              <a:gdLst/>
              <a:ahLst/>
              <a:cxnLst/>
              <a:rect l="l" t="t" r="r" b="b"/>
              <a:pathLst>
                <a:path w="1294129" h="688975">
                  <a:moveTo>
                    <a:pt x="0" y="114807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179067" y="0"/>
                  </a:lnTo>
                  <a:lnTo>
                    <a:pt x="1223742" y="9026"/>
                  </a:lnTo>
                  <a:lnTo>
                    <a:pt x="1260236" y="33639"/>
                  </a:lnTo>
                  <a:lnTo>
                    <a:pt x="1284849" y="70133"/>
                  </a:lnTo>
                  <a:lnTo>
                    <a:pt x="1293876" y="114807"/>
                  </a:lnTo>
                  <a:lnTo>
                    <a:pt x="1293876" y="574039"/>
                  </a:lnTo>
                  <a:lnTo>
                    <a:pt x="1284849" y="618714"/>
                  </a:lnTo>
                  <a:lnTo>
                    <a:pt x="1260236" y="655208"/>
                  </a:lnTo>
                  <a:lnTo>
                    <a:pt x="1223742" y="679821"/>
                  </a:lnTo>
                  <a:lnTo>
                    <a:pt x="1179067" y="688847"/>
                  </a:lnTo>
                  <a:lnTo>
                    <a:pt x="114807" y="688847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39"/>
                  </a:lnTo>
                  <a:lnTo>
                    <a:pt x="0" y="114807"/>
                  </a:lnTo>
                  <a:close/>
                </a:path>
              </a:pathLst>
            </a:custGeom>
            <a:ln w="12700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10864088" y="2949702"/>
            <a:ext cx="3879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Ada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9907905" y="3114294"/>
            <a:ext cx="1802764" cy="1293495"/>
            <a:chOff x="9907905" y="3114294"/>
            <a:chExt cx="1802764" cy="1293495"/>
          </a:xfrm>
        </p:grpSpPr>
        <p:sp>
          <p:nvSpPr>
            <p:cNvPr id="25" name="object 25"/>
            <p:cNvSpPr/>
            <p:nvPr/>
          </p:nvSpPr>
          <p:spPr>
            <a:xfrm>
              <a:off x="9907905" y="3114293"/>
              <a:ext cx="1796414" cy="1287145"/>
            </a:xfrm>
            <a:custGeom>
              <a:avLst/>
              <a:gdLst/>
              <a:ahLst/>
              <a:cxnLst/>
              <a:rect l="l" t="t" r="r" b="b"/>
              <a:pathLst>
                <a:path w="1796415" h="1287145">
                  <a:moveTo>
                    <a:pt x="502031" y="0"/>
                  </a:moveTo>
                  <a:lnTo>
                    <a:pt x="378460" y="32512"/>
                  </a:lnTo>
                  <a:lnTo>
                    <a:pt x="403593" y="61125"/>
                  </a:lnTo>
                  <a:lnTo>
                    <a:pt x="0" y="415671"/>
                  </a:lnTo>
                  <a:lnTo>
                    <a:pt x="25146" y="444246"/>
                  </a:lnTo>
                  <a:lnTo>
                    <a:pt x="428777" y="89789"/>
                  </a:lnTo>
                  <a:lnTo>
                    <a:pt x="453898" y="118364"/>
                  </a:lnTo>
                  <a:lnTo>
                    <a:pt x="482295" y="48514"/>
                  </a:lnTo>
                  <a:lnTo>
                    <a:pt x="502031" y="0"/>
                  </a:lnTo>
                  <a:close/>
                </a:path>
                <a:path w="1796415" h="1287145">
                  <a:moveTo>
                    <a:pt x="1796415" y="712978"/>
                  </a:moveTo>
                  <a:lnTo>
                    <a:pt x="1787385" y="668312"/>
                  </a:lnTo>
                  <a:lnTo>
                    <a:pt x="1762772" y="631812"/>
                  </a:lnTo>
                  <a:lnTo>
                    <a:pt x="1726272" y="607199"/>
                  </a:lnTo>
                  <a:lnTo>
                    <a:pt x="1681607" y="598170"/>
                  </a:lnTo>
                  <a:lnTo>
                    <a:pt x="617347" y="598170"/>
                  </a:lnTo>
                  <a:lnTo>
                    <a:pt x="572668" y="607199"/>
                  </a:lnTo>
                  <a:lnTo>
                    <a:pt x="536168" y="631812"/>
                  </a:lnTo>
                  <a:lnTo>
                    <a:pt x="511556" y="668312"/>
                  </a:lnTo>
                  <a:lnTo>
                    <a:pt x="502539" y="712978"/>
                  </a:lnTo>
                  <a:lnTo>
                    <a:pt x="502539" y="1172210"/>
                  </a:lnTo>
                  <a:lnTo>
                    <a:pt x="511556" y="1216888"/>
                  </a:lnTo>
                  <a:lnTo>
                    <a:pt x="536168" y="1253388"/>
                  </a:lnTo>
                  <a:lnTo>
                    <a:pt x="572668" y="1278001"/>
                  </a:lnTo>
                  <a:lnTo>
                    <a:pt x="617347" y="1287018"/>
                  </a:lnTo>
                  <a:lnTo>
                    <a:pt x="1681607" y="1287018"/>
                  </a:lnTo>
                  <a:lnTo>
                    <a:pt x="1726272" y="1278001"/>
                  </a:lnTo>
                  <a:lnTo>
                    <a:pt x="1762772" y="1253388"/>
                  </a:lnTo>
                  <a:lnTo>
                    <a:pt x="1787385" y="1216888"/>
                  </a:lnTo>
                  <a:lnTo>
                    <a:pt x="1796415" y="1172210"/>
                  </a:lnTo>
                  <a:lnTo>
                    <a:pt x="1796415" y="712978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410444" y="3712463"/>
              <a:ext cx="1294130" cy="688975"/>
            </a:xfrm>
            <a:custGeom>
              <a:avLst/>
              <a:gdLst/>
              <a:ahLst/>
              <a:cxnLst/>
              <a:rect l="l" t="t" r="r" b="b"/>
              <a:pathLst>
                <a:path w="1294129" h="688975">
                  <a:moveTo>
                    <a:pt x="0" y="114808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179067" y="0"/>
                  </a:lnTo>
                  <a:lnTo>
                    <a:pt x="1223742" y="9026"/>
                  </a:lnTo>
                  <a:lnTo>
                    <a:pt x="1260236" y="33639"/>
                  </a:lnTo>
                  <a:lnTo>
                    <a:pt x="1284849" y="70133"/>
                  </a:lnTo>
                  <a:lnTo>
                    <a:pt x="1293876" y="114808"/>
                  </a:lnTo>
                  <a:lnTo>
                    <a:pt x="1293876" y="574040"/>
                  </a:lnTo>
                  <a:lnTo>
                    <a:pt x="1284849" y="618714"/>
                  </a:lnTo>
                  <a:lnTo>
                    <a:pt x="1260236" y="655208"/>
                  </a:lnTo>
                  <a:lnTo>
                    <a:pt x="1223742" y="679821"/>
                  </a:lnTo>
                  <a:lnTo>
                    <a:pt x="1179067" y="688848"/>
                  </a:lnTo>
                  <a:lnTo>
                    <a:pt x="114807" y="688848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40"/>
                  </a:lnTo>
                  <a:lnTo>
                    <a:pt x="0" y="114808"/>
                  </a:lnTo>
                  <a:close/>
                </a:path>
              </a:pathLst>
            </a:custGeom>
            <a:ln w="12700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10797031" y="3892118"/>
            <a:ext cx="52197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dak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246109" y="3194050"/>
            <a:ext cx="2164080" cy="862965"/>
            <a:chOff x="8246109" y="3194050"/>
            <a:chExt cx="2164080" cy="862965"/>
          </a:xfrm>
        </p:grpSpPr>
        <p:sp>
          <p:nvSpPr>
            <p:cNvPr id="29" name="object 29"/>
            <p:cNvSpPr/>
            <p:nvPr/>
          </p:nvSpPr>
          <p:spPr>
            <a:xfrm>
              <a:off x="8252460" y="3200399"/>
              <a:ext cx="2157730" cy="856615"/>
            </a:xfrm>
            <a:custGeom>
              <a:avLst/>
              <a:gdLst/>
              <a:ahLst/>
              <a:cxnLst/>
              <a:rect l="l" t="t" r="r" b="b"/>
              <a:pathLst>
                <a:path w="2157729" h="856614">
                  <a:moveTo>
                    <a:pt x="2157476" y="856361"/>
                  </a:moveTo>
                  <a:lnTo>
                    <a:pt x="2140318" y="800608"/>
                  </a:lnTo>
                  <a:lnTo>
                    <a:pt x="2119884" y="734187"/>
                  </a:lnTo>
                  <a:lnTo>
                    <a:pt x="2092337" y="760514"/>
                  </a:lnTo>
                  <a:lnTo>
                    <a:pt x="1681734" y="330454"/>
                  </a:lnTo>
                  <a:lnTo>
                    <a:pt x="1667256" y="344347"/>
                  </a:lnTo>
                  <a:lnTo>
                    <a:pt x="1667256" y="114554"/>
                  </a:lnTo>
                  <a:lnTo>
                    <a:pt x="1658239" y="69977"/>
                  </a:lnTo>
                  <a:lnTo>
                    <a:pt x="1633689" y="33566"/>
                  </a:lnTo>
                  <a:lnTo>
                    <a:pt x="1597279" y="9017"/>
                  </a:lnTo>
                  <a:lnTo>
                    <a:pt x="1552702" y="0"/>
                  </a:lnTo>
                  <a:lnTo>
                    <a:pt x="114554" y="0"/>
                  </a:lnTo>
                  <a:lnTo>
                    <a:pt x="69964" y="9017"/>
                  </a:lnTo>
                  <a:lnTo>
                    <a:pt x="33553" y="33566"/>
                  </a:lnTo>
                  <a:lnTo>
                    <a:pt x="9004" y="69977"/>
                  </a:lnTo>
                  <a:lnTo>
                    <a:pt x="0" y="114554"/>
                  </a:lnTo>
                  <a:lnTo>
                    <a:pt x="0" y="572770"/>
                  </a:lnTo>
                  <a:lnTo>
                    <a:pt x="9004" y="617359"/>
                  </a:lnTo>
                  <a:lnTo>
                    <a:pt x="33553" y="653770"/>
                  </a:lnTo>
                  <a:lnTo>
                    <a:pt x="69964" y="678319"/>
                  </a:lnTo>
                  <a:lnTo>
                    <a:pt x="114554" y="687324"/>
                  </a:lnTo>
                  <a:lnTo>
                    <a:pt x="1552702" y="687324"/>
                  </a:lnTo>
                  <a:lnTo>
                    <a:pt x="1597279" y="678319"/>
                  </a:lnTo>
                  <a:lnTo>
                    <a:pt x="1633689" y="653770"/>
                  </a:lnTo>
                  <a:lnTo>
                    <a:pt x="1658239" y="617359"/>
                  </a:lnTo>
                  <a:lnTo>
                    <a:pt x="1667256" y="572770"/>
                  </a:lnTo>
                  <a:lnTo>
                    <a:pt x="1667256" y="370586"/>
                  </a:lnTo>
                  <a:lnTo>
                    <a:pt x="2064791" y="786815"/>
                  </a:lnTo>
                  <a:lnTo>
                    <a:pt x="2037207" y="813181"/>
                  </a:lnTo>
                  <a:lnTo>
                    <a:pt x="2157476" y="856361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252459" y="3200400"/>
              <a:ext cx="1667510" cy="687705"/>
            </a:xfrm>
            <a:custGeom>
              <a:avLst/>
              <a:gdLst/>
              <a:ahLst/>
              <a:cxnLst/>
              <a:rect l="l" t="t" r="r" b="b"/>
              <a:pathLst>
                <a:path w="1667509" h="687704">
                  <a:moveTo>
                    <a:pt x="0" y="114553"/>
                  </a:moveTo>
                  <a:lnTo>
                    <a:pt x="9005" y="69973"/>
                  </a:lnTo>
                  <a:lnTo>
                    <a:pt x="33559" y="33559"/>
                  </a:lnTo>
                  <a:lnTo>
                    <a:pt x="69973" y="9005"/>
                  </a:lnTo>
                  <a:lnTo>
                    <a:pt x="114554" y="0"/>
                  </a:lnTo>
                  <a:lnTo>
                    <a:pt x="1552702" y="0"/>
                  </a:lnTo>
                  <a:lnTo>
                    <a:pt x="1597282" y="9005"/>
                  </a:lnTo>
                  <a:lnTo>
                    <a:pt x="1633696" y="33559"/>
                  </a:lnTo>
                  <a:lnTo>
                    <a:pt x="1658250" y="69973"/>
                  </a:lnTo>
                  <a:lnTo>
                    <a:pt x="1667256" y="114553"/>
                  </a:lnTo>
                  <a:lnTo>
                    <a:pt x="1667256" y="572769"/>
                  </a:lnTo>
                  <a:lnTo>
                    <a:pt x="1658250" y="617350"/>
                  </a:lnTo>
                  <a:lnTo>
                    <a:pt x="1633696" y="653764"/>
                  </a:lnTo>
                  <a:lnTo>
                    <a:pt x="1597282" y="678318"/>
                  </a:lnTo>
                  <a:lnTo>
                    <a:pt x="1552702" y="687324"/>
                  </a:lnTo>
                  <a:lnTo>
                    <a:pt x="114554" y="687324"/>
                  </a:lnTo>
                  <a:lnTo>
                    <a:pt x="69973" y="678318"/>
                  </a:lnTo>
                  <a:lnTo>
                    <a:pt x="33559" y="653764"/>
                  </a:lnTo>
                  <a:lnTo>
                    <a:pt x="9005" y="617350"/>
                  </a:lnTo>
                  <a:lnTo>
                    <a:pt x="0" y="572769"/>
                  </a:lnTo>
                  <a:lnTo>
                    <a:pt x="0" y="114553"/>
                  </a:lnTo>
                  <a:close/>
                </a:path>
              </a:pathLst>
            </a:custGeom>
            <a:ln w="12700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8505570" y="3379723"/>
            <a:ext cx="1163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solidFill>
                  <a:srgbClr val="FFFFFF"/>
                </a:solidFill>
                <a:latin typeface="Carlito"/>
                <a:cs typeface="Carlito"/>
              </a:rPr>
              <a:t>Interkoneksi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3611371" y="647191"/>
            <a:ext cx="5738495" cy="5594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500" spc="-5">
                <a:solidFill>
                  <a:srgbClr val="C00000"/>
                </a:solidFill>
              </a:rPr>
              <a:t>LAYANAN </a:t>
            </a:r>
            <a:r>
              <a:rPr dirty="0" sz="3500">
                <a:solidFill>
                  <a:srgbClr val="C00000"/>
                </a:solidFill>
              </a:rPr>
              <a:t>PUSAT</a:t>
            </a:r>
            <a:r>
              <a:rPr dirty="0" sz="3500" spc="-110">
                <a:solidFill>
                  <a:srgbClr val="C00000"/>
                </a:solidFill>
              </a:rPr>
              <a:t> </a:t>
            </a:r>
            <a:r>
              <a:rPr dirty="0" sz="3500" spc="-5">
                <a:solidFill>
                  <a:srgbClr val="C00000"/>
                </a:solidFill>
              </a:rPr>
              <a:t>DATA</a:t>
            </a:r>
            <a:endParaRPr sz="3500"/>
          </a:p>
        </p:txBody>
      </p:sp>
      <p:sp>
        <p:nvSpPr>
          <p:cNvPr id="33" name="object 33"/>
          <p:cNvSpPr/>
          <p:nvPr/>
        </p:nvSpPr>
        <p:spPr>
          <a:xfrm>
            <a:off x="5939028" y="1261872"/>
            <a:ext cx="495300" cy="32384"/>
          </a:xfrm>
          <a:custGeom>
            <a:avLst/>
            <a:gdLst/>
            <a:ahLst/>
            <a:cxnLst/>
            <a:rect l="l" t="t" r="r" b="b"/>
            <a:pathLst>
              <a:path w="495300" h="32384">
                <a:moveTo>
                  <a:pt x="495300" y="0"/>
                </a:moveTo>
                <a:lnTo>
                  <a:pt x="0" y="0"/>
                </a:lnTo>
                <a:lnTo>
                  <a:pt x="0" y="32003"/>
                </a:lnTo>
                <a:lnTo>
                  <a:pt x="495300" y="32003"/>
                </a:lnTo>
                <a:lnTo>
                  <a:pt x="4953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814832" y="318896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0" b="1">
                <a:latin typeface="Carlito"/>
                <a:cs typeface="Carlito"/>
              </a:rPr>
              <a:t> </a:t>
            </a:r>
            <a:r>
              <a:rPr dirty="0" sz="1800" spc="-5" b="1">
                <a:latin typeface="Carlito"/>
                <a:cs typeface="Carlito"/>
              </a:rPr>
              <a:t>16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272283" y="3628644"/>
            <a:ext cx="922019" cy="688975"/>
          </a:xfrm>
          <a:custGeom>
            <a:avLst/>
            <a:gdLst/>
            <a:ahLst/>
            <a:cxnLst/>
            <a:rect l="l" t="t" r="r" b="b"/>
            <a:pathLst>
              <a:path w="922019" h="688975">
                <a:moveTo>
                  <a:pt x="807212" y="0"/>
                </a:moveTo>
                <a:lnTo>
                  <a:pt x="114808" y="0"/>
                </a:lnTo>
                <a:lnTo>
                  <a:pt x="70133" y="9026"/>
                </a:lnTo>
                <a:lnTo>
                  <a:pt x="33639" y="33639"/>
                </a:lnTo>
                <a:lnTo>
                  <a:pt x="9026" y="70133"/>
                </a:lnTo>
                <a:lnTo>
                  <a:pt x="0" y="114807"/>
                </a:lnTo>
                <a:lnTo>
                  <a:pt x="0" y="574039"/>
                </a:lnTo>
                <a:lnTo>
                  <a:pt x="9026" y="618714"/>
                </a:lnTo>
                <a:lnTo>
                  <a:pt x="33639" y="655208"/>
                </a:lnTo>
                <a:lnTo>
                  <a:pt x="70133" y="679821"/>
                </a:lnTo>
                <a:lnTo>
                  <a:pt x="114808" y="688847"/>
                </a:lnTo>
                <a:lnTo>
                  <a:pt x="807212" y="688847"/>
                </a:lnTo>
                <a:lnTo>
                  <a:pt x="851886" y="679821"/>
                </a:lnTo>
                <a:lnTo>
                  <a:pt x="888380" y="655208"/>
                </a:lnTo>
                <a:lnTo>
                  <a:pt x="912993" y="618714"/>
                </a:lnTo>
                <a:lnTo>
                  <a:pt x="922020" y="574039"/>
                </a:lnTo>
                <a:lnTo>
                  <a:pt x="922020" y="114807"/>
                </a:lnTo>
                <a:lnTo>
                  <a:pt x="912993" y="70133"/>
                </a:lnTo>
                <a:lnTo>
                  <a:pt x="888380" y="33639"/>
                </a:lnTo>
                <a:lnTo>
                  <a:pt x="851886" y="9026"/>
                </a:lnTo>
                <a:lnTo>
                  <a:pt x="807212" y="0"/>
                </a:lnTo>
                <a:close/>
              </a:path>
            </a:pathLst>
          </a:custGeom>
          <a:solidFill>
            <a:srgbClr val="4189B3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2539745" y="3808603"/>
            <a:ext cx="3886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rlito"/>
                <a:cs typeface="Carlito"/>
              </a:rPr>
              <a:t>d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772920" y="3973829"/>
            <a:ext cx="1421765" cy="1285875"/>
            <a:chOff x="1772920" y="3973829"/>
            <a:chExt cx="1421765" cy="1285875"/>
          </a:xfrm>
        </p:grpSpPr>
        <p:sp>
          <p:nvSpPr>
            <p:cNvPr id="40" name="object 40"/>
            <p:cNvSpPr/>
            <p:nvPr/>
          </p:nvSpPr>
          <p:spPr>
            <a:xfrm>
              <a:off x="1772920" y="3973829"/>
              <a:ext cx="499109" cy="439420"/>
            </a:xfrm>
            <a:custGeom>
              <a:avLst/>
              <a:gdLst/>
              <a:ahLst/>
              <a:cxnLst/>
              <a:rect l="l" t="t" r="r" b="b"/>
              <a:pathLst>
                <a:path w="499110" h="439420">
                  <a:moveTo>
                    <a:pt x="456270" y="37272"/>
                  </a:moveTo>
                  <a:lnTo>
                    <a:pt x="428377" y="42647"/>
                  </a:lnTo>
                  <a:lnTo>
                    <a:pt x="0" y="417449"/>
                  </a:lnTo>
                  <a:lnTo>
                    <a:pt x="18796" y="438912"/>
                  </a:lnTo>
                  <a:lnTo>
                    <a:pt x="447235" y="64157"/>
                  </a:lnTo>
                  <a:lnTo>
                    <a:pt x="456270" y="37272"/>
                  </a:lnTo>
                  <a:close/>
                </a:path>
                <a:path w="499110" h="439420">
                  <a:moveTo>
                    <a:pt x="496329" y="7874"/>
                  </a:moveTo>
                  <a:lnTo>
                    <a:pt x="468122" y="7874"/>
                  </a:lnTo>
                  <a:lnTo>
                    <a:pt x="487044" y="29337"/>
                  </a:lnTo>
                  <a:lnTo>
                    <a:pt x="447235" y="64157"/>
                  </a:lnTo>
                  <a:lnTo>
                    <a:pt x="432435" y="108204"/>
                  </a:lnTo>
                  <a:lnTo>
                    <a:pt x="429894" y="115697"/>
                  </a:lnTo>
                  <a:lnTo>
                    <a:pt x="433959" y="123698"/>
                  </a:lnTo>
                  <a:lnTo>
                    <a:pt x="448944" y="128778"/>
                  </a:lnTo>
                  <a:lnTo>
                    <a:pt x="457073" y="124714"/>
                  </a:lnTo>
                  <a:lnTo>
                    <a:pt x="459486" y="117221"/>
                  </a:lnTo>
                  <a:lnTo>
                    <a:pt x="496329" y="7874"/>
                  </a:lnTo>
                  <a:close/>
                </a:path>
                <a:path w="499110" h="439420">
                  <a:moveTo>
                    <a:pt x="473608" y="14097"/>
                  </a:moveTo>
                  <a:lnTo>
                    <a:pt x="464057" y="14097"/>
                  </a:lnTo>
                  <a:lnTo>
                    <a:pt x="480313" y="32639"/>
                  </a:lnTo>
                  <a:lnTo>
                    <a:pt x="456270" y="37272"/>
                  </a:lnTo>
                  <a:lnTo>
                    <a:pt x="447235" y="64157"/>
                  </a:lnTo>
                  <a:lnTo>
                    <a:pt x="487044" y="29337"/>
                  </a:lnTo>
                  <a:lnTo>
                    <a:pt x="473608" y="14097"/>
                  </a:lnTo>
                  <a:close/>
                </a:path>
                <a:path w="499110" h="439420">
                  <a:moveTo>
                    <a:pt x="498982" y="0"/>
                  </a:moveTo>
                  <a:lnTo>
                    <a:pt x="369697" y="24892"/>
                  </a:lnTo>
                  <a:lnTo>
                    <a:pt x="364617" y="32385"/>
                  </a:lnTo>
                  <a:lnTo>
                    <a:pt x="366141" y="40132"/>
                  </a:lnTo>
                  <a:lnTo>
                    <a:pt x="367538" y="47879"/>
                  </a:lnTo>
                  <a:lnTo>
                    <a:pt x="375031" y="52959"/>
                  </a:lnTo>
                  <a:lnTo>
                    <a:pt x="428377" y="42647"/>
                  </a:lnTo>
                  <a:lnTo>
                    <a:pt x="468122" y="7874"/>
                  </a:lnTo>
                  <a:lnTo>
                    <a:pt x="496329" y="7874"/>
                  </a:lnTo>
                  <a:lnTo>
                    <a:pt x="498982" y="0"/>
                  </a:lnTo>
                  <a:close/>
                </a:path>
                <a:path w="499110" h="439420">
                  <a:moveTo>
                    <a:pt x="468122" y="7874"/>
                  </a:moveTo>
                  <a:lnTo>
                    <a:pt x="428377" y="42647"/>
                  </a:lnTo>
                  <a:lnTo>
                    <a:pt x="456270" y="37272"/>
                  </a:lnTo>
                  <a:lnTo>
                    <a:pt x="464057" y="14097"/>
                  </a:lnTo>
                  <a:lnTo>
                    <a:pt x="473608" y="14097"/>
                  </a:lnTo>
                  <a:lnTo>
                    <a:pt x="468122" y="7874"/>
                  </a:lnTo>
                  <a:close/>
                </a:path>
                <a:path w="499110" h="439420">
                  <a:moveTo>
                    <a:pt x="464057" y="14097"/>
                  </a:moveTo>
                  <a:lnTo>
                    <a:pt x="456270" y="37272"/>
                  </a:lnTo>
                  <a:lnTo>
                    <a:pt x="480313" y="32639"/>
                  </a:lnTo>
                  <a:lnTo>
                    <a:pt x="464057" y="14097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272284" y="4570475"/>
              <a:ext cx="922019" cy="688975"/>
            </a:xfrm>
            <a:custGeom>
              <a:avLst/>
              <a:gdLst/>
              <a:ahLst/>
              <a:cxnLst/>
              <a:rect l="l" t="t" r="r" b="b"/>
              <a:pathLst>
                <a:path w="922019" h="688975">
                  <a:moveTo>
                    <a:pt x="807212" y="0"/>
                  </a:moveTo>
                  <a:lnTo>
                    <a:pt x="114808" y="0"/>
                  </a:lnTo>
                  <a:lnTo>
                    <a:pt x="70133" y="9026"/>
                  </a:lnTo>
                  <a:lnTo>
                    <a:pt x="33639" y="33639"/>
                  </a:lnTo>
                  <a:lnTo>
                    <a:pt x="9026" y="70133"/>
                  </a:lnTo>
                  <a:lnTo>
                    <a:pt x="0" y="114807"/>
                  </a:lnTo>
                  <a:lnTo>
                    <a:pt x="0" y="574040"/>
                  </a:lnTo>
                  <a:lnTo>
                    <a:pt x="9026" y="618714"/>
                  </a:lnTo>
                  <a:lnTo>
                    <a:pt x="33639" y="655208"/>
                  </a:lnTo>
                  <a:lnTo>
                    <a:pt x="70133" y="679821"/>
                  </a:lnTo>
                  <a:lnTo>
                    <a:pt x="114808" y="688848"/>
                  </a:lnTo>
                  <a:lnTo>
                    <a:pt x="807212" y="688848"/>
                  </a:lnTo>
                  <a:lnTo>
                    <a:pt x="851886" y="679821"/>
                  </a:lnTo>
                  <a:lnTo>
                    <a:pt x="888380" y="655208"/>
                  </a:lnTo>
                  <a:lnTo>
                    <a:pt x="912993" y="618714"/>
                  </a:lnTo>
                  <a:lnTo>
                    <a:pt x="922020" y="574040"/>
                  </a:lnTo>
                  <a:lnTo>
                    <a:pt x="922020" y="114807"/>
                  </a:lnTo>
                  <a:lnTo>
                    <a:pt x="912993" y="70133"/>
                  </a:lnTo>
                  <a:lnTo>
                    <a:pt x="888380" y="33639"/>
                  </a:lnTo>
                  <a:lnTo>
                    <a:pt x="851886" y="9026"/>
                  </a:lnTo>
                  <a:lnTo>
                    <a:pt x="807212" y="0"/>
                  </a:lnTo>
                  <a:close/>
                </a:path>
              </a:pathLst>
            </a:custGeom>
            <a:solidFill>
              <a:srgbClr val="4189B3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/>
          <p:cNvSpPr txBox="1"/>
          <p:nvPr/>
        </p:nvSpPr>
        <p:spPr>
          <a:xfrm>
            <a:off x="2472944" y="4613859"/>
            <a:ext cx="52197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dak</a:t>
            </a:r>
            <a:endParaRPr sz="1800">
              <a:latin typeface="Carlito"/>
              <a:cs typeface="Carlito"/>
            </a:endParaRPr>
          </a:p>
          <a:p>
            <a:pPr marL="79375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Ada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14300" y="4056888"/>
            <a:ext cx="2157730" cy="859790"/>
            <a:chOff x="114300" y="4056888"/>
            <a:chExt cx="2157730" cy="859790"/>
          </a:xfrm>
        </p:grpSpPr>
        <p:sp>
          <p:nvSpPr>
            <p:cNvPr id="44" name="object 44"/>
            <p:cNvSpPr/>
            <p:nvPr/>
          </p:nvSpPr>
          <p:spPr>
            <a:xfrm>
              <a:off x="1771904" y="4392168"/>
              <a:ext cx="500380" cy="524510"/>
            </a:xfrm>
            <a:custGeom>
              <a:avLst/>
              <a:gdLst/>
              <a:ahLst/>
              <a:cxnLst/>
              <a:rect l="l" t="t" r="r" b="b"/>
              <a:pathLst>
                <a:path w="500380" h="524510">
                  <a:moveTo>
                    <a:pt x="381507" y="460374"/>
                  </a:moveTo>
                  <a:lnTo>
                    <a:pt x="373506" y="464692"/>
                  </a:lnTo>
                  <a:lnTo>
                    <a:pt x="371347" y="472312"/>
                  </a:lnTo>
                  <a:lnTo>
                    <a:pt x="369188" y="479805"/>
                  </a:lnTo>
                  <a:lnTo>
                    <a:pt x="373506" y="487806"/>
                  </a:lnTo>
                  <a:lnTo>
                    <a:pt x="499871" y="524382"/>
                  </a:lnTo>
                  <a:lnTo>
                    <a:pt x="497351" y="513714"/>
                  </a:lnTo>
                  <a:lnTo>
                    <a:pt x="470026" y="513714"/>
                  </a:lnTo>
                  <a:lnTo>
                    <a:pt x="433655" y="475496"/>
                  </a:lnTo>
                  <a:lnTo>
                    <a:pt x="381507" y="460374"/>
                  </a:lnTo>
                  <a:close/>
                </a:path>
                <a:path w="500380" h="524510">
                  <a:moveTo>
                    <a:pt x="433655" y="475496"/>
                  </a:moveTo>
                  <a:lnTo>
                    <a:pt x="470026" y="513714"/>
                  </a:lnTo>
                  <a:lnTo>
                    <a:pt x="476838" y="507237"/>
                  </a:lnTo>
                  <a:lnTo>
                    <a:pt x="466470" y="507237"/>
                  </a:lnTo>
                  <a:lnTo>
                    <a:pt x="460828" y="483384"/>
                  </a:lnTo>
                  <a:lnTo>
                    <a:pt x="433655" y="475496"/>
                  </a:lnTo>
                  <a:close/>
                </a:path>
                <a:path w="500380" h="524510">
                  <a:moveTo>
                    <a:pt x="461898" y="391540"/>
                  </a:moveTo>
                  <a:lnTo>
                    <a:pt x="454278" y="393445"/>
                  </a:lnTo>
                  <a:lnTo>
                    <a:pt x="446531" y="395223"/>
                  </a:lnTo>
                  <a:lnTo>
                    <a:pt x="441832" y="402970"/>
                  </a:lnTo>
                  <a:lnTo>
                    <a:pt x="443610" y="410590"/>
                  </a:lnTo>
                  <a:lnTo>
                    <a:pt x="454284" y="455714"/>
                  </a:lnTo>
                  <a:lnTo>
                    <a:pt x="490727" y="494029"/>
                  </a:lnTo>
                  <a:lnTo>
                    <a:pt x="470026" y="513714"/>
                  </a:lnTo>
                  <a:lnTo>
                    <a:pt x="497351" y="513714"/>
                  </a:lnTo>
                  <a:lnTo>
                    <a:pt x="471423" y="403986"/>
                  </a:lnTo>
                  <a:lnTo>
                    <a:pt x="469645" y="396366"/>
                  </a:lnTo>
                  <a:lnTo>
                    <a:pt x="461898" y="391540"/>
                  </a:lnTo>
                  <a:close/>
                </a:path>
                <a:path w="500380" h="524510">
                  <a:moveTo>
                    <a:pt x="460828" y="483384"/>
                  </a:moveTo>
                  <a:lnTo>
                    <a:pt x="466470" y="507237"/>
                  </a:lnTo>
                  <a:lnTo>
                    <a:pt x="484377" y="490219"/>
                  </a:lnTo>
                  <a:lnTo>
                    <a:pt x="460828" y="483384"/>
                  </a:lnTo>
                  <a:close/>
                </a:path>
                <a:path w="500380" h="524510">
                  <a:moveTo>
                    <a:pt x="454284" y="455714"/>
                  </a:moveTo>
                  <a:lnTo>
                    <a:pt x="460828" y="483384"/>
                  </a:lnTo>
                  <a:lnTo>
                    <a:pt x="484377" y="490219"/>
                  </a:lnTo>
                  <a:lnTo>
                    <a:pt x="466470" y="507237"/>
                  </a:lnTo>
                  <a:lnTo>
                    <a:pt x="476838" y="507237"/>
                  </a:lnTo>
                  <a:lnTo>
                    <a:pt x="490727" y="494029"/>
                  </a:lnTo>
                  <a:lnTo>
                    <a:pt x="454284" y="455714"/>
                  </a:lnTo>
                  <a:close/>
                </a:path>
                <a:path w="500380" h="524510">
                  <a:moveTo>
                    <a:pt x="20827" y="0"/>
                  </a:moveTo>
                  <a:lnTo>
                    <a:pt x="0" y="19811"/>
                  </a:lnTo>
                  <a:lnTo>
                    <a:pt x="433655" y="475496"/>
                  </a:lnTo>
                  <a:lnTo>
                    <a:pt x="460828" y="483384"/>
                  </a:lnTo>
                  <a:lnTo>
                    <a:pt x="454284" y="455714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14300" y="4056888"/>
              <a:ext cx="1667510" cy="688975"/>
            </a:xfrm>
            <a:custGeom>
              <a:avLst/>
              <a:gdLst/>
              <a:ahLst/>
              <a:cxnLst/>
              <a:rect l="l" t="t" r="r" b="b"/>
              <a:pathLst>
                <a:path w="1667510" h="688975">
                  <a:moveTo>
                    <a:pt x="1552448" y="0"/>
                  </a:moveTo>
                  <a:lnTo>
                    <a:pt x="114807" y="0"/>
                  </a:lnTo>
                  <a:lnTo>
                    <a:pt x="70117" y="9026"/>
                  </a:lnTo>
                  <a:lnTo>
                    <a:pt x="33624" y="33639"/>
                  </a:lnTo>
                  <a:lnTo>
                    <a:pt x="9021" y="70133"/>
                  </a:lnTo>
                  <a:lnTo>
                    <a:pt x="0" y="114807"/>
                  </a:lnTo>
                  <a:lnTo>
                    <a:pt x="0" y="574039"/>
                  </a:lnTo>
                  <a:lnTo>
                    <a:pt x="9021" y="618714"/>
                  </a:lnTo>
                  <a:lnTo>
                    <a:pt x="33624" y="655208"/>
                  </a:lnTo>
                  <a:lnTo>
                    <a:pt x="70117" y="679821"/>
                  </a:lnTo>
                  <a:lnTo>
                    <a:pt x="114807" y="688848"/>
                  </a:lnTo>
                  <a:lnTo>
                    <a:pt x="1552448" y="688848"/>
                  </a:lnTo>
                  <a:lnTo>
                    <a:pt x="1597122" y="679821"/>
                  </a:lnTo>
                  <a:lnTo>
                    <a:pt x="1633616" y="655208"/>
                  </a:lnTo>
                  <a:lnTo>
                    <a:pt x="1658229" y="618714"/>
                  </a:lnTo>
                  <a:lnTo>
                    <a:pt x="1667256" y="574039"/>
                  </a:lnTo>
                  <a:lnTo>
                    <a:pt x="1667256" y="114807"/>
                  </a:lnTo>
                  <a:lnTo>
                    <a:pt x="1658229" y="70133"/>
                  </a:lnTo>
                  <a:lnTo>
                    <a:pt x="1633616" y="33639"/>
                  </a:lnTo>
                  <a:lnTo>
                    <a:pt x="1597122" y="9026"/>
                  </a:lnTo>
                  <a:lnTo>
                    <a:pt x="1552448" y="0"/>
                  </a:lnTo>
                  <a:close/>
                </a:path>
              </a:pathLst>
            </a:custGeom>
            <a:solidFill>
              <a:srgbClr val="4189B3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/>
          <p:cNvSpPr txBox="1"/>
          <p:nvPr/>
        </p:nvSpPr>
        <p:spPr>
          <a:xfrm>
            <a:off x="332943" y="4099686"/>
            <a:ext cx="122999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3679" marR="5080" indent="-220979">
              <a:lnSpc>
                <a:spcPct val="100000"/>
              </a:lnSpc>
              <a:spcBef>
                <a:spcPts val="100"/>
              </a:spcBef>
            </a:pPr>
            <a:r>
              <a:rPr dirty="0" sz="1800" spc="-40">
                <a:solidFill>
                  <a:srgbClr val="FFFFFF"/>
                </a:solidFill>
                <a:latin typeface="Carlito"/>
                <a:cs typeface="Carlito"/>
              </a:rPr>
              <a:t>K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dirty="0" sz="1800" spc="-4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dirty="0" sz="1800" spc="5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diaan  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Layanan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2921507" y="3457702"/>
            <a:ext cx="5331460" cy="2038350"/>
            <a:chOff x="2921507" y="3457702"/>
            <a:chExt cx="5331460" cy="2038350"/>
          </a:xfrm>
        </p:grpSpPr>
        <p:sp>
          <p:nvSpPr>
            <p:cNvPr id="48" name="object 48"/>
            <p:cNvSpPr/>
            <p:nvPr/>
          </p:nvSpPr>
          <p:spPr>
            <a:xfrm>
              <a:off x="3194938" y="3884517"/>
              <a:ext cx="829310" cy="171450"/>
            </a:xfrm>
            <a:custGeom>
              <a:avLst/>
              <a:gdLst/>
              <a:ahLst/>
              <a:cxnLst/>
              <a:rect l="l" t="t" r="r" b="b"/>
              <a:pathLst>
                <a:path w="829310" h="171450">
                  <a:moveTo>
                    <a:pt x="796141" y="65944"/>
                  </a:moveTo>
                  <a:lnTo>
                    <a:pt x="790828" y="65944"/>
                  </a:lnTo>
                  <a:lnTo>
                    <a:pt x="791083" y="104044"/>
                  </a:lnTo>
                  <a:lnTo>
                    <a:pt x="720665" y="104440"/>
                  </a:lnTo>
                  <a:lnTo>
                    <a:pt x="667385" y="135921"/>
                  </a:lnTo>
                  <a:lnTo>
                    <a:pt x="661779" y="140971"/>
                  </a:lnTo>
                  <a:lnTo>
                    <a:pt x="658637" y="147558"/>
                  </a:lnTo>
                  <a:lnTo>
                    <a:pt x="658187" y="154834"/>
                  </a:lnTo>
                  <a:lnTo>
                    <a:pt x="660653" y="161956"/>
                  </a:lnTo>
                  <a:lnTo>
                    <a:pt x="665706" y="167562"/>
                  </a:lnTo>
                  <a:lnTo>
                    <a:pt x="672306" y="170703"/>
                  </a:lnTo>
                  <a:lnTo>
                    <a:pt x="679620" y="171154"/>
                  </a:lnTo>
                  <a:lnTo>
                    <a:pt x="686815" y="168687"/>
                  </a:lnTo>
                  <a:lnTo>
                    <a:pt x="828801" y="84740"/>
                  </a:lnTo>
                  <a:lnTo>
                    <a:pt x="796141" y="65944"/>
                  </a:lnTo>
                  <a:close/>
                </a:path>
                <a:path w="829310" h="171450">
                  <a:moveTo>
                    <a:pt x="720367" y="66340"/>
                  </a:moveTo>
                  <a:lnTo>
                    <a:pt x="0" y="70389"/>
                  </a:lnTo>
                  <a:lnTo>
                    <a:pt x="254" y="108489"/>
                  </a:lnTo>
                  <a:lnTo>
                    <a:pt x="720665" y="104440"/>
                  </a:lnTo>
                  <a:lnTo>
                    <a:pt x="753173" y="85232"/>
                  </a:lnTo>
                  <a:lnTo>
                    <a:pt x="720367" y="66340"/>
                  </a:lnTo>
                  <a:close/>
                </a:path>
                <a:path w="829310" h="171450">
                  <a:moveTo>
                    <a:pt x="753173" y="85232"/>
                  </a:moveTo>
                  <a:lnTo>
                    <a:pt x="720665" y="104440"/>
                  </a:lnTo>
                  <a:lnTo>
                    <a:pt x="791083" y="104044"/>
                  </a:lnTo>
                  <a:lnTo>
                    <a:pt x="791066" y="101504"/>
                  </a:lnTo>
                  <a:lnTo>
                    <a:pt x="781431" y="101504"/>
                  </a:lnTo>
                  <a:lnTo>
                    <a:pt x="753173" y="85232"/>
                  </a:lnTo>
                  <a:close/>
                </a:path>
                <a:path w="829310" h="171450">
                  <a:moveTo>
                    <a:pt x="781303" y="68611"/>
                  </a:moveTo>
                  <a:lnTo>
                    <a:pt x="753173" y="85232"/>
                  </a:lnTo>
                  <a:lnTo>
                    <a:pt x="781431" y="101504"/>
                  </a:lnTo>
                  <a:lnTo>
                    <a:pt x="781303" y="68611"/>
                  </a:lnTo>
                  <a:close/>
                </a:path>
                <a:path w="829310" h="171450">
                  <a:moveTo>
                    <a:pt x="790846" y="68611"/>
                  </a:moveTo>
                  <a:lnTo>
                    <a:pt x="781303" y="68611"/>
                  </a:lnTo>
                  <a:lnTo>
                    <a:pt x="781431" y="101504"/>
                  </a:lnTo>
                  <a:lnTo>
                    <a:pt x="791066" y="101504"/>
                  </a:lnTo>
                  <a:lnTo>
                    <a:pt x="790846" y="68611"/>
                  </a:lnTo>
                  <a:close/>
                </a:path>
                <a:path w="829310" h="171450">
                  <a:moveTo>
                    <a:pt x="790828" y="65944"/>
                  </a:moveTo>
                  <a:lnTo>
                    <a:pt x="720367" y="66340"/>
                  </a:lnTo>
                  <a:lnTo>
                    <a:pt x="753173" y="85232"/>
                  </a:lnTo>
                  <a:lnTo>
                    <a:pt x="781303" y="68611"/>
                  </a:lnTo>
                  <a:lnTo>
                    <a:pt x="790846" y="68611"/>
                  </a:lnTo>
                  <a:lnTo>
                    <a:pt x="790828" y="65944"/>
                  </a:lnTo>
                  <a:close/>
                </a:path>
                <a:path w="829310" h="171450">
                  <a:moveTo>
                    <a:pt x="678624" y="0"/>
                  </a:moveTo>
                  <a:lnTo>
                    <a:pt x="671353" y="507"/>
                  </a:lnTo>
                  <a:lnTo>
                    <a:pt x="664797" y="3730"/>
                  </a:lnTo>
                  <a:lnTo>
                    <a:pt x="659764" y="9429"/>
                  </a:lnTo>
                  <a:lnTo>
                    <a:pt x="657391" y="16605"/>
                  </a:lnTo>
                  <a:lnTo>
                    <a:pt x="657923" y="23875"/>
                  </a:lnTo>
                  <a:lnTo>
                    <a:pt x="661122" y="30432"/>
                  </a:lnTo>
                  <a:lnTo>
                    <a:pt x="666750" y="35464"/>
                  </a:lnTo>
                  <a:lnTo>
                    <a:pt x="720367" y="66340"/>
                  </a:lnTo>
                  <a:lnTo>
                    <a:pt x="796141" y="65944"/>
                  </a:lnTo>
                  <a:lnTo>
                    <a:pt x="685800" y="2444"/>
                  </a:lnTo>
                  <a:lnTo>
                    <a:pt x="678624" y="0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7501000" y="3457702"/>
              <a:ext cx="751840" cy="171450"/>
            </a:xfrm>
            <a:custGeom>
              <a:avLst/>
              <a:gdLst/>
              <a:ahLst/>
              <a:cxnLst/>
              <a:rect l="l" t="t" r="r" b="b"/>
              <a:pathLst>
                <a:path w="751840" h="171450">
                  <a:moveTo>
                    <a:pt x="580517" y="0"/>
                  </a:moveTo>
                  <a:lnTo>
                    <a:pt x="580177" y="57243"/>
                  </a:lnTo>
                  <a:lnTo>
                    <a:pt x="608710" y="57403"/>
                  </a:lnTo>
                  <a:lnTo>
                    <a:pt x="608456" y="114553"/>
                  </a:lnTo>
                  <a:lnTo>
                    <a:pt x="579838" y="114553"/>
                  </a:lnTo>
                  <a:lnTo>
                    <a:pt x="579501" y="171450"/>
                  </a:lnTo>
                  <a:lnTo>
                    <a:pt x="694999" y="114553"/>
                  </a:lnTo>
                  <a:lnTo>
                    <a:pt x="608456" y="114553"/>
                  </a:lnTo>
                  <a:lnTo>
                    <a:pt x="695326" y="114392"/>
                  </a:lnTo>
                  <a:lnTo>
                    <a:pt x="751458" y="86740"/>
                  </a:lnTo>
                  <a:lnTo>
                    <a:pt x="580517" y="0"/>
                  </a:lnTo>
                  <a:close/>
                </a:path>
                <a:path w="751840" h="171450">
                  <a:moveTo>
                    <a:pt x="580177" y="57243"/>
                  </a:moveTo>
                  <a:lnTo>
                    <a:pt x="579839" y="114392"/>
                  </a:lnTo>
                  <a:lnTo>
                    <a:pt x="608456" y="114553"/>
                  </a:lnTo>
                  <a:lnTo>
                    <a:pt x="608710" y="57403"/>
                  </a:lnTo>
                  <a:lnTo>
                    <a:pt x="580177" y="57243"/>
                  </a:lnTo>
                  <a:close/>
                </a:path>
                <a:path w="751840" h="171450">
                  <a:moveTo>
                    <a:pt x="253" y="53975"/>
                  </a:moveTo>
                  <a:lnTo>
                    <a:pt x="0" y="111125"/>
                  </a:lnTo>
                  <a:lnTo>
                    <a:pt x="579839" y="114392"/>
                  </a:lnTo>
                  <a:lnTo>
                    <a:pt x="580177" y="57243"/>
                  </a:lnTo>
                  <a:lnTo>
                    <a:pt x="253" y="53975"/>
                  </a:lnTo>
                  <a:close/>
                </a:path>
              </a:pathLst>
            </a:custGeom>
            <a:solidFill>
              <a:srgbClr val="FDC3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921507" y="4866132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968751" y="4901145"/>
              <a:ext cx="504469" cy="59439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2980943" y="4905756"/>
              <a:ext cx="486156" cy="48615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3" name="object 53"/>
          <p:cNvSpPr txBox="1"/>
          <p:nvPr/>
        </p:nvSpPr>
        <p:spPr>
          <a:xfrm>
            <a:off x="3152648" y="4983937"/>
            <a:ext cx="1416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7135368" y="4562855"/>
            <a:ext cx="600710" cy="629920"/>
            <a:chOff x="7135368" y="4562855"/>
            <a:chExt cx="600710" cy="629920"/>
          </a:xfrm>
        </p:grpSpPr>
        <p:sp>
          <p:nvSpPr>
            <p:cNvPr id="55" name="object 55"/>
            <p:cNvSpPr/>
            <p:nvPr/>
          </p:nvSpPr>
          <p:spPr>
            <a:xfrm>
              <a:off x="7135368" y="4562855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7182612" y="4597869"/>
              <a:ext cx="504469" cy="59439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7194804" y="4602479"/>
              <a:ext cx="486155" cy="48615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8" name="object 58"/>
          <p:cNvSpPr txBox="1"/>
          <p:nvPr/>
        </p:nvSpPr>
        <p:spPr>
          <a:xfrm>
            <a:off x="7367778" y="4681473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6092825" y="2455036"/>
            <a:ext cx="1426845" cy="695325"/>
            <a:chOff x="6092825" y="2455036"/>
            <a:chExt cx="1426845" cy="695325"/>
          </a:xfrm>
        </p:grpSpPr>
        <p:sp>
          <p:nvSpPr>
            <p:cNvPr id="60" name="object 60"/>
            <p:cNvSpPr/>
            <p:nvPr/>
          </p:nvSpPr>
          <p:spPr>
            <a:xfrm>
              <a:off x="6096000" y="2458211"/>
              <a:ext cx="1420368" cy="68884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6096000" y="2458211"/>
              <a:ext cx="1420495" cy="688975"/>
            </a:xfrm>
            <a:custGeom>
              <a:avLst/>
              <a:gdLst/>
              <a:ahLst/>
              <a:cxnLst/>
              <a:rect l="l" t="t" r="r" b="b"/>
              <a:pathLst>
                <a:path w="1420495" h="688975">
                  <a:moveTo>
                    <a:pt x="0" y="114808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8" y="0"/>
                  </a:lnTo>
                  <a:lnTo>
                    <a:pt x="1305559" y="0"/>
                  </a:lnTo>
                  <a:lnTo>
                    <a:pt x="1350234" y="9026"/>
                  </a:lnTo>
                  <a:lnTo>
                    <a:pt x="1386728" y="33639"/>
                  </a:lnTo>
                  <a:lnTo>
                    <a:pt x="1411341" y="70133"/>
                  </a:lnTo>
                  <a:lnTo>
                    <a:pt x="1420368" y="114808"/>
                  </a:lnTo>
                  <a:lnTo>
                    <a:pt x="1420368" y="574039"/>
                  </a:lnTo>
                  <a:lnTo>
                    <a:pt x="1411341" y="618714"/>
                  </a:lnTo>
                  <a:lnTo>
                    <a:pt x="1386728" y="655208"/>
                  </a:lnTo>
                  <a:lnTo>
                    <a:pt x="1350234" y="679821"/>
                  </a:lnTo>
                  <a:lnTo>
                    <a:pt x="1305559" y="688848"/>
                  </a:lnTo>
                  <a:lnTo>
                    <a:pt x="114808" y="688848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39"/>
                  </a:lnTo>
                  <a:lnTo>
                    <a:pt x="0" y="114808"/>
                  </a:lnTo>
                  <a:close/>
                </a:path>
              </a:pathLst>
            </a:custGeom>
            <a:ln w="6350">
              <a:solidFill>
                <a:srgbClr val="FDC3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2" name="object 62"/>
          <p:cNvSpPr txBox="1"/>
          <p:nvPr/>
        </p:nvSpPr>
        <p:spPr>
          <a:xfrm>
            <a:off x="6337553" y="2507360"/>
            <a:ext cx="9372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127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rlito"/>
                <a:cs typeface="Carlito"/>
              </a:rPr>
              <a:t>Prosedur  </a:t>
            </a:r>
            <a:r>
              <a:rPr dirty="0" sz="1200" spc="-20">
                <a:latin typeface="Carlito"/>
                <a:cs typeface="Carlito"/>
              </a:rPr>
              <a:t>P</a:t>
            </a:r>
            <a:r>
              <a:rPr dirty="0" sz="1200">
                <a:latin typeface="Carlito"/>
                <a:cs typeface="Carlito"/>
              </a:rPr>
              <a:t>e</a:t>
            </a:r>
            <a:r>
              <a:rPr dirty="0" sz="1200" spc="5">
                <a:latin typeface="Carlito"/>
                <a:cs typeface="Carlito"/>
              </a:rPr>
              <a:t>n</a:t>
            </a:r>
            <a:r>
              <a:rPr dirty="0" sz="1200" spc="-15">
                <a:latin typeface="Carlito"/>
                <a:cs typeface="Carlito"/>
              </a:rPr>
              <a:t>g</a:t>
            </a:r>
            <a:r>
              <a:rPr dirty="0" sz="1200" spc="-5">
                <a:latin typeface="Carlito"/>
                <a:cs typeface="Carlito"/>
              </a:rPr>
              <a:t>o</a:t>
            </a:r>
            <a:r>
              <a:rPr dirty="0" sz="1200" spc="5">
                <a:latin typeface="Carlito"/>
                <a:cs typeface="Carlito"/>
              </a:rPr>
              <a:t>p</a:t>
            </a:r>
            <a:r>
              <a:rPr dirty="0" sz="1200">
                <a:latin typeface="Carlito"/>
                <a:cs typeface="Carlito"/>
              </a:rPr>
              <a:t>e</a:t>
            </a:r>
            <a:r>
              <a:rPr dirty="0" sz="1200" spc="-20">
                <a:latin typeface="Carlito"/>
                <a:cs typeface="Carlito"/>
              </a:rPr>
              <a:t>r</a:t>
            </a:r>
            <a:r>
              <a:rPr dirty="0" sz="1200">
                <a:latin typeface="Carlito"/>
                <a:cs typeface="Carlito"/>
              </a:rPr>
              <a:t>asian  </a:t>
            </a:r>
            <a:r>
              <a:rPr dirty="0" sz="1200" spc="-5">
                <a:latin typeface="Carlito"/>
                <a:cs typeface="Carlito"/>
              </a:rPr>
              <a:t>Baku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7135368" y="2855976"/>
            <a:ext cx="600710" cy="629920"/>
            <a:chOff x="7135368" y="2855976"/>
            <a:chExt cx="600710" cy="629920"/>
          </a:xfrm>
        </p:grpSpPr>
        <p:sp>
          <p:nvSpPr>
            <p:cNvPr id="64" name="object 64"/>
            <p:cNvSpPr/>
            <p:nvPr/>
          </p:nvSpPr>
          <p:spPr>
            <a:xfrm>
              <a:off x="7135368" y="2855976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182612" y="2890989"/>
              <a:ext cx="504469" cy="59439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7194804" y="2895600"/>
              <a:ext cx="486155" cy="48615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7" name="object 67"/>
          <p:cNvSpPr txBox="1"/>
          <p:nvPr/>
        </p:nvSpPr>
        <p:spPr>
          <a:xfrm>
            <a:off x="7367778" y="2974594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3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10405618" y="2032761"/>
            <a:ext cx="1308100" cy="700405"/>
            <a:chOff x="10405618" y="2032761"/>
            <a:chExt cx="1308100" cy="700405"/>
          </a:xfrm>
        </p:grpSpPr>
        <p:sp>
          <p:nvSpPr>
            <p:cNvPr id="69" name="object 69"/>
            <p:cNvSpPr/>
            <p:nvPr/>
          </p:nvSpPr>
          <p:spPr>
            <a:xfrm>
              <a:off x="10411968" y="2039111"/>
              <a:ext cx="1295400" cy="687705"/>
            </a:xfrm>
            <a:custGeom>
              <a:avLst/>
              <a:gdLst/>
              <a:ahLst/>
              <a:cxnLst/>
              <a:rect l="l" t="t" r="r" b="b"/>
              <a:pathLst>
                <a:path w="1295400" h="687705">
                  <a:moveTo>
                    <a:pt x="1180846" y="0"/>
                  </a:moveTo>
                  <a:lnTo>
                    <a:pt x="114553" y="0"/>
                  </a:lnTo>
                  <a:lnTo>
                    <a:pt x="69973" y="9005"/>
                  </a:lnTo>
                  <a:lnTo>
                    <a:pt x="33559" y="33559"/>
                  </a:lnTo>
                  <a:lnTo>
                    <a:pt x="9005" y="69973"/>
                  </a:lnTo>
                  <a:lnTo>
                    <a:pt x="0" y="114553"/>
                  </a:lnTo>
                  <a:lnTo>
                    <a:pt x="0" y="572770"/>
                  </a:lnTo>
                  <a:lnTo>
                    <a:pt x="9005" y="617350"/>
                  </a:lnTo>
                  <a:lnTo>
                    <a:pt x="33559" y="653764"/>
                  </a:lnTo>
                  <a:lnTo>
                    <a:pt x="69973" y="678318"/>
                  </a:lnTo>
                  <a:lnTo>
                    <a:pt x="114553" y="687324"/>
                  </a:lnTo>
                  <a:lnTo>
                    <a:pt x="1180846" y="687324"/>
                  </a:lnTo>
                  <a:lnTo>
                    <a:pt x="1225426" y="678318"/>
                  </a:lnTo>
                  <a:lnTo>
                    <a:pt x="1261840" y="653764"/>
                  </a:lnTo>
                  <a:lnTo>
                    <a:pt x="1286394" y="617350"/>
                  </a:lnTo>
                  <a:lnTo>
                    <a:pt x="1295400" y="572770"/>
                  </a:lnTo>
                  <a:lnTo>
                    <a:pt x="1295400" y="114553"/>
                  </a:lnTo>
                  <a:lnTo>
                    <a:pt x="1286394" y="69973"/>
                  </a:lnTo>
                  <a:lnTo>
                    <a:pt x="1261840" y="33559"/>
                  </a:lnTo>
                  <a:lnTo>
                    <a:pt x="1225426" y="9005"/>
                  </a:lnTo>
                  <a:lnTo>
                    <a:pt x="1180846" y="0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10411968" y="2039111"/>
              <a:ext cx="1295400" cy="687705"/>
            </a:xfrm>
            <a:custGeom>
              <a:avLst/>
              <a:gdLst/>
              <a:ahLst/>
              <a:cxnLst/>
              <a:rect l="l" t="t" r="r" b="b"/>
              <a:pathLst>
                <a:path w="1295400" h="687705">
                  <a:moveTo>
                    <a:pt x="0" y="114553"/>
                  </a:moveTo>
                  <a:lnTo>
                    <a:pt x="9005" y="69973"/>
                  </a:lnTo>
                  <a:lnTo>
                    <a:pt x="33559" y="33559"/>
                  </a:lnTo>
                  <a:lnTo>
                    <a:pt x="69973" y="9005"/>
                  </a:lnTo>
                  <a:lnTo>
                    <a:pt x="114553" y="0"/>
                  </a:lnTo>
                  <a:lnTo>
                    <a:pt x="1180846" y="0"/>
                  </a:lnTo>
                  <a:lnTo>
                    <a:pt x="1225426" y="9005"/>
                  </a:lnTo>
                  <a:lnTo>
                    <a:pt x="1261840" y="33559"/>
                  </a:lnTo>
                  <a:lnTo>
                    <a:pt x="1286394" y="69973"/>
                  </a:lnTo>
                  <a:lnTo>
                    <a:pt x="1295400" y="114553"/>
                  </a:lnTo>
                  <a:lnTo>
                    <a:pt x="1295400" y="572770"/>
                  </a:lnTo>
                  <a:lnTo>
                    <a:pt x="1286394" y="617350"/>
                  </a:lnTo>
                  <a:lnTo>
                    <a:pt x="1261840" y="653764"/>
                  </a:lnTo>
                  <a:lnTo>
                    <a:pt x="1225426" y="678318"/>
                  </a:lnTo>
                  <a:lnTo>
                    <a:pt x="1180846" y="687324"/>
                  </a:lnTo>
                  <a:lnTo>
                    <a:pt x="114553" y="687324"/>
                  </a:lnTo>
                  <a:lnTo>
                    <a:pt x="69973" y="678318"/>
                  </a:lnTo>
                  <a:lnTo>
                    <a:pt x="33559" y="653764"/>
                  </a:lnTo>
                  <a:lnTo>
                    <a:pt x="9005" y="617350"/>
                  </a:lnTo>
                  <a:lnTo>
                    <a:pt x="0" y="572770"/>
                  </a:lnTo>
                  <a:lnTo>
                    <a:pt x="0" y="114553"/>
                  </a:lnTo>
                  <a:close/>
                </a:path>
              </a:pathLst>
            </a:custGeom>
            <a:ln w="12699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1" name="object 71"/>
          <p:cNvSpPr txBox="1"/>
          <p:nvPr/>
        </p:nvSpPr>
        <p:spPr>
          <a:xfrm>
            <a:off x="10616565" y="2080716"/>
            <a:ext cx="88773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i="1">
                <a:solidFill>
                  <a:srgbClr val="FFFFFF"/>
                </a:solidFill>
                <a:latin typeface="Carlito"/>
                <a:cs typeface="Carlito"/>
              </a:rPr>
              <a:t>Review</a:t>
            </a:r>
            <a:r>
              <a:rPr dirty="0" sz="1800" spc="-55" i="1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&amp;</a:t>
            </a:r>
            <a:endParaRPr sz="1800">
              <a:latin typeface="Carlito"/>
              <a:cs typeface="Carlito"/>
            </a:endParaRPr>
          </a:p>
          <a:p>
            <a:pPr marL="73025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Evaluasi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11356847" y="2476500"/>
            <a:ext cx="600710" cy="629920"/>
            <a:chOff x="11356847" y="2476500"/>
            <a:chExt cx="600710" cy="629920"/>
          </a:xfrm>
        </p:grpSpPr>
        <p:sp>
          <p:nvSpPr>
            <p:cNvPr id="73" name="object 73"/>
            <p:cNvSpPr/>
            <p:nvPr/>
          </p:nvSpPr>
          <p:spPr>
            <a:xfrm>
              <a:off x="11356847" y="2476500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11404091" y="2511513"/>
              <a:ext cx="504469" cy="59439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11416283" y="2516123"/>
              <a:ext cx="486156" cy="48615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6" name="object 76"/>
          <p:cNvSpPr txBox="1"/>
          <p:nvPr/>
        </p:nvSpPr>
        <p:spPr>
          <a:xfrm>
            <a:off x="11589511" y="2594228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9" y="6403847"/>
            <a:ext cx="124968" cy="17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362943" y="6403847"/>
            <a:ext cx="126491" cy="170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556492" y="6403847"/>
            <a:ext cx="0" cy="172085"/>
          </a:xfrm>
          <a:custGeom>
            <a:avLst/>
            <a:gdLst/>
            <a:ahLst/>
            <a:cxnLst/>
            <a:rect l="l" t="t" r="r" b="b"/>
            <a:pathLst>
              <a:path w="0" h="172084">
                <a:moveTo>
                  <a:pt x="0" y="171792"/>
                </a:moveTo>
                <a:lnTo>
                  <a:pt x="0" y="0"/>
                </a:lnTo>
              </a:path>
            </a:pathLst>
          </a:custGeom>
          <a:ln w="635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173969" y="6392976"/>
            <a:ext cx="1024255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latin typeface="Arial"/>
                <a:cs typeface="Arial"/>
              </a:rPr>
              <a:t>Creative Solgan</a:t>
            </a:r>
            <a:r>
              <a:rPr dirty="0" sz="800" spc="-130">
                <a:latin typeface="Arial"/>
                <a:cs typeface="Arial"/>
              </a:rPr>
              <a:t> </a:t>
            </a:r>
            <a:r>
              <a:rPr dirty="0" sz="800" spc="15">
                <a:latin typeface="Arial"/>
                <a:cs typeface="Arial"/>
              </a:rPr>
              <a:t>Here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63435" y="2100059"/>
            <a:ext cx="11430635" cy="398780"/>
            <a:chOff x="363435" y="2100059"/>
            <a:chExt cx="11430635" cy="398780"/>
          </a:xfrm>
        </p:grpSpPr>
        <p:sp>
          <p:nvSpPr>
            <p:cNvPr id="7" name="object 7"/>
            <p:cNvSpPr/>
            <p:nvPr/>
          </p:nvSpPr>
          <p:spPr>
            <a:xfrm>
              <a:off x="363435" y="2108288"/>
              <a:ext cx="1088390" cy="346710"/>
            </a:xfrm>
            <a:custGeom>
              <a:avLst/>
              <a:gdLst/>
              <a:ahLst/>
              <a:cxnLst/>
              <a:rect l="l" t="t" r="r" b="b"/>
              <a:pathLst>
                <a:path w="1088390" h="346710">
                  <a:moveTo>
                    <a:pt x="1087996" y="0"/>
                  </a:moveTo>
                  <a:lnTo>
                    <a:pt x="0" y="0"/>
                  </a:lnTo>
                  <a:lnTo>
                    <a:pt x="0" y="346367"/>
                  </a:lnTo>
                  <a:lnTo>
                    <a:pt x="1087996" y="346367"/>
                  </a:lnTo>
                  <a:lnTo>
                    <a:pt x="108799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451483" y="2108288"/>
              <a:ext cx="10342245" cy="346710"/>
            </a:xfrm>
            <a:custGeom>
              <a:avLst/>
              <a:gdLst/>
              <a:ahLst/>
              <a:cxnLst/>
              <a:rect l="l" t="t" r="r" b="b"/>
              <a:pathLst>
                <a:path w="10342245" h="346710">
                  <a:moveTo>
                    <a:pt x="10341991" y="0"/>
                  </a:moveTo>
                  <a:lnTo>
                    <a:pt x="8897239" y="0"/>
                  </a:lnTo>
                  <a:lnTo>
                    <a:pt x="0" y="0"/>
                  </a:lnTo>
                  <a:lnTo>
                    <a:pt x="0" y="346367"/>
                  </a:lnTo>
                  <a:lnTo>
                    <a:pt x="8897239" y="346367"/>
                  </a:lnTo>
                  <a:lnTo>
                    <a:pt x="10341991" y="346367"/>
                  </a:lnTo>
                  <a:lnTo>
                    <a:pt x="103419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22732" y="2100059"/>
              <a:ext cx="784098" cy="3985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522976" y="2100059"/>
              <a:ext cx="767334" cy="3985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669523" y="2100059"/>
              <a:ext cx="816101" cy="39853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363435" y="791463"/>
          <a:ext cx="11430635" cy="5585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7755"/>
                <a:gridCol w="5545455"/>
                <a:gridCol w="2364740"/>
                <a:gridCol w="2430145"/>
              </a:tblGrid>
              <a:tr h="76619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Tata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Kelola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70675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1078230" marR="322580">
                        <a:lnSpc>
                          <a:spcPct val="107200"/>
                        </a:lnSpc>
                        <a:spcBef>
                          <a:spcPts val="185"/>
                        </a:spcBef>
                      </a:pPr>
                      <a:r>
                        <a:rPr dirty="0" sz="1400" spc="-1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Teknologi 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Informasi</a:t>
                      </a:r>
                      <a:r>
                        <a:rPr dirty="0" sz="1400" spc="-8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dan 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Komunikasi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53793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16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Kematangan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600" spc="-5">
                          <a:latin typeface="Carlito"/>
                          <a:cs typeface="Carlito"/>
                        </a:rPr>
                        <a:t>Pusat</a:t>
                      </a:r>
                      <a:r>
                        <a:rPr dirty="0" sz="1600" spc="-3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Data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8100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46329">
                <a:tc rowSpan="2"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9369"/>
                </a:tc>
                <a:tc>
                  <a:txBody>
                    <a:bodyPr/>
                    <a:lstStyle/>
                    <a:p>
                      <a:pPr algn="r" marR="82486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1400" spc="-25">
                          <a:latin typeface="Carlito"/>
                          <a:cs typeface="Carlito"/>
                        </a:rPr>
                        <a:t>K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ri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t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93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2049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9369"/>
                </a:tc>
              </a:tr>
              <a:tr h="72618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9369"/>
                </a:tc>
                <a:tc gridSpan="3"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Layanan Pusat Data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belum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atau telah tersedia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digunakan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57150">
                    <a:solidFill>
                      <a:srgbClr val="E7E7E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73748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57150">
                    <a:solidFill>
                      <a:srgbClr val="E7E7E7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4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27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</a:t>
                      </a:r>
                      <a:r>
                        <a:rPr dirty="0" sz="1400" spc="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terpenuhi.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Kondisi: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Pusat Data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digunakan oleh sebagian unit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</a:t>
                      </a:r>
                      <a:r>
                        <a:rPr dirty="0" sz="1400" spc="-9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Pusat/Pemerintah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75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54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Pusat Data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digunakan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oleh seluruh unit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daerah</a:t>
                      </a:r>
                      <a:r>
                        <a:rPr dirty="0" sz="1400" spc="-3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di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Daerah. Selain itu,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terdapat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prosedur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pengoperasian baku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Pusat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14935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9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156210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terdapat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interkoneksi Layanan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Pusat Data dengan Pusat Data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Nasional/Pusat 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Data Instansi Pusat/Pusat Data Pemerintah Daerah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lain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dan/atau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penggunaan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Pusat Data </a:t>
                      </a:r>
                      <a:r>
                        <a:rPr dirty="0" sz="1400" spc="5" b="1">
                          <a:latin typeface="Carlito"/>
                          <a:cs typeface="Carlito"/>
                        </a:rPr>
                        <a:t>Nasional</a:t>
                      </a:r>
                      <a:r>
                        <a:rPr dirty="0" sz="1400" spc="5">
                          <a:latin typeface="Carlito"/>
                          <a:cs typeface="Carlito"/>
                        </a:rPr>
                        <a:t>.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Selain itu,  penggunaan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Pusat Data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direviu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dievaluasi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secara</a:t>
                      </a:r>
                      <a:r>
                        <a:rPr dirty="0" sz="1400" spc="18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periodik.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063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1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2472690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serta 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evaluasi penggunaan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Pusat Data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 Pusat/Pemerintah Daerah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ditindaklanjuti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dengan melakukan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perbaikan terhadap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Pusat</a:t>
                      </a:r>
                      <a:r>
                        <a:rPr dirty="0" sz="1400" spc="254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30810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7171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4636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175260" y="30480"/>
            <a:ext cx="512064" cy="3901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417807" y="129539"/>
            <a:ext cx="374903" cy="3749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046480" y="82422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16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73935"/>
            <a:ext cx="12192000" cy="2658110"/>
          </a:xfrm>
          <a:custGeom>
            <a:avLst/>
            <a:gdLst/>
            <a:ahLst/>
            <a:cxnLst/>
            <a:rect l="l" t="t" r="r" b="b"/>
            <a:pathLst>
              <a:path w="12192000" h="2658110">
                <a:moveTo>
                  <a:pt x="12192000" y="0"/>
                </a:moveTo>
                <a:lnTo>
                  <a:pt x="0" y="0"/>
                </a:lnTo>
                <a:lnTo>
                  <a:pt x="0" y="2657856"/>
                </a:lnTo>
                <a:lnTo>
                  <a:pt x="12192000" y="26578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836801" y="2243709"/>
            <a:ext cx="103505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latin typeface="Verdana"/>
                <a:cs typeface="Verdana"/>
              </a:rPr>
              <a:t>KATALOG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86636" y="3126739"/>
            <a:ext cx="2621915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rlito"/>
                <a:cs typeface="Carlito"/>
              </a:rPr>
              <a:t>Daftar/katalog </a:t>
            </a:r>
            <a:r>
              <a:rPr dirty="0" sz="1400" b="1">
                <a:latin typeface="Carlito"/>
                <a:cs typeface="Carlito"/>
              </a:rPr>
              <a:t>unit </a:t>
            </a:r>
            <a:r>
              <a:rPr dirty="0" sz="1400" spc="-10" b="1">
                <a:latin typeface="Carlito"/>
                <a:cs typeface="Carlito"/>
              </a:rPr>
              <a:t>kerja</a:t>
            </a:r>
            <a:r>
              <a:rPr dirty="0" sz="1400" spc="-114" b="1">
                <a:latin typeface="Carlito"/>
                <a:cs typeface="Carlito"/>
              </a:rPr>
              <a:t> </a:t>
            </a:r>
            <a:r>
              <a:rPr dirty="0" sz="1400" b="1">
                <a:latin typeface="Carlito"/>
                <a:cs typeface="Carlito"/>
              </a:rPr>
              <a:t>pengguna  pusat </a:t>
            </a:r>
            <a:r>
              <a:rPr dirty="0" sz="1400" spc="-5" b="1">
                <a:latin typeface="Carlito"/>
                <a:cs typeface="Carlito"/>
              </a:rPr>
              <a:t>data </a:t>
            </a:r>
            <a:r>
              <a:rPr dirty="0" sz="1400" b="1">
                <a:latin typeface="Carlito"/>
                <a:cs typeface="Carlito"/>
              </a:rPr>
              <a:t>terpusat beserta</a:t>
            </a:r>
            <a:r>
              <a:rPr dirty="0" sz="1400" spc="-225" b="1">
                <a:latin typeface="Carlito"/>
                <a:cs typeface="Carlito"/>
              </a:rPr>
              <a:t> </a:t>
            </a:r>
            <a:r>
              <a:rPr dirty="0" sz="1400" b="1">
                <a:latin typeface="Carlito"/>
                <a:cs typeface="Carlito"/>
              </a:rPr>
              <a:t>alamat  </a:t>
            </a:r>
            <a:r>
              <a:rPr dirty="0" sz="1400" spc="-10" b="1">
                <a:latin typeface="Carlito"/>
                <a:cs typeface="Carlito"/>
              </a:rPr>
              <a:t>aksesnya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96924" y="2159507"/>
            <a:ext cx="443865" cy="443865"/>
          </a:xfrm>
          <a:custGeom>
            <a:avLst/>
            <a:gdLst/>
            <a:ahLst/>
            <a:cxnLst/>
            <a:rect l="l" t="t" r="r" b="b"/>
            <a:pathLst>
              <a:path w="443864" h="443864">
                <a:moveTo>
                  <a:pt x="221741" y="0"/>
                </a:moveTo>
                <a:lnTo>
                  <a:pt x="177063" y="4506"/>
                </a:lnTo>
                <a:lnTo>
                  <a:pt x="135445" y="17430"/>
                </a:lnTo>
                <a:lnTo>
                  <a:pt x="97780" y="37879"/>
                </a:lnTo>
                <a:lnTo>
                  <a:pt x="64960" y="64960"/>
                </a:lnTo>
                <a:lnTo>
                  <a:pt x="37879" y="97780"/>
                </a:lnTo>
                <a:lnTo>
                  <a:pt x="17430" y="135445"/>
                </a:lnTo>
                <a:lnTo>
                  <a:pt x="4506" y="177063"/>
                </a:lnTo>
                <a:lnTo>
                  <a:pt x="0" y="221741"/>
                </a:lnTo>
                <a:lnTo>
                  <a:pt x="4506" y="266420"/>
                </a:lnTo>
                <a:lnTo>
                  <a:pt x="17430" y="308038"/>
                </a:lnTo>
                <a:lnTo>
                  <a:pt x="37879" y="345703"/>
                </a:lnTo>
                <a:lnTo>
                  <a:pt x="64960" y="378523"/>
                </a:lnTo>
                <a:lnTo>
                  <a:pt x="97780" y="405604"/>
                </a:lnTo>
                <a:lnTo>
                  <a:pt x="135445" y="426053"/>
                </a:lnTo>
                <a:lnTo>
                  <a:pt x="177063" y="438977"/>
                </a:lnTo>
                <a:lnTo>
                  <a:pt x="221741" y="443483"/>
                </a:lnTo>
                <a:lnTo>
                  <a:pt x="266420" y="438977"/>
                </a:lnTo>
                <a:lnTo>
                  <a:pt x="308038" y="426053"/>
                </a:lnTo>
                <a:lnTo>
                  <a:pt x="345703" y="405604"/>
                </a:lnTo>
                <a:lnTo>
                  <a:pt x="378523" y="378523"/>
                </a:lnTo>
                <a:lnTo>
                  <a:pt x="405604" y="345703"/>
                </a:lnTo>
                <a:lnTo>
                  <a:pt x="426053" y="308038"/>
                </a:lnTo>
                <a:lnTo>
                  <a:pt x="438977" y="266420"/>
                </a:lnTo>
                <a:lnTo>
                  <a:pt x="443483" y="221741"/>
                </a:lnTo>
                <a:lnTo>
                  <a:pt x="438977" y="177063"/>
                </a:lnTo>
                <a:lnTo>
                  <a:pt x="426053" y="135445"/>
                </a:lnTo>
                <a:lnTo>
                  <a:pt x="405604" y="97780"/>
                </a:lnTo>
                <a:lnTo>
                  <a:pt x="378523" y="64960"/>
                </a:lnTo>
                <a:lnTo>
                  <a:pt x="345703" y="37879"/>
                </a:lnTo>
                <a:lnTo>
                  <a:pt x="308038" y="17430"/>
                </a:lnTo>
                <a:lnTo>
                  <a:pt x="266420" y="4506"/>
                </a:lnTo>
                <a:lnTo>
                  <a:pt x="22174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446022" y="2250185"/>
            <a:ext cx="1466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83453" y="2243709"/>
            <a:ext cx="2082164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b="1">
                <a:latin typeface="Verdana"/>
                <a:cs typeface="Verdana"/>
              </a:rPr>
              <a:t>BUKTI</a:t>
            </a:r>
            <a:r>
              <a:rPr dirty="0" sz="1500" spc="-50" b="1">
                <a:latin typeface="Verdana"/>
                <a:cs typeface="Verdana"/>
              </a:rPr>
              <a:t> </a:t>
            </a:r>
            <a:r>
              <a:rPr dirty="0" sz="1500" spc="-5" b="1">
                <a:latin typeface="Verdana"/>
                <a:cs typeface="Verdana"/>
              </a:rPr>
              <a:t>PENERAPAN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64151" y="2978276"/>
            <a:ext cx="2376170" cy="8794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rlito"/>
                <a:cs typeface="Carlito"/>
              </a:rPr>
              <a:t>Bukti atas penerapan</a:t>
            </a:r>
            <a:r>
              <a:rPr dirty="0" sz="1400" spc="-85" b="1">
                <a:latin typeface="Carlito"/>
                <a:cs typeface="Carlito"/>
              </a:rPr>
              <a:t> </a:t>
            </a:r>
            <a:r>
              <a:rPr dirty="0" sz="1400" spc="-5" b="1">
                <a:latin typeface="Carlito"/>
                <a:cs typeface="Carlito"/>
              </a:rPr>
              <a:t>“Prosedur  Pengoperasian </a:t>
            </a:r>
            <a:r>
              <a:rPr dirty="0" sz="1400" spc="-25" b="1">
                <a:latin typeface="Carlito"/>
                <a:cs typeface="Carlito"/>
              </a:rPr>
              <a:t>Baku”. </a:t>
            </a:r>
            <a:r>
              <a:rPr dirty="0" sz="1400" spc="-5" b="1">
                <a:latin typeface="Carlito"/>
                <a:cs typeface="Carlito"/>
              </a:rPr>
              <a:t>Contoh:  </a:t>
            </a:r>
            <a:r>
              <a:rPr dirty="0" sz="1400" spc="-10" b="1">
                <a:latin typeface="Carlito"/>
                <a:cs typeface="Carlito"/>
              </a:rPr>
              <a:t>adanya </a:t>
            </a:r>
            <a:r>
              <a:rPr dirty="0" sz="1400" spc="-5" b="1">
                <a:latin typeface="Carlito"/>
                <a:cs typeface="Carlito"/>
              </a:rPr>
              <a:t>permohonan, </a:t>
            </a:r>
            <a:r>
              <a:rPr dirty="0" sz="1400" b="1">
                <a:latin typeface="Carlito"/>
                <a:cs typeface="Carlito"/>
              </a:rPr>
              <a:t>hasil uji  </a:t>
            </a:r>
            <a:r>
              <a:rPr dirty="0" sz="1400" spc="-10" b="1">
                <a:latin typeface="Carlito"/>
                <a:cs typeface="Carlito"/>
              </a:rPr>
              <a:t>kelayanan/keamanan,</a:t>
            </a:r>
            <a:r>
              <a:rPr dirty="0" sz="1400" spc="-50" b="1">
                <a:latin typeface="Carlito"/>
                <a:cs typeface="Carlito"/>
              </a:rPr>
              <a:t> </a:t>
            </a:r>
            <a:r>
              <a:rPr dirty="0" sz="1400" spc="-5" b="1">
                <a:latin typeface="Carlito"/>
                <a:cs typeface="Carlito"/>
              </a:rPr>
              <a:t>dst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42688" y="2159507"/>
            <a:ext cx="445134" cy="443865"/>
          </a:xfrm>
          <a:custGeom>
            <a:avLst/>
            <a:gdLst/>
            <a:ahLst/>
            <a:cxnLst/>
            <a:rect l="l" t="t" r="r" b="b"/>
            <a:pathLst>
              <a:path w="445135" h="443864">
                <a:moveTo>
                  <a:pt x="222503" y="0"/>
                </a:moveTo>
                <a:lnTo>
                  <a:pt x="177647" y="4506"/>
                </a:lnTo>
                <a:lnTo>
                  <a:pt x="135874" y="17430"/>
                </a:lnTo>
                <a:lnTo>
                  <a:pt x="98077" y="37879"/>
                </a:lnTo>
                <a:lnTo>
                  <a:pt x="65150" y="64960"/>
                </a:lnTo>
                <a:lnTo>
                  <a:pt x="37986" y="97780"/>
                </a:lnTo>
                <a:lnTo>
                  <a:pt x="17478" y="135445"/>
                </a:lnTo>
                <a:lnTo>
                  <a:pt x="4518" y="177063"/>
                </a:lnTo>
                <a:lnTo>
                  <a:pt x="0" y="221741"/>
                </a:lnTo>
                <a:lnTo>
                  <a:pt x="4518" y="266420"/>
                </a:lnTo>
                <a:lnTo>
                  <a:pt x="17478" y="308038"/>
                </a:lnTo>
                <a:lnTo>
                  <a:pt x="37986" y="345703"/>
                </a:lnTo>
                <a:lnTo>
                  <a:pt x="65150" y="378523"/>
                </a:lnTo>
                <a:lnTo>
                  <a:pt x="98077" y="405604"/>
                </a:lnTo>
                <a:lnTo>
                  <a:pt x="135874" y="426053"/>
                </a:lnTo>
                <a:lnTo>
                  <a:pt x="177647" y="438977"/>
                </a:lnTo>
                <a:lnTo>
                  <a:pt x="222503" y="443483"/>
                </a:lnTo>
                <a:lnTo>
                  <a:pt x="267360" y="438977"/>
                </a:lnTo>
                <a:lnTo>
                  <a:pt x="309133" y="426053"/>
                </a:lnTo>
                <a:lnTo>
                  <a:pt x="346930" y="405604"/>
                </a:lnTo>
                <a:lnTo>
                  <a:pt x="379857" y="378523"/>
                </a:lnTo>
                <a:lnTo>
                  <a:pt x="407021" y="345703"/>
                </a:lnTo>
                <a:lnTo>
                  <a:pt x="427529" y="308038"/>
                </a:lnTo>
                <a:lnTo>
                  <a:pt x="440489" y="266420"/>
                </a:lnTo>
                <a:lnTo>
                  <a:pt x="445008" y="221741"/>
                </a:lnTo>
                <a:lnTo>
                  <a:pt x="440489" y="177063"/>
                </a:lnTo>
                <a:lnTo>
                  <a:pt x="427529" y="135445"/>
                </a:lnTo>
                <a:lnTo>
                  <a:pt x="407021" y="97780"/>
                </a:lnTo>
                <a:lnTo>
                  <a:pt x="379857" y="64960"/>
                </a:lnTo>
                <a:lnTo>
                  <a:pt x="346930" y="37879"/>
                </a:lnTo>
                <a:lnTo>
                  <a:pt x="309133" y="17430"/>
                </a:lnTo>
                <a:lnTo>
                  <a:pt x="267360" y="4506"/>
                </a:lnTo>
                <a:lnTo>
                  <a:pt x="2225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889119" y="2229992"/>
            <a:ext cx="1466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30488" y="2129409"/>
            <a:ext cx="11118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latin typeface="Verdana"/>
                <a:cs typeface="Verdana"/>
              </a:rPr>
              <a:t>E</a:t>
            </a:r>
            <a:r>
              <a:rPr dirty="0" sz="1500" spc="-10" b="1">
                <a:latin typeface="Verdana"/>
                <a:cs typeface="Verdana"/>
              </a:rPr>
              <a:t>V</a:t>
            </a:r>
            <a:r>
              <a:rPr dirty="0" sz="1500" spc="-5" b="1">
                <a:latin typeface="Verdana"/>
                <a:cs typeface="Verdana"/>
              </a:rPr>
              <a:t>AL</a:t>
            </a:r>
            <a:r>
              <a:rPr dirty="0" sz="1500" spc="5" b="1">
                <a:latin typeface="Verdana"/>
                <a:cs typeface="Verdana"/>
              </a:rPr>
              <a:t>U</a:t>
            </a:r>
            <a:r>
              <a:rPr dirty="0" sz="1500" spc="-5" b="1">
                <a:latin typeface="Verdana"/>
                <a:cs typeface="Verdana"/>
              </a:rPr>
              <a:t>ASI  BERKALA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41538" y="2866389"/>
            <a:ext cx="2656205" cy="1092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rlito"/>
                <a:cs typeface="Carlito"/>
              </a:rPr>
              <a:t>Dapat </a:t>
            </a:r>
            <a:r>
              <a:rPr dirty="0" sz="1400" b="1">
                <a:latin typeface="Carlito"/>
                <a:cs typeface="Carlito"/>
              </a:rPr>
              <a:t>berupa analisis </a:t>
            </a:r>
            <a:r>
              <a:rPr dirty="0" sz="1400" spc="-5" b="1">
                <a:latin typeface="Carlito"/>
                <a:cs typeface="Carlito"/>
              </a:rPr>
              <a:t>atas</a:t>
            </a:r>
            <a:r>
              <a:rPr dirty="0" sz="1400" spc="-125" b="1">
                <a:latin typeface="Carlito"/>
                <a:cs typeface="Carlito"/>
              </a:rPr>
              <a:t> </a:t>
            </a:r>
            <a:r>
              <a:rPr dirty="0" sz="1400" spc="-5" b="1">
                <a:latin typeface="Carlito"/>
                <a:cs typeface="Carlito"/>
              </a:rPr>
              <a:t>rekaman  aktivitas </a:t>
            </a:r>
            <a:r>
              <a:rPr dirty="0" sz="1400" b="1">
                <a:latin typeface="Carlito"/>
                <a:cs typeface="Carlito"/>
              </a:rPr>
              <a:t>pusat </a:t>
            </a:r>
            <a:r>
              <a:rPr dirty="0" sz="1400" spc="-5" b="1">
                <a:latin typeface="Carlito"/>
                <a:cs typeface="Carlito"/>
              </a:rPr>
              <a:t>data, contoh:  </a:t>
            </a:r>
            <a:r>
              <a:rPr dirty="0" sz="1400" b="1">
                <a:latin typeface="Carlito"/>
                <a:cs typeface="Carlito"/>
              </a:rPr>
              <a:t>notulen </a:t>
            </a:r>
            <a:r>
              <a:rPr dirty="0" sz="1400" spc="-5" b="1">
                <a:latin typeface="Carlito"/>
                <a:cs typeface="Carlito"/>
              </a:rPr>
              <a:t>evaluasi </a:t>
            </a:r>
            <a:r>
              <a:rPr dirty="0" sz="1400" b="1">
                <a:latin typeface="Carlito"/>
                <a:cs typeface="Carlito"/>
              </a:rPr>
              <a:t>utilisasi,  </a:t>
            </a:r>
            <a:r>
              <a:rPr dirty="0" sz="1400" spc="-5" b="1">
                <a:latin typeface="Carlito"/>
                <a:cs typeface="Carlito"/>
              </a:rPr>
              <a:t>perencanaan </a:t>
            </a:r>
            <a:r>
              <a:rPr dirty="0" sz="1400" b="1">
                <a:latin typeface="Carlito"/>
                <a:cs typeface="Carlito"/>
              </a:rPr>
              <a:t>kapasitas, </a:t>
            </a:r>
            <a:r>
              <a:rPr dirty="0" sz="1400" spc="-10" b="1">
                <a:latin typeface="Carlito"/>
                <a:cs typeface="Carlito"/>
              </a:rPr>
              <a:t>kewajaran  </a:t>
            </a:r>
            <a:r>
              <a:rPr dirty="0" sz="1400" spc="-5" b="1">
                <a:latin typeface="Carlito"/>
                <a:cs typeface="Carlito"/>
              </a:rPr>
              <a:t>akses,</a:t>
            </a:r>
            <a:r>
              <a:rPr dirty="0" sz="1400" spc="-25" b="1">
                <a:latin typeface="Carlito"/>
                <a:cs typeface="Carlito"/>
              </a:rPr>
              <a:t> </a:t>
            </a:r>
            <a:r>
              <a:rPr dirty="0" sz="1400" b="1">
                <a:latin typeface="Carlito"/>
                <a:cs typeface="Carlito"/>
              </a:rPr>
              <a:t>dsb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96071" y="2159507"/>
            <a:ext cx="443865" cy="443865"/>
          </a:xfrm>
          <a:custGeom>
            <a:avLst/>
            <a:gdLst/>
            <a:ahLst/>
            <a:cxnLst/>
            <a:rect l="l" t="t" r="r" b="b"/>
            <a:pathLst>
              <a:path w="443865" h="443864">
                <a:moveTo>
                  <a:pt x="221742" y="0"/>
                </a:moveTo>
                <a:lnTo>
                  <a:pt x="177063" y="4506"/>
                </a:lnTo>
                <a:lnTo>
                  <a:pt x="135445" y="17430"/>
                </a:lnTo>
                <a:lnTo>
                  <a:pt x="97780" y="37879"/>
                </a:lnTo>
                <a:lnTo>
                  <a:pt x="64960" y="64960"/>
                </a:lnTo>
                <a:lnTo>
                  <a:pt x="37879" y="97780"/>
                </a:lnTo>
                <a:lnTo>
                  <a:pt x="17430" y="135445"/>
                </a:lnTo>
                <a:lnTo>
                  <a:pt x="4506" y="177063"/>
                </a:lnTo>
                <a:lnTo>
                  <a:pt x="0" y="221741"/>
                </a:lnTo>
                <a:lnTo>
                  <a:pt x="4506" y="266420"/>
                </a:lnTo>
                <a:lnTo>
                  <a:pt x="17430" y="308038"/>
                </a:lnTo>
                <a:lnTo>
                  <a:pt x="37879" y="345703"/>
                </a:lnTo>
                <a:lnTo>
                  <a:pt x="64960" y="378523"/>
                </a:lnTo>
                <a:lnTo>
                  <a:pt x="97780" y="405604"/>
                </a:lnTo>
                <a:lnTo>
                  <a:pt x="135445" y="426053"/>
                </a:lnTo>
                <a:lnTo>
                  <a:pt x="177063" y="438977"/>
                </a:lnTo>
                <a:lnTo>
                  <a:pt x="221742" y="443483"/>
                </a:lnTo>
                <a:lnTo>
                  <a:pt x="266420" y="438977"/>
                </a:lnTo>
                <a:lnTo>
                  <a:pt x="308038" y="426053"/>
                </a:lnTo>
                <a:lnTo>
                  <a:pt x="345703" y="405604"/>
                </a:lnTo>
                <a:lnTo>
                  <a:pt x="378523" y="378523"/>
                </a:lnTo>
                <a:lnTo>
                  <a:pt x="405604" y="345703"/>
                </a:lnTo>
                <a:lnTo>
                  <a:pt x="426053" y="308038"/>
                </a:lnTo>
                <a:lnTo>
                  <a:pt x="438977" y="266420"/>
                </a:lnTo>
                <a:lnTo>
                  <a:pt x="443483" y="221741"/>
                </a:lnTo>
                <a:lnTo>
                  <a:pt x="438977" y="177063"/>
                </a:lnTo>
                <a:lnTo>
                  <a:pt x="426053" y="135445"/>
                </a:lnTo>
                <a:lnTo>
                  <a:pt x="405604" y="97780"/>
                </a:lnTo>
                <a:lnTo>
                  <a:pt x="378523" y="64960"/>
                </a:lnTo>
                <a:lnTo>
                  <a:pt x="345703" y="37879"/>
                </a:lnTo>
                <a:lnTo>
                  <a:pt x="308038" y="17430"/>
                </a:lnTo>
                <a:lnTo>
                  <a:pt x="266420" y="4506"/>
                </a:lnTo>
                <a:lnTo>
                  <a:pt x="22174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8341232" y="2229992"/>
            <a:ext cx="1466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4738114"/>
            <a:ext cx="12197080" cy="2120265"/>
            <a:chOff x="0" y="4738114"/>
            <a:chExt cx="12197080" cy="2120265"/>
          </a:xfrm>
        </p:grpSpPr>
        <p:sp>
          <p:nvSpPr>
            <p:cNvPr id="16" name="object 16"/>
            <p:cNvSpPr/>
            <p:nvPr/>
          </p:nvSpPr>
          <p:spPr>
            <a:xfrm>
              <a:off x="0" y="4738114"/>
              <a:ext cx="12191999" cy="21198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1443715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1443715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752470" y="200659"/>
            <a:ext cx="687197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5">
                <a:solidFill>
                  <a:srgbClr val="C00000"/>
                </a:solidFill>
              </a:rPr>
              <a:t>VERIFIKASI DATA</a:t>
            </a:r>
            <a:r>
              <a:rPr dirty="0" sz="3500" spc="-55">
                <a:solidFill>
                  <a:srgbClr val="C00000"/>
                </a:solidFill>
              </a:rPr>
              <a:t> </a:t>
            </a:r>
            <a:r>
              <a:rPr dirty="0" sz="3500" spc="-5">
                <a:solidFill>
                  <a:srgbClr val="C00000"/>
                </a:solidFill>
              </a:rPr>
              <a:t>DUKUNG</a:t>
            </a:r>
            <a:endParaRPr sz="3500"/>
          </a:p>
        </p:txBody>
      </p:sp>
      <p:sp>
        <p:nvSpPr>
          <p:cNvPr id="20" name="object 20"/>
          <p:cNvSpPr/>
          <p:nvPr/>
        </p:nvSpPr>
        <p:spPr>
          <a:xfrm>
            <a:off x="5722620" y="1239011"/>
            <a:ext cx="341630" cy="55244"/>
          </a:xfrm>
          <a:custGeom>
            <a:avLst/>
            <a:gdLst/>
            <a:ahLst/>
            <a:cxnLst/>
            <a:rect l="l" t="t" r="r" b="b"/>
            <a:pathLst>
              <a:path w="341629" h="55244">
                <a:moveTo>
                  <a:pt x="341375" y="0"/>
                </a:moveTo>
                <a:lnTo>
                  <a:pt x="0" y="0"/>
                </a:lnTo>
                <a:lnTo>
                  <a:pt x="0" y="54863"/>
                </a:lnTo>
                <a:lnTo>
                  <a:pt x="341375" y="54863"/>
                </a:lnTo>
                <a:lnTo>
                  <a:pt x="34137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1795506" y="6467652"/>
            <a:ext cx="168910" cy="1873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FFFFFF"/>
                </a:solidFill>
                <a:latin typeface="BPG Chveulebrivi GPL&amp;GNU"/>
                <a:cs typeface="BPG Chveulebrivi GPL&amp;GNU"/>
              </a:rPr>
              <a:t>68</a:t>
            </a:r>
            <a:endParaRPr sz="1050">
              <a:latin typeface="BPG Chveulebrivi GPL&amp;GNU"/>
              <a:cs typeface="BPG Chveulebrivi GPL&amp;GNU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14222" y="286258"/>
            <a:ext cx="13633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60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16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7680" y="1886713"/>
            <a:ext cx="5285994" cy="48684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28588" y="1886711"/>
            <a:ext cx="5455158" cy="45499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4052315" y="710183"/>
            <a:ext cx="5657215" cy="1153795"/>
            <a:chOff x="4052315" y="710183"/>
            <a:chExt cx="5657215" cy="1153795"/>
          </a:xfrm>
        </p:grpSpPr>
        <p:sp>
          <p:nvSpPr>
            <p:cNvPr id="5" name="object 5"/>
            <p:cNvSpPr/>
            <p:nvPr/>
          </p:nvSpPr>
          <p:spPr>
            <a:xfrm>
              <a:off x="4052315" y="710183"/>
              <a:ext cx="1207008" cy="11536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259323" y="810767"/>
              <a:ext cx="4450080" cy="10530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507365" y="886841"/>
            <a:ext cx="2708910" cy="1065530"/>
            <a:chOff x="507365" y="886841"/>
            <a:chExt cx="2708910" cy="1065530"/>
          </a:xfrm>
        </p:grpSpPr>
        <p:sp>
          <p:nvSpPr>
            <p:cNvPr id="8" name="object 8"/>
            <p:cNvSpPr/>
            <p:nvPr/>
          </p:nvSpPr>
          <p:spPr>
            <a:xfrm>
              <a:off x="510540" y="890016"/>
              <a:ext cx="2702052" cy="10591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10540" y="890016"/>
              <a:ext cx="2702560" cy="1059180"/>
            </a:xfrm>
            <a:custGeom>
              <a:avLst/>
              <a:gdLst/>
              <a:ahLst/>
              <a:cxnLst/>
              <a:rect l="l" t="t" r="r" b="b"/>
              <a:pathLst>
                <a:path w="2702560" h="1059180">
                  <a:moveTo>
                    <a:pt x="0" y="0"/>
                  </a:moveTo>
                  <a:lnTo>
                    <a:pt x="2702052" y="0"/>
                  </a:lnTo>
                  <a:lnTo>
                    <a:pt x="2702052" y="688213"/>
                  </a:lnTo>
                  <a:lnTo>
                    <a:pt x="1483486" y="688213"/>
                  </a:lnTo>
                  <a:lnTo>
                    <a:pt x="1483486" y="794385"/>
                  </a:lnTo>
                  <a:lnTo>
                    <a:pt x="1615821" y="794385"/>
                  </a:lnTo>
                  <a:lnTo>
                    <a:pt x="1351026" y="1059180"/>
                  </a:lnTo>
                  <a:lnTo>
                    <a:pt x="1086231" y="794385"/>
                  </a:lnTo>
                  <a:lnTo>
                    <a:pt x="1218692" y="794385"/>
                  </a:lnTo>
                  <a:lnTo>
                    <a:pt x="1218692" y="688213"/>
                  </a:lnTo>
                  <a:lnTo>
                    <a:pt x="0" y="688213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DF52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175260" y="30480"/>
            <a:ext cx="512064" cy="3901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536680" y="140207"/>
            <a:ext cx="376427" cy="3764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85571" y="82422"/>
            <a:ext cx="2151380" cy="1424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305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 </a:t>
            </a:r>
            <a:r>
              <a:rPr dirty="0" sz="1800" b="1">
                <a:latin typeface="Carlito"/>
                <a:cs typeface="Carlito"/>
              </a:rPr>
              <a:t>16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Carlito"/>
              <a:cs typeface="Carlito"/>
            </a:endParaRPr>
          </a:p>
          <a:p>
            <a:pPr marL="12700" marR="5080" indent="339725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latin typeface="Carlito"/>
                <a:cs typeface="Carlito"/>
              </a:rPr>
              <a:t>Monitoring dan  </a:t>
            </a:r>
            <a:r>
              <a:rPr dirty="0" sz="1800" spc="-10">
                <a:latin typeface="Carlito"/>
                <a:cs typeface="Carlito"/>
              </a:rPr>
              <a:t>Perencanaan</a:t>
            </a:r>
            <a:r>
              <a:rPr dirty="0" sz="1800" spc="-20">
                <a:latin typeface="Carlito"/>
                <a:cs typeface="Carlito"/>
              </a:rPr>
              <a:t> </a:t>
            </a:r>
            <a:r>
              <a:rPr dirty="0" sz="1800" spc="-10">
                <a:latin typeface="Carlito"/>
                <a:cs typeface="Carlito"/>
              </a:rPr>
              <a:t>Kapasitas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1562100"/>
          </a:xfrm>
          <a:custGeom>
            <a:avLst/>
            <a:gdLst/>
            <a:ahLst/>
            <a:cxnLst/>
            <a:rect l="l" t="t" r="r" b="b"/>
            <a:pathLst>
              <a:path w="12192000" h="1562100">
                <a:moveTo>
                  <a:pt x="0" y="1562100"/>
                </a:moveTo>
                <a:lnTo>
                  <a:pt x="12192000" y="1562100"/>
                </a:lnTo>
                <a:lnTo>
                  <a:pt x="12192000" y="0"/>
                </a:lnTo>
                <a:lnTo>
                  <a:pt x="0" y="0"/>
                </a:lnTo>
                <a:lnTo>
                  <a:pt x="0" y="1562100"/>
                </a:lnTo>
                <a:close/>
              </a:path>
            </a:pathLst>
          </a:custGeom>
          <a:solidFill>
            <a:srgbClr val="8E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500" y="338373"/>
            <a:ext cx="9220200" cy="1056005"/>
          </a:xfrm>
          <a:prstGeom prst="rect"/>
        </p:spPr>
        <p:txBody>
          <a:bodyPr wrap="square" lIns="0" tIns="100330" rIns="0" bIns="0" rtlCol="0" vert="horz">
            <a:spAutoFit/>
          </a:bodyPr>
          <a:lstStyle/>
          <a:p>
            <a:pPr marL="13335">
              <a:lnSpc>
                <a:spcPct val="100000"/>
              </a:lnSpc>
              <a:spcBef>
                <a:spcPts val="790"/>
              </a:spcBef>
            </a:pPr>
            <a:r>
              <a:rPr dirty="0" sz="3900" spc="-105" b="0">
                <a:solidFill>
                  <a:srgbClr val="FFFFFF"/>
                </a:solidFill>
                <a:latin typeface="Carlito"/>
                <a:cs typeface="Carlito"/>
              </a:rPr>
              <a:t>KOMPOSISI </a:t>
            </a:r>
            <a:r>
              <a:rPr dirty="0" sz="3900" spc="-95" b="0">
                <a:solidFill>
                  <a:srgbClr val="FFFFFF"/>
                </a:solidFill>
                <a:latin typeface="Carlito"/>
                <a:cs typeface="Carlito"/>
              </a:rPr>
              <a:t>BOBOT </a:t>
            </a:r>
            <a:r>
              <a:rPr dirty="0" sz="3900" spc="-85" b="0">
                <a:solidFill>
                  <a:srgbClr val="FFFFFF"/>
                </a:solidFill>
                <a:latin typeface="Carlito"/>
                <a:cs typeface="Carlito"/>
              </a:rPr>
              <a:t>PERHITUNGAN </a:t>
            </a:r>
            <a:r>
              <a:rPr dirty="0" sz="3900" spc="-80" b="0">
                <a:solidFill>
                  <a:srgbClr val="FFFFFF"/>
                </a:solidFill>
                <a:latin typeface="Carlito"/>
                <a:cs typeface="Carlito"/>
              </a:rPr>
              <a:t>INDEKS</a:t>
            </a:r>
            <a:r>
              <a:rPr dirty="0" sz="3900" spc="-390" b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3900" spc="-70" b="0">
                <a:solidFill>
                  <a:srgbClr val="FFFFFF"/>
                </a:solidFill>
                <a:latin typeface="Carlito"/>
                <a:cs typeface="Carlito"/>
              </a:rPr>
              <a:t>SPBE</a:t>
            </a:r>
            <a:endParaRPr sz="39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2000" spc="-20">
                <a:solidFill>
                  <a:srgbClr val="FFFFFF"/>
                </a:solidFill>
                <a:latin typeface="Carlito"/>
                <a:cs typeface="Carlito"/>
              </a:rPr>
              <a:t>Dalam PerMen </a:t>
            </a:r>
            <a:r>
              <a:rPr dirty="0" sz="2000" spc="-45">
                <a:solidFill>
                  <a:srgbClr val="FFFFFF"/>
                </a:solidFill>
                <a:latin typeface="Carlito"/>
                <a:cs typeface="Carlito"/>
              </a:rPr>
              <a:t>PANRB </a:t>
            </a:r>
            <a:r>
              <a:rPr dirty="0" sz="2000">
                <a:solidFill>
                  <a:srgbClr val="FFFFFF"/>
                </a:solidFill>
                <a:latin typeface="Carlito"/>
                <a:cs typeface="Carlito"/>
              </a:rPr>
              <a:t>No 59 </a:t>
            </a:r>
            <a:r>
              <a:rPr dirty="0" sz="2000" spc="-60">
                <a:solidFill>
                  <a:srgbClr val="FFFFFF"/>
                </a:solidFill>
                <a:latin typeface="Carlito"/>
                <a:cs typeface="Carlito"/>
              </a:rPr>
              <a:t>Tahun </a:t>
            </a:r>
            <a:r>
              <a:rPr dirty="0" sz="2000">
                <a:solidFill>
                  <a:srgbClr val="FFFFFF"/>
                </a:solidFill>
                <a:latin typeface="Carlito"/>
                <a:cs typeface="Carlito"/>
              </a:rPr>
              <a:t>2020 </a:t>
            </a:r>
            <a:r>
              <a:rPr dirty="0" sz="2000" spc="-25">
                <a:solidFill>
                  <a:srgbClr val="FFFFFF"/>
                </a:solidFill>
                <a:latin typeface="Carlito"/>
                <a:cs typeface="Carlito"/>
              </a:rPr>
              <a:t>tentang Pemantauan </a:t>
            </a:r>
            <a:r>
              <a:rPr dirty="0" sz="2000">
                <a:solidFill>
                  <a:srgbClr val="FFFFFF"/>
                </a:solidFill>
                <a:latin typeface="Carlito"/>
                <a:cs typeface="Carlito"/>
              </a:rPr>
              <a:t>&amp; </a:t>
            </a:r>
            <a:r>
              <a:rPr dirty="0" sz="2000" spc="-25">
                <a:solidFill>
                  <a:srgbClr val="FFFFFF"/>
                </a:solidFill>
                <a:latin typeface="Carlito"/>
                <a:cs typeface="Carlito"/>
              </a:rPr>
              <a:t>Evaluasi</a:t>
            </a:r>
            <a:r>
              <a:rPr dirty="0" sz="2000" spc="-13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2000">
                <a:solidFill>
                  <a:srgbClr val="FFFFFF"/>
                </a:solidFill>
                <a:latin typeface="Carlito"/>
                <a:cs typeface="Carlito"/>
              </a:rPr>
              <a:t>SPBE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80319" y="237743"/>
            <a:ext cx="1380744" cy="13792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1792839" y="6581343"/>
            <a:ext cx="153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34439" y="1735834"/>
            <a:ext cx="8945880" cy="5027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48300" y="1661160"/>
            <a:ext cx="662940" cy="594360"/>
          </a:xfrm>
          <a:custGeom>
            <a:avLst/>
            <a:gdLst/>
            <a:ahLst/>
            <a:cxnLst/>
            <a:rect l="l" t="t" r="r" b="b"/>
            <a:pathLst>
              <a:path w="662939" h="594360">
                <a:moveTo>
                  <a:pt x="331470" y="0"/>
                </a:moveTo>
                <a:lnTo>
                  <a:pt x="282501" y="3223"/>
                </a:lnTo>
                <a:lnTo>
                  <a:pt x="235758" y="12585"/>
                </a:lnTo>
                <a:lnTo>
                  <a:pt x="191756" y="27627"/>
                </a:lnTo>
                <a:lnTo>
                  <a:pt x="151007" y="47888"/>
                </a:lnTo>
                <a:lnTo>
                  <a:pt x="114025" y="72908"/>
                </a:lnTo>
                <a:lnTo>
                  <a:pt x="81323" y="102225"/>
                </a:lnTo>
                <a:lnTo>
                  <a:pt x="53416" y="135381"/>
                </a:lnTo>
                <a:lnTo>
                  <a:pt x="30817" y="171915"/>
                </a:lnTo>
                <a:lnTo>
                  <a:pt x="14038" y="211366"/>
                </a:lnTo>
                <a:lnTo>
                  <a:pt x="3595" y="253274"/>
                </a:lnTo>
                <a:lnTo>
                  <a:pt x="0" y="297179"/>
                </a:lnTo>
                <a:lnTo>
                  <a:pt x="3595" y="341085"/>
                </a:lnTo>
                <a:lnTo>
                  <a:pt x="14038" y="382993"/>
                </a:lnTo>
                <a:lnTo>
                  <a:pt x="30817" y="422444"/>
                </a:lnTo>
                <a:lnTo>
                  <a:pt x="53416" y="458978"/>
                </a:lnTo>
                <a:lnTo>
                  <a:pt x="81323" y="492134"/>
                </a:lnTo>
                <a:lnTo>
                  <a:pt x="114025" y="521451"/>
                </a:lnTo>
                <a:lnTo>
                  <a:pt x="151007" y="546471"/>
                </a:lnTo>
                <a:lnTo>
                  <a:pt x="191756" y="566732"/>
                </a:lnTo>
                <a:lnTo>
                  <a:pt x="235758" y="581774"/>
                </a:lnTo>
                <a:lnTo>
                  <a:pt x="282501" y="591136"/>
                </a:lnTo>
                <a:lnTo>
                  <a:pt x="331470" y="594360"/>
                </a:lnTo>
                <a:lnTo>
                  <a:pt x="380438" y="591136"/>
                </a:lnTo>
                <a:lnTo>
                  <a:pt x="427181" y="581774"/>
                </a:lnTo>
                <a:lnTo>
                  <a:pt x="471183" y="566732"/>
                </a:lnTo>
                <a:lnTo>
                  <a:pt x="511932" y="546471"/>
                </a:lnTo>
                <a:lnTo>
                  <a:pt x="548914" y="521451"/>
                </a:lnTo>
                <a:lnTo>
                  <a:pt x="581616" y="492134"/>
                </a:lnTo>
                <a:lnTo>
                  <a:pt x="609523" y="458978"/>
                </a:lnTo>
                <a:lnTo>
                  <a:pt x="632122" y="422444"/>
                </a:lnTo>
                <a:lnTo>
                  <a:pt x="648901" y="382993"/>
                </a:lnTo>
                <a:lnTo>
                  <a:pt x="659344" y="341085"/>
                </a:lnTo>
                <a:lnTo>
                  <a:pt x="662939" y="297179"/>
                </a:lnTo>
                <a:lnTo>
                  <a:pt x="659344" y="253274"/>
                </a:lnTo>
                <a:lnTo>
                  <a:pt x="648901" y="211366"/>
                </a:lnTo>
                <a:lnTo>
                  <a:pt x="632122" y="171915"/>
                </a:lnTo>
                <a:lnTo>
                  <a:pt x="609523" y="135381"/>
                </a:lnTo>
                <a:lnTo>
                  <a:pt x="581616" y="102225"/>
                </a:lnTo>
                <a:lnTo>
                  <a:pt x="548914" y="72908"/>
                </a:lnTo>
                <a:lnTo>
                  <a:pt x="511932" y="47888"/>
                </a:lnTo>
                <a:lnTo>
                  <a:pt x="471183" y="27627"/>
                </a:lnTo>
                <a:lnTo>
                  <a:pt x="427181" y="12585"/>
                </a:lnTo>
                <a:lnTo>
                  <a:pt x="380438" y="3223"/>
                </a:lnTo>
                <a:lnTo>
                  <a:pt x="33147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48300" y="2673095"/>
            <a:ext cx="662940" cy="594360"/>
          </a:xfrm>
          <a:custGeom>
            <a:avLst/>
            <a:gdLst/>
            <a:ahLst/>
            <a:cxnLst/>
            <a:rect l="l" t="t" r="r" b="b"/>
            <a:pathLst>
              <a:path w="662939" h="594360">
                <a:moveTo>
                  <a:pt x="331470" y="0"/>
                </a:moveTo>
                <a:lnTo>
                  <a:pt x="282501" y="3223"/>
                </a:lnTo>
                <a:lnTo>
                  <a:pt x="235758" y="12585"/>
                </a:lnTo>
                <a:lnTo>
                  <a:pt x="191756" y="27627"/>
                </a:lnTo>
                <a:lnTo>
                  <a:pt x="151007" y="47888"/>
                </a:lnTo>
                <a:lnTo>
                  <a:pt x="114025" y="72908"/>
                </a:lnTo>
                <a:lnTo>
                  <a:pt x="81323" y="102225"/>
                </a:lnTo>
                <a:lnTo>
                  <a:pt x="53416" y="135381"/>
                </a:lnTo>
                <a:lnTo>
                  <a:pt x="30817" y="171915"/>
                </a:lnTo>
                <a:lnTo>
                  <a:pt x="14038" y="211366"/>
                </a:lnTo>
                <a:lnTo>
                  <a:pt x="3595" y="253274"/>
                </a:lnTo>
                <a:lnTo>
                  <a:pt x="0" y="297179"/>
                </a:lnTo>
                <a:lnTo>
                  <a:pt x="3595" y="341085"/>
                </a:lnTo>
                <a:lnTo>
                  <a:pt x="14038" y="382993"/>
                </a:lnTo>
                <a:lnTo>
                  <a:pt x="30817" y="422444"/>
                </a:lnTo>
                <a:lnTo>
                  <a:pt x="53416" y="458978"/>
                </a:lnTo>
                <a:lnTo>
                  <a:pt x="81323" y="492134"/>
                </a:lnTo>
                <a:lnTo>
                  <a:pt x="114025" y="521451"/>
                </a:lnTo>
                <a:lnTo>
                  <a:pt x="151007" y="546471"/>
                </a:lnTo>
                <a:lnTo>
                  <a:pt x="191756" y="566732"/>
                </a:lnTo>
                <a:lnTo>
                  <a:pt x="235758" y="581774"/>
                </a:lnTo>
                <a:lnTo>
                  <a:pt x="282501" y="591136"/>
                </a:lnTo>
                <a:lnTo>
                  <a:pt x="331470" y="594359"/>
                </a:lnTo>
                <a:lnTo>
                  <a:pt x="380438" y="591136"/>
                </a:lnTo>
                <a:lnTo>
                  <a:pt x="427181" y="581774"/>
                </a:lnTo>
                <a:lnTo>
                  <a:pt x="471183" y="566732"/>
                </a:lnTo>
                <a:lnTo>
                  <a:pt x="511932" y="546471"/>
                </a:lnTo>
                <a:lnTo>
                  <a:pt x="548914" y="521451"/>
                </a:lnTo>
                <a:lnTo>
                  <a:pt x="581616" y="492134"/>
                </a:lnTo>
                <a:lnTo>
                  <a:pt x="609523" y="458978"/>
                </a:lnTo>
                <a:lnTo>
                  <a:pt x="632122" y="422444"/>
                </a:lnTo>
                <a:lnTo>
                  <a:pt x="648901" y="382993"/>
                </a:lnTo>
                <a:lnTo>
                  <a:pt x="659344" y="341085"/>
                </a:lnTo>
                <a:lnTo>
                  <a:pt x="662939" y="297179"/>
                </a:lnTo>
                <a:lnTo>
                  <a:pt x="659344" y="253274"/>
                </a:lnTo>
                <a:lnTo>
                  <a:pt x="648901" y="211366"/>
                </a:lnTo>
                <a:lnTo>
                  <a:pt x="632122" y="171915"/>
                </a:lnTo>
                <a:lnTo>
                  <a:pt x="609523" y="135381"/>
                </a:lnTo>
                <a:lnTo>
                  <a:pt x="581616" y="102225"/>
                </a:lnTo>
                <a:lnTo>
                  <a:pt x="548914" y="72908"/>
                </a:lnTo>
                <a:lnTo>
                  <a:pt x="511932" y="47888"/>
                </a:lnTo>
                <a:lnTo>
                  <a:pt x="471183" y="27627"/>
                </a:lnTo>
                <a:lnTo>
                  <a:pt x="427181" y="12585"/>
                </a:lnTo>
                <a:lnTo>
                  <a:pt x="380438" y="3223"/>
                </a:lnTo>
                <a:lnTo>
                  <a:pt x="33147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365494" y="1527175"/>
            <a:ext cx="5135245" cy="338010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441325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latin typeface="Carlito"/>
                <a:cs typeface="Carlito"/>
              </a:rPr>
              <a:t>Jaringan </a:t>
            </a:r>
            <a:r>
              <a:rPr dirty="0" sz="2000" spc="-15" b="1">
                <a:latin typeface="Carlito"/>
                <a:cs typeface="Carlito"/>
              </a:rPr>
              <a:t>Intra </a:t>
            </a:r>
            <a:r>
              <a:rPr dirty="0" sz="2000">
                <a:latin typeface="Carlito"/>
                <a:cs typeface="Carlito"/>
              </a:rPr>
              <a:t>adalah </a:t>
            </a:r>
            <a:r>
              <a:rPr dirty="0" sz="2000" spc="-10">
                <a:latin typeface="Carlito"/>
                <a:cs typeface="Carlito"/>
              </a:rPr>
              <a:t>jaringan </a:t>
            </a:r>
            <a:r>
              <a:rPr dirty="0" sz="2000" spc="-5">
                <a:latin typeface="Carlito"/>
                <a:cs typeface="Carlito"/>
              </a:rPr>
              <a:t>tertutup </a:t>
            </a:r>
            <a:r>
              <a:rPr dirty="0" sz="2000" spc="-10">
                <a:latin typeface="Carlito"/>
                <a:cs typeface="Carlito"/>
              </a:rPr>
              <a:t>yang  </a:t>
            </a:r>
            <a:r>
              <a:rPr dirty="0" sz="2000" spc="-5">
                <a:latin typeface="Carlito"/>
                <a:cs typeface="Carlito"/>
              </a:rPr>
              <a:t>menghubungkan </a:t>
            </a:r>
            <a:r>
              <a:rPr dirty="0" sz="2000" spc="-10">
                <a:latin typeface="Carlito"/>
                <a:cs typeface="Carlito"/>
              </a:rPr>
              <a:t>antar </a:t>
            </a:r>
            <a:r>
              <a:rPr dirty="0" sz="2000" spc="-5">
                <a:latin typeface="Carlito"/>
                <a:cs typeface="Carlito"/>
              </a:rPr>
              <a:t>simpul </a:t>
            </a:r>
            <a:r>
              <a:rPr dirty="0" sz="2000" spc="-10">
                <a:latin typeface="Carlito"/>
                <a:cs typeface="Carlito"/>
              </a:rPr>
              <a:t>jaringan </a:t>
            </a:r>
            <a:r>
              <a:rPr dirty="0" sz="2000" spc="-5">
                <a:latin typeface="Carlito"/>
                <a:cs typeface="Carlito"/>
              </a:rPr>
              <a:t>dalam  </a:t>
            </a:r>
            <a:r>
              <a:rPr dirty="0" sz="2000" spc="-10">
                <a:latin typeface="Carlito"/>
                <a:cs typeface="Carlito"/>
              </a:rPr>
              <a:t>suatu</a:t>
            </a:r>
            <a:r>
              <a:rPr dirty="0" sz="2000">
                <a:latin typeface="Carlito"/>
                <a:cs typeface="Carlito"/>
              </a:rPr>
              <a:t> </a:t>
            </a:r>
            <a:r>
              <a:rPr dirty="0" sz="2000" spc="-10">
                <a:latin typeface="Carlito"/>
                <a:cs typeface="Carlito"/>
              </a:rPr>
              <a:t>organisasi.</a:t>
            </a: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</a:pPr>
            <a:r>
              <a:rPr dirty="0" sz="2000" spc="-10" b="1">
                <a:latin typeface="Carlito"/>
                <a:cs typeface="Carlito"/>
              </a:rPr>
              <a:t>Jaringan </a:t>
            </a:r>
            <a:r>
              <a:rPr dirty="0" sz="2000" spc="-15" b="1">
                <a:latin typeface="Carlito"/>
                <a:cs typeface="Carlito"/>
              </a:rPr>
              <a:t>Intra </a:t>
            </a:r>
            <a:r>
              <a:rPr dirty="0" sz="2000" spc="-5" b="1">
                <a:latin typeface="Carlito"/>
                <a:cs typeface="Carlito"/>
              </a:rPr>
              <a:t>Instansi </a:t>
            </a:r>
            <a:r>
              <a:rPr dirty="0" sz="2000" spc="-10" b="1">
                <a:latin typeface="Carlito"/>
                <a:cs typeface="Carlito"/>
              </a:rPr>
              <a:t>Pusat/Pemerintah </a:t>
            </a:r>
            <a:r>
              <a:rPr dirty="0" sz="2000" spc="-15" b="1">
                <a:latin typeface="Carlito"/>
                <a:cs typeface="Carlito"/>
              </a:rPr>
              <a:t>Daerah  </a:t>
            </a:r>
            <a:r>
              <a:rPr dirty="0" sz="2000" spc="-5">
                <a:latin typeface="Carlito"/>
                <a:cs typeface="Carlito"/>
              </a:rPr>
              <a:t>merupakan Jaringan </a:t>
            </a:r>
            <a:r>
              <a:rPr dirty="0" sz="2000" spc="-15">
                <a:latin typeface="Carlito"/>
                <a:cs typeface="Carlito"/>
              </a:rPr>
              <a:t>Intra </a:t>
            </a:r>
            <a:r>
              <a:rPr dirty="0" sz="2000" spc="-10">
                <a:latin typeface="Carlito"/>
                <a:cs typeface="Carlito"/>
              </a:rPr>
              <a:t>yang diselenggarakan  </a:t>
            </a:r>
            <a:r>
              <a:rPr dirty="0" sz="2000" spc="-5">
                <a:latin typeface="Carlito"/>
                <a:cs typeface="Carlito"/>
              </a:rPr>
              <a:t>oleh Instansi </a:t>
            </a:r>
            <a:r>
              <a:rPr dirty="0" sz="2000" spc="-10">
                <a:latin typeface="Carlito"/>
                <a:cs typeface="Carlito"/>
              </a:rPr>
              <a:t>Pusat/Pemerintah Daerah </a:t>
            </a:r>
            <a:r>
              <a:rPr dirty="0" sz="2000" spc="-5">
                <a:latin typeface="Carlito"/>
                <a:cs typeface="Carlito"/>
              </a:rPr>
              <a:t>untuk  menghubungkan </a:t>
            </a:r>
            <a:r>
              <a:rPr dirty="0" sz="2000" spc="-10">
                <a:latin typeface="Carlito"/>
                <a:cs typeface="Carlito"/>
              </a:rPr>
              <a:t>antar </a:t>
            </a:r>
            <a:r>
              <a:rPr dirty="0" sz="2000" spc="-5">
                <a:latin typeface="Carlito"/>
                <a:cs typeface="Carlito"/>
              </a:rPr>
              <a:t>simpul </a:t>
            </a:r>
            <a:r>
              <a:rPr dirty="0" sz="2000" spc="-10">
                <a:latin typeface="Carlito"/>
                <a:cs typeface="Carlito"/>
              </a:rPr>
              <a:t>jaringan </a:t>
            </a:r>
            <a:r>
              <a:rPr dirty="0" sz="2000" spc="-5">
                <a:latin typeface="Carlito"/>
                <a:cs typeface="Carlito"/>
              </a:rPr>
              <a:t>dalam  Instansi </a:t>
            </a:r>
            <a:r>
              <a:rPr dirty="0" sz="2000" spc="-10">
                <a:latin typeface="Carlito"/>
                <a:cs typeface="Carlito"/>
              </a:rPr>
              <a:t>Pusat/Pemerintah Daerah, dengan  </a:t>
            </a:r>
            <a:r>
              <a:rPr dirty="0" sz="2000" spc="-5">
                <a:latin typeface="Carlito"/>
                <a:cs typeface="Carlito"/>
              </a:rPr>
              <a:t>Jaringan </a:t>
            </a:r>
            <a:r>
              <a:rPr dirty="0" sz="2000" spc="-15">
                <a:latin typeface="Carlito"/>
                <a:cs typeface="Carlito"/>
              </a:rPr>
              <a:t>Intra </a:t>
            </a:r>
            <a:r>
              <a:rPr dirty="0" sz="2000" spc="-10">
                <a:latin typeface="Carlito"/>
                <a:cs typeface="Carlito"/>
              </a:rPr>
              <a:t>Pemerintah dan/atau </a:t>
            </a:r>
            <a:r>
              <a:rPr dirty="0" sz="2000" spc="-5">
                <a:latin typeface="Carlito"/>
                <a:cs typeface="Carlito"/>
              </a:rPr>
              <a:t>Jaringan </a:t>
            </a:r>
            <a:r>
              <a:rPr dirty="0" sz="2000" spc="-15">
                <a:latin typeface="Carlito"/>
                <a:cs typeface="Carlito"/>
              </a:rPr>
              <a:t>Intra  </a:t>
            </a:r>
            <a:r>
              <a:rPr dirty="0" sz="2000" spc="-5">
                <a:latin typeface="Carlito"/>
                <a:cs typeface="Carlito"/>
              </a:rPr>
              <a:t>Instansi </a:t>
            </a:r>
            <a:r>
              <a:rPr dirty="0" sz="2000" spc="-10">
                <a:latin typeface="Carlito"/>
                <a:cs typeface="Carlito"/>
              </a:rPr>
              <a:t>Pusat/Pemerintah Daerah</a:t>
            </a:r>
            <a:r>
              <a:rPr dirty="0" sz="2000" spc="45">
                <a:latin typeface="Carlito"/>
                <a:cs typeface="Carlito"/>
              </a:rPr>
              <a:t> </a:t>
            </a:r>
            <a:r>
              <a:rPr dirty="0" sz="2000" spc="-5">
                <a:latin typeface="Carlito"/>
                <a:cs typeface="Carlito"/>
              </a:rPr>
              <a:t>lain.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04203" y="2452116"/>
            <a:ext cx="0" cy="3451225"/>
          </a:xfrm>
          <a:custGeom>
            <a:avLst/>
            <a:gdLst/>
            <a:ahLst/>
            <a:cxnLst/>
            <a:rect l="l" t="t" r="r" b="b"/>
            <a:pathLst>
              <a:path w="0" h="3451225">
                <a:moveTo>
                  <a:pt x="0" y="0"/>
                </a:moveTo>
                <a:lnTo>
                  <a:pt x="0" y="3451186"/>
                </a:lnTo>
              </a:path>
            </a:pathLst>
          </a:custGeom>
          <a:ln w="6350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03019" y="2075688"/>
            <a:ext cx="3877055" cy="3601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271520" y="200659"/>
            <a:ext cx="698627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>
                <a:solidFill>
                  <a:srgbClr val="C00000"/>
                </a:solidFill>
              </a:rPr>
              <a:t>LAYANAN </a:t>
            </a:r>
            <a:r>
              <a:rPr dirty="0" sz="3500" spc="-5">
                <a:solidFill>
                  <a:srgbClr val="C00000"/>
                </a:solidFill>
              </a:rPr>
              <a:t>JARINGAN</a:t>
            </a:r>
            <a:r>
              <a:rPr dirty="0" sz="3500" spc="-100">
                <a:solidFill>
                  <a:srgbClr val="C00000"/>
                </a:solidFill>
              </a:rPr>
              <a:t> </a:t>
            </a:r>
            <a:r>
              <a:rPr dirty="0" sz="3500">
                <a:solidFill>
                  <a:srgbClr val="C00000"/>
                </a:solidFill>
              </a:rPr>
              <a:t>INTRA</a:t>
            </a:r>
            <a:endParaRPr sz="3500"/>
          </a:p>
        </p:txBody>
      </p:sp>
      <p:sp>
        <p:nvSpPr>
          <p:cNvPr id="9" name="object 9"/>
          <p:cNvSpPr/>
          <p:nvPr/>
        </p:nvSpPr>
        <p:spPr>
          <a:xfrm>
            <a:off x="6138671" y="1239011"/>
            <a:ext cx="570230" cy="55244"/>
          </a:xfrm>
          <a:custGeom>
            <a:avLst/>
            <a:gdLst/>
            <a:ahLst/>
            <a:cxnLst/>
            <a:rect l="l" t="t" r="r" b="b"/>
            <a:pathLst>
              <a:path w="570229" h="55244">
                <a:moveTo>
                  <a:pt x="569976" y="0"/>
                </a:moveTo>
                <a:lnTo>
                  <a:pt x="0" y="0"/>
                </a:lnTo>
                <a:lnTo>
                  <a:pt x="0" y="54863"/>
                </a:lnTo>
                <a:lnTo>
                  <a:pt x="569976" y="54863"/>
                </a:lnTo>
                <a:lnTo>
                  <a:pt x="56997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2" name="object 12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13" name="object 13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11795506" y="6467652"/>
            <a:ext cx="168910" cy="1873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FFFFFF"/>
                </a:solidFill>
                <a:latin typeface="BPG Chveulebrivi GPL&amp;GNU"/>
                <a:cs typeface="BPG Chveulebrivi GPL&amp;GNU"/>
              </a:rPr>
              <a:t>70</a:t>
            </a:r>
            <a:endParaRPr sz="1050">
              <a:latin typeface="BPG Chveulebrivi GPL&amp;GNU"/>
              <a:cs typeface="BPG Chveulebrivi GPL&amp;GNU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4832" y="318896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17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48300" y="1661160"/>
            <a:ext cx="662940" cy="594360"/>
          </a:xfrm>
          <a:custGeom>
            <a:avLst/>
            <a:gdLst/>
            <a:ahLst/>
            <a:cxnLst/>
            <a:rect l="l" t="t" r="r" b="b"/>
            <a:pathLst>
              <a:path w="662939" h="594360">
                <a:moveTo>
                  <a:pt x="331470" y="0"/>
                </a:moveTo>
                <a:lnTo>
                  <a:pt x="282501" y="3223"/>
                </a:lnTo>
                <a:lnTo>
                  <a:pt x="235758" y="12585"/>
                </a:lnTo>
                <a:lnTo>
                  <a:pt x="191756" y="27627"/>
                </a:lnTo>
                <a:lnTo>
                  <a:pt x="151007" y="47888"/>
                </a:lnTo>
                <a:lnTo>
                  <a:pt x="114025" y="72908"/>
                </a:lnTo>
                <a:lnTo>
                  <a:pt x="81323" y="102225"/>
                </a:lnTo>
                <a:lnTo>
                  <a:pt x="53416" y="135381"/>
                </a:lnTo>
                <a:lnTo>
                  <a:pt x="30817" y="171915"/>
                </a:lnTo>
                <a:lnTo>
                  <a:pt x="14038" y="211366"/>
                </a:lnTo>
                <a:lnTo>
                  <a:pt x="3595" y="253274"/>
                </a:lnTo>
                <a:lnTo>
                  <a:pt x="0" y="297179"/>
                </a:lnTo>
                <a:lnTo>
                  <a:pt x="3595" y="341085"/>
                </a:lnTo>
                <a:lnTo>
                  <a:pt x="14038" y="382993"/>
                </a:lnTo>
                <a:lnTo>
                  <a:pt x="30817" y="422444"/>
                </a:lnTo>
                <a:lnTo>
                  <a:pt x="53416" y="458978"/>
                </a:lnTo>
                <a:lnTo>
                  <a:pt x="81323" y="492134"/>
                </a:lnTo>
                <a:lnTo>
                  <a:pt x="114025" y="521451"/>
                </a:lnTo>
                <a:lnTo>
                  <a:pt x="151007" y="546471"/>
                </a:lnTo>
                <a:lnTo>
                  <a:pt x="191756" y="566732"/>
                </a:lnTo>
                <a:lnTo>
                  <a:pt x="235758" y="581774"/>
                </a:lnTo>
                <a:lnTo>
                  <a:pt x="282501" y="591136"/>
                </a:lnTo>
                <a:lnTo>
                  <a:pt x="331470" y="594360"/>
                </a:lnTo>
                <a:lnTo>
                  <a:pt x="380438" y="591136"/>
                </a:lnTo>
                <a:lnTo>
                  <a:pt x="427181" y="581774"/>
                </a:lnTo>
                <a:lnTo>
                  <a:pt x="471183" y="566732"/>
                </a:lnTo>
                <a:lnTo>
                  <a:pt x="511932" y="546471"/>
                </a:lnTo>
                <a:lnTo>
                  <a:pt x="548914" y="521451"/>
                </a:lnTo>
                <a:lnTo>
                  <a:pt x="581616" y="492134"/>
                </a:lnTo>
                <a:lnTo>
                  <a:pt x="609523" y="458978"/>
                </a:lnTo>
                <a:lnTo>
                  <a:pt x="632122" y="422444"/>
                </a:lnTo>
                <a:lnTo>
                  <a:pt x="648901" y="382993"/>
                </a:lnTo>
                <a:lnTo>
                  <a:pt x="659344" y="341085"/>
                </a:lnTo>
                <a:lnTo>
                  <a:pt x="662939" y="297179"/>
                </a:lnTo>
                <a:lnTo>
                  <a:pt x="659344" y="253274"/>
                </a:lnTo>
                <a:lnTo>
                  <a:pt x="648901" y="211366"/>
                </a:lnTo>
                <a:lnTo>
                  <a:pt x="632122" y="171915"/>
                </a:lnTo>
                <a:lnTo>
                  <a:pt x="609523" y="135381"/>
                </a:lnTo>
                <a:lnTo>
                  <a:pt x="581616" y="102225"/>
                </a:lnTo>
                <a:lnTo>
                  <a:pt x="548914" y="72908"/>
                </a:lnTo>
                <a:lnTo>
                  <a:pt x="511932" y="47888"/>
                </a:lnTo>
                <a:lnTo>
                  <a:pt x="471183" y="27627"/>
                </a:lnTo>
                <a:lnTo>
                  <a:pt x="427181" y="12585"/>
                </a:lnTo>
                <a:lnTo>
                  <a:pt x="380438" y="3223"/>
                </a:lnTo>
                <a:lnTo>
                  <a:pt x="33147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71159" y="3046476"/>
            <a:ext cx="664845" cy="594360"/>
          </a:xfrm>
          <a:custGeom>
            <a:avLst/>
            <a:gdLst/>
            <a:ahLst/>
            <a:cxnLst/>
            <a:rect l="l" t="t" r="r" b="b"/>
            <a:pathLst>
              <a:path w="664845" h="594360">
                <a:moveTo>
                  <a:pt x="332231" y="0"/>
                </a:moveTo>
                <a:lnTo>
                  <a:pt x="283130" y="3223"/>
                </a:lnTo>
                <a:lnTo>
                  <a:pt x="236268" y="12585"/>
                </a:lnTo>
                <a:lnTo>
                  <a:pt x="192159" y="27627"/>
                </a:lnTo>
                <a:lnTo>
                  <a:pt x="151315" y="47888"/>
                </a:lnTo>
                <a:lnTo>
                  <a:pt x="114251" y="72908"/>
                </a:lnTo>
                <a:lnTo>
                  <a:pt x="81481" y="102225"/>
                </a:lnTo>
                <a:lnTo>
                  <a:pt x="53517" y="135381"/>
                </a:lnTo>
                <a:lnTo>
                  <a:pt x="30873" y="171915"/>
                </a:lnTo>
                <a:lnTo>
                  <a:pt x="14064" y="211366"/>
                </a:lnTo>
                <a:lnTo>
                  <a:pt x="3601" y="253274"/>
                </a:lnTo>
                <a:lnTo>
                  <a:pt x="0" y="297179"/>
                </a:lnTo>
                <a:lnTo>
                  <a:pt x="3601" y="341085"/>
                </a:lnTo>
                <a:lnTo>
                  <a:pt x="14064" y="382993"/>
                </a:lnTo>
                <a:lnTo>
                  <a:pt x="30873" y="422444"/>
                </a:lnTo>
                <a:lnTo>
                  <a:pt x="53517" y="458978"/>
                </a:lnTo>
                <a:lnTo>
                  <a:pt x="81481" y="492134"/>
                </a:lnTo>
                <a:lnTo>
                  <a:pt x="114251" y="521451"/>
                </a:lnTo>
                <a:lnTo>
                  <a:pt x="151315" y="546471"/>
                </a:lnTo>
                <a:lnTo>
                  <a:pt x="192159" y="566732"/>
                </a:lnTo>
                <a:lnTo>
                  <a:pt x="236268" y="581774"/>
                </a:lnTo>
                <a:lnTo>
                  <a:pt x="283130" y="591136"/>
                </a:lnTo>
                <a:lnTo>
                  <a:pt x="332231" y="594360"/>
                </a:lnTo>
                <a:lnTo>
                  <a:pt x="381333" y="591136"/>
                </a:lnTo>
                <a:lnTo>
                  <a:pt x="428195" y="581774"/>
                </a:lnTo>
                <a:lnTo>
                  <a:pt x="472304" y="566732"/>
                </a:lnTo>
                <a:lnTo>
                  <a:pt x="513148" y="546471"/>
                </a:lnTo>
                <a:lnTo>
                  <a:pt x="550212" y="521451"/>
                </a:lnTo>
                <a:lnTo>
                  <a:pt x="582982" y="492134"/>
                </a:lnTo>
                <a:lnTo>
                  <a:pt x="610946" y="458978"/>
                </a:lnTo>
                <a:lnTo>
                  <a:pt x="633590" y="422444"/>
                </a:lnTo>
                <a:lnTo>
                  <a:pt x="650399" y="382993"/>
                </a:lnTo>
                <a:lnTo>
                  <a:pt x="660862" y="341085"/>
                </a:lnTo>
                <a:lnTo>
                  <a:pt x="664463" y="297179"/>
                </a:lnTo>
                <a:lnTo>
                  <a:pt x="660862" y="253274"/>
                </a:lnTo>
                <a:lnTo>
                  <a:pt x="650399" y="211366"/>
                </a:lnTo>
                <a:lnTo>
                  <a:pt x="633590" y="171915"/>
                </a:lnTo>
                <a:lnTo>
                  <a:pt x="610946" y="135381"/>
                </a:lnTo>
                <a:lnTo>
                  <a:pt x="582982" y="102225"/>
                </a:lnTo>
                <a:lnTo>
                  <a:pt x="550212" y="72908"/>
                </a:lnTo>
                <a:lnTo>
                  <a:pt x="513148" y="47888"/>
                </a:lnTo>
                <a:lnTo>
                  <a:pt x="472304" y="27627"/>
                </a:lnTo>
                <a:lnTo>
                  <a:pt x="428195" y="12585"/>
                </a:lnTo>
                <a:lnTo>
                  <a:pt x="381333" y="3223"/>
                </a:lnTo>
                <a:lnTo>
                  <a:pt x="33223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365494" y="1528698"/>
            <a:ext cx="4974590" cy="3318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rlito"/>
                <a:cs typeface="Carlito"/>
              </a:rPr>
              <a:t>Penggunaan </a:t>
            </a:r>
            <a:r>
              <a:rPr dirty="0" sz="1800" spc="-10">
                <a:latin typeface="Carlito"/>
                <a:cs typeface="Carlito"/>
              </a:rPr>
              <a:t>Jaringan </a:t>
            </a:r>
            <a:r>
              <a:rPr dirty="0" sz="1800" spc="-15">
                <a:latin typeface="Carlito"/>
                <a:cs typeface="Carlito"/>
              </a:rPr>
              <a:t>Intra </a:t>
            </a:r>
            <a:r>
              <a:rPr dirty="0" sz="1800" spc="-10">
                <a:latin typeface="Carlito"/>
                <a:cs typeface="Carlito"/>
              </a:rPr>
              <a:t>Instansi Pusat/Pemerintah  </a:t>
            </a:r>
            <a:r>
              <a:rPr dirty="0" sz="1800" spc="-10" b="1">
                <a:latin typeface="Carlito"/>
                <a:cs typeface="Carlito"/>
              </a:rPr>
              <a:t>Daerah </a:t>
            </a:r>
            <a:r>
              <a:rPr dirty="0" sz="1800" spc="-5" b="1">
                <a:latin typeface="Carlito"/>
                <a:cs typeface="Carlito"/>
              </a:rPr>
              <a:t>bertujuan </a:t>
            </a:r>
            <a:r>
              <a:rPr dirty="0" sz="1800" b="1">
                <a:latin typeface="Carlito"/>
                <a:cs typeface="Carlito"/>
              </a:rPr>
              <a:t>untuk </a:t>
            </a:r>
            <a:r>
              <a:rPr dirty="0" sz="1800" spc="-10" b="1">
                <a:latin typeface="Carlito"/>
                <a:cs typeface="Carlito"/>
              </a:rPr>
              <a:t>menjaga keamanan </a:t>
            </a:r>
            <a:r>
              <a:rPr dirty="0" sz="1800" b="1">
                <a:latin typeface="Carlito"/>
                <a:cs typeface="Carlito"/>
              </a:rPr>
              <a:t>dalam  </a:t>
            </a:r>
            <a:r>
              <a:rPr dirty="0" sz="1800" spc="-10" b="1">
                <a:latin typeface="Carlito"/>
                <a:cs typeface="Carlito"/>
              </a:rPr>
              <a:t>melakukan </a:t>
            </a:r>
            <a:r>
              <a:rPr dirty="0" sz="1800" spc="-5" b="1">
                <a:latin typeface="Carlito"/>
                <a:cs typeface="Carlito"/>
              </a:rPr>
              <a:t>pengiriman </a:t>
            </a:r>
            <a:r>
              <a:rPr dirty="0" sz="1800" spc="-10" b="1">
                <a:latin typeface="Carlito"/>
                <a:cs typeface="Carlito"/>
              </a:rPr>
              <a:t>data </a:t>
            </a:r>
            <a:r>
              <a:rPr dirty="0" sz="1800" b="1">
                <a:latin typeface="Carlito"/>
                <a:cs typeface="Carlito"/>
              </a:rPr>
              <a:t>dan </a:t>
            </a:r>
            <a:r>
              <a:rPr dirty="0" sz="1800" spc="-5" b="1">
                <a:latin typeface="Carlito"/>
                <a:cs typeface="Carlito"/>
              </a:rPr>
              <a:t>informasi </a:t>
            </a:r>
            <a:r>
              <a:rPr dirty="0" sz="1800" spc="-10">
                <a:latin typeface="Carlito"/>
                <a:cs typeface="Carlito"/>
              </a:rPr>
              <a:t>antar  </a:t>
            </a:r>
            <a:r>
              <a:rPr dirty="0" sz="1800" spc="-5">
                <a:latin typeface="Carlito"/>
                <a:cs typeface="Carlito"/>
              </a:rPr>
              <a:t>simpul </a:t>
            </a:r>
            <a:r>
              <a:rPr dirty="0" sz="1800" spc="-10">
                <a:latin typeface="Carlito"/>
                <a:cs typeface="Carlito"/>
              </a:rPr>
              <a:t>jaringan </a:t>
            </a:r>
            <a:r>
              <a:rPr dirty="0" sz="1800" spc="-5">
                <a:latin typeface="Carlito"/>
                <a:cs typeface="Carlito"/>
              </a:rPr>
              <a:t>dalam </a:t>
            </a:r>
            <a:r>
              <a:rPr dirty="0" sz="1800" spc="-10">
                <a:latin typeface="Carlito"/>
                <a:cs typeface="Carlito"/>
              </a:rPr>
              <a:t>Instansi Pusat/Pemerintah  Daerah.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rlito"/>
              <a:cs typeface="Carlito"/>
            </a:endParaRPr>
          </a:p>
          <a:p>
            <a:pPr marL="12700" marR="61594">
              <a:lnSpc>
                <a:spcPct val="100000"/>
              </a:lnSpc>
            </a:pPr>
            <a:r>
              <a:rPr dirty="0" sz="1800" spc="-15">
                <a:latin typeface="Carlito"/>
                <a:cs typeface="Carlito"/>
              </a:rPr>
              <a:t>Penyelenggaraan </a:t>
            </a:r>
            <a:r>
              <a:rPr dirty="0" sz="1800" spc="-10">
                <a:latin typeface="Carlito"/>
                <a:cs typeface="Carlito"/>
              </a:rPr>
              <a:t>Jaringan </a:t>
            </a:r>
            <a:r>
              <a:rPr dirty="0" sz="1800" spc="-15">
                <a:latin typeface="Carlito"/>
                <a:cs typeface="Carlito"/>
              </a:rPr>
              <a:t>Intra </a:t>
            </a:r>
            <a:r>
              <a:rPr dirty="0" sz="1800" spc="-10">
                <a:latin typeface="Carlito"/>
                <a:cs typeface="Carlito"/>
              </a:rPr>
              <a:t>Instansi  Pusat/Pemerintah Daerah </a:t>
            </a:r>
            <a:r>
              <a:rPr dirty="0" sz="1800" spc="-5">
                <a:latin typeface="Carlito"/>
                <a:cs typeface="Carlito"/>
              </a:rPr>
              <a:t>sebagaimana dimaksud,  </a:t>
            </a:r>
            <a:r>
              <a:rPr dirty="0" sz="1800" spc="-5" b="1">
                <a:latin typeface="Carlito"/>
                <a:cs typeface="Carlito"/>
              </a:rPr>
              <a:t>dapat menggunakan </a:t>
            </a:r>
            <a:r>
              <a:rPr dirty="0" sz="1800" spc="-10" b="1">
                <a:latin typeface="Carlito"/>
                <a:cs typeface="Carlito"/>
              </a:rPr>
              <a:t>jaringan </a:t>
            </a:r>
            <a:r>
              <a:rPr dirty="0" sz="1800" spc="-5" b="1">
                <a:latin typeface="Carlito"/>
                <a:cs typeface="Carlito"/>
              </a:rPr>
              <a:t>fisik </a:t>
            </a:r>
            <a:r>
              <a:rPr dirty="0" sz="1800" spc="-10" b="1">
                <a:latin typeface="Carlito"/>
                <a:cs typeface="Carlito"/>
              </a:rPr>
              <a:t>yang </a:t>
            </a:r>
            <a:r>
              <a:rPr dirty="0" sz="1800" b="1">
                <a:latin typeface="Carlito"/>
                <a:cs typeface="Carlito"/>
              </a:rPr>
              <a:t>dibangun  </a:t>
            </a:r>
            <a:r>
              <a:rPr dirty="0" sz="1800" spc="-5" b="1">
                <a:latin typeface="Carlito"/>
                <a:cs typeface="Carlito"/>
              </a:rPr>
              <a:t>sendiri </a:t>
            </a:r>
            <a:r>
              <a:rPr dirty="0" sz="1800" spc="-5">
                <a:latin typeface="Carlito"/>
                <a:cs typeface="Carlito"/>
              </a:rPr>
              <a:t>oleh </a:t>
            </a:r>
            <a:r>
              <a:rPr dirty="0" sz="1800" spc="-10">
                <a:latin typeface="Carlito"/>
                <a:cs typeface="Carlito"/>
              </a:rPr>
              <a:t>Instansi Pusat/Pemerintah Daerah  </a:t>
            </a:r>
            <a:r>
              <a:rPr dirty="0" sz="1800" spc="-15">
                <a:latin typeface="Carlito"/>
                <a:cs typeface="Carlito"/>
              </a:rPr>
              <a:t>dan/atau </a:t>
            </a:r>
            <a:r>
              <a:rPr dirty="0" sz="1800" spc="-10" b="1">
                <a:latin typeface="Carlito"/>
                <a:cs typeface="Carlito"/>
              </a:rPr>
              <a:t>yang </a:t>
            </a:r>
            <a:r>
              <a:rPr dirty="0" sz="1800" b="1">
                <a:latin typeface="Carlito"/>
                <a:cs typeface="Carlito"/>
              </a:rPr>
              <a:t>dibangun </a:t>
            </a:r>
            <a:r>
              <a:rPr dirty="0" sz="1800" spc="-5" b="1">
                <a:latin typeface="Carlito"/>
                <a:cs typeface="Carlito"/>
              </a:rPr>
              <a:t>oleh </a:t>
            </a:r>
            <a:r>
              <a:rPr dirty="0" sz="1800" spc="-15" b="1">
                <a:latin typeface="Carlito"/>
                <a:cs typeface="Carlito"/>
              </a:rPr>
              <a:t>penyedia </a:t>
            </a:r>
            <a:r>
              <a:rPr dirty="0" sz="1800" spc="-5" b="1">
                <a:latin typeface="Carlito"/>
                <a:cs typeface="Carlito"/>
              </a:rPr>
              <a:t>jasa </a:t>
            </a:r>
            <a:r>
              <a:rPr dirty="0" sz="1800" spc="-10" b="1">
                <a:latin typeface="Carlito"/>
                <a:cs typeface="Carlito"/>
              </a:rPr>
              <a:t>layanan  jaringan</a:t>
            </a:r>
            <a:r>
              <a:rPr dirty="0" sz="1800" spc="-10">
                <a:latin typeface="Carlito"/>
                <a:cs typeface="Carlito"/>
              </a:rPr>
              <a:t>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04203" y="2452116"/>
            <a:ext cx="0" cy="3451225"/>
          </a:xfrm>
          <a:custGeom>
            <a:avLst/>
            <a:gdLst/>
            <a:ahLst/>
            <a:cxnLst/>
            <a:rect l="l" t="t" r="r" b="b"/>
            <a:pathLst>
              <a:path w="0" h="3451225">
                <a:moveTo>
                  <a:pt x="0" y="0"/>
                </a:moveTo>
                <a:lnTo>
                  <a:pt x="0" y="3451186"/>
                </a:lnTo>
              </a:path>
            </a:pathLst>
          </a:custGeom>
          <a:ln w="6350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03019" y="2075688"/>
            <a:ext cx="3877055" cy="3601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271520" y="200659"/>
            <a:ext cx="698627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>
                <a:solidFill>
                  <a:srgbClr val="C00000"/>
                </a:solidFill>
              </a:rPr>
              <a:t>LAYANAN </a:t>
            </a:r>
            <a:r>
              <a:rPr dirty="0" sz="3500" spc="-5">
                <a:solidFill>
                  <a:srgbClr val="C00000"/>
                </a:solidFill>
              </a:rPr>
              <a:t>JARINGAN</a:t>
            </a:r>
            <a:r>
              <a:rPr dirty="0" sz="3500" spc="-100">
                <a:solidFill>
                  <a:srgbClr val="C00000"/>
                </a:solidFill>
              </a:rPr>
              <a:t> </a:t>
            </a:r>
            <a:r>
              <a:rPr dirty="0" sz="3500">
                <a:solidFill>
                  <a:srgbClr val="C00000"/>
                </a:solidFill>
              </a:rPr>
              <a:t>INTRA</a:t>
            </a:r>
            <a:endParaRPr sz="3500"/>
          </a:p>
        </p:txBody>
      </p:sp>
      <p:sp>
        <p:nvSpPr>
          <p:cNvPr id="9" name="object 9"/>
          <p:cNvSpPr/>
          <p:nvPr/>
        </p:nvSpPr>
        <p:spPr>
          <a:xfrm>
            <a:off x="6138671" y="1239011"/>
            <a:ext cx="570230" cy="55244"/>
          </a:xfrm>
          <a:custGeom>
            <a:avLst/>
            <a:gdLst/>
            <a:ahLst/>
            <a:cxnLst/>
            <a:rect l="l" t="t" r="r" b="b"/>
            <a:pathLst>
              <a:path w="570229" h="55244">
                <a:moveTo>
                  <a:pt x="569976" y="0"/>
                </a:moveTo>
                <a:lnTo>
                  <a:pt x="0" y="0"/>
                </a:lnTo>
                <a:lnTo>
                  <a:pt x="0" y="54863"/>
                </a:lnTo>
                <a:lnTo>
                  <a:pt x="569976" y="54863"/>
                </a:lnTo>
                <a:lnTo>
                  <a:pt x="56997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2" name="object 12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13" name="object 13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11795506" y="6467652"/>
            <a:ext cx="168910" cy="1873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FFFFFF"/>
                </a:solidFill>
                <a:latin typeface="BPG Chveulebrivi GPL&amp;GNU"/>
                <a:cs typeface="BPG Chveulebrivi GPL&amp;GNU"/>
              </a:rPr>
              <a:t>71</a:t>
            </a:r>
            <a:endParaRPr sz="1050">
              <a:latin typeface="BPG Chveulebrivi GPL&amp;GNU"/>
              <a:cs typeface="BPG Chveulebrivi GPL&amp;GNU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4832" y="318896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17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910321" y="2073401"/>
            <a:ext cx="0" cy="4131310"/>
          </a:xfrm>
          <a:custGeom>
            <a:avLst/>
            <a:gdLst/>
            <a:ahLst/>
            <a:cxnLst/>
            <a:rect l="l" t="t" r="r" b="b"/>
            <a:pathLst>
              <a:path w="0" h="4131310">
                <a:moveTo>
                  <a:pt x="0" y="0"/>
                </a:moveTo>
                <a:lnTo>
                  <a:pt x="0" y="4130941"/>
                </a:lnTo>
              </a:path>
            </a:pathLst>
          </a:custGeom>
          <a:ln w="28575">
            <a:solidFill>
              <a:srgbClr val="D9D9D9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76650" y="2077973"/>
            <a:ext cx="0" cy="4131310"/>
          </a:xfrm>
          <a:custGeom>
            <a:avLst/>
            <a:gdLst/>
            <a:ahLst/>
            <a:cxnLst/>
            <a:rect l="l" t="t" r="r" b="b"/>
            <a:pathLst>
              <a:path w="0" h="4131310">
                <a:moveTo>
                  <a:pt x="0" y="0"/>
                </a:moveTo>
                <a:lnTo>
                  <a:pt x="0" y="4130941"/>
                </a:lnTo>
              </a:path>
            </a:pathLst>
          </a:custGeom>
          <a:ln w="28575">
            <a:solidFill>
              <a:srgbClr val="D9D9D9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6077584" y="3192652"/>
            <a:ext cx="1426845" cy="695325"/>
            <a:chOff x="6077584" y="3192652"/>
            <a:chExt cx="1426845" cy="695325"/>
          </a:xfrm>
        </p:grpSpPr>
        <p:sp>
          <p:nvSpPr>
            <p:cNvPr id="6" name="object 6"/>
            <p:cNvSpPr/>
            <p:nvPr/>
          </p:nvSpPr>
          <p:spPr>
            <a:xfrm>
              <a:off x="6080759" y="3195827"/>
              <a:ext cx="1420367" cy="6888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080759" y="3195827"/>
              <a:ext cx="1420495" cy="688975"/>
            </a:xfrm>
            <a:custGeom>
              <a:avLst/>
              <a:gdLst/>
              <a:ahLst/>
              <a:cxnLst/>
              <a:rect l="l" t="t" r="r" b="b"/>
              <a:pathLst>
                <a:path w="1420495" h="688975">
                  <a:moveTo>
                    <a:pt x="0" y="114808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305560" y="0"/>
                  </a:lnTo>
                  <a:lnTo>
                    <a:pt x="1350234" y="9026"/>
                  </a:lnTo>
                  <a:lnTo>
                    <a:pt x="1386728" y="33639"/>
                  </a:lnTo>
                  <a:lnTo>
                    <a:pt x="1411341" y="70133"/>
                  </a:lnTo>
                  <a:lnTo>
                    <a:pt x="1420367" y="114808"/>
                  </a:lnTo>
                  <a:lnTo>
                    <a:pt x="1420367" y="574040"/>
                  </a:lnTo>
                  <a:lnTo>
                    <a:pt x="1411341" y="618714"/>
                  </a:lnTo>
                  <a:lnTo>
                    <a:pt x="1386728" y="655208"/>
                  </a:lnTo>
                  <a:lnTo>
                    <a:pt x="1350234" y="679821"/>
                  </a:lnTo>
                  <a:lnTo>
                    <a:pt x="1305560" y="688848"/>
                  </a:lnTo>
                  <a:lnTo>
                    <a:pt x="114807" y="688848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40"/>
                  </a:lnTo>
                  <a:lnTo>
                    <a:pt x="0" y="114808"/>
                  </a:lnTo>
                  <a:close/>
                </a:path>
              </a:pathLst>
            </a:custGeom>
            <a:ln w="6350">
              <a:solidFill>
                <a:srgbClr val="FDC3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413753" y="3238246"/>
            <a:ext cx="7556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arlito"/>
                <a:cs typeface="Carlito"/>
              </a:rPr>
              <a:t>Seluruh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81393" y="3512261"/>
            <a:ext cx="4210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rlito"/>
                <a:cs typeface="Carlito"/>
              </a:rPr>
              <a:t>Un</a:t>
            </a:r>
            <a:r>
              <a:rPr dirty="0" sz="1800" spc="-15">
                <a:latin typeface="Carlito"/>
                <a:cs typeface="Carlito"/>
              </a:rPr>
              <a:t>i</a:t>
            </a:r>
            <a:r>
              <a:rPr dirty="0" sz="1800">
                <a:latin typeface="Carlito"/>
                <a:cs typeface="Carlito"/>
              </a:rPr>
              <a:t>t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669534" y="3540252"/>
            <a:ext cx="1835150" cy="1289685"/>
            <a:chOff x="5669534" y="3540252"/>
            <a:chExt cx="1835150" cy="1289685"/>
          </a:xfrm>
        </p:grpSpPr>
        <p:sp>
          <p:nvSpPr>
            <p:cNvPr id="11" name="object 11"/>
            <p:cNvSpPr/>
            <p:nvPr/>
          </p:nvSpPr>
          <p:spPr>
            <a:xfrm>
              <a:off x="5669534" y="3540252"/>
              <a:ext cx="410845" cy="447675"/>
            </a:xfrm>
            <a:custGeom>
              <a:avLst/>
              <a:gdLst/>
              <a:ahLst/>
              <a:cxnLst/>
              <a:rect l="l" t="t" r="r" b="b"/>
              <a:pathLst>
                <a:path w="410845" h="447675">
                  <a:moveTo>
                    <a:pt x="274133" y="107630"/>
                  </a:moveTo>
                  <a:lnTo>
                    <a:pt x="0" y="408940"/>
                  </a:lnTo>
                  <a:lnTo>
                    <a:pt x="42163" y="447421"/>
                  </a:lnTo>
                  <a:lnTo>
                    <a:pt x="316355" y="146048"/>
                  </a:lnTo>
                  <a:lnTo>
                    <a:pt x="274133" y="107630"/>
                  </a:lnTo>
                  <a:close/>
                </a:path>
                <a:path w="410845" h="447675">
                  <a:moveTo>
                    <a:pt x="386246" y="86487"/>
                  </a:moveTo>
                  <a:lnTo>
                    <a:pt x="293369" y="86487"/>
                  </a:lnTo>
                  <a:lnTo>
                    <a:pt x="335533" y="124968"/>
                  </a:lnTo>
                  <a:lnTo>
                    <a:pt x="316355" y="146048"/>
                  </a:lnTo>
                  <a:lnTo>
                    <a:pt x="358648" y="184531"/>
                  </a:lnTo>
                  <a:lnTo>
                    <a:pt x="386246" y="86487"/>
                  </a:lnTo>
                  <a:close/>
                </a:path>
                <a:path w="410845" h="447675">
                  <a:moveTo>
                    <a:pt x="293369" y="86487"/>
                  </a:moveTo>
                  <a:lnTo>
                    <a:pt x="274133" y="107630"/>
                  </a:lnTo>
                  <a:lnTo>
                    <a:pt x="316355" y="146048"/>
                  </a:lnTo>
                  <a:lnTo>
                    <a:pt x="335533" y="124968"/>
                  </a:lnTo>
                  <a:lnTo>
                    <a:pt x="293369" y="86487"/>
                  </a:lnTo>
                  <a:close/>
                </a:path>
                <a:path w="410845" h="447675">
                  <a:moveTo>
                    <a:pt x="410590" y="0"/>
                  </a:moveTo>
                  <a:lnTo>
                    <a:pt x="231775" y="69087"/>
                  </a:lnTo>
                  <a:lnTo>
                    <a:pt x="274133" y="107630"/>
                  </a:lnTo>
                  <a:lnTo>
                    <a:pt x="293369" y="86487"/>
                  </a:lnTo>
                  <a:lnTo>
                    <a:pt x="386246" y="86487"/>
                  </a:lnTo>
                  <a:lnTo>
                    <a:pt x="410590" y="0"/>
                  </a:lnTo>
                  <a:close/>
                </a:path>
              </a:pathLst>
            </a:custGeom>
            <a:solidFill>
              <a:srgbClr val="FDC3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080760" y="4137660"/>
              <a:ext cx="1420367" cy="6888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080760" y="4137660"/>
              <a:ext cx="1420495" cy="688975"/>
            </a:xfrm>
            <a:custGeom>
              <a:avLst/>
              <a:gdLst/>
              <a:ahLst/>
              <a:cxnLst/>
              <a:rect l="l" t="t" r="r" b="b"/>
              <a:pathLst>
                <a:path w="1420495" h="688975">
                  <a:moveTo>
                    <a:pt x="0" y="114807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305560" y="0"/>
                  </a:lnTo>
                  <a:lnTo>
                    <a:pt x="1350234" y="9026"/>
                  </a:lnTo>
                  <a:lnTo>
                    <a:pt x="1386728" y="33639"/>
                  </a:lnTo>
                  <a:lnTo>
                    <a:pt x="1411341" y="70133"/>
                  </a:lnTo>
                  <a:lnTo>
                    <a:pt x="1420367" y="114807"/>
                  </a:lnTo>
                  <a:lnTo>
                    <a:pt x="1420367" y="574039"/>
                  </a:lnTo>
                  <a:lnTo>
                    <a:pt x="1411341" y="618714"/>
                  </a:lnTo>
                  <a:lnTo>
                    <a:pt x="1386728" y="655208"/>
                  </a:lnTo>
                  <a:lnTo>
                    <a:pt x="1350234" y="679821"/>
                  </a:lnTo>
                  <a:lnTo>
                    <a:pt x="1305560" y="688847"/>
                  </a:lnTo>
                  <a:lnTo>
                    <a:pt x="114807" y="688847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39"/>
                  </a:lnTo>
                  <a:lnTo>
                    <a:pt x="0" y="114807"/>
                  </a:lnTo>
                  <a:close/>
                </a:path>
              </a:pathLst>
            </a:custGeom>
            <a:ln w="6350">
              <a:solidFill>
                <a:srgbClr val="FDC3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349746" y="4181347"/>
            <a:ext cx="8864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arlito"/>
                <a:cs typeface="Carlito"/>
              </a:rPr>
              <a:t>S</a:t>
            </a:r>
            <a:r>
              <a:rPr dirty="0" sz="1800" spc="5" b="1">
                <a:latin typeface="Carlito"/>
                <a:cs typeface="Carlito"/>
              </a:rPr>
              <a:t>e</a:t>
            </a:r>
            <a:r>
              <a:rPr dirty="0" sz="1800" b="1">
                <a:latin typeface="Carlito"/>
                <a:cs typeface="Carlito"/>
              </a:rPr>
              <a:t>bagian</a:t>
            </a:r>
            <a:endParaRPr sz="18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dirty="0" sz="1800" spc="-5">
                <a:latin typeface="Carlito"/>
                <a:cs typeface="Carlito"/>
              </a:rPr>
              <a:t>Unit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020184" y="3620896"/>
            <a:ext cx="2059939" cy="862330"/>
            <a:chOff x="4020184" y="3620896"/>
            <a:chExt cx="2059939" cy="862330"/>
          </a:xfrm>
        </p:grpSpPr>
        <p:sp>
          <p:nvSpPr>
            <p:cNvPr id="16" name="object 16"/>
            <p:cNvSpPr/>
            <p:nvPr/>
          </p:nvSpPr>
          <p:spPr>
            <a:xfrm>
              <a:off x="5667882" y="3951223"/>
              <a:ext cx="412750" cy="532130"/>
            </a:xfrm>
            <a:custGeom>
              <a:avLst/>
              <a:gdLst/>
              <a:ahLst/>
              <a:cxnLst/>
              <a:rect l="l" t="t" r="r" b="b"/>
              <a:pathLst>
                <a:path w="412750" h="532129">
                  <a:moveTo>
                    <a:pt x="285986" y="412265"/>
                  </a:moveTo>
                  <a:lnTo>
                    <a:pt x="240411" y="446786"/>
                  </a:lnTo>
                  <a:lnTo>
                    <a:pt x="412241" y="531749"/>
                  </a:lnTo>
                  <a:lnTo>
                    <a:pt x="394202" y="435101"/>
                  </a:lnTo>
                  <a:lnTo>
                    <a:pt x="303275" y="435101"/>
                  </a:lnTo>
                  <a:lnTo>
                    <a:pt x="285986" y="412265"/>
                  </a:lnTo>
                  <a:close/>
                </a:path>
                <a:path w="412750" h="532129">
                  <a:moveTo>
                    <a:pt x="331503" y="377789"/>
                  </a:moveTo>
                  <a:lnTo>
                    <a:pt x="285986" y="412265"/>
                  </a:lnTo>
                  <a:lnTo>
                    <a:pt x="303275" y="435101"/>
                  </a:lnTo>
                  <a:lnTo>
                    <a:pt x="348741" y="400557"/>
                  </a:lnTo>
                  <a:lnTo>
                    <a:pt x="331503" y="377789"/>
                  </a:lnTo>
                  <a:close/>
                </a:path>
                <a:path w="412750" h="532129">
                  <a:moveTo>
                    <a:pt x="377063" y="343281"/>
                  </a:moveTo>
                  <a:lnTo>
                    <a:pt x="331503" y="377789"/>
                  </a:lnTo>
                  <a:lnTo>
                    <a:pt x="348741" y="400557"/>
                  </a:lnTo>
                  <a:lnTo>
                    <a:pt x="303275" y="435101"/>
                  </a:lnTo>
                  <a:lnTo>
                    <a:pt x="394202" y="435101"/>
                  </a:lnTo>
                  <a:lnTo>
                    <a:pt x="377063" y="343281"/>
                  </a:lnTo>
                  <a:close/>
                </a:path>
                <a:path w="412750" h="532129">
                  <a:moveTo>
                    <a:pt x="45465" y="0"/>
                  </a:moveTo>
                  <a:lnTo>
                    <a:pt x="0" y="34543"/>
                  </a:lnTo>
                  <a:lnTo>
                    <a:pt x="285986" y="412265"/>
                  </a:lnTo>
                  <a:lnTo>
                    <a:pt x="331503" y="377789"/>
                  </a:lnTo>
                  <a:lnTo>
                    <a:pt x="45465" y="0"/>
                  </a:lnTo>
                  <a:close/>
                </a:path>
              </a:pathLst>
            </a:custGeom>
            <a:solidFill>
              <a:srgbClr val="FDC3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023359" y="3624071"/>
              <a:ext cx="1667255" cy="6888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023359" y="3624071"/>
              <a:ext cx="1667510" cy="688975"/>
            </a:xfrm>
            <a:custGeom>
              <a:avLst/>
              <a:gdLst/>
              <a:ahLst/>
              <a:cxnLst/>
              <a:rect l="l" t="t" r="r" b="b"/>
              <a:pathLst>
                <a:path w="1667510" h="688975">
                  <a:moveTo>
                    <a:pt x="0" y="114807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552448" y="0"/>
                  </a:lnTo>
                  <a:lnTo>
                    <a:pt x="1597122" y="9026"/>
                  </a:lnTo>
                  <a:lnTo>
                    <a:pt x="1633616" y="33639"/>
                  </a:lnTo>
                  <a:lnTo>
                    <a:pt x="1658229" y="70133"/>
                  </a:lnTo>
                  <a:lnTo>
                    <a:pt x="1667255" y="114807"/>
                  </a:lnTo>
                  <a:lnTo>
                    <a:pt x="1667255" y="574039"/>
                  </a:lnTo>
                  <a:lnTo>
                    <a:pt x="1658229" y="618714"/>
                  </a:lnTo>
                  <a:lnTo>
                    <a:pt x="1633616" y="655208"/>
                  </a:lnTo>
                  <a:lnTo>
                    <a:pt x="1597122" y="679821"/>
                  </a:lnTo>
                  <a:lnTo>
                    <a:pt x="1552448" y="688847"/>
                  </a:lnTo>
                  <a:lnTo>
                    <a:pt x="114807" y="688847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39"/>
                  </a:lnTo>
                  <a:lnTo>
                    <a:pt x="0" y="114807"/>
                  </a:lnTo>
                  <a:close/>
                </a:path>
              </a:pathLst>
            </a:custGeom>
            <a:ln w="6350">
              <a:solidFill>
                <a:srgbClr val="FDC3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4345940" y="3666185"/>
            <a:ext cx="1022350" cy="575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45">
                <a:latin typeface="Carlito"/>
                <a:cs typeface="Carlito"/>
              </a:rPr>
              <a:t>P</a:t>
            </a:r>
            <a:r>
              <a:rPr dirty="0" sz="1800">
                <a:latin typeface="Carlito"/>
                <a:cs typeface="Carlito"/>
              </a:rPr>
              <a:t>en</a:t>
            </a:r>
            <a:r>
              <a:rPr dirty="0" sz="1800" spc="5">
                <a:latin typeface="Carlito"/>
                <a:cs typeface="Carlito"/>
              </a:rPr>
              <a:t>e</a:t>
            </a:r>
            <a:r>
              <a:rPr dirty="0" sz="1800" spc="-45">
                <a:latin typeface="Carlito"/>
                <a:cs typeface="Carlito"/>
              </a:rPr>
              <a:t>r</a:t>
            </a:r>
            <a:r>
              <a:rPr dirty="0" sz="1800">
                <a:latin typeface="Carlito"/>
                <a:cs typeface="Carlito"/>
              </a:rPr>
              <a:t>apan</a:t>
            </a:r>
            <a:endParaRPr sz="18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latin typeface="Carlito"/>
                <a:cs typeface="Carlito"/>
              </a:rPr>
              <a:t>Layanan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0404093" y="2762757"/>
            <a:ext cx="1306830" cy="701675"/>
            <a:chOff x="10404093" y="2762757"/>
            <a:chExt cx="1306830" cy="701675"/>
          </a:xfrm>
        </p:grpSpPr>
        <p:sp>
          <p:nvSpPr>
            <p:cNvPr id="21" name="object 21"/>
            <p:cNvSpPr/>
            <p:nvPr/>
          </p:nvSpPr>
          <p:spPr>
            <a:xfrm>
              <a:off x="10410443" y="2769107"/>
              <a:ext cx="1294130" cy="688975"/>
            </a:xfrm>
            <a:custGeom>
              <a:avLst/>
              <a:gdLst/>
              <a:ahLst/>
              <a:cxnLst/>
              <a:rect l="l" t="t" r="r" b="b"/>
              <a:pathLst>
                <a:path w="1294129" h="688975">
                  <a:moveTo>
                    <a:pt x="1179067" y="0"/>
                  </a:moveTo>
                  <a:lnTo>
                    <a:pt x="114807" y="0"/>
                  </a:lnTo>
                  <a:lnTo>
                    <a:pt x="70133" y="9026"/>
                  </a:lnTo>
                  <a:lnTo>
                    <a:pt x="33639" y="33639"/>
                  </a:lnTo>
                  <a:lnTo>
                    <a:pt x="9026" y="70133"/>
                  </a:lnTo>
                  <a:lnTo>
                    <a:pt x="0" y="114807"/>
                  </a:lnTo>
                  <a:lnTo>
                    <a:pt x="0" y="574039"/>
                  </a:lnTo>
                  <a:lnTo>
                    <a:pt x="9026" y="618714"/>
                  </a:lnTo>
                  <a:lnTo>
                    <a:pt x="33639" y="655208"/>
                  </a:lnTo>
                  <a:lnTo>
                    <a:pt x="70133" y="679821"/>
                  </a:lnTo>
                  <a:lnTo>
                    <a:pt x="114807" y="688847"/>
                  </a:lnTo>
                  <a:lnTo>
                    <a:pt x="1179067" y="688847"/>
                  </a:lnTo>
                  <a:lnTo>
                    <a:pt x="1223742" y="679821"/>
                  </a:lnTo>
                  <a:lnTo>
                    <a:pt x="1260236" y="655208"/>
                  </a:lnTo>
                  <a:lnTo>
                    <a:pt x="1284849" y="618714"/>
                  </a:lnTo>
                  <a:lnTo>
                    <a:pt x="1293876" y="574039"/>
                  </a:lnTo>
                  <a:lnTo>
                    <a:pt x="1293876" y="114807"/>
                  </a:lnTo>
                  <a:lnTo>
                    <a:pt x="1284849" y="70133"/>
                  </a:lnTo>
                  <a:lnTo>
                    <a:pt x="1260236" y="33639"/>
                  </a:lnTo>
                  <a:lnTo>
                    <a:pt x="1223742" y="9026"/>
                  </a:lnTo>
                  <a:lnTo>
                    <a:pt x="1179067" y="0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410443" y="2769107"/>
              <a:ext cx="1294130" cy="688975"/>
            </a:xfrm>
            <a:custGeom>
              <a:avLst/>
              <a:gdLst/>
              <a:ahLst/>
              <a:cxnLst/>
              <a:rect l="l" t="t" r="r" b="b"/>
              <a:pathLst>
                <a:path w="1294129" h="688975">
                  <a:moveTo>
                    <a:pt x="0" y="114807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179067" y="0"/>
                  </a:lnTo>
                  <a:lnTo>
                    <a:pt x="1223742" y="9026"/>
                  </a:lnTo>
                  <a:lnTo>
                    <a:pt x="1260236" y="33639"/>
                  </a:lnTo>
                  <a:lnTo>
                    <a:pt x="1284849" y="70133"/>
                  </a:lnTo>
                  <a:lnTo>
                    <a:pt x="1293876" y="114807"/>
                  </a:lnTo>
                  <a:lnTo>
                    <a:pt x="1293876" y="574039"/>
                  </a:lnTo>
                  <a:lnTo>
                    <a:pt x="1284849" y="618714"/>
                  </a:lnTo>
                  <a:lnTo>
                    <a:pt x="1260236" y="655208"/>
                  </a:lnTo>
                  <a:lnTo>
                    <a:pt x="1223742" y="679821"/>
                  </a:lnTo>
                  <a:lnTo>
                    <a:pt x="1179067" y="688847"/>
                  </a:lnTo>
                  <a:lnTo>
                    <a:pt x="114807" y="688847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39"/>
                  </a:lnTo>
                  <a:lnTo>
                    <a:pt x="0" y="114807"/>
                  </a:lnTo>
                  <a:close/>
                </a:path>
              </a:pathLst>
            </a:custGeom>
            <a:ln w="12700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10864088" y="2949702"/>
            <a:ext cx="3879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Ada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9907905" y="3114294"/>
            <a:ext cx="1802764" cy="1293495"/>
            <a:chOff x="9907905" y="3114294"/>
            <a:chExt cx="1802764" cy="1293495"/>
          </a:xfrm>
        </p:grpSpPr>
        <p:sp>
          <p:nvSpPr>
            <p:cNvPr id="25" name="object 25"/>
            <p:cNvSpPr/>
            <p:nvPr/>
          </p:nvSpPr>
          <p:spPr>
            <a:xfrm>
              <a:off x="9907905" y="3114293"/>
              <a:ext cx="1796414" cy="1287145"/>
            </a:xfrm>
            <a:custGeom>
              <a:avLst/>
              <a:gdLst/>
              <a:ahLst/>
              <a:cxnLst/>
              <a:rect l="l" t="t" r="r" b="b"/>
              <a:pathLst>
                <a:path w="1796415" h="1287145">
                  <a:moveTo>
                    <a:pt x="502031" y="0"/>
                  </a:moveTo>
                  <a:lnTo>
                    <a:pt x="378460" y="32512"/>
                  </a:lnTo>
                  <a:lnTo>
                    <a:pt x="403593" y="61125"/>
                  </a:lnTo>
                  <a:lnTo>
                    <a:pt x="0" y="415671"/>
                  </a:lnTo>
                  <a:lnTo>
                    <a:pt x="25146" y="444246"/>
                  </a:lnTo>
                  <a:lnTo>
                    <a:pt x="428777" y="89789"/>
                  </a:lnTo>
                  <a:lnTo>
                    <a:pt x="453898" y="118364"/>
                  </a:lnTo>
                  <a:lnTo>
                    <a:pt x="482295" y="48514"/>
                  </a:lnTo>
                  <a:lnTo>
                    <a:pt x="502031" y="0"/>
                  </a:lnTo>
                  <a:close/>
                </a:path>
                <a:path w="1796415" h="1287145">
                  <a:moveTo>
                    <a:pt x="1796415" y="712978"/>
                  </a:moveTo>
                  <a:lnTo>
                    <a:pt x="1787385" y="668312"/>
                  </a:lnTo>
                  <a:lnTo>
                    <a:pt x="1762772" y="631812"/>
                  </a:lnTo>
                  <a:lnTo>
                    <a:pt x="1726272" y="607199"/>
                  </a:lnTo>
                  <a:lnTo>
                    <a:pt x="1681607" y="598170"/>
                  </a:lnTo>
                  <a:lnTo>
                    <a:pt x="617347" y="598170"/>
                  </a:lnTo>
                  <a:lnTo>
                    <a:pt x="572668" y="607199"/>
                  </a:lnTo>
                  <a:lnTo>
                    <a:pt x="536168" y="631812"/>
                  </a:lnTo>
                  <a:lnTo>
                    <a:pt x="511556" y="668312"/>
                  </a:lnTo>
                  <a:lnTo>
                    <a:pt x="502539" y="712978"/>
                  </a:lnTo>
                  <a:lnTo>
                    <a:pt x="502539" y="1172210"/>
                  </a:lnTo>
                  <a:lnTo>
                    <a:pt x="511556" y="1216888"/>
                  </a:lnTo>
                  <a:lnTo>
                    <a:pt x="536168" y="1253388"/>
                  </a:lnTo>
                  <a:lnTo>
                    <a:pt x="572668" y="1278001"/>
                  </a:lnTo>
                  <a:lnTo>
                    <a:pt x="617347" y="1287018"/>
                  </a:lnTo>
                  <a:lnTo>
                    <a:pt x="1681607" y="1287018"/>
                  </a:lnTo>
                  <a:lnTo>
                    <a:pt x="1726272" y="1278001"/>
                  </a:lnTo>
                  <a:lnTo>
                    <a:pt x="1762772" y="1253388"/>
                  </a:lnTo>
                  <a:lnTo>
                    <a:pt x="1787385" y="1216888"/>
                  </a:lnTo>
                  <a:lnTo>
                    <a:pt x="1796415" y="1172210"/>
                  </a:lnTo>
                  <a:lnTo>
                    <a:pt x="1796415" y="712978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410444" y="3712463"/>
              <a:ext cx="1294130" cy="688975"/>
            </a:xfrm>
            <a:custGeom>
              <a:avLst/>
              <a:gdLst/>
              <a:ahLst/>
              <a:cxnLst/>
              <a:rect l="l" t="t" r="r" b="b"/>
              <a:pathLst>
                <a:path w="1294129" h="688975">
                  <a:moveTo>
                    <a:pt x="0" y="114808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179067" y="0"/>
                  </a:lnTo>
                  <a:lnTo>
                    <a:pt x="1223742" y="9026"/>
                  </a:lnTo>
                  <a:lnTo>
                    <a:pt x="1260236" y="33639"/>
                  </a:lnTo>
                  <a:lnTo>
                    <a:pt x="1284849" y="70133"/>
                  </a:lnTo>
                  <a:lnTo>
                    <a:pt x="1293876" y="114808"/>
                  </a:lnTo>
                  <a:lnTo>
                    <a:pt x="1293876" y="574040"/>
                  </a:lnTo>
                  <a:lnTo>
                    <a:pt x="1284849" y="618714"/>
                  </a:lnTo>
                  <a:lnTo>
                    <a:pt x="1260236" y="655208"/>
                  </a:lnTo>
                  <a:lnTo>
                    <a:pt x="1223742" y="679821"/>
                  </a:lnTo>
                  <a:lnTo>
                    <a:pt x="1179067" y="688848"/>
                  </a:lnTo>
                  <a:lnTo>
                    <a:pt x="114807" y="688848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40"/>
                  </a:lnTo>
                  <a:lnTo>
                    <a:pt x="0" y="114808"/>
                  </a:lnTo>
                  <a:close/>
                </a:path>
              </a:pathLst>
            </a:custGeom>
            <a:ln w="12700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10797031" y="3892118"/>
            <a:ext cx="52197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dak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246109" y="3194050"/>
            <a:ext cx="2164080" cy="862965"/>
            <a:chOff x="8246109" y="3194050"/>
            <a:chExt cx="2164080" cy="862965"/>
          </a:xfrm>
        </p:grpSpPr>
        <p:sp>
          <p:nvSpPr>
            <p:cNvPr id="29" name="object 29"/>
            <p:cNvSpPr/>
            <p:nvPr/>
          </p:nvSpPr>
          <p:spPr>
            <a:xfrm>
              <a:off x="8252460" y="3200399"/>
              <a:ext cx="2157730" cy="856615"/>
            </a:xfrm>
            <a:custGeom>
              <a:avLst/>
              <a:gdLst/>
              <a:ahLst/>
              <a:cxnLst/>
              <a:rect l="l" t="t" r="r" b="b"/>
              <a:pathLst>
                <a:path w="2157729" h="856614">
                  <a:moveTo>
                    <a:pt x="2157476" y="856361"/>
                  </a:moveTo>
                  <a:lnTo>
                    <a:pt x="2140318" y="800608"/>
                  </a:lnTo>
                  <a:lnTo>
                    <a:pt x="2119884" y="734187"/>
                  </a:lnTo>
                  <a:lnTo>
                    <a:pt x="2092337" y="760514"/>
                  </a:lnTo>
                  <a:lnTo>
                    <a:pt x="1681734" y="330454"/>
                  </a:lnTo>
                  <a:lnTo>
                    <a:pt x="1667256" y="344347"/>
                  </a:lnTo>
                  <a:lnTo>
                    <a:pt x="1667256" y="114554"/>
                  </a:lnTo>
                  <a:lnTo>
                    <a:pt x="1658239" y="69977"/>
                  </a:lnTo>
                  <a:lnTo>
                    <a:pt x="1633689" y="33566"/>
                  </a:lnTo>
                  <a:lnTo>
                    <a:pt x="1597279" y="9017"/>
                  </a:lnTo>
                  <a:lnTo>
                    <a:pt x="1552702" y="0"/>
                  </a:lnTo>
                  <a:lnTo>
                    <a:pt x="114554" y="0"/>
                  </a:lnTo>
                  <a:lnTo>
                    <a:pt x="69964" y="9017"/>
                  </a:lnTo>
                  <a:lnTo>
                    <a:pt x="33553" y="33566"/>
                  </a:lnTo>
                  <a:lnTo>
                    <a:pt x="9004" y="69977"/>
                  </a:lnTo>
                  <a:lnTo>
                    <a:pt x="0" y="114554"/>
                  </a:lnTo>
                  <a:lnTo>
                    <a:pt x="0" y="572770"/>
                  </a:lnTo>
                  <a:lnTo>
                    <a:pt x="9004" y="617359"/>
                  </a:lnTo>
                  <a:lnTo>
                    <a:pt x="33553" y="653770"/>
                  </a:lnTo>
                  <a:lnTo>
                    <a:pt x="69964" y="678319"/>
                  </a:lnTo>
                  <a:lnTo>
                    <a:pt x="114554" y="687324"/>
                  </a:lnTo>
                  <a:lnTo>
                    <a:pt x="1552702" y="687324"/>
                  </a:lnTo>
                  <a:lnTo>
                    <a:pt x="1597279" y="678319"/>
                  </a:lnTo>
                  <a:lnTo>
                    <a:pt x="1633689" y="653770"/>
                  </a:lnTo>
                  <a:lnTo>
                    <a:pt x="1658239" y="617359"/>
                  </a:lnTo>
                  <a:lnTo>
                    <a:pt x="1667256" y="572770"/>
                  </a:lnTo>
                  <a:lnTo>
                    <a:pt x="1667256" y="370586"/>
                  </a:lnTo>
                  <a:lnTo>
                    <a:pt x="2064791" y="786815"/>
                  </a:lnTo>
                  <a:lnTo>
                    <a:pt x="2037207" y="813181"/>
                  </a:lnTo>
                  <a:lnTo>
                    <a:pt x="2157476" y="856361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252459" y="3200400"/>
              <a:ext cx="1667510" cy="687705"/>
            </a:xfrm>
            <a:custGeom>
              <a:avLst/>
              <a:gdLst/>
              <a:ahLst/>
              <a:cxnLst/>
              <a:rect l="l" t="t" r="r" b="b"/>
              <a:pathLst>
                <a:path w="1667509" h="687704">
                  <a:moveTo>
                    <a:pt x="0" y="114553"/>
                  </a:moveTo>
                  <a:lnTo>
                    <a:pt x="9005" y="69973"/>
                  </a:lnTo>
                  <a:lnTo>
                    <a:pt x="33559" y="33559"/>
                  </a:lnTo>
                  <a:lnTo>
                    <a:pt x="69973" y="9005"/>
                  </a:lnTo>
                  <a:lnTo>
                    <a:pt x="114554" y="0"/>
                  </a:lnTo>
                  <a:lnTo>
                    <a:pt x="1552702" y="0"/>
                  </a:lnTo>
                  <a:lnTo>
                    <a:pt x="1597282" y="9005"/>
                  </a:lnTo>
                  <a:lnTo>
                    <a:pt x="1633696" y="33559"/>
                  </a:lnTo>
                  <a:lnTo>
                    <a:pt x="1658250" y="69973"/>
                  </a:lnTo>
                  <a:lnTo>
                    <a:pt x="1667256" y="114553"/>
                  </a:lnTo>
                  <a:lnTo>
                    <a:pt x="1667256" y="572769"/>
                  </a:lnTo>
                  <a:lnTo>
                    <a:pt x="1658250" y="617350"/>
                  </a:lnTo>
                  <a:lnTo>
                    <a:pt x="1633696" y="653764"/>
                  </a:lnTo>
                  <a:lnTo>
                    <a:pt x="1597282" y="678318"/>
                  </a:lnTo>
                  <a:lnTo>
                    <a:pt x="1552702" y="687324"/>
                  </a:lnTo>
                  <a:lnTo>
                    <a:pt x="114554" y="687324"/>
                  </a:lnTo>
                  <a:lnTo>
                    <a:pt x="69973" y="678318"/>
                  </a:lnTo>
                  <a:lnTo>
                    <a:pt x="33559" y="653764"/>
                  </a:lnTo>
                  <a:lnTo>
                    <a:pt x="9005" y="617350"/>
                  </a:lnTo>
                  <a:lnTo>
                    <a:pt x="0" y="572769"/>
                  </a:lnTo>
                  <a:lnTo>
                    <a:pt x="0" y="114553"/>
                  </a:lnTo>
                  <a:close/>
                </a:path>
              </a:pathLst>
            </a:custGeom>
            <a:ln w="12700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8505570" y="3379723"/>
            <a:ext cx="1163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solidFill>
                  <a:srgbClr val="FFFFFF"/>
                </a:solidFill>
                <a:latin typeface="Carlito"/>
                <a:cs typeface="Carlito"/>
              </a:rPr>
              <a:t>Interkoneksi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2850895" y="647191"/>
            <a:ext cx="6978650" cy="5594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500" spc="-5">
                <a:solidFill>
                  <a:srgbClr val="C00000"/>
                </a:solidFill>
              </a:rPr>
              <a:t>LAYANAN JARINGAN</a:t>
            </a:r>
            <a:r>
              <a:rPr dirty="0" sz="3500" spc="-100">
                <a:solidFill>
                  <a:srgbClr val="C00000"/>
                </a:solidFill>
              </a:rPr>
              <a:t> </a:t>
            </a:r>
            <a:r>
              <a:rPr dirty="0" sz="3500" spc="-5">
                <a:solidFill>
                  <a:srgbClr val="C00000"/>
                </a:solidFill>
              </a:rPr>
              <a:t>INTRA</a:t>
            </a:r>
            <a:endParaRPr sz="3500"/>
          </a:p>
        </p:txBody>
      </p:sp>
      <p:sp>
        <p:nvSpPr>
          <p:cNvPr id="33" name="object 33"/>
          <p:cNvSpPr/>
          <p:nvPr/>
        </p:nvSpPr>
        <p:spPr>
          <a:xfrm>
            <a:off x="5670803" y="1261872"/>
            <a:ext cx="612775" cy="32384"/>
          </a:xfrm>
          <a:custGeom>
            <a:avLst/>
            <a:gdLst/>
            <a:ahLst/>
            <a:cxnLst/>
            <a:rect l="l" t="t" r="r" b="b"/>
            <a:pathLst>
              <a:path w="612775" h="32384">
                <a:moveTo>
                  <a:pt x="612648" y="0"/>
                </a:moveTo>
                <a:lnTo>
                  <a:pt x="0" y="0"/>
                </a:lnTo>
                <a:lnTo>
                  <a:pt x="0" y="32003"/>
                </a:lnTo>
                <a:lnTo>
                  <a:pt x="612648" y="32003"/>
                </a:lnTo>
                <a:lnTo>
                  <a:pt x="612648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814832" y="318896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0" b="1">
                <a:latin typeface="Carlito"/>
                <a:cs typeface="Carlito"/>
              </a:rPr>
              <a:t> </a:t>
            </a:r>
            <a:r>
              <a:rPr dirty="0" sz="1800" spc="-5" b="1">
                <a:latin typeface="Carlito"/>
                <a:cs typeface="Carlito"/>
              </a:rPr>
              <a:t>17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272283" y="3628644"/>
            <a:ext cx="922019" cy="688975"/>
          </a:xfrm>
          <a:custGeom>
            <a:avLst/>
            <a:gdLst/>
            <a:ahLst/>
            <a:cxnLst/>
            <a:rect l="l" t="t" r="r" b="b"/>
            <a:pathLst>
              <a:path w="922019" h="688975">
                <a:moveTo>
                  <a:pt x="807212" y="0"/>
                </a:moveTo>
                <a:lnTo>
                  <a:pt x="114808" y="0"/>
                </a:lnTo>
                <a:lnTo>
                  <a:pt x="70133" y="9026"/>
                </a:lnTo>
                <a:lnTo>
                  <a:pt x="33639" y="33639"/>
                </a:lnTo>
                <a:lnTo>
                  <a:pt x="9026" y="70133"/>
                </a:lnTo>
                <a:lnTo>
                  <a:pt x="0" y="114807"/>
                </a:lnTo>
                <a:lnTo>
                  <a:pt x="0" y="574039"/>
                </a:lnTo>
                <a:lnTo>
                  <a:pt x="9026" y="618714"/>
                </a:lnTo>
                <a:lnTo>
                  <a:pt x="33639" y="655208"/>
                </a:lnTo>
                <a:lnTo>
                  <a:pt x="70133" y="679821"/>
                </a:lnTo>
                <a:lnTo>
                  <a:pt x="114808" y="688847"/>
                </a:lnTo>
                <a:lnTo>
                  <a:pt x="807212" y="688847"/>
                </a:lnTo>
                <a:lnTo>
                  <a:pt x="851886" y="679821"/>
                </a:lnTo>
                <a:lnTo>
                  <a:pt x="888380" y="655208"/>
                </a:lnTo>
                <a:lnTo>
                  <a:pt x="912993" y="618714"/>
                </a:lnTo>
                <a:lnTo>
                  <a:pt x="922020" y="574039"/>
                </a:lnTo>
                <a:lnTo>
                  <a:pt x="922020" y="114807"/>
                </a:lnTo>
                <a:lnTo>
                  <a:pt x="912993" y="70133"/>
                </a:lnTo>
                <a:lnTo>
                  <a:pt x="888380" y="33639"/>
                </a:lnTo>
                <a:lnTo>
                  <a:pt x="851886" y="9026"/>
                </a:lnTo>
                <a:lnTo>
                  <a:pt x="807212" y="0"/>
                </a:lnTo>
                <a:close/>
              </a:path>
            </a:pathLst>
          </a:custGeom>
          <a:solidFill>
            <a:srgbClr val="4189B3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2539745" y="3808603"/>
            <a:ext cx="3886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rlito"/>
                <a:cs typeface="Carlito"/>
              </a:rPr>
              <a:t>d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772920" y="3973829"/>
            <a:ext cx="1421765" cy="1285875"/>
            <a:chOff x="1772920" y="3973829"/>
            <a:chExt cx="1421765" cy="1285875"/>
          </a:xfrm>
        </p:grpSpPr>
        <p:sp>
          <p:nvSpPr>
            <p:cNvPr id="40" name="object 40"/>
            <p:cNvSpPr/>
            <p:nvPr/>
          </p:nvSpPr>
          <p:spPr>
            <a:xfrm>
              <a:off x="1772920" y="3973829"/>
              <a:ext cx="499109" cy="439420"/>
            </a:xfrm>
            <a:custGeom>
              <a:avLst/>
              <a:gdLst/>
              <a:ahLst/>
              <a:cxnLst/>
              <a:rect l="l" t="t" r="r" b="b"/>
              <a:pathLst>
                <a:path w="499110" h="439420">
                  <a:moveTo>
                    <a:pt x="456270" y="37272"/>
                  </a:moveTo>
                  <a:lnTo>
                    <a:pt x="428377" y="42647"/>
                  </a:lnTo>
                  <a:lnTo>
                    <a:pt x="0" y="417449"/>
                  </a:lnTo>
                  <a:lnTo>
                    <a:pt x="18796" y="438912"/>
                  </a:lnTo>
                  <a:lnTo>
                    <a:pt x="447235" y="64157"/>
                  </a:lnTo>
                  <a:lnTo>
                    <a:pt x="456270" y="37272"/>
                  </a:lnTo>
                  <a:close/>
                </a:path>
                <a:path w="499110" h="439420">
                  <a:moveTo>
                    <a:pt x="496329" y="7874"/>
                  </a:moveTo>
                  <a:lnTo>
                    <a:pt x="468122" y="7874"/>
                  </a:lnTo>
                  <a:lnTo>
                    <a:pt x="487044" y="29337"/>
                  </a:lnTo>
                  <a:lnTo>
                    <a:pt x="447235" y="64157"/>
                  </a:lnTo>
                  <a:lnTo>
                    <a:pt x="432435" y="108204"/>
                  </a:lnTo>
                  <a:lnTo>
                    <a:pt x="429894" y="115697"/>
                  </a:lnTo>
                  <a:lnTo>
                    <a:pt x="433959" y="123698"/>
                  </a:lnTo>
                  <a:lnTo>
                    <a:pt x="448944" y="128778"/>
                  </a:lnTo>
                  <a:lnTo>
                    <a:pt x="457073" y="124714"/>
                  </a:lnTo>
                  <a:lnTo>
                    <a:pt x="459486" y="117221"/>
                  </a:lnTo>
                  <a:lnTo>
                    <a:pt x="496329" y="7874"/>
                  </a:lnTo>
                  <a:close/>
                </a:path>
                <a:path w="499110" h="439420">
                  <a:moveTo>
                    <a:pt x="473608" y="14097"/>
                  </a:moveTo>
                  <a:lnTo>
                    <a:pt x="464057" y="14097"/>
                  </a:lnTo>
                  <a:lnTo>
                    <a:pt x="480313" y="32639"/>
                  </a:lnTo>
                  <a:lnTo>
                    <a:pt x="456270" y="37272"/>
                  </a:lnTo>
                  <a:lnTo>
                    <a:pt x="447235" y="64157"/>
                  </a:lnTo>
                  <a:lnTo>
                    <a:pt x="487044" y="29337"/>
                  </a:lnTo>
                  <a:lnTo>
                    <a:pt x="473608" y="14097"/>
                  </a:lnTo>
                  <a:close/>
                </a:path>
                <a:path w="499110" h="439420">
                  <a:moveTo>
                    <a:pt x="498982" y="0"/>
                  </a:moveTo>
                  <a:lnTo>
                    <a:pt x="369697" y="24892"/>
                  </a:lnTo>
                  <a:lnTo>
                    <a:pt x="364617" y="32385"/>
                  </a:lnTo>
                  <a:lnTo>
                    <a:pt x="366141" y="40132"/>
                  </a:lnTo>
                  <a:lnTo>
                    <a:pt x="367538" y="47879"/>
                  </a:lnTo>
                  <a:lnTo>
                    <a:pt x="375031" y="52959"/>
                  </a:lnTo>
                  <a:lnTo>
                    <a:pt x="428377" y="42647"/>
                  </a:lnTo>
                  <a:lnTo>
                    <a:pt x="468122" y="7874"/>
                  </a:lnTo>
                  <a:lnTo>
                    <a:pt x="496329" y="7874"/>
                  </a:lnTo>
                  <a:lnTo>
                    <a:pt x="498982" y="0"/>
                  </a:lnTo>
                  <a:close/>
                </a:path>
                <a:path w="499110" h="439420">
                  <a:moveTo>
                    <a:pt x="468122" y="7874"/>
                  </a:moveTo>
                  <a:lnTo>
                    <a:pt x="428377" y="42647"/>
                  </a:lnTo>
                  <a:lnTo>
                    <a:pt x="456270" y="37272"/>
                  </a:lnTo>
                  <a:lnTo>
                    <a:pt x="464057" y="14097"/>
                  </a:lnTo>
                  <a:lnTo>
                    <a:pt x="473608" y="14097"/>
                  </a:lnTo>
                  <a:lnTo>
                    <a:pt x="468122" y="7874"/>
                  </a:lnTo>
                  <a:close/>
                </a:path>
                <a:path w="499110" h="439420">
                  <a:moveTo>
                    <a:pt x="464057" y="14097"/>
                  </a:moveTo>
                  <a:lnTo>
                    <a:pt x="456270" y="37272"/>
                  </a:lnTo>
                  <a:lnTo>
                    <a:pt x="480313" y="32639"/>
                  </a:lnTo>
                  <a:lnTo>
                    <a:pt x="464057" y="14097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272284" y="4570475"/>
              <a:ext cx="922019" cy="688975"/>
            </a:xfrm>
            <a:custGeom>
              <a:avLst/>
              <a:gdLst/>
              <a:ahLst/>
              <a:cxnLst/>
              <a:rect l="l" t="t" r="r" b="b"/>
              <a:pathLst>
                <a:path w="922019" h="688975">
                  <a:moveTo>
                    <a:pt x="807212" y="0"/>
                  </a:moveTo>
                  <a:lnTo>
                    <a:pt x="114808" y="0"/>
                  </a:lnTo>
                  <a:lnTo>
                    <a:pt x="70133" y="9026"/>
                  </a:lnTo>
                  <a:lnTo>
                    <a:pt x="33639" y="33639"/>
                  </a:lnTo>
                  <a:lnTo>
                    <a:pt x="9026" y="70133"/>
                  </a:lnTo>
                  <a:lnTo>
                    <a:pt x="0" y="114807"/>
                  </a:lnTo>
                  <a:lnTo>
                    <a:pt x="0" y="574040"/>
                  </a:lnTo>
                  <a:lnTo>
                    <a:pt x="9026" y="618714"/>
                  </a:lnTo>
                  <a:lnTo>
                    <a:pt x="33639" y="655208"/>
                  </a:lnTo>
                  <a:lnTo>
                    <a:pt x="70133" y="679821"/>
                  </a:lnTo>
                  <a:lnTo>
                    <a:pt x="114808" y="688848"/>
                  </a:lnTo>
                  <a:lnTo>
                    <a:pt x="807212" y="688848"/>
                  </a:lnTo>
                  <a:lnTo>
                    <a:pt x="851886" y="679821"/>
                  </a:lnTo>
                  <a:lnTo>
                    <a:pt x="888380" y="655208"/>
                  </a:lnTo>
                  <a:lnTo>
                    <a:pt x="912993" y="618714"/>
                  </a:lnTo>
                  <a:lnTo>
                    <a:pt x="922020" y="574040"/>
                  </a:lnTo>
                  <a:lnTo>
                    <a:pt x="922020" y="114807"/>
                  </a:lnTo>
                  <a:lnTo>
                    <a:pt x="912993" y="70133"/>
                  </a:lnTo>
                  <a:lnTo>
                    <a:pt x="888380" y="33639"/>
                  </a:lnTo>
                  <a:lnTo>
                    <a:pt x="851886" y="9026"/>
                  </a:lnTo>
                  <a:lnTo>
                    <a:pt x="807212" y="0"/>
                  </a:lnTo>
                  <a:close/>
                </a:path>
              </a:pathLst>
            </a:custGeom>
            <a:solidFill>
              <a:srgbClr val="4189B3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/>
          <p:cNvSpPr txBox="1"/>
          <p:nvPr/>
        </p:nvSpPr>
        <p:spPr>
          <a:xfrm>
            <a:off x="2472944" y="4613859"/>
            <a:ext cx="52197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dak</a:t>
            </a:r>
            <a:endParaRPr sz="1800">
              <a:latin typeface="Carlito"/>
              <a:cs typeface="Carlito"/>
            </a:endParaRPr>
          </a:p>
          <a:p>
            <a:pPr marL="79375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Ada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14300" y="4056888"/>
            <a:ext cx="2157730" cy="859790"/>
            <a:chOff x="114300" y="4056888"/>
            <a:chExt cx="2157730" cy="859790"/>
          </a:xfrm>
        </p:grpSpPr>
        <p:sp>
          <p:nvSpPr>
            <p:cNvPr id="44" name="object 44"/>
            <p:cNvSpPr/>
            <p:nvPr/>
          </p:nvSpPr>
          <p:spPr>
            <a:xfrm>
              <a:off x="1771904" y="4392168"/>
              <a:ext cx="500380" cy="524510"/>
            </a:xfrm>
            <a:custGeom>
              <a:avLst/>
              <a:gdLst/>
              <a:ahLst/>
              <a:cxnLst/>
              <a:rect l="l" t="t" r="r" b="b"/>
              <a:pathLst>
                <a:path w="500380" h="524510">
                  <a:moveTo>
                    <a:pt x="381507" y="460374"/>
                  </a:moveTo>
                  <a:lnTo>
                    <a:pt x="373506" y="464692"/>
                  </a:lnTo>
                  <a:lnTo>
                    <a:pt x="371347" y="472312"/>
                  </a:lnTo>
                  <a:lnTo>
                    <a:pt x="369188" y="479805"/>
                  </a:lnTo>
                  <a:lnTo>
                    <a:pt x="373506" y="487806"/>
                  </a:lnTo>
                  <a:lnTo>
                    <a:pt x="499871" y="524382"/>
                  </a:lnTo>
                  <a:lnTo>
                    <a:pt x="497351" y="513714"/>
                  </a:lnTo>
                  <a:lnTo>
                    <a:pt x="470026" y="513714"/>
                  </a:lnTo>
                  <a:lnTo>
                    <a:pt x="433655" y="475496"/>
                  </a:lnTo>
                  <a:lnTo>
                    <a:pt x="381507" y="460374"/>
                  </a:lnTo>
                  <a:close/>
                </a:path>
                <a:path w="500380" h="524510">
                  <a:moveTo>
                    <a:pt x="433655" y="475496"/>
                  </a:moveTo>
                  <a:lnTo>
                    <a:pt x="470026" y="513714"/>
                  </a:lnTo>
                  <a:lnTo>
                    <a:pt x="476838" y="507237"/>
                  </a:lnTo>
                  <a:lnTo>
                    <a:pt x="466470" y="507237"/>
                  </a:lnTo>
                  <a:lnTo>
                    <a:pt x="460828" y="483384"/>
                  </a:lnTo>
                  <a:lnTo>
                    <a:pt x="433655" y="475496"/>
                  </a:lnTo>
                  <a:close/>
                </a:path>
                <a:path w="500380" h="524510">
                  <a:moveTo>
                    <a:pt x="461898" y="391540"/>
                  </a:moveTo>
                  <a:lnTo>
                    <a:pt x="454278" y="393445"/>
                  </a:lnTo>
                  <a:lnTo>
                    <a:pt x="446531" y="395223"/>
                  </a:lnTo>
                  <a:lnTo>
                    <a:pt x="441832" y="402970"/>
                  </a:lnTo>
                  <a:lnTo>
                    <a:pt x="443610" y="410590"/>
                  </a:lnTo>
                  <a:lnTo>
                    <a:pt x="454284" y="455714"/>
                  </a:lnTo>
                  <a:lnTo>
                    <a:pt x="490727" y="494029"/>
                  </a:lnTo>
                  <a:lnTo>
                    <a:pt x="470026" y="513714"/>
                  </a:lnTo>
                  <a:lnTo>
                    <a:pt x="497351" y="513714"/>
                  </a:lnTo>
                  <a:lnTo>
                    <a:pt x="471423" y="403986"/>
                  </a:lnTo>
                  <a:lnTo>
                    <a:pt x="469645" y="396366"/>
                  </a:lnTo>
                  <a:lnTo>
                    <a:pt x="461898" y="391540"/>
                  </a:lnTo>
                  <a:close/>
                </a:path>
                <a:path w="500380" h="524510">
                  <a:moveTo>
                    <a:pt x="460828" y="483384"/>
                  </a:moveTo>
                  <a:lnTo>
                    <a:pt x="466470" y="507237"/>
                  </a:lnTo>
                  <a:lnTo>
                    <a:pt x="484377" y="490219"/>
                  </a:lnTo>
                  <a:lnTo>
                    <a:pt x="460828" y="483384"/>
                  </a:lnTo>
                  <a:close/>
                </a:path>
                <a:path w="500380" h="524510">
                  <a:moveTo>
                    <a:pt x="454284" y="455714"/>
                  </a:moveTo>
                  <a:lnTo>
                    <a:pt x="460828" y="483384"/>
                  </a:lnTo>
                  <a:lnTo>
                    <a:pt x="484377" y="490219"/>
                  </a:lnTo>
                  <a:lnTo>
                    <a:pt x="466470" y="507237"/>
                  </a:lnTo>
                  <a:lnTo>
                    <a:pt x="476838" y="507237"/>
                  </a:lnTo>
                  <a:lnTo>
                    <a:pt x="490727" y="494029"/>
                  </a:lnTo>
                  <a:lnTo>
                    <a:pt x="454284" y="455714"/>
                  </a:lnTo>
                  <a:close/>
                </a:path>
                <a:path w="500380" h="524510">
                  <a:moveTo>
                    <a:pt x="20827" y="0"/>
                  </a:moveTo>
                  <a:lnTo>
                    <a:pt x="0" y="19811"/>
                  </a:lnTo>
                  <a:lnTo>
                    <a:pt x="433655" y="475496"/>
                  </a:lnTo>
                  <a:lnTo>
                    <a:pt x="460828" y="483384"/>
                  </a:lnTo>
                  <a:lnTo>
                    <a:pt x="454284" y="455714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14300" y="4056888"/>
              <a:ext cx="1667510" cy="688975"/>
            </a:xfrm>
            <a:custGeom>
              <a:avLst/>
              <a:gdLst/>
              <a:ahLst/>
              <a:cxnLst/>
              <a:rect l="l" t="t" r="r" b="b"/>
              <a:pathLst>
                <a:path w="1667510" h="688975">
                  <a:moveTo>
                    <a:pt x="1552448" y="0"/>
                  </a:moveTo>
                  <a:lnTo>
                    <a:pt x="114807" y="0"/>
                  </a:lnTo>
                  <a:lnTo>
                    <a:pt x="70117" y="9026"/>
                  </a:lnTo>
                  <a:lnTo>
                    <a:pt x="33624" y="33639"/>
                  </a:lnTo>
                  <a:lnTo>
                    <a:pt x="9021" y="70133"/>
                  </a:lnTo>
                  <a:lnTo>
                    <a:pt x="0" y="114807"/>
                  </a:lnTo>
                  <a:lnTo>
                    <a:pt x="0" y="574039"/>
                  </a:lnTo>
                  <a:lnTo>
                    <a:pt x="9021" y="618714"/>
                  </a:lnTo>
                  <a:lnTo>
                    <a:pt x="33624" y="655208"/>
                  </a:lnTo>
                  <a:lnTo>
                    <a:pt x="70117" y="679821"/>
                  </a:lnTo>
                  <a:lnTo>
                    <a:pt x="114807" y="688848"/>
                  </a:lnTo>
                  <a:lnTo>
                    <a:pt x="1552448" y="688848"/>
                  </a:lnTo>
                  <a:lnTo>
                    <a:pt x="1597122" y="679821"/>
                  </a:lnTo>
                  <a:lnTo>
                    <a:pt x="1633616" y="655208"/>
                  </a:lnTo>
                  <a:lnTo>
                    <a:pt x="1658229" y="618714"/>
                  </a:lnTo>
                  <a:lnTo>
                    <a:pt x="1667256" y="574039"/>
                  </a:lnTo>
                  <a:lnTo>
                    <a:pt x="1667256" y="114807"/>
                  </a:lnTo>
                  <a:lnTo>
                    <a:pt x="1658229" y="70133"/>
                  </a:lnTo>
                  <a:lnTo>
                    <a:pt x="1633616" y="33639"/>
                  </a:lnTo>
                  <a:lnTo>
                    <a:pt x="1597122" y="9026"/>
                  </a:lnTo>
                  <a:lnTo>
                    <a:pt x="1552448" y="0"/>
                  </a:lnTo>
                  <a:close/>
                </a:path>
              </a:pathLst>
            </a:custGeom>
            <a:solidFill>
              <a:srgbClr val="4189B3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/>
          <p:cNvSpPr txBox="1"/>
          <p:nvPr/>
        </p:nvSpPr>
        <p:spPr>
          <a:xfrm>
            <a:off x="332943" y="4099686"/>
            <a:ext cx="122999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3679" marR="5080" indent="-220979">
              <a:lnSpc>
                <a:spcPct val="100000"/>
              </a:lnSpc>
              <a:spcBef>
                <a:spcPts val="100"/>
              </a:spcBef>
            </a:pPr>
            <a:r>
              <a:rPr dirty="0" sz="1800" spc="-40">
                <a:solidFill>
                  <a:srgbClr val="FFFFFF"/>
                </a:solidFill>
                <a:latin typeface="Carlito"/>
                <a:cs typeface="Carlito"/>
              </a:rPr>
              <a:t>K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dirty="0" sz="1800" spc="-4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dirty="0" sz="1800" spc="5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diaan  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Layanan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2921507" y="3457702"/>
            <a:ext cx="5331460" cy="2038350"/>
            <a:chOff x="2921507" y="3457702"/>
            <a:chExt cx="5331460" cy="2038350"/>
          </a:xfrm>
        </p:grpSpPr>
        <p:sp>
          <p:nvSpPr>
            <p:cNvPr id="48" name="object 48"/>
            <p:cNvSpPr/>
            <p:nvPr/>
          </p:nvSpPr>
          <p:spPr>
            <a:xfrm>
              <a:off x="3194938" y="3884517"/>
              <a:ext cx="829310" cy="171450"/>
            </a:xfrm>
            <a:custGeom>
              <a:avLst/>
              <a:gdLst/>
              <a:ahLst/>
              <a:cxnLst/>
              <a:rect l="l" t="t" r="r" b="b"/>
              <a:pathLst>
                <a:path w="829310" h="171450">
                  <a:moveTo>
                    <a:pt x="796141" y="65944"/>
                  </a:moveTo>
                  <a:lnTo>
                    <a:pt x="790828" y="65944"/>
                  </a:lnTo>
                  <a:lnTo>
                    <a:pt x="791083" y="104044"/>
                  </a:lnTo>
                  <a:lnTo>
                    <a:pt x="720665" y="104440"/>
                  </a:lnTo>
                  <a:lnTo>
                    <a:pt x="667385" y="135921"/>
                  </a:lnTo>
                  <a:lnTo>
                    <a:pt x="661779" y="140971"/>
                  </a:lnTo>
                  <a:lnTo>
                    <a:pt x="658637" y="147558"/>
                  </a:lnTo>
                  <a:lnTo>
                    <a:pt x="658187" y="154834"/>
                  </a:lnTo>
                  <a:lnTo>
                    <a:pt x="660653" y="161956"/>
                  </a:lnTo>
                  <a:lnTo>
                    <a:pt x="665706" y="167562"/>
                  </a:lnTo>
                  <a:lnTo>
                    <a:pt x="672306" y="170703"/>
                  </a:lnTo>
                  <a:lnTo>
                    <a:pt x="679620" y="171154"/>
                  </a:lnTo>
                  <a:lnTo>
                    <a:pt x="686815" y="168687"/>
                  </a:lnTo>
                  <a:lnTo>
                    <a:pt x="828801" y="84740"/>
                  </a:lnTo>
                  <a:lnTo>
                    <a:pt x="796141" y="65944"/>
                  </a:lnTo>
                  <a:close/>
                </a:path>
                <a:path w="829310" h="171450">
                  <a:moveTo>
                    <a:pt x="720367" y="66340"/>
                  </a:moveTo>
                  <a:lnTo>
                    <a:pt x="0" y="70389"/>
                  </a:lnTo>
                  <a:lnTo>
                    <a:pt x="254" y="108489"/>
                  </a:lnTo>
                  <a:lnTo>
                    <a:pt x="720665" y="104440"/>
                  </a:lnTo>
                  <a:lnTo>
                    <a:pt x="753173" y="85232"/>
                  </a:lnTo>
                  <a:lnTo>
                    <a:pt x="720367" y="66340"/>
                  </a:lnTo>
                  <a:close/>
                </a:path>
                <a:path w="829310" h="171450">
                  <a:moveTo>
                    <a:pt x="753173" y="85232"/>
                  </a:moveTo>
                  <a:lnTo>
                    <a:pt x="720665" y="104440"/>
                  </a:lnTo>
                  <a:lnTo>
                    <a:pt x="791083" y="104044"/>
                  </a:lnTo>
                  <a:lnTo>
                    <a:pt x="791066" y="101504"/>
                  </a:lnTo>
                  <a:lnTo>
                    <a:pt x="781431" y="101504"/>
                  </a:lnTo>
                  <a:lnTo>
                    <a:pt x="753173" y="85232"/>
                  </a:lnTo>
                  <a:close/>
                </a:path>
                <a:path w="829310" h="171450">
                  <a:moveTo>
                    <a:pt x="781303" y="68611"/>
                  </a:moveTo>
                  <a:lnTo>
                    <a:pt x="753173" y="85232"/>
                  </a:lnTo>
                  <a:lnTo>
                    <a:pt x="781431" y="101504"/>
                  </a:lnTo>
                  <a:lnTo>
                    <a:pt x="781303" y="68611"/>
                  </a:lnTo>
                  <a:close/>
                </a:path>
                <a:path w="829310" h="171450">
                  <a:moveTo>
                    <a:pt x="790846" y="68611"/>
                  </a:moveTo>
                  <a:lnTo>
                    <a:pt x="781303" y="68611"/>
                  </a:lnTo>
                  <a:lnTo>
                    <a:pt x="781431" y="101504"/>
                  </a:lnTo>
                  <a:lnTo>
                    <a:pt x="791066" y="101504"/>
                  </a:lnTo>
                  <a:lnTo>
                    <a:pt x="790846" y="68611"/>
                  </a:lnTo>
                  <a:close/>
                </a:path>
                <a:path w="829310" h="171450">
                  <a:moveTo>
                    <a:pt x="790828" y="65944"/>
                  </a:moveTo>
                  <a:lnTo>
                    <a:pt x="720367" y="66340"/>
                  </a:lnTo>
                  <a:lnTo>
                    <a:pt x="753173" y="85232"/>
                  </a:lnTo>
                  <a:lnTo>
                    <a:pt x="781303" y="68611"/>
                  </a:lnTo>
                  <a:lnTo>
                    <a:pt x="790846" y="68611"/>
                  </a:lnTo>
                  <a:lnTo>
                    <a:pt x="790828" y="65944"/>
                  </a:lnTo>
                  <a:close/>
                </a:path>
                <a:path w="829310" h="171450">
                  <a:moveTo>
                    <a:pt x="678624" y="0"/>
                  </a:moveTo>
                  <a:lnTo>
                    <a:pt x="671353" y="507"/>
                  </a:lnTo>
                  <a:lnTo>
                    <a:pt x="664797" y="3730"/>
                  </a:lnTo>
                  <a:lnTo>
                    <a:pt x="659764" y="9429"/>
                  </a:lnTo>
                  <a:lnTo>
                    <a:pt x="657391" y="16605"/>
                  </a:lnTo>
                  <a:lnTo>
                    <a:pt x="657923" y="23875"/>
                  </a:lnTo>
                  <a:lnTo>
                    <a:pt x="661122" y="30432"/>
                  </a:lnTo>
                  <a:lnTo>
                    <a:pt x="666750" y="35464"/>
                  </a:lnTo>
                  <a:lnTo>
                    <a:pt x="720367" y="66340"/>
                  </a:lnTo>
                  <a:lnTo>
                    <a:pt x="796141" y="65944"/>
                  </a:lnTo>
                  <a:lnTo>
                    <a:pt x="685800" y="2444"/>
                  </a:lnTo>
                  <a:lnTo>
                    <a:pt x="678624" y="0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7501000" y="3457702"/>
              <a:ext cx="751840" cy="171450"/>
            </a:xfrm>
            <a:custGeom>
              <a:avLst/>
              <a:gdLst/>
              <a:ahLst/>
              <a:cxnLst/>
              <a:rect l="l" t="t" r="r" b="b"/>
              <a:pathLst>
                <a:path w="751840" h="171450">
                  <a:moveTo>
                    <a:pt x="580517" y="0"/>
                  </a:moveTo>
                  <a:lnTo>
                    <a:pt x="580177" y="57243"/>
                  </a:lnTo>
                  <a:lnTo>
                    <a:pt x="608710" y="57403"/>
                  </a:lnTo>
                  <a:lnTo>
                    <a:pt x="608456" y="114553"/>
                  </a:lnTo>
                  <a:lnTo>
                    <a:pt x="579838" y="114553"/>
                  </a:lnTo>
                  <a:lnTo>
                    <a:pt x="579501" y="171450"/>
                  </a:lnTo>
                  <a:lnTo>
                    <a:pt x="694999" y="114553"/>
                  </a:lnTo>
                  <a:lnTo>
                    <a:pt x="608456" y="114553"/>
                  </a:lnTo>
                  <a:lnTo>
                    <a:pt x="695326" y="114392"/>
                  </a:lnTo>
                  <a:lnTo>
                    <a:pt x="751458" y="86740"/>
                  </a:lnTo>
                  <a:lnTo>
                    <a:pt x="580517" y="0"/>
                  </a:lnTo>
                  <a:close/>
                </a:path>
                <a:path w="751840" h="171450">
                  <a:moveTo>
                    <a:pt x="580177" y="57243"/>
                  </a:moveTo>
                  <a:lnTo>
                    <a:pt x="579839" y="114392"/>
                  </a:lnTo>
                  <a:lnTo>
                    <a:pt x="608456" y="114553"/>
                  </a:lnTo>
                  <a:lnTo>
                    <a:pt x="608710" y="57403"/>
                  </a:lnTo>
                  <a:lnTo>
                    <a:pt x="580177" y="57243"/>
                  </a:lnTo>
                  <a:close/>
                </a:path>
                <a:path w="751840" h="171450">
                  <a:moveTo>
                    <a:pt x="253" y="53975"/>
                  </a:moveTo>
                  <a:lnTo>
                    <a:pt x="0" y="111125"/>
                  </a:lnTo>
                  <a:lnTo>
                    <a:pt x="579839" y="114392"/>
                  </a:lnTo>
                  <a:lnTo>
                    <a:pt x="580177" y="57243"/>
                  </a:lnTo>
                  <a:lnTo>
                    <a:pt x="253" y="53975"/>
                  </a:lnTo>
                  <a:close/>
                </a:path>
              </a:pathLst>
            </a:custGeom>
            <a:solidFill>
              <a:srgbClr val="FDC3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921507" y="4866132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968751" y="4901145"/>
              <a:ext cx="504469" cy="59439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2980943" y="4905756"/>
              <a:ext cx="486156" cy="48615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3" name="object 53"/>
          <p:cNvSpPr txBox="1"/>
          <p:nvPr/>
        </p:nvSpPr>
        <p:spPr>
          <a:xfrm>
            <a:off x="3152648" y="4983937"/>
            <a:ext cx="1416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7135368" y="4562855"/>
            <a:ext cx="600710" cy="629920"/>
            <a:chOff x="7135368" y="4562855"/>
            <a:chExt cx="600710" cy="629920"/>
          </a:xfrm>
        </p:grpSpPr>
        <p:sp>
          <p:nvSpPr>
            <p:cNvPr id="55" name="object 55"/>
            <p:cNvSpPr/>
            <p:nvPr/>
          </p:nvSpPr>
          <p:spPr>
            <a:xfrm>
              <a:off x="7135368" y="4562855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7182612" y="4597869"/>
              <a:ext cx="504469" cy="59439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7194804" y="4602479"/>
              <a:ext cx="486155" cy="48615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8" name="object 58"/>
          <p:cNvSpPr txBox="1"/>
          <p:nvPr/>
        </p:nvSpPr>
        <p:spPr>
          <a:xfrm>
            <a:off x="7367778" y="4681473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7135368" y="2855976"/>
            <a:ext cx="600710" cy="629920"/>
            <a:chOff x="7135368" y="2855976"/>
            <a:chExt cx="600710" cy="629920"/>
          </a:xfrm>
        </p:grpSpPr>
        <p:sp>
          <p:nvSpPr>
            <p:cNvPr id="60" name="object 60"/>
            <p:cNvSpPr/>
            <p:nvPr/>
          </p:nvSpPr>
          <p:spPr>
            <a:xfrm>
              <a:off x="7135368" y="2855976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7182612" y="2890989"/>
              <a:ext cx="504469" cy="59439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7194804" y="2895600"/>
              <a:ext cx="486155" cy="48615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3" name="object 63"/>
          <p:cNvSpPr txBox="1"/>
          <p:nvPr/>
        </p:nvSpPr>
        <p:spPr>
          <a:xfrm>
            <a:off x="7367778" y="2974594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3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10405618" y="2032761"/>
            <a:ext cx="1555115" cy="1134110"/>
            <a:chOff x="10405618" y="2032761"/>
            <a:chExt cx="1555115" cy="1134110"/>
          </a:xfrm>
        </p:grpSpPr>
        <p:sp>
          <p:nvSpPr>
            <p:cNvPr id="65" name="object 65"/>
            <p:cNvSpPr/>
            <p:nvPr/>
          </p:nvSpPr>
          <p:spPr>
            <a:xfrm>
              <a:off x="10411968" y="2039111"/>
              <a:ext cx="1295400" cy="687705"/>
            </a:xfrm>
            <a:custGeom>
              <a:avLst/>
              <a:gdLst/>
              <a:ahLst/>
              <a:cxnLst/>
              <a:rect l="l" t="t" r="r" b="b"/>
              <a:pathLst>
                <a:path w="1295400" h="687705">
                  <a:moveTo>
                    <a:pt x="1180846" y="0"/>
                  </a:moveTo>
                  <a:lnTo>
                    <a:pt x="114553" y="0"/>
                  </a:lnTo>
                  <a:lnTo>
                    <a:pt x="69973" y="9005"/>
                  </a:lnTo>
                  <a:lnTo>
                    <a:pt x="33559" y="33559"/>
                  </a:lnTo>
                  <a:lnTo>
                    <a:pt x="9005" y="69973"/>
                  </a:lnTo>
                  <a:lnTo>
                    <a:pt x="0" y="114553"/>
                  </a:lnTo>
                  <a:lnTo>
                    <a:pt x="0" y="572770"/>
                  </a:lnTo>
                  <a:lnTo>
                    <a:pt x="9005" y="617350"/>
                  </a:lnTo>
                  <a:lnTo>
                    <a:pt x="33559" y="653764"/>
                  </a:lnTo>
                  <a:lnTo>
                    <a:pt x="69973" y="678318"/>
                  </a:lnTo>
                  <a:lnTo>
                    <a:pt x="114553" y="687324"/>
                  </a:lnTo>
                  <a:lnTo>
                    <a:pt x="1180846" y="687324"/>
                  </a:lnTo>
                  <a:lnTo>
                    <a:pt x="1225426" y="678318"/>
                  </a:lnTo>
                  <a:lnTo>
                    <a:pt x="1261840" y="653764"/>
                  </a:lnTo>
                  <a:lnTo>
                    <a:pt x="1286394" y="617350"/>
                  </a:lnTo>
                  <a:lnTo>
                    <a:pt x="1295400" y="572770"/>
                  </a:lnTo>
                  <a:lnTo>
                    <a:pt x="1295400" y="114553"/>
                  </a:lnTo>
                  <a:lnTo>
                    <a:pt x="1286394" y="69973"/>
                  </a:lnTo>
                  <a:lnTo>
                    <a:pt x="1261840" y="33559"/>
                  </a:lnTo>
                  <a:lnTo>
                    <a:pt x="1225426" y="9005"/>
                  </a:lnTo>
                  <a:lnTo>
                    <a:pt x="1180846" y="0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10411968" y="2039111"/>
              <a:ext cx="1295400" cy="687705"/>
            </a:xfrm>
            <a:custGeom>
              <a:avLst/>
              <a:gdLst/>
              <a:ahLst/>
              <a:cxnLst/>
              <a:rect l="l" t="t" r="r" b="b"/>
              <a:pathLst>
                <a:path w="1295400" h="687705">
                  <a:moveTo>
                    <a:pt x="0" y="114553"/>
                  </a:moveTo>
                  <a:lnTo>
                    <a:pt x="9005" y="69973"/>
                  </a:lnTo>
                  <a:lnTo>
                    <a:pt x="33559" y="33559"/>
                  </a:lnTo>
                  <a:lnTo>
                    <a:pt x="69973" y="9005"/>
                  </a:lnTo>
                  <a:lnTo>
                    <a:pt x="114553" y="0"/>
                  </a:lnTo>
                  <a:lnTo>
                    <a:pt x="1180846" y="0"/>
                  </a:lnTo>
                  <a:lnTo>
                    <a:pt x="1225426" y="9005"/>
                  </a:lnTo>
                  <a:lnTo>
                    <a:pt x="1261840" y="33559"/>
                  </a:lnTo>
                  <a:lnTo>
                    <a:pt x="1286394" y="69973"/>
                  </a:lnTo>
                  <a:lnTo>
                    <a:pt x="1295400" y="114553"/>
                  </a:lnTo>
                  <a:lnTo>
                    <a:pt x="1295400" y="572770"/>
                  </a:lnTo>
                  <a:lnTo>
                    <a:pt x="1286394" y="617350"/>
                  </a:lnTo>
                  <a:lnTo>
                    <a:pt x="1261840" y="653764"/>
                  </a:lnTo>
                  <a:lnTo>
                    <a:pt x="1225426" y="678318"/>
                  </a:lnTo>
                  <a:lnTo>
                    <a:pt x="1180846" y="687324"/>
                  </a:lnTo>
                  <a:lnTo>
                    <a:pt x="114553" y="687324"/>
                  </a:lnTo>
                  <a:lnTo>
                    <a:pt x="69973" y="678318"/>
                  </a:lnTo>
                  <a:lnTo>
                    <a:pt x="33559" y="653764"/>
                  </a:lnTo>
                  <a:lnTo>
                    <a:pt x="9005" y="617350"/>
                  </a:lnTo>
                  <a:lnTo>
                    <a:pt x="0" y="572770"/>
                  </a:lnTo>
                  <a:lnTo>
                    <a:pt x="0" y="114553"/>
                  </a:lnTo>
                  <a:close/>
                </a:path>
              </a:pathLst>
            </a:custGeom>
            <a:ln w="12699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11359896" y="2537459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11407140" y="2572473"/>
              <a:ext cx="504469" cy="59439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11419332" y="2577083"/>
              <a:ext cx="486156" cy="48615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0" name="object 70"/>
          <p:cNvSpPr txBox="1"/>
          <p:nvPr/>
        </p:nvSpPr>
        <p:spPr>
          <a:xfrm>
            <a:off x="10616565" y="2080716"/>
            <a:ext cx="1116965" cy="8756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i="1">
                <a:solidFill>
                  <a:srgbClr val="FFFFFF"/>
                </a:solidFill>
                <a:latin typeface="Carlito"/>
                <a:cs typeface="Carlito"/>
              </a:rPr>
              <a:t>Review</a:t>
            </a:r>
            <a:r>
              <a:rPr dirty="0" sz="1800" spc="-10" i="1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&amp;</a:t>
            </a:r>
            <a:endParaRPr sz="1800">
              <a:latin typeface="Carlito"/>
              <a:cs typeface="Carlito"/>
            </a:endParaRPr>
          </a:p>
          <a:p>
            <a:pPr marL="73025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Evaluasi</a:t>
            </a:r>
            <a:endParaRPr sz="1800">
              <a:latin typeface="Carlito"/>
              <a:cs typeface="Carlito"/>
            </a:endParaRPr>
          </a:p>
          <a:p>
            <a:pPr marL="987425">
              <a:lnSpc>
                <a:spcPct val="100000"/>
              </a:lnSpc>
              <a:spcBef>
                <a:spcPts val="204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9" y="6403847"/>
            <a:ext cx="124968" cy="17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362943" y="6403847"/>
            <a:ext cx="126491" cy="170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186669" y="6411803"/>
            <a:ext cx="998855" cy="1200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15"/>
              </a:lnSpc>
            </a:pPr>
            <a:r>
              <a:rPr dirty="0" sz="800" spc="10">
                <a:latin typeface="Arial"/>
                <a:cs typeface="Arial"/>
              </a:rPr>
              <a:t>Creative Solgan</a:t>
            </a:r>
            <a:r>
              <a:rPr dirty="0" sz="800" spc="-140">
                <a:latin typeface="Arial"/>
                <a:cs typeface="Arial"/>
              </a:rPr>
              <a:t> </a:t>
            </a:r>
            <a:r>
              <a:rPr dirty="0" sz="800" spc="15">
                <a:latin typeface="Arial"/>
                <a:cs typeface="Arial"/>
              </a:rPr>
              <a:t>Here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06971" y="1722107"/>
            <a:ext cx="11430000" cy="398780"/>
            <a:chOff x="406971" y="1722107"/>
            <a:chExt cx="11430000" cy="398780"/>
          </a:xfrm>
        </p:grpSpPr>
        <p:sp>
          <p:nvSpPr>
            <p:cNvPr id="6" name="object 6"/>
            <p:cNvSpPr/>
            <p:nvPr/>
          </p:nvSpPr>
          <p:spPr>
            <a:xfrm>
              <a:off x="406971" y="1729917"/>
              <a:ext cx="1088390" cy="346710"/>
            </a:xfrm>
            <a:custGeom>
              <a:avLst/>
              <a:gdLst/>
              <a:ahLst/>
              <a:cxnLst/>
              <a:rect l="l" t="t" r="r" b="b"/>
              <a:pathLst>
                <a:path w="1088390" h="346710">
                  <a:moveTo>
                    <a:pt x="1087996" y="0"/>
                  </a:moveTo>
                  <a:lnTo>
                    <a:pt x="0" y="0"/>
                  </a:lnTo>
                  <a:lnTo>
                    <a:pt x="0" y="346659"/>
                  </a:lnTo>
                  <a:lnTo>
                    <a:pt x="1087996" y="346659"/>
                  </a:lnTo>
                  <a:lnTo>
                    <a:pt x="108799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94917" y="1729917"/>
              <a:ext cx="10342245" cy="346710"/>
            </a:xfrm>
            <a:custGeom>
              <a:avLst/>
              <a:gdLst/>
              <a:ahLst/>
              <a:cxnLst/>
              <a:rect l="l" t="t" r="r" b="b"/>
              <a:pathLst>
                <a:path w="10342245" h="346710">
                  <a:moveTo>
                    <a:pt x="10341991" y="0"/>
                  </a:moveTo>
                  <a:lnTo>
                    <a:pt x="8679561" y="0"/>
                  </a:lnTo>
                  <a:lnTo>
                    <a:pt x="0" y="0"/>
                  </a:lnTo>
                  <a:lnTo>
                    <a:pt x="0" y="346659"/>
                  </a:lnTo>
                  <a:lnTo>
                    <a:pt x="8679561" y="346659"/>
                  </a:lnTo>
                  <a:lnTo>
                    <a:pt x="10341991" y="346659"/>
                  </a:lnTo>
                  <a:lnTo>
                    <a:pt x="103419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66927" y="1722107"/>
              <a:ext cx="784097" cy="3985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458968" y="1722107"/>
              <a:ext cx="767334" cy="3985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605515" y="1722107"/>
              <a:ext cx="816101" cy="39853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406971" y="641350"/>
          <a:ext cx="11430000" cy="6164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7755"/>
                <a:gridCol w="5492115"/>
                <a:gridCol w="2310129"/>
                <a:gridCol w="2539365"/>
              </a:tblGrid>
              <a:tr h="53784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Tata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Kelola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7607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969644" marR="113664">
                        <a:lnSpc>
                          <a:spcPct val="107100"/>
                        </a:lnSpc>
                        <a:spcBef>
                          <a:spcPts val="185"/>
                        </a:spcBef>
                      </a:pPr>
                      <a:r>
                        <a:rPr dirty="0" sz="1400" spc="-1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Teknologi</a:t>
                      </a:r>
                      <a:r>
                        <a:rPr dirty="0" sz="1400" spc="-9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Informasi 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Komunikasi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53802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6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17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Kematangan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600" spc="-5">
                          <a:latin typeface="Carlito"/>
                          <a:cs typeface="Carlito"/>
                        </a:rPr>
                        <a:t>Jaringan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Intra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Instansi Pusat/Pemerintah</a:t>
                      </a:r>
                      <a:r>
                        <a:rPr dirty="0" sz="1600" spc="-3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Daerah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8100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46583">
                <a:tc rowSpan="2"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  <a:tc>
                  <a:txBody>
                    <a:bodyPr/>
                    <a:lstStyle/>
                    <a:p>
                      <a:pPr algn="r" marR="8788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25">
                          <a:latin typeface="Carlito"/>
                          <a:cs typeface="Carlito"/>
                        </a:rPr>
                        <a:t>K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ri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t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204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</a:tr>
              <a:tr h="72593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735"/>
                </a:tc>
                <a:tc gridSpan="3"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Jaringan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Intra Instansi Pusat/Pemerintah Daerah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belum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atau telah</a:t>
                      </a:r>
                      <a:r>
                        <a:rPr dirty="0" sz="1400" spc="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tersedia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56515">
                    <a:solidFill>
                      <a:srgbClr val="E7E7E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74065">
                <a:tc>
                  <a:txBody>
                    <a:bodyPr/>
                    <a:lstStyle/>
                    <a:p>
                      <a:pPr algn="ctr">
                        <a:lnSpc>
                          <a:spcPts val="1555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56515">
                    <a:solidFill>
                      <a:srgbClr val="E7E7E7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9238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</a:t>
                      </a:r>
                      <a:r>
                        <a:rPr dirty="0" sz="1400" spc="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terpenuhi.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 marR="1817370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Kondisi: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Jaringan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Intra Instansi Pusat/Pemerintah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Daerah telah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diterapkan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di sebagian unit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kerja/perangkat 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</a:t>
                      </a:r>
                      <a:r>
                        <a:rPr dirty="0" sz="1400" spc="1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3208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320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54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1978660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Jaringan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Intra Instansi Pusat/Pemerintah Daerah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diterapkan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di  seluruh unit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</a:t>
                      </a:r>
                      <a:r>
                        <a:rPr dirty="0" sz="1400" spc="-6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93345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319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63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175704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terdapat interkoneksi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Jaringan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Intra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Instansi Pusat/Pemerintah  Daerah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dengan</a:t>
                      </a:r>
                      <a:r>
                        <a:rPr dirty="0" sz="1400" spc="-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Jaringan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Intra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 Pemerintah</a:t>
                      </a:r>
                      <a:r>
                        <a:rPr dirty="0" sz="1400" spc="-4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dan/atau</a:t>
                      </a:r>
                      <a:r>
                        <a:rPr dirty="0" sz="1400" spc="-4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Jaringan</a:t>
                      </a:r>
                      <a:r>
                        <a:rPr dirty="0" sz="1400" spc="-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Intra</a:t>
                      </a:r>
                      <a:r>
                        <a:rPr dirty="0" sz="1400" spc="-1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Instansi</a:t>
                      </a:r>
                      <a:r>
                        <a:rPr dirty="0" sz="1400" spc="-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Pusat/Pemerintah</a:t>
                      </a:r>
                      <a:r>
                        <a:rPr dirty="0" sz="1400" spc="-4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Daerah</a:t>
                      </a:r>
                      <a:r>
                        <a:rPr dirty="0" sz="1400" spc="-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10" b="1">
                          <a:latin typeface="Carlito"/>
                          <a:cs typeface="Carlito"/>
                        </a:rPr>
                        <a:t>lain</a:t>
                      </a:r>
                      <a:r>
                        <a:rPr dirty="0" sz="1400" spc="10">
                          <a:latin typeface="Carlito"/>
                          <a:cs typeface="Carlito"/>
                        </a:rPr>
                        <a:t>.</a:t>
                      </a:r>
                      <a:r>
                        <a:rPr dirty="0" sz="1400" spc="-2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Selain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itu,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Jaringan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Intra Instansi Pusat/Pemerintah Daerah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direviu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dievaluasi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secara</a:t>
                      </a:r>
                      <a:r>
                        <a:rPr dirty="0" sz="1400" spc="6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periodik.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86995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9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217297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serta 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evaluasi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Jaringan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Intra Instansi Pusat/Pemerintah  Daerah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ditindaklanjuti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dengan melakukan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perbaikan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terhadap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Jaringan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Intra Instansi  Pusat/Pemerintah</a:t>
                      </a:r>
                      <a:r>
                        <a:rPr dirty="0" sz="1400" spc="2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6598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1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4666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37908">
                <a:tc>
                  <a:txBody>
                    <a:bodyPr/>
                    <a:lstStyle/>
                    <a:p>
                      <a:pPr marL="90805" marR="387350">
                        <a:lnSpc>
                          <a:spcPct val="107100"/>
                        </a:lnSpc>
                        <a:spcBef>
                          <a:spcPts val="19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Data 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</a:t>
                      </a:r>
                      <a:r>
                        <a:rPr dirty="0" sz="1400" spc="-1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un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g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4765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2" name="object 12"/>
          <p:cNvSpPr/>
          <p:nvPr/>
        </p:nvSpPr>
        <p:spPr>
          <a:xfrm>
            <a:off x="175260" y="30480"/>
            <a:ext cx="512064" cy="3901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460480" y="64007"/>
            <a:ext cx="376427" cy="3764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046480" y="82422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17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773935"/>
            <a:ext cx="12192000" cy="2658110"/>
          </a:xfrm>
          <a:custGeom>
            <a:avLst/>
            <a:gdLst/>
            <a:ahLst/>
            <a:cxnLst/>
            <a:rect l="l" t="t" r="r" b="b"/>
            <a:pathLst>
              <a:path w="12192000" h="2658110">
                <a:moveTo>
                  <a:pt x="12192000" y="0"/>
                </a:moveTo>
                <a:lnTo>
                  <a:pt x="0" y="0"/>
                </a:lnTo>
                <a:lnTo>
                  <a:pt x="0" y="2657856"/>
                </a:lnTo>
                <a:lnTo>
                  <a:pt x="12192000" y="26578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836801" y="2129409"/>
            <a:ext cx="138811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latin typeface="Verdana"/>
                <a:cs typeface="Verdana"/>
              </a:rPr>
              <a:t>SEMUA</a:t>
            </a:r>
            <a:r>
              <a:rPr dirty="0" sz="1500" spc="-100" b="1">
                <a:latin typeface="Verdana"/>
                <a:cs typeface="Verdana"/>
              </a:rPr>
              <a:t> </a:t>
            </a:r>
            <a:r>
              <a:rPr dirty="0" sz="1500" b="1">
                <a:latin typeface="Verdana"/>
                <a:cs typeface="Verdana"/>
              </a:rPr>
              <a:t>UNIT  </a:t>
            </a:r>
            <a:r>
              <a:rPr dirty="0" sz="1500" spc="-5" b="1">
                <a:latin typeface="Verdana"/>
                <a:cs typeface="Verdana"/>
              </a:rPr>
              <a:t>KERJA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6636" y="3233420"/>
            <a:ext cx="2557145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rlito"/>
                <a:cs typeface="Carlito"/>
              </a:rPr>
              <a:t>Dokumentasi </a:t>
            </a:r>
            <a:r>
              <a:rPr dirty="0" sz="1400" b="1">
                <a:latin typeface="Carlito"/>
                <a:cs typeface="Carlito"/>
              </a:rPr>
              <a:t>unit </a:t>
            </a:r>
            <a:r>
              <a:rPr dirty="0" sz="1400" spc="-10" b="1">
                <a:latin typeface="Carlito"/>
                <a:cs typeface="Carlito"/>
              </a:rPr>
              <a:t>kerja</a:t>
            </a:r>
            <a:r>
              <a:rPr dirty="0" sz="1400" spc="-70" b="1">
                <a:latin typeface="Carlito"/>
                <a:cs typeface="Carlito"/>
              </a:rPr>
              <a:t> </a:t>
            </a:r>
            <a:r>
              <a:rPr dirty="0" sz="1400" spc="-10" b="1">
                <a:latin typeface="Carlito"/>
                <a:cs typeface="Carlito"/>
              </a:rPr>
              <a:t>yang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latin typeface="Carlito"/>
                <a:cs typeface="Carlito"/>
              </a:rPr>
              <a:t>terhubung dalam </a:t>
            </a:r>
            <a:r>
              <a:rPr dirty="0" sz="1400" spc="-5" b="1">
                <a:latin typeface="Carlito"/>
                <a:cs typeface="Carlito"/>
              </a:rPr>
              <a:t>jaringan</a:t>
            </a:r>
            <a:r>
              <a:rPr dirty="0" sz="1400" spc="-135" b="1">
                <a:latin typeface="Carlito"/>
                <a:cs typeface="Carlito"/>
              </a:rPr>
              <a:t> </a:t>
            </a:r>
            <a:r>
              <a:rPr dirty="0" sz="1400" spc="-5" b="1">
                <a:latin typeface="Carlito"/>
                <a:cs typeface="Carlito"/>
              </a:rPr>
              <a:t>internal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96924" y="2159507"/>
            <a:ext cx="443865" cy="443865"/>
          </a:xfrm>
          <a:custGeom>
            <a:avLst/>
            <a:gdLst/>
            <a:ahLst/>
            <a:cxnLst/>
            <a:rect l="l" t="t" r="r" b="b"/>
            <a:pathLst>
              <a:path w="443864" h="443864">
                <a:moveTo>
                  <a:pt x="221741" y="0"/>
                </a:moveTo>
                <a:lnTo>
                  <a:pt x="177063" y="4506"/>
                </a:lnTo>
                <a:lnTo>
                  <a:pt x="135445" y="17430"/>
                </a:lnTo>
                <a:lnTo>
                  <a:pt x="97780" y="37879"/>
                </a:lnTo>
                <a:lnTo>
                  <a:pt x="64960" y="64960"/>
                </a:lnTo>
                <a:lnTo>
                  <a:pt x="37879" y="97780"/>
                </a:lnTo>
                <a:lnTo>
                  <a:pt x="17430" y="135445"/>
                </a:lnTo>
                <a:lnTo>
                  <a:pt x="4506" y="177063"/>
                </a:lnTo>
                <a:lnTo>
                  <a:pt x="0" y="221741"/>
                </a:lnTo>
                <a:lnTo>
                  <a:pt x="4506" y="266420"/>
                </a:lnTo>
                <a:lnTo>
                  <a:pt x="17430" y="308038"/>
                </a:lnTo>
                <a:lnTo>
                  <a:pt x="37879" y="345703"/>
                </a:lnTo>
                <a:lnTo>
                  <a:pt x="64960" y="378523"/>
                </a:lnTo>
                <a:lnTo>
                  <a:pt x="97780" y="405604"/>
                </a:lnTo>
                <a:lnTo>
                  <a:pt x="135445" y="426053"/>
                </a:lnTo>
                <a:lnTo>
                  <a:pt x="177063" y="438977"/>
                </a:lnTo>
                <a:lnTo>
                  <a:pt x="221741" y="443483"/>
                </a:lnTo>
                <a:lnTo>
                  <a:pt x="266420" y="438977"/>
                </a:lnTo>
                <a:lnTo>
                  <a:pt x="308038" y="426053"/>
                </a:lnTo>
                <a:lnTo>
                  <a:pt x="345703" y="405604"/>
                </a:lnTo>
                <a:lnTo>
                  <a:pt x="378523" y="378523"/>
                </a:lnTo>
                <a:lnTo>
                  <a:pt x="405604" y="345703"/>
                </a:lnTo>
                <a:lnTo>
                  <a:pt x="426053" y="308038"/>
                </a:lnTo>
                <a:lnTo>
                  <a:pt x="438977" y="266420"/>
                </a:lnTo>
                <a:lnTo>
                  <a:pt x="443483" y="221741"/>
                </a:lnTo>
                <a:lnTo>
                  <a:pt x="438977" y="177063"/>
                </a:lnTo>
                <a:lnTo>
                  <a:pt x="426053" y="135445"/>
                </a:lnTo>
                <a:lnTo>
                  <a:pt x="405604" y="97780"/>
                </a:lnTo>
                <a:lnTo>
                  <a:pt x="378523" y="64960"/>
                </a:lnTo>
                <a:lnTo>
                  <a:pt x="345703" y="37879"/>
                </a:lnTo>
                <a:lnTo>
                  <a:pt x="308038" y="17430"/>
                </a:lnTo>
                <a:lnTo>
                  <a:pt x="266420" y="4506"/>
                </a:lnTo>
                <a:lnTo>
                  <a:pt x="22174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446022" y="2250185"/>
            <a:ext cx="1466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83453" y="2243709"/>
            <a:ext cx="14420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b="1">
                <a:latin typeface="Verdana"/>
                <a:cs typeface="Verdana"/>
              </a:rPr>
              <a:t>DITERA</a:t>
            </a:r>
            <a:r>
              <a:rPr dirty="0" sz="1500" spc="5" b="1">
                <a:latin typeface="Verdana"/>
                <a:cs typeface="Verdana"/>
              </a:rPr>
              <a:t>P</a:t>
            </a:r>
            <a:r>
              <a:rPr dirty="0" sz="1500" b="1">
                <a:latin typeface="Verdana"/>
                <a:cs typeface="Verdana"/>
              </a:rPr>
              <a:t>KAN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64151" y="3191637"/>
            <a:ext cx="2647315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rlito"/>
                <a:cs typeface="Carlito"/>
              </a:rPr>
              <a:t>Dapat menunjukan </a:t>
            </a:r>
            <a:r>
              <a:rPr dirty="0" sz="1400" spc="-10" b="1">
                <a:latin typeface="Carlito"/>
                <a:cs typeface="Carlito"/>
              </a:rPr>
              <a:t>adanya</a:t>
            </a:r>
            <a:r>
              <a:rPr dirty="0" sz="1400" spc="-100" b="1">
                <a:latin typeface="Carlito"/>
                <a:cs typeface="Carlito"/>
              </a:rPr>
              <a:t> </a:t>
            </a:r>
            <a:r>
              <a:rPr dirty="0" sz="1400" spc="-5" b="1">
                <a:latin typeface="Carlito"/>
                <a:cs typeface="Carlito"/>
              </a:rPr>
              <a:t>jaringan  internal </a:t>
            </a:r>
            <a:r>
              <a:rPr dirty="0" sz="1400" spc="-10" b="1">
                <a:latin typeface="Carlito"/>
                <a:cs typeface="Carlito"/>
              </a:rPr>
              <a:t>yang</a:t>
            </a:r>
            <a:r>
              <a:rPr dirty="0" sz="1400" spc="-60" b="1">
                <a:latin typeface="Carlito"/>
                <a:cs typeface="Carlito"/>
              </a:rPr>
              <a:t> </a:t>
            </a:r>
            <a:r>
              <a:rPr dirty="0" sz="1400" spc="-5" b="1">
                <a:latin typeface="Carlito"/>
                <a:cs typeface="Carlito"/>
              </a:rPr>
              <a:t>digunakan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42688" y="2159507"/>
            <a:ext cx="445134" cy="443865"/>
          </a:xfrm>
          <a:custGeom>
            <a:avLst/>
            <a:gdLst/>
            <a:ahLst/>
            <a:cxnLst/>
            <a:rect l="l" t="t" r="r" b="b"/>
            <a:pathLst>
              <a:path w="445135" h="443864">
                <a:moveTo>
                  <a:pt x="222503" y="0"/>
                </a:moveTo>
                <a:lnTo>
                  <a:pt x="177647" y="4506"/>
                </a:lnTo>
                <a:lnTo>
                  <a:pt x="135874" y="17430"/>
                </a:lnTo>
                <a:lnTo>
                  <a:pt x="98077" y="37879"/>
                </a:lnTo>
                <a:lnTo>
                  <a:pt x="65150" y="64960"/>
                </a:lnTo>
                <a:lnTo>
                  <a:pt x="37986" y="97780"/>
                </a:lnTo>
                <a:lnTo>
                  <a:pt x="17478" y="135445"/>
                </a:lnTo>
                <a:lnTo>
                  <a:pt x="4518" y="177063"/>
                </a:lnTo>
                <a:lnTo>
                  <a:pt x="0" y="221741"/>
                </a:lnTo>
                <a:lnTo>
                  <a:pt x="4518" y="266420"/>
                </a:lnTo>
                <a:lnTo>
                  <a:pt x="17478" y="308038"/>
                </a:lnTo>
                <a:lnTo>
                  <a:pt x="37986" y="345703"/>
                </a:lnTo>
                <a:lnTo>
                  <a:pt x="65150" y="378523"/>
                </a:lnTo>
                <a:lnTo>
                  <a:pt x="98077" y="405604"/>
                </a:lnTo>
                <a:lnTo>
                  <a:pt x="135874" y="426053"/>
                </a:lnTo>
                <a:lnTo>
                  <a:pt x="177647" y="438977"/>
                </a:lnTo>
                <a:lnTo>
                  <a:pt x="222503" y="443483"/>
                </a:lnTo>
                <a:lnTo>
                  <a:pt x="267360" y="438977"/>
                </a:lnTo>
                <a:lnTo>
                  <a:pt x="309133" y="426053"/>
                </a:lnTo>
                <a:lnTo>
                  <a:pt x="346930" y="405604"/>
                </a:lnTo>
                <a:lnTo>
                  <a:pt x="379857" y="378523"/>
                </a:lnTo>
                <a:lnTo>
                  <a:pt x="407021" y="345703"/>
                </a:lnTo>
                <a:lnTo>
                  <a:pt x="427529" y="308038"/>
                </a:lnTo>
                <a:lnTo>
                  <a:pt x="440489" y="266420"/>
                </a:lnTo>
                <a:lnTo>
                  <a:pt x="445008" y="221741"/>
                </a:lnTo>
                <a:lnTo>
                  <a:pt x="440489" y="177063"/>
                </a:lnTo>
                <a:lnTo>
                  <a:pt x="427529" y="135445"/>
                </a:lnTo>
                <a:lnTo>
                  <a:pt x="407021" y="97780"/>
                </a:lnTo>
                <a:lnTo>
                  <a:pt x="379857" y="64960"/>
                </a:lnTo>
                <a:lnTo>
                  <a:pt x="346930" y="37879"/>
                </a:lnTo>
                <a:lnTo>
                  <a:pt x="309133" y="17430"/>
                </a:lnTo>
                <a:lnTo>
                  <a:pt x="267360" y="4506"/>
                </a:lnTo>
                <a:lnTo>
                  <a:pt x="2225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889119" y="2229992"/>
            <a:ext cx="1466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30488" y="2243709"/>
            <a:ext cx="16833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b="1">
                <a:latin typeface="Verdana"/>
                <a:cs typeface="Verdana"/>
              </a:rPr>
              <a:t>IN</a:t>
            </a:r>
            <a:r>
              <a:rPr dirty="0" sz="1500" spc="-5" b="1">
                <a:latin typeface="Verdana"/>
                <a:cs typeface="Verdana"/>
              </a:rPr>
              <a:t>TERKO</a:t>
            </a:r>
            <a:r>
              <a:rPr dirty="0" sz="1500" b="1">
                <a:latin typeface="Verdana"/>
                <a:cs typeface="Verdana"/>
              </a:rPr>
              <a:t>NE</a:t>
            </a:r>
            <a:r>
              <a:rPr dirty="0" sz="1500" spc="-10" b="1">
                <a:latin typeface="Verdana"/>
                <a:cs typeface="Verdana"/>
              </a:rPr>
              <a:t>K</a:t>
            </a:r>
            <a:r>
              <a:rPr dirty="0" sz="1500" spc="-5" b="1">
                <a:latin typeface="Verdana"/>
                <a:cs typeface="Verdana"/>
              </a:rPr>
              <a:t>SI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41538" y="3186430"/>
            <a:ext cx="2136140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rlito"/>
                <a:cs typeface="Carlito"/>
              </a:rPr>
              <a:t>Dapat </a:t>
            </a:r>
            <a:r>
              <a:rPr dirty="0" sz="1400" b="1">
                <a:latin typeface="Carlito"/>
                <a:cs typeface="Carlito"/>
              </a:rPr>
              <a:t>berupa </a:t>
            </a:r>
            <a:r>
              <a:rPr dirty="0" sz="1400" spc="-5" b="1">
                <a:latin typeface="Carlito"/>
                <a:cs typeface="Carlito"/>
              </a:rPr>
              <a:t>VPN atau</a:t>
            </a:r>
            <a:r>
              <a:rPr dirty="0" sz="1400" spc="-130" b="1">
                <a:latin typeface="Carlito"/>
                <a:cs typeface="Carlito"/>
              </a:rPr>
              <a:t> </a:t>
            </a:r>
            <a:r>
              <a:rPr dirty="0" sz="1400" b="1">
                <a:latin typeface="Carlito"/>
                <a:cs typeface="Carlito"/>
              </a:rPr>
              <a:t>jalur  </a:t>
            </a:r>
            <a:r>
              <a:rPr dirty="0" sz="1400" spc="-10" b="1">
                <a:latin typeface="Carlito"/>
                <a:cs typeface="Carlito"/>
              </a:rPr>
              <a:t>lainnya yang</a:t>
            </a:r>
            <a:r>
              <a:rPr dirty="0" sz="1400" spc="-30" b="1">
                <a:latin typeface="Carlito"/>
                <a:cs typeface="Carlito"/>
              </a:rPr>
              <a:t> </a:t>
            </a:r>
            <a:r>
              <a:rPr dirty="0" sz="1400" spc="-5" b="1">
                <a:latin typeface="Carlito"/>
                <a:cs typeface="Carlito"/>
              </a:rPr>
              <a:t>digunakan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196071" y="2159507"/>
            <a:ext cx="443865" cy="443865"/>
          </a:xfrm>
          <a:custGeom>
            <a:avLst/>
            <a:gdLst/>
            <a:ahLst/>
            <a:cxnLst/>
            <a:rect l="l" t="t" r="r" b="b"/>
            <a:pathLst>
              <a:path w="443865" h="443864">
                <a:moveTo>
                  <a:pt x="221742" y="0"/>
                </a:moveTo>
                <a:lnTo>
                  <a:pt x="177063" y="4506"/>
                </a:lnTo>
                <a:lnTo>
                  <a:pt x="135445" y="17430"/>
                </a:lnTo>
                <a:lnTo>
                  <a:pt x="97780" y="37879"/>
                </a:lnTo>
                <a:lnTo>
                  <a:pt x="64960" y="64960"/>
                </a:lnTo>
                <a:lnTo>
                  <a:pt x="37879" y="97780"/>
                </a:lnTo>
                <a:lnTo>
                  <a:pt x="17430" y="135445"/>
                </a:lnTo>
                <a:lnTo>
                  <a:pt x="4506" y="177063"/>
                </a:lnTo>
                <a:lnTo>
                  <a:pt x="0" y="221741"/>
                </a:lnTo>
                <a:lnTo>
                  <a:pt x="4506" y="266420"/>
                </a:lnTo>
                <a:lnTo>
                  <a:pt x="17430" y="308038"/>
                </a:lnTo>
                <a:lnTo>
                  <a:pt x="37879" y="345703"/>
                </a:lnTo>
                <a:lnTo>
                  <a:pt x="64960" y="378523"/>
                </a:lnTo>
                <a:lnTo>
                  <a:pt x="97780" y="405604"/>
                </a:lnTo>
                <a:lnTo>
                  <a:pt x="135445" y="426053"/>
                </a:lnTo>
                <a:lnTo>
                  <a:pt x="177063" y="438977"/>
                </a:lnTo>
                <a:lnTo>
                  <a:pt x="221742" y="443483"/>
                </a:lnTo>
                <a:lnTo>
                  <a:pt x="266420" y="438977"/>
                </a:lnTo>
                <a:lnTo>
                  <a:pt x="308038" y="426053"/>
                </a:lnTo>
                <a:lnTo>
                  <a:pt x="345703" y="405604"/>
                </a:lnTo>
                <a:lnTo>
                  <a:pt x="378523" y="378523"/>
                </a:lnTo>
                <a:lnTo>
                  <a:pt x="405604" y="345703"/>
                </a:lnTo>
                <a:lnTo>
                  <a:pt x="426053" y="308038"/>
                </a:lnTo>
                <a:lnTo>
                  <a:pt x="438977" y="266420"/>
                </a:lnTo>
                <a:lnTo>
                  <a:pt x="443483" y="221741"/>
                </a:lnTo>
                <a:lnTo>
                  <a:pt x="438977" y="177063"/>
                </a:lnTo>
                <a:lnTo>
                  <a:pt x="426053" y="135445"/>
                </a:lnTo>
                <a:lnTo>
                  <a:pt x="405604" y="97780"/>
                </a:lnTo>
                <a:lnTo>
                  <a:pt x="378523" y="64960"/>
                </a:lnTo>
                <a:lnTo>
                  <a:pt x="345703" y="37879"/>
                </a:lnTo>
                <a:lnTo>
                  <a:pt x="308038" y="17430"/>
                </a:lnTo>
                <a:lnTo>
                  <a:pt x="266420" y="4506"/>
                </a:lnTo>
                <a:lnTo>
                  <a:pt x="22174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8341232" y="2229992"/>
            <a:ext cx="1466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4738114"/>
            <a:ext cx="12197080" cy="2120265"/>
            <a:chOff x="0" y="4738114"/>
            <a:chExt cx="12197080" cy="2120265"/>
          </a:xfrm>
        </p:grpSpPr>
        <p:sp>
          <p:nvSpPr>
            <p:cNvPr id="17" name="object 17"/>
            <p:cNvSpPr/>
            <p:nvPr/>
          </p:nvSpPr>
          <p:spPr>
            <a:xfrm>
              <a:off x="0" y="4738114"/>
              <a:ext cx="12191999" cy="21198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1443715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443715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752470" y="200659"/>
            <a:ext cx="687197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5">
                <a:solidFill>
                  <a:srgbClr val="C00000"/>
                </a:solidFill>
              </a:rPr>
              <a:t>VERIFIKASI DATA</a:t>
            </a:r>
            <a:r>
              <a:rPr dirty="0" sz="3500" spc="-55">
                <a:solidFill>
                  <a:srgbClr val="C00000"/>
                </a:solidFill>
              </a:rPr>
              <a:t> </a:t>
            </a:r>
            <a:r>
              <a:rPr dirty="0" sz="3500" spc="-5">
                <a:solidFill>
                  <a:srgbClr val="C00000"/>
                </a:solidFill>
              </a:rPr>
              <a:t>DUKUNG</a:t>
            </a:r>
            <a:endParaRPr sz="3500"/>
          </a:p>
        </p:txBody>
      </p:sp>
      <p:sp>
        <p:nvSpPr>
          <p:cNvPr id="21" name="object 21"/>
          <p:cNvSpPr/>
          <p:nvPr/>
        </p:nvSpPr>
        <p:spPr>
          <a:xfrm>
            <a:off x="5722620" y="1239011"/>
            <a:ext cx="341630" cy="55244"/>
          </a:xfrm>
          <a:custGeom>
            <a:avLst/>
            <a:gdLst/>
            <a:ahLst/>
            <a:cxnLst/>
            <a:rect l="l" t="t" r="r" b="b"/>
            <a:pathLst>
              <a:path w="341629" h="55244">
                <a:moveTo>
                  <a:pt x="341375" y="0"/>
                </a:moveTo>
                <a:lnTo>
                  <a:pt x="0" y="0"/>
                </a:lnTo>
                <a:lnTo>
                  <a:pt x="0" y="54863"/>
                </a:lnTo>
                <a:lnTo>
                  <a:pt x="341375" y="54863"/>
                </a:lnTo>
                <a:lnTo>
                  <a:pt x="34137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1795506" y="6467652"/>
            <a:ext cx="168910" cy="1873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FFFFFF"/>
                </a:solidFill>
                <a:latin typeface="BPG Chveulebrivi GPL&amp;GNU"/>
                <a:cs typeface="BPG Chveulebrivi GPL&amp;GNU"/>
              </a:rPr>
              <a:t>74</a:t>
            </a:r>
            <a:endParaRPr sz="1050">
              <a:latin typeface="BPG Chveulebrivi GPL&amp;GNU"/>
              <a:cs typeface="BPG Chveulebrivi GPL&amp;GNU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6978" y="409447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17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48300" y="1661160"/>
            <a:ext cx="662940" cy="594360"/>
          </a:xfrm>
          <a:custGeom>
            <a:avLst/>
            <a:gdLst/>
            <a:ahLst/>
            <a:cxnLst/>
            <a:rect l="l" t="t" r="r" b="b"/>
            <a:pathLst>
              <a:path w="662939" h="594360">
                <a:moveTo>
                  <a:pt x="331470" y="0"/>
                </a:moveTo>
                <a:lnTo>
                  <a:pt x="282501" y="3223"/>
                </a:lnTo>
                <a:lnTo>
                  <a:pt x="235758" y="12585"/>
                </a:lnTo>
                <a:lnTo>
                  <a:pt x="191756" y="27627"/>
                </a:lnTo>
                <a:lnTo>
                  <a:pt x="151007" y="47888"/>
                </a:lnTo>
                <a:lnTo>
                  <a:pt x="114025" y="72908"/>
                </a:lnTo>
                <a:lnTo>
                  <a:pt x="81323" y="102225"/>
                </a:lnTo>
                <a:lnTo>
                  <a:pt x="53416" y="135381"/>
                </a:lnTo>
                <a:lnTo>
                  <a:pt x="30817" y="171915"/>
                </a:lnTo>
                <a:lnTo>
                  <a:pt x="14038" y="211366"/>
                </a:lnTo>
                <a:lnTo>
                  <a:pt x="3595" y="253274"/>
                </a:lnTo>
                <a:lnTo>
                  <a:pt x="0" y="297179"/>
                </a:lnTo>
                <a:lnTo>
                  <a:pt x="3595" y="341085"/>
                </a:lnTo>
                <a:lnTo>
                  <a:pt x="14038" y="382993"/>
                </a:lnTo>
                <a:lnTo>
                  <a:pt x="30817" y="422444"/>
                </a:lnTo>
                <a:lnTo>
                  <a:pt x="53416" y="458978"/>
                </a:lnTo>
                <a:lnTo>
                  <a:pt x="81323" y="492134"/>
                </a:lnTo>
                <a:lnTo>
                  <a:pt x="114025" y="521451"/>
                </a:lnTo>
                <a:lnTo>
                  <a:pt x="151007" y="546471"/>
                </a:lnTo>
                <a:lnTo>
                  <a:pt x="191756" y="566732"/>
                </a:lnTo>
                <a:lnTo>
                  <a:pt x="235758" y="581774"/>
                </a:lnTo>
                <a:lnTo>
                  <a:pt x="282501" y="591136"/>
                </a:lnTo>
                <a:lnTo>
                  <a:pt x="331470" y="594360"/>
                </a:lnTo>
                <a:lnTo>
                  <a:pt x="380438" y="591136"/>
                </a:lnTo>
                <a:lnTo>
                  <a:pt x="427181" y="581774"/>
                </a:lnTo>
                <a:lnTo>
                  <a:pt x="471183" y="566732"/>
                </a:lnTo>
                <a:lnTo>
                  <a:pt x="511932" y="546471"/>
                </a:lnTo>
                <a:lnTo>
                  <a:pt x="548914" y="521451"/>
                </a:lnTo>
                <a:lnTo>
                  <a:pt x="581616" y="492134"/>
                </a:lnTo>
                <a:lnTo>
                  <a:pt x="609523" y="458978"/>
                </a:lnTo>
                <a:lnTo>
                  <a:pt x="632122" y="422444"/>
                </a:lnTo>
                <a:lnTo>
                  <a:pt x="648901" y="382993"/>
                </a:lnTo>
                <a:lnTo>
                  <a:pt x="659344" y="341085"/>
                </a:lnTo>
                <a:lnTo>
                  <a:pt x="662939" y="297179"/>
                </a:lnTo>
                <a:lnTo>
                  <a:pt x="659344" y="253274"/>
                </a:lnTo>
                <a:lnTo>
                  <a:pt x="648901" y="211366"/>
                </a:lnTo>
                <a:lnTo>
                  <a:pt x="632122" y="171915"/>
                </a:lnTo>
                <a:lnTo>
                  <a:pt x="609523" y="135381"/>
                </a:lnTo>
                <a:lnTo>
                  <a:pt x="581616" y="102225"/>
                </a:lnTo>
                <a:lnTo>
                  <a:pt x="548914" y="72908"/>
                </a:lnTo>
                <a:lnTo>
                  <a:pt x="511932" y="47888"/>
                </a:lnTo>
                <a:lnTo>
                  <a:pt x="471183" y="27627"/>
                </a:lnTo>
                <a:lnTo>
                  <a:pt x="427181" y="12585"/>
                </a:lnTo>
                <a:lnTo>
                  <a:pt x="380438" y="3223"/>
                </a:lnTo>
                <a:lnTo>
                  <a:pt x="33147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48300" y="2956560"/>
            <a:ext cx="662940" cy="594360"/>
          </a:xfrm>
          <a:custGeom>
            <a:avLst/>
            <a:gdLst/>
            <a:ahLst/>
            <a:cxnLst/>
            <a:rect l="l" t="t" r="r" b="b"/>
            <a:pathLst>
              <a:path w="662939" h="594360">
                <a:moveTo>
                  <a:pt x="331470" y="0"/>
                </a:moveTo>
                <a:lnTo>
                  <a:pt x="282501" y="3223"/>
                </a:lnTo>
                <a:lnTo>
                  <a:pt x="235758" y="12585"/>
                </a:lnTo>
                <a:lnTo>
                  <a:pt x="191756" y="27627"/>
                </a:lnTo>
                <a:lnTo>
                  <a:pt x="151007" y="47888"/>
                </a:lnTo>
                <a:lnTo>
                  <a:pt x="114025" y="72908"/>
                </a:lnTo>
                <a:lnTo>
                  <a:pt x="81323" y="102225"/>
                </a:lnTo>
                <a:lnTo>
                  <a:pt x="53416" y="135381"/>
                </a:lnTo>
                <a:lnTo>
                  <a:pt x="30817" y="171915"/>
                </a:lnTo>
                <a:lnTo>
                  <a:pt x="14038" y="211366"/>
                </a:lnTo>
                <a:lnTo>
                  <a:pt x="3595" y="253274"/>
                </a:lnTo>
                <a:lnTo>
                  <a:pt x="0" y="297179"/>
                </a:lnTo>
                <a:lnTo>
                  <a:pt x="3595" y="341085"/>
                </a:lnTo>
                <a:lnTo>
                  <a:pt x="14038" y="382993"/>
                </a:lnTo>
                <a:lnTo>
                  <a:pt x="30817" y="422444"/>
                </a:lnTo>
                <a:lnTo>
                  <a:pt x="53416" y="458978"/>
                </a:lnTo>
                <a:lnTo>
                  <a:pt x="81323" y="492134"/>
                </a:lnTo>
                <a:lnTo>
                  <a:pt x="114025" y="521451"/>
                </a:lnTo>
                <a:lnTo>
                  <a:pt x="151007" y="546471"/>
                </a:lnTo>
                <a:lnTo>
                  <a:pt x="191756" y="566732"/>
                </a:lnTo>
                <a:lnTo>
                  <a:pt x="235758" y="581774"/>
                </a:lnTo>
                <a:lnTo>
                  <a:pt x="282501" y="591136"/>
                </a:lnTo>
                <a:lnTo>
                  <a:pt x="331470" y="594360"/>
                </a:lnTo>
                <a:lnTo>
                  <a:pt x="380438" y="591136"/>
                </a:lnTo>
                <a:lnTo>
                  <a:pt x="427181" y="581774"/>
                </a:lnTo>
                <a:lnTo>
                  <a:pt x="471183" y="566732"/>
                </a:lnTo>
                <a:lnTo>
                  <a:pt x="511932" y="546471"/>
                </a:lnTo>
                <a:lnTo>
                  <a:pt x="548914" y="521451"/>
                </a:lnTo>
                <a:lnTo>
                  <a:pt x="581616" y="492134"/>
                </a:lnTo>
                <a:lnTo>
                  <a:pt x="609523" y="458978"/>
                </a:lnTo>
                <a:lnTo>
                  <a:pt x="632122" y="422444"/>
                </a:lnTo>
                <a:lnTo>
                  <a:pt x="648901" y="382993"/>
                </a:lnTo>
                <a:lnTo>
                  <a:pt x="659344" y="341085"/>
                </a:lnTo>
                <a:lnTo>
                  <a:pt x="662939" y="297179"/>
                </a:lnTo>
                <a:lnTo>
                  <a:pt x="659344" y="253274"/>
                </a:lnTo>
                <a:lnTo>
                  <a:pt x="648901" y="211366"/>
                </a:lnTo>
                <a:lnTo>
                  <a:pt x="632122" y="171915"/>
                </a:lnTo>
                <a:lnTo>
                  <a:pt x="609523" y="135381"/>
                </a:lnTo>
                <a:lnTo>
                  <a:pt x="581616" y="102225"/>
                </a:lnTo>
                <a:lnTo>
                  <a:pt x="548914" y="72908"/>
                </a:lnTo>
                <a:lnTo>
                  <a:pt x="511932" y="47888"/>
                </a:lnTo>
                <a:lnTo>
                  <a:pt x="471183" y="27627"/>
                </a:lnTo>
                <a:lnTo>
                  <a:pt x="427181" y="12585"/>
                </a:lnTo>
                <a:lnTo>
                  <a:pt x="380438" y="3223"/>
                </a:lnTo>
                <a:lnTo>
                  <a:pt x="33147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694045" marR="292735">
              <a:lnSpc>
                <a:spcPct val="100000"/>
              </a:lnSpc>
              <a:spcBef>
                <a:spcPts val="100"/>
              </a:spcBef>
            </a:pPr>
            <a:r>
              <a:rPr dirty="0" spc="-10" b="1">
                <a:latin typeface="Carlito"/>
                <a:cs typeface="Carlito"/>
              </a:rPr>
              <a:t>Sistem Penghubung </a:t>
            </a:r>
            <a:r>
              <a:rPr dirty="0" spc="-15" b="1">
                <a:latin typeface="Carlito"/>
                <a:cs typeface="Carlito"/>
              </a:rPr>
              <a:t>Layanan </a:t>
            </a:r>
            <a:r>
              <a:rPr dirty="0"/>
              <a:t>adalah  </a:t>
            </a:r>
            <a:r>
              <a:rPr dirty="0" spc="-15"/>
              <a:t>perangkat </a:t>
            </a:r>
            <a:r>
              <a:rPr dirty="0" spc="-10"/>
              <a:t>integrasi/penghubung untuk  melakukan pertukaran </a:t>
            </a:r>
            <a:r>
              <a:rPr dirty="0" spc="-15"/>
              <a:t>Layanan</a:t>
            </a:r>
            <a:r>
              <a:rPr dirty="0" spc="-35"/>
              <a:t> </a:t>
            </a:r>
            <a:r>
              <a:rPr dirty="0" spc="-5"/>
              <a:t>SPBE.</a:t>
            </a:r>
          </a:p>
          <a:p>
            <a:pPr marL="5681345">
              <a:lnSpc>
                <a:spcPct val="100000"/>
              </a:lnSpc>
              <a:spcBef>
                <a:spcPts val="15"/>
              </a:spcBef>
            </a:pPr>
            <a:endParaRPr sz="2350"/>
          </a:p>
          <a:p>
            <a:pPr marL="5694045" marR="5080">
              <a:lnSpc>
                <a:spcPct val="100000"/>
              </a:lnSpc>
            </a:pPr>
            <a:r>
              <a:rPr dirty="0" spc="-5"/>
              <a:t>Penggunaan </a:t>
            </a:r>
            <a:r>
              <a:rPr dirty="0" spc="-10"/>
              <a:t>Sistem Penghubung </a:t>
            </a:r>
            <a:r>
              <a:rPr dirty="0" spc="-15"/>
              <a:t>Layanan  </a:t>
            </a:r>
            <a:r>
              <a:rPr dirty="0" spc="-10"/>
              <a:t>Pemerintah </a:t>
            </a:r>
            <a:r>
              <a:rPr dirty="0" spc="-5"/>
              <a:t>bertujuan </a:t>
            </a:r>
            <a:r>
              <a:rPr dirty="0" spc="-10"/>
              <a:t>untuk  </a:t>
            </a:r>
            <a:r>
              <a:rPr dirty="0" spc="-5"/>
              <a:t>memudahkan dalam </a:t>
            </a:r>
            <a:r>
              <a:rPr dirty="0" spc="-10"/>
              <a:t>melakukan </a:t>
            </a:r>
            <a:r>
              <a:rPr dirty="0" spc="-15"/>
              <a:t>integrasi  </a:t>
            </a:r>
            <a:r>
              <a:rPr dirty="0" spc="-10"/>
              <a:t>antar </a:t>
            </a:r>
            <a:r>
              <a:rPr dirty="0" spc="-15"/>
              <a:t>Layanan </a:t>
            </a:r>
            <a:r>
              <a:rPr dirty="0" spc="-5"/>
              <a:t>SPBE</a:t>
            </a:r>
          </a:p>
        </p:txBody>
      </p:sp>
      <p:sp>
        <p:nvSpPr>
          <p:cNvPr id="6" name="object 6"/>
          <p:cNvSpPr/>
          <p:nvPr/>
        </p:nvSpPr>
        <p:spPr>
          <a:xfrm>
            <a:off x="6204203" y="2452116"/>
            <a:ext cx="0" cy="3451225"/>
          </a:xfrm>
          <a:custGeom>
            <a:avLst/>
            <a:gdLst/>
            <a:ahLst/>
            <a:cxnLst/>
            <a:rect l="l" t="t" r="r" b="b"/>
            <a:pathLst>
              <a:path w="0" h="3451225">
                <a:moveTo>
                  <a:pt x="0" y="0"/>
                </a:moveTo>
                <a:lnTo>
                  <a:pt x="0" y="3451186"/>
                </a:lnTo>
              </a:path>
            </a:pathLst>
          </a:custGeom>
          <a:ln w="6350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03019" y="2075688"/>
            <a:ext cx="3877055" cy="3601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492753" y="659384"/>
            <a:ext cx="653986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C00000"/>
                </a:solidFill>
              </a:rPr>
              <a:t>SISTEM PENGHUBUNG</a:t>
            </a:r>
            <a:r>
              <a:rPr dirty="0" sz="2800" spc="15">
                <a:solidFill>
                  <a:srgbClr val="C00000"/>
                </a:solidFill>
              </a:rPr>
              <a:t> </a:t>
            </a:r>
            <a:r>
              <a:rPr dirty="0" sz="2800" spc="-10">
                <a:solidFill>
                  <a:srgbClr val="C00000"/>
                </a:solidFill>
              </a:rPr>
              <a:t>LAYANAN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6138671" y="1261872"/>
            <a:ext cx="570230" cy="32384"/>
          </a:xfrm>
          <a:custGeom>
            <a:avLst/>
            <a:gdLst/>
            <a:ahLst/>
            <a:cxnLst/>
            <a:rect l="l" t="t" r="r" b="b"/>
            <a:pathLst>
              <a:path w="570229" h="32384">
                <a:moveTo>
                  <a:pt x="569976" y="0"/>
                </a:moveTo>
                <a:lnTo>
                  <a:pt x="0" y="0"/>
                </a:lnTo>
                <a:lnTo>
                  <a:pt x="0" y="32003"/>
                </a:lnTo>
                <a:lnTo>
                  <a:pt x="569976" y="32003"/>
                </a:lnTo>
                <a:lnTo>
                  <a:pt x="56997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2" name="object 12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13" name="object 13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11795506" y="6467652"/>
            <a:ext cx="168910" cy="1873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FFFFFF"/>
                </a:solidFill>
                <a:latin typeface="BPG Chveulebrivi GPL&amp;GNU"/>
                <a:cs typeface="BPG Chveulebrivi GPL&amp;GNU"/>
              </a:rPr>
              <a:t>75</a:t>
            </a:r>
            <a:endParaRPr sz="1050">
              <a:latin typeface="BPG Chveulebrivi GPL&amp;GNU"/>
              <a:cs typeface="BPG Chveulebrivi GPL&amp;GNU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4832" y="318896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18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303019" y="1594103"/>
            <a:ext cx="10088880" cy="4309745"/>
            <a:chOff x="1303019" y="1594103"/>
            <a:chExt cx="10088880" cy="4309745"/>
          </a:xfrm>
        </p:grpSpPr>
        <p:sp>
          <p:nvSpPr>
            <p:cNvPr id="4" name="object 4"/>
            <p:cNvSpPr/>
            <p:nvPr/>
          </p:nvSpPr>
          <p:spPr>
            <a:xfrm>
              <a:off x="4660391" y="1594103"/>
              <a:ext cx="6731508" cy="43083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204204" y="2452115"/>
              <a:ext cx="0" cy="3451225"/>
            </a:xfrm>
            <a:custGeom>
              <a:avLst/>
              <a:gdLst/>
              <a:ahLst/>
              <a:cxnLst/>
              <a:rect l="l" t="t" r="r" b="b"/>
              <a:pathLst>
                <a:path w="0" h="3451225">
                  <a:moveTo>
                    <a:pt x="0" y="0"/>
                  </a:moveTo>
                  <a:lnTo>
                    <a:pt x="0" y="3451186"/>
                  </a:lnTo>
                </a:path>
              </a:pathLst>
            </a:custGeom>
            <a:ln w="635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03019" y="2075687"/>
              <a:ext cx="3877055" cy="36012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92753" y="659384"/>
            <a:ext cx="653986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C00000"/>
                </a:solidFill>
              </a:rPr>
              <a:t>SISTEM PENGHUBUNG</a:t>
            </a:r>
            <a:r>
              <a:rPr dirty="0" sz="2800" spc="15">
                <a:solidFill>
                  <a:srgbClr val="C00000"/>
                </a:solidFill>
              </a:rPr>
              <a:t> </a:t>
            </a:r>
            <a:r>
              <a:rPr dirty="0" sz="2800" spc="-10">
                <a:solidFill>
                  <a:srgbClr val="C00000"/>
                </a:solidFill>
              </a:rPr>
              <a:t>LAYANAN</a:t>
            </a:r>
            <a:endParaRPr sz="2800"/>
          </a:p>
        </p:txBody>
      </p:sp>
      <p:sp>
        <p:nvSpPr>
          <p:cNvPr id="8" name="object 8"/>
          <p:cNvSpPr/>
          <p:nvPr/>
        </p:nvSpPr>
        <p:spPr>
          <a:xfrm>
            <a:off x="6138671" y="1261872"/>
            <a:ext cx="570230" cy="32384"/>
          </a:xfrm>
          <a:custGeom>
            <a:avLst/>
            <a:gdLst/>
            <a:ahLst/>
            <a:cxnLst/>
            <a:rect l="l" t="t" r="r" b="b"/>
            <a:pathLst>
              <a:path w="570229" h="32384">
                <a:moveTo>
                  <a:pt x="569976" y="0"/>
                </a:moveTo>
                <a:lnTo>
                  <a:pt x="0" y="0"/>
                </a:lnTo>
                <a:lnTo>
                  <a:pt x="0" y="32003"/>
                </a:lnTo>
                <a:lnTo>
                  <a:pt x="569976" y="32003"/>
                </a:lnTo>
                <a:lnTo>
                  <a:pt x="56997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12" name="object 12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11795506" y="6467652"/>
            <a:ext cx="168910" cy="1873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FFFFFF"/>
                </a:solidFill>
                <a:latin typeface="BPG Chveulebrivi GPL&amp;GNU"/>
                <a:cs typeface="BPG Chveulebrivi GPL&amp;GNU"/>
              </a:rPr>
              <a:t>76</a:t>
            </a:r>
            <a:endParaRPr sz="1050">
              <a:latin typeface="BPG Chveulebrivi GPL&amp;GNU"/>
              <a:cs typeface="BPG Chveulebrivi GPL&amp;GNU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4832" y="318896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18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910321" y="2073401"/>
            <a:ext cx="0" cy="4131310"/>
          </a:xfrm>
          <a:custGeom>
            <a:avLst/>
            <a:gdLst/>
            <a:ahLst/>
            <a:cxnLst/>
            <a:rect l="l" t="t" r="r" b="b"/>
            <a:pathLst>
              <a:path w="0" h="4131310">
                <a:moveTo>
                  <a:pt x="0" y="0"/>
                </a:moveTo>
                <a:lnTo>
                  <a:pt x="0" y="4130941"/>
                </a:lnTo>
              </a:path>
            </a:pathLst>
          </a:custGeom>
          <a:ln w="28575">
            <a:solidFill>
              <a:srgbClr val="D9D9D9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76650" y="2077973"/>
            <a:ext cx="0" cy="4131310"/>
          </a:xfrm>
          <a:custGeom>
            <a:avLst/>
            <a:gdLst/>
            <a:ahLst/>
            <a:cxnLst/>
            <a:rect l="l" t="t" r="r" b="b"/>
            <a:pathLst>
              <a:path w="0" h="4131310">
                <a:moveTo>
                  <a:pt x="0" y="0"/>
                </a:moveTo>
                <a:lnTo>
                  <a:pt x="0" y="4130941"/>
                </a:lnTo>
              </a:path>
            </a:pathLst>
          </a:custGeom>
          <a:ln w="28575">
            <a:solidFill>
              <a:srgbClr val="D9D9D9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6077584" y="3192652"/>
            <a:ext cx="1426845" cy="695325"/>
            <a:chOff x="6077584" y="3192652"/>
            <a:chExt cx="1426845" cy="695325"/>
          </a:xfrm>
        </p:grpSpPr>
        <p:sp>
          <p:nvSpPr>
            <p:cNvPr id="6" name="object 6"/>
            <p:cNvSpPr/>
            <p:nvPr/>
          </p:nvSpPr>
          <p:spPr>
            <a:xfrm>
              <a:off x="6080759" y="3195827"/>
              <a:ext cx="1420367" cy="6888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080759" y="3195827"/>
              <a:ext cx="1420495" cy="688975"/>
            </a:xfrm>
            <a:custGeom>
              <a:avLst/>
              <a:gdLst/>
              <a:ahLst/>
              <a:cxnLst/>
              <a:rect l="l" t="t" r="r" b="b"/>
              <a:pathLst>
                <a:path w="1420495" h="688975">
                  <a:moveTo>
                    <a:pt x="0" y="114808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305560" y="0"/>
                  </a:lnTo>
                  <a:lnTo>
                    <a:pt x="1350234" y="9026"/>
                  </a:lnTo>
                  <a:lnTo>
                    <a:pt x="1386728" y="33639"/>
                  </a:lnTo>
                  <a:lnTo>
                    <a:pt x="1411341" y="70133"/>
                  </a:lnTo>
                  <a:lnTo>
                    <a:pt x="1420367" y="114808"/>
                  </a:lnTo>
                  <a:lnTo>
                    <a:pt x="1420367" y="574040"/>
                  </a:lnTo>
                  <a:lnTo>
                    <a:pt x="1411341" y="618714"/>
                  </a:lnTo>
                  <a:lnTo>
                    <a:pt x="1386728" y="655208"/>
                  </a:lnTo>
                  <a:lnTo>
                    <a:pt x="1350234" y="679821"/>
                  </a:lnTo>
                  <a:lnTo>
                    <a:pt x="1305560" y="688848"/>
                  </a:lnTo>
                  <a:lnTo>
                    <a:pt x="114807" y="688848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40"/>
                  </a:lnTo>
                  <a:lnTo>
                    <a:pt x="0" y="114808"/>
                  </a:lnTo>
                  <a:close/>
                </a:path>
              </a:pathLst>
            </a:custGeom>
            <a:ln w="6350">
              <a:solidFill>
                <a:srgbClr val="FDC3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413753" y="3238246"/>
            <a:ext cx="7556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arlito"/>
                <a:cs typeface="Carlito"/>
              </a:rPr>
              <a:t>Seluruh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81393" y="3512261"/>
            <a:ext cx="4210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rlito"/>
                <a:cs typeface="Carlito"/>
              </a:rPr>
              <a:t>Un</a:t>
            </a:r>
            <a:r>
              <a:rPr dirty="0" sz="1800" spc="-15">
                <a:latin typeface="Carlito"/>
                <a:cs typeface="Carlito"/>
              </a:rPr>
              <a:t>i</a:t>
            </a:r>
            <a:r>
              <a:rPr dirty="0" sz="1800">
                <a:latin typeface="Carlito"/>
                <a:cs typeface="Carlito"/>
              </a:rPr>
              <a:t>t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669534" y="3540252"/>
            <a:ext cx="1835150" cy="1289685"/>
            <a:chOff x="5669534" y="3540252"/>
            <a:chExt cx="1835150" cy="1289685"/>
          </a:xfrm>
        </p:grpSpPr>
        <p:sp>
          <p:nvSpPr>
            <p:cNvPr id="11" name="object 11"/>
            <p:cNvSpPr/>
            <p:nvPr/>
          </p:nvSpPr>
          <p:spPr>
            <a:xfrm>
              <a:off x="5669534" y="3540252"/>
              <a:ext cx="410845" cy="447675"/>
            </a:xfrm>
            <a:custGeom>
              <a:avLst/>
              <a:gdLst/>
              <a:ahLst/>
              <a:cxnLst/>
              <a:rect l="l" t="t" r="r" b="b"/>
              <a:pathLst>
                <a:path w="410845" h="447675">
                  <a:moveTo>
                    <a:pt x="274133" y="107630"/>
                  </a:moveTo>
                  <a:lnTo>
                    <a:pt x="0" y="408940"/>
                  </a:lnTo>
                  <a:lnTo>
                    <a:pt x="42163" y="447421"/>
                  </a:lnTo>
                  <a:lnTo>
                    <a:pt x="316355" y="146048"/>
                  </a:lnTo>
                  <a:lnTo>
                    <a:pt x="274133" y="107630"/>
                  </a:lnTo>
                  <a:close/>
                </a:path>
                <a:path w="410845" h="447675">
                  <a:moveTo>
                    <a:pt x="386246" y="86487"/>
                  </a:moveTo>
                  <a:lnTo>
                    <a:pt x="293369" y="86487"/>
                  </a:lnTo>
                  <a:lnTo>
                    <a:pt x="335533" y="124968"/>
                  </a:lnTo>
                  <a:lnTo>
                    <a:pt x="316355" y="146048"/>
                  </a:lnTo>
                  <a:lnTo>
                    <a:pt x="358648" y="184531"/>
                  </a:lnTo>
                  <a:lnTo>
                    <a:pt x="386246" y="86487"/>
                  </a:lnTo>
                  <a:close/>
                </a:path>
                <a:path w="410845" h="447675">
                  <a:moveTo>
                    <a:pt x="293369" y="86487"/>
                  </a:moveTo>
                  <a:lnTo>
                    <a:pt x="274133" y="107630"/>
                  </a:lnTo>
                  <a:lnTo>
                    <a:pt x="316355" y="146048"/>
                  </a:lnTo>
                  <a:lnTo>
                    <a:pt x="335533" y="124968"/>
                  </a:lnTo>
                  <a:lnTo>
                    <a:pt x="293369" y="86487"/>
                  </a:lnTo>
                  <a:close/>
                </a:path>
                <a:path w="410845" h="447675">
                  <a:moveTo>
                    <a:pt x="410590" y="0"/>
                  </a:moveTo>
                  <a:lnTo>
                    <a:pt x="231775" y="69087"/>
                  </a:lnTo>
                  <a:lnTo>
                    <a:pt x="274133" y="107630"/>
                  </a:lnTo>
                  <a:lnTo>
                    <a:pt x="293369" y="86487"/>
                  </a:lnTo>
                  <a:lnTo>
                    <a:pt x="386246" y="86487"/>
                  </a:lnTo>
                  <a:lnTo>
                    <a:pt x="410590" y="0"/>
                  </a:lnTo>
                  <a:close/>
                </a:path>
              </a:pathLst>
            </a:custGeom>
            <a:solidFill>
              <a:srgbClr val="FDC3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080760" y="4137660"/>
              <a:ext cx="1420367" cy="6888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080760" y="4137660"/>
              <a:ext cx="1420495" cy="688975"/>
            </a:xfrm>
            <a:custGeom>
              <a:avLst/>
              <a:gdLst/>
              <a:ahLst/>
              <a:cxnLst/>
              <a:rect l="l" t="t" r="r" b="b"/>
              <a:pathLst>
                <a:path w="1420495" h="688975">
                  <a:moveTo>
                    <a:pt x="0" y="114807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305560" y="0"/>
                  </a:lnTo>
                  <a:lnTo>
                    <a:pt x="1350234" y="9026"/>
                  </a:lnTo>
                  <a:lnTo>
                    <a:pt x="1386728" y="33639"/>
                  </a:lnTo>
                  <a:lnTo>
                    <a:pt x="1411341" y="70133"/>
                  </a:lnTo>
                  <a:lnTo>
                    <a:pt x="1420367" y="114807"/>
                  </a:lnTo>
                  <a:lnTo>
                    <a:pt x="1420367" y="574039"/>
                  </a:lnTo>
                  <a:lnTo>
                    <a:pt x="1411341" y="618714"/>
                  </a:lnTo>
                  <a:lnTo>
                    <a:pt x="1386728" y="655208"/>
                  </a:lnTo>
                  <a:lnTo>
                    <a:pt x="1350234" y="679821"/>
                  </a:lnTo>
                  <a:lnTo>
                    <a:pt x="1305560" y="688847"/>
                  </a:lnTo>
                  <a:lnTo>
                    <a:pt x="114807" y="688847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39"/>
                  </a:lnTo>
                  <a:lnTo>
                    <a:pt x="0" y="114807"/>
                  </a:lnTo>
                  <a:close/>
                </a:path>
              </a:pathLst>
            </a:custGeom>
            <a:ln w="6350">
              <a:solidFill>
                <a:srgbClr val="FDC3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349746" y="4181347"/>
            <a:ext cx="8864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arlito"/>
                <a:cs typeface="Carlito"/>
              </a:rPr>
              <a:t>S</a:t>
            </a:r>
            <a:r>
              <a:rPr dirty="0" sz="1800" spc="5" b="1">
                <a:latin typeface="Carlito"/>
                <a:cs typeface="Carlito"/>
              </a:rPr>
              <a:t>e</a:t>
            </a:r>
            <a:r>
              <a:rPr dirty="0" sz="1800" b="1">
                <a:latin typeface="Carlito"/>
                <a:cs typeface="Carlito"/>
              </a:rPr>
              <a:t>bagian</a:t>
            </a:r>
            <a:endParaRPr sz="18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dirty="0" sz="1800" spc="-5">
                <a:latin typeface="Carlito"/>
                <a:cs typeface="Carlito"/>
              </a:rPr>
              <a:t>Unit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020184" y="3620896"/>
            <a:ext cx="2059939" cy="862330"/>
            <a:chOff x="4020184" y="3620896"/>
            <a:chExt cx="2059939" cy="862330"/>
          </a:xfrm>
        </p:grpSpPr>
        <p:sp>
          <p:nvSpPr>
            <p:cNvPr id="16" name="object 16"/>
            <p:cNvSpPr/>
            <p:nvPr/>
          </p:nvSpPr>
          <p:spPr>
            <a:xfrm>
              <a:off x="5667882" y="3951223"/>
              <a:ext cx="412750" cy="532130"/>
            </a:xfrm>
            <a:custGeom>
              <a:avLst/>
              <a:gdLst/>
              <a:ahLst/>
              <a:cxnLst/>
              <a:rect l="l" t="t" r="r" b="b"/>
              <a:pathLst>
                <a:path w="412750" h="532129">
                  <a:moveTo>
                    <a:pt x="285986" y="412265"/>
                  </a:moveTo>
                  <a:lnTo>
                    <a:pt x="240411" y="446786"/>
                  </a:lnTo>
                  <a:lnTo>
                    <a:pt x="412241" y="531749"/>
                  </a:lnTo>
                  <a:lnTo>
                    <a:pt x="394202" y="435101"/>
                  </a:lnTo>
                  <a:lnTo>
                    <a:pt x="303275" y="435101"/>
                  </a:lnTo>
                  <a:lnTo>
                    <a:pt x="285986" y="412265"/>
                  </a:lnTo>
                  <a:close/>
                </a:path>
                <a:path w="412750" h="532129">
                  <a:moveTo>
                    <a:pt x="331503" y="377789"/>
                  </a:moveTo>
                  <a:lnTo>
                    <a:pt x="285986" y="412265"/>
                  </a:lnTo>
                  <a:lnTo>
                    <a:pt x="303275" y="435101"/>
                  </a:lnTo>
                  <a:lnTo>
                    <a:pt x="348741" y="400557"/>
                  </a:lnTo>
                  <a:lnTo>
                    <a:pt x="331503" y="377789"/>
                  </a:lnTo>
                  <a:close/>
                </a:path>
                <a:path w="412750" h="532129">
                  <a:moveTo>
                    <a:pt x="377063" y="343281"/>
                  </a:moveTo>
                  <a:lnTo>
                    <a:pt x="331503" y="377789"/>
                  </a:lnTo>
                  <a:lnTo>
                    <a:pt x="348741" y="400557"/>
                  </a:lnTo>
                  <a:lnTo>
                    <a:pt x="303275" y="435101"/>
                  </a:lnTo>
                  <a:lnTo>
                    <a:pt x="394202" y="435101"/>
                  </a:lnTo>
                  <a:lnTo>
                    <a:pt x="377063" y="343281"/>
                  </a:lnTo>
                  <a:close/>
                </a:path>
                <a:path w="412750" h="532129">
                  <a:moveTo>
                    <a:pt x="45465" y="0"/>
                  </a:moveTo>
                  <a:lnTo>
                    <a:pt x="0" y="34543"/>
                  </a:lnTo>
                  <a:lnTo>
                    <a:pt x="285986" y="412265"/>
                  </a:lnTo>
                  <a:lnTo>
                    <a:pt x="331503" y="377789"/>
                  </a:lnTo>
                  <a:lnTo>
                    <a:pt x="45465" y="0"/>
                  </a:lnTo>
                  <a:close/>
                </a:path>
              </a:pathLst>
            </a:custGeom>
            <a:solidFill>
              <a:srgbClr val="FDC3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023359" y="3624071"/>
              <a:ext cx="1667255" cy="6888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023359" y="3624071"/>
              <a:ext cx="1667510" cy="688975"/>
            </a:xfrm>
            <a:custGeom>
              <a:avLst/>
              <a:gdLst/>
              <a:ahLst/>
              <a:cxnLst/>
              <a:rect l="l" t="t" r="r" b="b"/>
              <a:pathLst>
                <a:path w="1667510" h="688975">
                  <a:moveTo>
                    <a:pt x="0" y="114807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552448" y="0"/>
                  </a:lnTo>
                  <a:lnTo>
                    <a:pt x="1597122" y="9026"/>
                  </a:lnTo>
                  <a:lnTo>
                    <a:pt x="1633616" y="33639"/>
                  </a:lnTo>
                  <a:lnTo>
                    <a:pt x="1658229" y="70133"/>
                  </a:lnTo>
                  <a:lnTo>
                    <a:pt x="1667255" y="114807"/>
                  </a:lnTo>
                  <a:lnTo>
                    <a:pt x="1667255" y="574039"/>
                  </a:lnTo>
                  <a:lnTo>
                    <a:pt x="1658229" y="618714"/>
                  </a:lnTo>
                  <a:lnTo>
                    <a:pt x="1633616" y="655208"/>
                  </a:lnTo>
                  <a:lnTo>
                    <a:pt x="1597122" y="679821"/>
                  </a:lnTo>
                  <a:lnTo>
                    <a:pt x="1552448" y="688847"/>
                  </a:lnTo>
                  <a:lnTo>
                    <a:pt x="114807" y="688847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39"/>
                  </a:lnTo>
                  <a:lnTo>
                    <a:pt x="0" y="114807"/>
                  </a:lnTo>
                  <a:close/>
                </a:path>
              </a:pathLst>
            </a:custGeom>
            <a:ln w="6350">
              <a:solidFill>
                <a:srgbClr val="FDC3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4345940" y="3666185"/>
            <a:ext cx="1022350" cy="575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45">
                <a:latin typeface="Carlito"/>
                <a:cs typeface="Carlito"/>
              </a:rPr>
              <a:t>P</a:t>
            </a:r>
            <a:r>
              <a:rPr dirty="0" sz="1800">
                <a:latin typeface="Carlito"/>
                <a:cs typeface="Carlito"/>
              </a:rPr>
              <a:t>en</a:t>
            </a:r>
            <a:r>
              <a:rPr dirty="0" sz="1800" spc="5">
                <a:latin typeface="Carlito"/>
                <a:cs typeface="Carlito"/>
              </a:rPr>
              <a:t>e</a:t>
            </a:r>
            <a:r>
              <a:rPr dirty="0" sz="1800" spc="-45">
                <a:latin typeface="Carlito"/>
                <a:cs typeface="Carlito"/>
              </a:rPr>
              <a:t>r</a:t>
            </a:r>
            <a:r>
              <a:rPr dirty="0" sz="1800">
                <a:latin typeface="Carlito"/>
                <a:cs typeface="Carlito"/>
              </a:rPr>
              <a:t>apan</a:t>
            </a:r>
            <a:endParaRPr sz="18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latin typeface="Carlito"/>
                <a:cs typeface="Carlito"/>
              </a:rPr>
              <a:t>Layanan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0404093" y="2762757"/>
            <a:ext cx="1306830" cy="701675"/>
            <a:chOff x="10404093" y="2762757"/>
            <a:chExt cx="1306830" cy="701675"/>
          </a:xfrm>
        </p:grpSpPr>
        <p:sp>
          <p:nvSpPr>
            <p:cNvPr id="21" name="object 21"/>
            <p:cNvSpPr/>
            <p:nvPr/>
          </p:nvSpPr>
          <p:spPr>
            <a:xfrm>
              <a:off x="10410443" y="2769107"/>
              <a:ext cx="1294130" cy="688975"/>
            </a:xfrm>
            <a:custGeom>
              <a:avLst/>
              <a:gdLst/>
              <a:ahLst/>
              <a:cxnLst/>
              <a:rect l="l" t="t" r="r" b="b"/>
              <a:pathLst>
                <a:path w="1294129" h="688975">
                  <a:moveTo>
                    <a:pt x="1179067" y="0"/>
                  </a:moveTo>
                  <a:lnTo>
                    <a:pt x="114807" y="0"/>
                  </a:lnTo>
                  <a:lnTo>
                    <a:pt x="70133" y="9026"/>
                  </a:lnTo>
                  <a:lnTo>
                    <a:pt x="33639" y="33639"/>
                  </a:lnTo>
                  <a:lnTo>
                    <a:pt x="9026" y="70133"/>
                  </a:lnTo>
                  <a:lnTo>
                    <a:pt x="0" y="114807"/>
                  </a:lnTo>
                  <a:lnTo>
                    <a:pt x="0" y="574039"/>
                  </a:lnTo>
                  <a:lnTo>
                    <a:pt x="9026" y="618714"/>
                  </a:lnTo>
                  <a:lnTo>
                    <a:pt x="33639" y="655208"/>
                  </a:lnTo>
                  <a:lnTo>
                    <a:pt x="70133" y="679821"/>
                  </a:lnTo>
                  <a:lnTo>
                    <a:pt x="114807" y="688847"/>
                  </a:lnTo>
                  <a:lnTo>
                    <a:pt x="1179067" y="688847"/>
                  </a:lnTo>
                  <a:lnTo>
                    <a:pt x="1223742" y="679821"/>
                  </a:lnTo>
                  <a:lnTo>
                    <a:pt x="1260236" y="655208"/>
                  </a:lnTo>
                  <a:lnTo>
                    <a:pt x="1284849" y="618714"/>
                  </a:lnTo>
                  <a:lnTo>
                    <a:pt x="1293876" y="574039"/>
                  </a:lnTo>
                  <a:lnTo>
                    <a:pt x="1293876" y="114807"/>
                  </a:lnTo>
                  <a:lnTo>
                    <a:pt x="1284849" y="70133"/>
                  </a:lnTo>
                  <a:lnTo>
                    <a:pt x="1260236" y="33639"/>
                  </a:lnTo>
                  <a:lnTo>
                    <a:pt x="1223742" y="9026"/>
                  </a:lnTo>
                  <a:lnTo>
                    <a:pt x="1179067" y="0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410443" y="2769107"/>
              <a:ext cx="1294130" cy="688975"/>
            </a:xfrm>
            <a:custGeom>
              <a:avLst/>
              <a:gdLst/>
              <a:ahLst/>
              <a:cxnLst/>
              <a:rect l="l" t="t" r="r" b="b"/>
              <a:pathLst>
                <a:path w="1294129" h="688975">
                  <a:moveTo>
                    <a:pt x="0" y="114807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179067" y="0"/>
                  </a:lnTo>
                  <a:lnTo>
                    <a:pt x="1223742" y="9026"/>
                  </a:lnTo>
                  <a:lnTo>
                    <a:pt x="1260236" y="33639"/>
                  </a:lnTo>
                  <a:lnTo>
                    <a:pt x="1284849" y="70133"/>
                  </a:lnTo>
                  <a:lnTo>
                    <a:pt x="1293876" y="114807"/>
                  </a:lnTo>
                  <a:lnTo>
                    <a:pt x="1293876" y="574039"/>
                  </a:lnTo>
                  <a:lnTo>
                    <a:pt x="1284849" y="618714"/>
                  </a:lnTo>
                  <a:lnTo>
                    <a:pt x="1260236" y="655208"/>
                  </a:lnTo>
                  <a:lnTo>
                    <a:pt x="1223742" y="679821"/>
                  </a:lnTo>
                  <a:lnTo>
                    <a:pt x="1179067" y="688847"/>
                  </a:lnTo>
                  <a:lnTo>
                    <a:pt x="114807" y="688847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39"/>
                  </a:lnTo>
                  <a:lnTo>
                    <a:pt x="0" y="114807"/>
                  </a:lnTo>
                  <a:close/>
                </a:path>
              </a:pathLst>
            </a:custGeom>
            <a:ln w="12700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10864088" y="2949702"/>
            <a:ext cx="3879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Ada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9907905" y="3114294"/>
            <a:ext cx="1802764" cy="1293495"/>
            <a:chOff x="9907905" y="3114294"/>
            <a:chExt cx="1802764" cy="1293495"/>
          </a:xfrm>
        </p:grpSpPr>
        <p:sp>
          <p:nvSpPr>
            <p:cNvPr id="25" name="object 25"/>
            <p:cNvSpPr/>
            <p:nvPr/>
          </p:nvSpPr>
          <p:spPr>
            <a:xfrm>
              <a:off x="9907905" y="3114293"/>
              <a:ext cx="1796414" cy="1287145"/>
            </a:xfrm>
            <a:custGeom>
              <a:avLst/>
              <a:gdLst/>
              <a:ahLst/>
              <a:cxnLst/>
              <a:rect l="l" t="t" r="r" b="b"/>
              <a:pathLst>
                <a:path w="1796415" h="1287145">
                  <a:moveTo>
                    <a:pt x="502031" y="0"/>
                  </a:moveTo>
                  <a:lnTo>
                    <a:pt x="378460" y="32512"/>
                  </a:lnTo>
                  <a:lnTo>
                    <a:pt x="403593" y="61125"/>
                  </a:lnTo>
                  <a:lnTo>
                    <a:pt x="0" y="415671"/>
                  </a:lnTo>
                  <a:lnTo>
                    <a:pt x="25146" y="444246"/>
                  </a:lnTo>
                  <a:lnTo>
                    <a:pt x="428777" y="89789"/>
                  </a:lnTo>
                  <a:lnTo>
                    <a:pt x="453898" y="118364"/>
                  </a:lnTo>
                  <a:lnTo>
                    <a:pt x="482295" y="48514"/>
                  </a:lnTo>
                  <a:lnTo>
                    <a:pt x="502031" y="0"/>
                  </a:lnTo>
                  <a:close/>
                </a:path>
                <a:path w="1796415" h="1287145">
                  <a:moveTo>
                    <a:pt x="1796415" y="712978"/>
                  </a:moveTo>
                  <a:lnTo>
                    <a:pt x="1787385" y="668312"/>
                  </a:lnTo>
                  <a:lnTo>
                    <a:pt x="1762772" y="631812"/>
                  </a:lnTo>
                  <a:lnTo>
                    <a:pt x="1726272" y="607199"/>
                  </a:lnTo>
                  <a:lnTo>
                    <a:pt x="1681607" y="598170"/>
                  </a:lnTo>
                  <a:lnTo>
                    <a:pt x="617347" y="598170"/>
                  </a:lnTo>
                  <a:lnTo>
                    <a:pt x="572668" y="607199"/>
                  </a:lnTo>
                  <a:lnTo>
                    <a:pt x="536168" y="631812"/>
                  </a:lnTo>
                  <a:lnTo>
                    <a:pt x="511556" y="668312"/>
                  </a:lnTo>
                  <a:lnTo>
                    <a:pt x="502539" y="712978"/>
                  </a:lnTo>
                  <a:lnTo>
                    <a:pt x="502539" y="1172210"/>
                  </a:lnTo>
                  <a:lnTo>
                    <a:pt x="511556" y="1216888"/>
                  </a:lnTo>
                  <a:lnTo>
                    <a:pt x="536168" y="1253388"/>
                  </a:lnTo>
                  <a:lnTo>
                    <a:pt x="572668" y="1278001"/>
                  </a:lnTo>
                  <a:lnTo>
                    <a:pt x="617347" y="1287018"/>
                  </a:lnTo>
                  <a:lnTo>
                    <a:pt x="1681607" y="1287018"/>
                  </a:lnTo>
                  <a:lnTo>
                    <a:pt x="1726272" y="1278001"/>
                  </a:lnTo>
                  <a:lnTo>
                    <a:pt x="1762772" y="1253388"/>
                  </a:lnTo>
                  <a:lnTo>
                    <a:pt x="1787385" y="1216888"/>
                  </a:lnTo>
                  <a:lnTo>
                    <a:pt x="1796415" y="1172210"/>
                  </a:lnTo>
                  <a:lnTo>
                    <a:pt x="1796415" y="712978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410444" y="3712463"/>
              <a:ext cx="1294130" cy="688975"/>
            </a:xfrm>
            <a:custGeom>
              <a:avLst/>
              <a:gdLst/>
              <a:ahLst/>
              <a:cxnLst/>
              <a:rect l="l" t="t" r="r" b="b"/>
              <a:pathLst>
                <a:path w="1294129" h="688975">
                  <a:moveTo>
                    <a:pt x="0" y="114808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179067" y="0"/>
                  </a:lnTo>
                  <a:lnTo>
                    <a:pt x="1223742" y="9026"/>
                  </a:lnTo>
                  <a:lnTo>
                    <a:pt x="1260236" y="33639"/>
                  </a:lnTo>
                  <a:lnTo>
                    <a:pt x="1284849" y="70133"/>
                  </a:lnTo>
                  <a:lnTo>
                    <a:pt x="1293876" y="114808"/>
                  </a:lnTo>
                  <a:lnTo>
                    <a:pt x="1293876" y="574040"/>
                  </a:lnTo>
                  <a:lnTo>
                    <a:pt x="1284849" y="618714"/>
                  </a:lnTo>
                  <a:lnTo>
                    <a:pt x="1260236" y="655208"/>
                  </a:lnTo>
                  <a:lnTo>
                    <a:pt x="1223742" y="679821"/>
                  </a:lnTo>
                  <a:lnTo>
                    <a:pt x="1179067" y="688848"/>
                  </a:lnTo>
                  <a:lnTo>
                    <a:pt x="114807" y="688848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40"/>
                  </a:lnTo>
                  <a:lnTo>
                    <a:pt x="0" y="114808"/>
                  </a:lnTo>
                  <a:close/>
                </a:path>
              </a:pathLst>
            </a:custGeom>
            <a:ln w="12700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10797031" y="3892118"/>
            <a:ext cx="52197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dak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246109" y="3194050"/>
            <a:ext cx="2164080" cy="862965"/>
            <a:chOff x="8246109" y="3194050"/>
            <a:chExt cx="2164080" cy="862965"/>
          </a:xfrm>
        </p:grpSpPr>
        <p:sp>
          <p:nvSpPr>
            <p:cNvPr id="29" name="object 29"/>
            <p:cNvSpPr/>
            <p:nvPr/>
          </p:nvSpPr>
          <p:spPr>
            <a:xfrm>
              <a:off x="8252460" y="3200399"/>
              <a:ext cx="2157730" cy="856615"/>
            </a:xfrm>
            <a:custGeom>
              <a:avLst/>
              <a:gdLst/>
              <a:ahLst/>
              <a:cxnLst/>
              <a:rect l="l" t="t" r="r" b="b"/>
              <a:pathLst>
                <a:path w="2157729" h="856614">
                  <a:moveTo>
                    <a:pt x="2157476" y="856361"/>
                  </a:moveTo>
                  <a:lnTo>
                    <a:pt x="2140318" y="800608"/>
                  </a:lnTo>
                  <a:lnTo>
                    <a:pt x="2119884" y="734187"/>
                  </a:lnTo>
                  <a:lnTo>
                    <a:pt x="2092337" y="760514"/>
                  </a:lnTo>
                  <a:lnTo>
                    <a:pt x="1681734" y="330454"/>
                  </a:lnTo>
                  <a:lnTo>
                    <a:pt x="1667256" y="344347"/>
                  </a:lnTo>
                  <a:lnTo>
                    <a:pt x="1667256" y="114554"/>
                  </a:lnTo>
                  <a:lnTo>
                    <a:pt x="1658239" y="69977"/>
                  </a:lnTo>
                  <a:lnTo>
                    <a:pt x="1633689" y="33566"/>
                  </a:lnTo>
                  <a:lnTo>
                    <a:pt x="1597279" y="9017"/>
                  </a:lnTo>
                  <a:lnTo>
                    <a:pt x="1552702" y="0"/>
                  </a:lnTo>
                  <a:lnTo>
                    <a:pt x="114554" y="0"/>
                  </a:lnTo>
                  <a:lnTo>
                    <a:pt x="69964" y="9017"/>
                  </a:lnTo>
                  <a:lnTo>
                    <a:pt x="33553" y="33566"/>
                  </a:lnTo>
                  <a:lnTo>
                    <a:pt x="9004" y="69977"/>
                  </a:lnTo>
                  <a:lnTo>
                    <a:pt x="0" y="114554"/>
                  </a:lnTo>
                  <a:lnTo>
                    <a:pt x="0" y="572770"/>
                  </a:lnTo>
                  <a:lnTo>
                    <a:pt x="9004" y="617359"/>
                  </a:lnTo>
                  <a:lnTo>
                    <a:pt x="33553" y="653770"/>
                  </a:lnTo>
                  <a:lnTo>
                    <a:pt x="69964" y="678319"/>
                  </a:lnTo>
                  <a:lnTo>
                    <a:pt x="114554" y="687324"/>
                  </a:lnTo>
                  <a:lnTo>
                    <a:pt x="1552702" y="687324"/>
                  </a:lnTo>
                  <a:lnTo>
                    <a:pt x="1597279" y="678319"/>
                  </a:lnTo>
                  <a:lnTo>
                    <a:pt x="1633689" y="653770"/>
                  </a:lnTo>
                  <a:lnTo>
                    <a:pt x="1658239" y="617359"/>
                  </a:lnTo>
                  <a:lnTo>
                    <a:pt x="1667256" y="572770"/>
                  </a:lnTo>
                  <a:lnTo>
                    <a:pt x="1667256" y="370586"/>
                  </a:lnTo>
                  <a:lnTo>
                    <a:pt x="2064791" y="786815"/>
                  </a:lnTo>
                  <a:lnTo>
                    <a:pt x="2037207" y="813181"/>
                  </a:lnTo>
                  <a:lnTo>
                    <a:pt x="2157476" y="856361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252459" y="3200400"/>
              <a:ext cx="1667510" cy="687705"/>
            </a:xfrm>
            <a:custGeom>
              <a:avLst/>
              <a:gdLst/>
              <a:ahLst/>
              <a:cxnLst/>
              <a:rect l="l" t="t" r="r" b="b"/>
              <a:pathLst>
                <a:path w="1667509" h="687704">
                  <a:moveTo>
                    <a:pt x="0" y="114553"/>
                  </a:moveTo>
                  <a:lnTo>
                    <a:pt x="9005" y="69973"/>
                  </a:lnTo>
                  <a:lnTo>
                    <a:pt x="33559" y="33559"/>
                  </a:lnTo>
                  <a:lnTo>
                    <a:pt x="69973" y="9005"/>
                  </a:lnTo>
                  <a:lnTo>
                    <a:pt x="114554" y="0"/>
                  </a:lnTo>
                  <a:lnTo>
                    <a:pt x="1552702" y="0"/>
                  </a:lnTo>
                  <a:lnTo>
                    <a:pt x="1597282" y="9005"/>
                  </a:lnTo>
                  <a:lnTo>
                    <a:pt x="1633696" y="33559"/>
                  </a:lnTo>
                  <a:lnTo>
                    <a:pt x="1658250" y="69973"/>
                  </a:lnTo>
                  <a:lnTo>
                    <a:pt x="1667256" y="114553"/>
                  </a:lnTo>
                  <a:lnTo>
                    <a:pt x="1667256" y="572769"/>
                  </a:lnTo>
                  <a:lnTo>
                    <a:pt x="1658250" y="617350"/>
                  </a:lnTo>
                  <a:lnTo>
                    <a:pt x="1633696" y="653764"/>
                  </a:lnTo>
                  <a:lnTo>
                    <a:pt x="1597282" y="678318"/>
                  </a:lnTo>
                  <a:lnTo>
                    <a:pt x="1552702" y="687324"/>
                  </a:lnTo>
                  <a:lnTo>
                    <a:pt x="114554" y="687324"/>
                  </a:lnTo>
                  <a:lnTo>
                    <a:pt x="69973" y="678318"/>
                  </a:lnTo>
                  <a:lnTo>
                    <a:pt x="33559" y="653764"/>
                  </a:lnTo>
                  <a:lnTo>
                    <a:pt x="9005" y="617350"/>
                  </a:lnTo>
                  <a:lnTo>
                    <a:pt x="0" y="572769"/>
                  </a:lnTo>
                  <a:lnTo>
                    <a:pt x="0" y="114553"/>
                  </a:lnTo>
                  <a:close/>
                </a:path>
              </a:pathLst>
            </a:custGeom>
            <a:ln w="12700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8674734" y="3379723"/>
            <a:ext cx="8242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n</a:t>
            </a:r>
            <a:r>
              <a:rPr dirty="0" sz="1800" spc="-3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dirty="0" sz="1800" spc="5">
                <a:solidFill>
                  <a:srgbClr val="FFFFFF"/>
                </a:solidFill>
                <a:latin typeface="Carlito"/>
                <a:cs typeface="Carlito"/>
              </a:rPr>
              <a:t>g</a:t>
            </a:r>
            <a:r>
              <a:rPr dirty="0" sz="1800" spc="-4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asi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2425700" y="647191"/>
            <a:ext cx="8166734" cy="5594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500" spc="-5">
                <a:solidFill>
                  <a:srgbClr val="C00000"/>
                </a:solidFill>
              </a:rPr>
              <a:t>SISTEM PENGHUBUNG</a:t>
            </a:r>
            <a:r>
              <a:rPr dirty="0" sz="3500" spc="-60">
                <a:solidFill>
                  <a:srgbClr val="C00000"/>
                </a:solidFill>
              </a:rPr>
              <a:t> </a:t>
            </a:r>
            <a:r>
              <a:rPr dirty="0" sz="3500" spc="-5">
                <a:solidFill>
                  <a:srgbClr val="C00000"/>
                </a:solidFill>
              </a:rPr>
              <a:t>LAYANAN</a:t>
            </a:r>
            <a:endParaRPr sz="3500"/>
          </a:p>
        </p:txBody>
      </p:sp>
      <p:sp>
        <p:nvSpPr>
          <p:cNvPr id="33" name="object 33"/>
          <p:cNvSpPr/>
          <p:nvPr/>
        </p:nvSpPr>
        <p:spPr>
          <a:xfrm>
            <a:off x="5716523" y="1261872"/>
            <a:ext cx="723900" cy="32384"/>
          </a:xfrm>
          <a:custGeom>
            <a:avLst/>
            <a:gdLst/>
            <a:ahLst/>
            <a:cxnLst/>
            <a:rect l="l" t="t" r="r" b="b"/>
            <a:pathLst>
              <a:path w="723900" h="32384">
                <a:moveTo>
                  <a:pt x="723900" y="0"/>
                </a:moveTo>
                <a:lnTo>
                  <a:pt x="0" y="0"/>
                </a:lnTo>
                <a:lnTo>
                  <a:pt x="0" y="32003"/>
                </a:lnTo>
                <a:lnTo>
                  <a:pt x="723900" y="32003"/>
                </a:lnTo>
                <a:lnTo>
                  <a:pt x="7239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814832" y="318896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0" b="1">
                <a:latin typeface="Carlito"/>
                <a:cs typeface="Carlito"/>
              </a:rPr>
              <a:t> </a:t>
            </a:r>
            <a:r>
              <a:rPr dirty="0" sz="1800" spc="-5" b="1">
                <a:latin typeface="Carlito"/>
                <a:cs typeface="Carlito"/>
              </a:rPr>
              <a:t>18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272283" y="3628644"/>
            <a:ext cx="922019" cy="688975"/>
          </a:xfrm>
          <a:custGeom>
            <a:avLst/>
            <a:gdLst/>
            <a:ahLst/>
            <a:cxnLst/>
            <a:rect l="l" t="t" r="r" b="b"/>
            <a:pathLst>
              <a:path w="922019" h="688975">
                <a:moveTo>
                  <a:pt x="807212" y="0"/>
                </a:moveTo>
                <a:lnTo>
                  <a:pt x="114808" y="0"/>
                </a:lnTo>
                <a:lnTo>
                  <a:pt x="70133" y="9026"/>
                </a:lnTo>
                <a:lnTo>
                  <a:pt x="33639" y="33639"/>
                </a:lnTo>
                <a:lnTo>
                  <a:pt x="9026" y="70133"/>
                </a:lnTo>
                <a:lnTo>
                  <a:pt x="0" y="114807"/>
                </a:lnTo>
                <a:lnTo>
                  <a:pt x="0" y="574039"/>
                </a:lnTo>
                <a:lnTo>
                  <a:pt x="9026" y="618714"/>
                </a:lnTo>
                <a:lnTo>
                  <a:pt x="33639" y="655208"/>
                </a:lnTo>
                <a:lnTo>
                  <a:pt x="70133" y="679821"/>
                </a:lnTo>
                <a:lnTo>
                  <a:pt x="114808" y="688847"/>
                </a:lnTo>
                <a:lnTo>
                  <a:pt x="807212" y="688847"/>
                </a:lnTo>
                <a:lnTo>
                  <a:pt x="851886" y="679821"/>
                </a:lnTo>
                <a:lnTo>
                  <a:pt x="888380" y="655208"/>
                </a:lnTo>
                <a:lnTo>
                  <a:pt x="912993" y="618714"/>
                </a:lnTo>
                <a:lnTo>
                  <a:pt x="922020" y="574039"/>
                </a:lnTo>
                <a:lnTo>
                  <a:pt x="922020" y="114807"/>
                </a:lnTo>
                <a:lnTo>
                  <a:pt x="912993" y="70133"/>
                </a:lnTo>
                <a:lnTo>
                  <a:pt x="888380" y="33639"/>
                </a:lnTo>
                <a:lnTo>
                  <a:pt x="851886" y="9026"/>
                </a:lnTo>
                <a:lnTo>
                  <a:pt x="807212" y="0"/>
                </a:lnTo>
                <a:close/>
              </a:path>
            </a:pathLst>
          </a:custGeom>
          <a:solidFill>
            <a:srgbClr val="4189B3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2539745" y="3808603"/>
            <a:ext cx="3886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rlito"/>
                <a:cs typeface="Carlito"/>
              </a:rPr>
              <a:t>d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772920" y="3973829"/>
            <a:ext cx="1421765" cy="1285875"/>
            <a:chOff x="1772920" y="3973829"/>
            <a:chExt cx="1421765" cy="1285875"/>
          </a:xfrm>
        </p:grpSpPr>
        <p:sp>
          <p:nvSpPr>
            <p:cNvPr id="40" name="object 40"/>
            <p:cNvSpPr/>
            <p:nvPr/>
          </p:nvSpPr>
          <p:spPr>
            <a:xfrm>
              <a:off x="1772920" y="3973829"/>
              <a:ext cx="499109" cy="439420"/>
            </a:xfrm>
            <a:custGeom>
              <a:avLst/>
              <a:gdLst/>
              <a:ahLst/>
              <a:cxnLst/>
              <a:rect l="l" t="t" r="r" b="b"/>
              <a:pathLst>
                <a:path w="499110" h="439420">
                  <a:moveTo>
                    <a:pt x="456270" y="37272"/>
                  </a:moveTo>
                  <a:lnTo>
                    <a:pt x="428377" y="42647"/>
                  </a:lnTo>
                  <a:lnTo>
                    <a:pt x="0" y="417449"/>
                  </a:lnTo>
                  <a:lnTo>
                    <a:pt x="18796" y="438912"/>
                  </a:lnTo>
                  <a:lnTo>
                    <a:pt x="447235" y="64157"/>
                  </a:lnTo>
                  <a:lnTo>
                    <a:pt x="456270" y="37272"/>
                  </a:lnTo>
                  <a:close/>
                </a:path>
                <a:path w="499110" h="439420">
                  <a:moveTo>
                    <a:pt x="496329" y="7874"/>
                  </a:moveTo>
                  <a:lnTo>
                    <a:pt x="468122" y="7874"/>
                  </a:lnTo>
                  <a:lnTo>
                    <a:pt x="487044" y="29337"/>
                  </a:lnTo>
                  <a:lnTo>
                    <a:pt x="447235" y="64157"/>
                  </a:lnTo>
                  <a:lnTo>
                    <a:pt x="432435" y="108204"/>
                  </a:lnTo>
                  <a:lnTo>
                    <a:pt x="429894" y="115697"/>
                  </a:lnTo>
                  <a:lnTo>
                    <a:pt x="433959" y="123698"/>
                  </a:lnTo>
                  <a:lnTo>
                    <a:pt x="448944" y="128778"/>
                  </a:lnTo>
                  <a:lnTo>
                    <a:pt x="457073" y="124714"/>
                  </a:lnTo>
                  <a:lnTo>
                    <a:pt x="459486" y="117221"/>
                  </a:lnTo>
                  <a:lnTo>
                    <a:pt x="496329" y="7874"/>
                  </a:lnTo>
                  <a:close/>
                </a:path>
                <a:path w="499110" h="439420">
                  <a:moveTo>
                    <a:pt x="473608" y="14097"/>
                  </a:moveTo>
                  <a:lnTo>
                    <a:pt x="464057" y="14097"/>
                  </a:lnTo>
                  <a:lnTo>
                    <a:pt x="480313" y="32639"/>
                  </a:lnTo>
                  <a:lnTo>
                    <a:pt x="456270" y="37272"/>
                  </a:lnTo>
                  <a:lnTo>
                    <a:pt x="447235" y="64157"/>
                  </a:lnTo>
                  <a:lnTo>
                    <a:pt x="487044" y="29337"/>
                  </a:lnTo>
                  <a:lnTo>
                    <a:pt x="473608" y="14097"/>
                  </a:lnTo>
                  <a:close/>
                </a:path>
                <a:path w="499110" h="439420">
                  <a:moveTo>
                    <a:pt x="498982" y="0"/>
                  </a:moveTo>
                  <a:lnTo>
                    <a:pt x="369697" y="24892"/>
                  </a:lnTo>
                  <a:lnTo>
                    <a:pt x="364617" y="32385"/>
                  </a:lnTo>
                  <a:lnTo>
                    <a:pt x="366141" y="40132"/>
                  </a:lnTo>
                  <a:lnTo>
                    <a:pt x="367538" y="47879"/>
                  </a:lnTo>
                  <a:lnTo>
                    <a:pt x="375031" y="52959"/>
                  </a:lnTo>
                  <a:lnTo>
                    <a:pt x="428377" y="42647"/>
                  </a:lnTo>
                  <a:lnTo>
                    <a:pt x="468122" y="7874"/>
                  </a:lnTo>
                  <a:lnTo>
                    <a:pt x="496329" y="7874"/>
                  </a:lnTo>
                  <a:lnTo>
                    <a:pt x="498982" y="0"/>
                  </a:lnTo>
                  <a:close/>
                </a:path>
                <a:path w="499110" h="439420">
                  <a:moveTo>
                    <a:pt x="468122" y="7874"/>
                  </a:moveTo>
                  <a:lnTo>
                    <a:pt x="428377" y="42647"/>
                  </a:lnTo>
                  <a:lnTo>
                    <a:pt x="456270" y="37272"/>
                  </a:lnTo>
                  <a:lnTo>
                    <a:pt x="464057" y="14097"/>
                  </a:lnTo>
                  <a:lnTo>
                    <a:pt x="473608" y="14097"/>
                  </a:lnTo>
                  <a:lnTo>
                    <a:pt x="468122" y="7874"/>
                  </a:lnTo>
                  <a:close/>
                </a:path>
                <a:path w="499110" h="439420">
                  <a:moveTo>
                    <a:pt x="464057" y="14097"/>
                  </a:moveTo>
                  <a:lnTo>
                    <a:pt x="456270" y="37272"/>
                  </a:lnTo>
                  <a:lnTo>
                    <a:pt x="480313" y="32639"/>
                  </a:lnTo>
                  <a:lnTo>
                    <a:pt x="464057" y="14097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272284" y="4570475"/>
              <a:ext cx="922019" cy="688975"/>
            </a:xfrm>
            <a:custGeom>
              <a:avLst/>
              <a:gdLst/>
              <a:ahLst/>
              <a:cxnLst/>
              <a:rect l="l" t="t" r="r" b="b"/>
              <a:pathLst>
                <a:path w="922019" h="688975">
                  <a:moveTo>
                    <a:pt x="807212" y="0"/>
                  </a:moveTo>
                  <a:lnTo>
                    <a:pt x="114808" y="0"/>
                  </a:lnTo>
                  <a:lnTo>
                    <a:pt x="70133" y="9026"/>
                  </a:lnTo>
                  <a:lnTo>
                    <a:pt x="33639" y="33639"/>
                  </a:lnTo>
                  <a:lnTo>
                    <a:pt x="9026" y="70133"/>
                  </a:lnTo>
                  <a:lnTo>
                    <a:pt x="0" y="114807"/>
                  </a:lnTo>
                  <a:lnTo>
                    <a:pt x="0" y="574040"/>
                  </a:lnTo>
                  <a:lnTo>
                    <a:pt x="9026" y="618714"/>
                  </a:lnTo>
                  <a:lnTo>
                    <a:pt x="33639" y="655208"/>
                  </a:lnTo>
                  <a:lnTo>
                    <a:pt x="70133" y="679821"/>
                  </a:lnTo>
                  <a:lnTo>
                    <a:pt x="114808" y="688848"/>
                  </a:lnTo>
                  <a:lnTo>
                    <a:pt x="807212" y="688848"/>
                  </a:lnTo>
                  <a:lnTo>
                    <a:pt x="851886" y="679821"/>
                  </a:lnTo>
                  <a:lnTo>
                    <a:pt x="888380" y="655208"/>
                  </a:lnTo>
                  <a:lnTo>
                    <a:pt x="912993" y="618714"/>
                  </a:lnTo>
                  <a:lnTo>
                    <a:pt x="922020" y="574040"/>
                  </a:lnTo>
                  <a:lnTo>
                    <a:pt x="922020" y="114807"/>
                  </a:lnTo>
                  <a:lnTo>
                    <a:pt x="912993" y="70133"/>
                  </a:lnTo>
                  <a:lnTo>
                    <a:pt x="888380" y="33639"/>
                  </a:lnTo>
                  <a:lnTo>
                    <a:pt x="851886" y="9026"/>
                  </a:lnTo>
                  <a:lnTo>
                    <a:pt x="807212" y="0"/>
                  </a:lnTo>
                  <a:close/>
                </a:path>
              </a:pathLst>
            </a:custGeom>
            <a:solidFill>
              <a:srgbClr val="4189B3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/>
          <p:cNvSpPr txBox="1"/>
          <p:nvPr/>
        </p:nvSpPr>
        <p:spPr>
          <a:xfrm>
            <a:off x="2472944" y="4613859"/>
            <a:ext cx="52197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dak</a:t>
            </a:r>
            <a:endParaRPr sz="1800">
              <a:latin typeface="Carlito"/>
              <a:cs typeface="Carlito"/>
            </a:endParaRPr>
          </a:p>
          <a:p>
            <a:pPr marL="79375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Ada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14300" y="4056888"/>
            <a:ext cx="2157730" cy="859790"/>
            <a:chOff x="114300" y="4056888"/>
            <a:chExt cx="2157730" cy="859790"/>
          </a:xfrm>
        </p:grpSpPr>
        <p:sp>
          <p:nvSpPr>
            <p:cNvPr id="44" name="object 44"/>
            <p:cNvSpPr/>
            <p:nvPr/>
          </p:nvSpPr>
          <p:spPr>
            <a:xfrm>
              <a:off x="1771904" y="4392168"/>
              <a:ext cx="500380" cy="524510"/>
            </a:xfrm>
            <a:custGeom>
              <a:avLst/>
              <a:gdLst/>
              <a:ahLst/>
              <a:cxnLst/>
              <a:rect l="l" t="t" r="r" b="b"/>
              <a:pathLst>
                <a:path w="500380" h="524510">
                  <a:moveTo>
                    <a:pt x="381507" y="460374"/>
                  </a:moveTo>
                  <a:lnTo>
                    <a:pt x="373506" y="464692"/>
                  </a:lnTo>
                  <a:lnTo>
                    <a:pt x="371347" y="472312"/>
                  </a:lnTo>
                  <a:lnTo>
                    <a:pt x="369188" y="479805"/>
                  </a:lnTo>
                  <a:lnTo>
                    <a:pt x="373506" y="487806"/>
                  </a:lnTo>
                  <a:lnTo>
                    <a:pt x="499871" y="524382"/>
                  </a:lnTo>
                  <a:lnTo>
                    <a:pt x="497351" y="513714"/>
                  </a:lnTo>
                  <a:lnTo>
                    <a:pt x="470026" y="513714"/>
                  </a:lnTo>
                  <a:lnTo>
                    <a:pt x="433655" y="475496"/>
                  </a:lnTo>
                  <a:lnTo>
                    <a:pt x="381507" y="460374"/>
                  </a:lnTo>
                  <a:close/>
                </a:path>
                <a:path w="500380" h="524510">
                  <a:moveTo>
                    <a:pt x="433655" y="475496"/>
                  </a:moveTo>
                  <a:lnTo>
                    <a:pt x="470026" y="513714"/>
                  </a:lnTo>
                  <a:lnTo>
                    <a:pt x="476838" y="507237"/>
                  </a:lnTo>
                  <a:lnTo>
                    <a:pt x="466470" y="507237"/>
                  </a:lnTo>
                  <a:lnTo>
                    <a:pt x="460828" y="483384"/>
                  </a:lnTo>
                  <a:lnTo>
                    <a:pt x="433655" y="475496"/>
                  </a:lnTo>
                  <a:close/>
                </a:path>
                <a:path w="500380" h="524510">
                  <a:moveTo>
                    <a:pt x="461898" y="391540"/>
                  </a:moveTo>
                  <a:lnTo>
                    <a:pt x="454278" y="393445"/>
                  </a:lnTo>
                  <a:lnTo>
                    <a:pt x="446531" y="395223"/>
                  </a:lnTo>
                  <a:lnTo>
                    <a:pt x="441832" y="402970"/>
                  </a:lnTo>
                  <a:lnTo>
                    <a:pt x="443610" y="410590"/>
                  </a:lnTo>
                  <a:lnTo>
                    <a:pt x="454284" y="455714"/>
                  </a:lnTo>
                  <a:lnTo>
                    <a:pt x="490727" y="494029"/>
                  </a:lnTo>
                  <a:lnTo>
                    <a:pt x="470026" y="513714"/>
                  </a:lnTo>
                  <a:lnTo>
                    <a:pt x="497351" y="513714"/>
                  </a:lnTo>
                  <a:lnTo>
                    <a:pt x="471423" y="403986"/>
                  </a:lnTo>
                  <a:lnTo>
                    <a:pt x="469645" y="396366"/>
                  </a:lnTo>
                  <a:lnTo>
                    <a:pt x="461898" y="391540"/>
                  </a:lnTo>
                  <a:close/>
                </a:path>
                <a:path w="500380" h="524510">
                  <a:moveTo>
                    <a:pt x="460828" y="483384"/>
                  </a:moveTo>
                  <a:lnTo>
                    <a:pt x="466470" y="507237"/>
                  </a:lnTo>
                  <a:lnTo>
                    <a:pt x="484377" y="490219"/>
                  </a:lnTo>
                  <a:lnTo>
                    <a:pt x="460828" y="483384"/>
                  </a:lnTo>
                  <a:close/>
                </a:path>
                <a:path w="500380" h="524510">
                  <a:moveTo>
                    <a:pt x="454284" y="455714"/>
                  </a:moveTo>
                  <a:lnTo>
                    <a:pt x="460828" y="483384"/>
                  </a:lnTo>
                  <a:lnTo>
                    <a:pt x="484377" y="490219"/>
                  </a:lnTo>
                  <a:lnTo>
                    <a:pt x="466470" y="507237"/>
                  </a:lnTo>
                  <a:lnTo>
                    <a:pt x="476838" y="507237"/>
                  </a:lnTo>
                  <a:lnTo>
                    <a:pt x="490727" y="494029"/>
                  </a:lnTo>
                  <a:lnTo>
                    <a:pt x="454284" y="455714"/>
                  </a:lnTo>
                  <a:close/>
                </a:path>
                <a:path w="500380" h="524510">
                  <a:moveTo>
                    <a:pt x="20827" y="0"/>
                  </a:moveTo>
                  <a:lnTo>
                    <a:pt x="0" y="19811"/>
                  </a:lnTo>
                  <a:lnTo>
                    <a:pt x="433655" y="475496"/>
                  </a:lnTo>
                  <a:lnTo>
                    <a:pt x="460828" y="483384"/>
                  </a:lnTo>
                  <a:lnTo>
                    <a:pt x="454284" y="455714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14300" y="4056888"/>
              <a:ext cx="1667510" cy="688975"/>
            </a:xfrm>
            <a:custGeom>
              <a:avLst/>
              <a:gdLst/>
              <a:ahLst/>
              <a:cxnLst/>
              <a:rect l="l" t="t" r="r" b="b"/>
              <a:pathLst>
                <a:path w="1667510" h="688975">
                  <a:moveTo>
                    <a:pt x="1552448" y="0"/>
                  </a:moveTo>
                  <a:lnTo>
                    <a:pt x="114807" y="0"/>
                  </a:lnTo>
                  <a:lnTo>
                    <a:pt x="70117" y="9026"/>
                  </a:lnTo>
                  <a:lnTo>
                    <a:pt x="33624" y="33639"/>
                  </a:lnTo>
                  <a:lnTo>
                    <a:pt x="9021" y="70133"/>
                  </a:lnTo>
                  <a:lnTo>
                    <a:pt x="0" y="114807"/>
                  </a:lnTo>
                  <a:lnTo>
                    <a:pt x="0" y="574039"/>
                  </a:lnTo>
                  <a:lnTo>
                    <a:pt x="9021" y="618714"/>
                  </a:lnTo>
                  <a:lnTo>
                    <a:pt x="33624" y="655208"/>
                  </a:lnTo>
                  <a:lnTo>
                    <a:pt x="70117" y="679821"/>
                  </a:lnTo>
                  <a:lnTo>
                    <a:pt x="114807" y="688848"/>
                  </a:lnTo>
                  <a:lnTo>
                    <a:pt x="1552448" y="688848"/>
                  </a:lnTo>
                  <a:lnTo>
                    <a:pt x="1597122" y="679821"/>
                  </a:lnTo>
                  <a:lnTo>
                    <a:pt x="1633616" y="655208"/>
                  </a:lnTo>
                  <a:lnTo>
                    <a:pt x="1658229" y="618714"/>
                  </a:lnTo>
                  <a:lnTo>
                    <a:pt x="1667256" y="574039"/>
                  </a:lnTo>
                  <a:lnTo>
                    <a:pt x="1667256" y="114807"/>
                  </a:lnTo>
                  <a:lnTo>
                    <a:pt x="1658229" y="70133"/>
                  </a:lnTo>
                  <a:lnTo>
                    <a:pt x="1633616" y="33639"/>
                  </a:lnTo>
                  <a:lnTo>
                    <a:pt x="1597122" y="9026"/>
                  </a:lnTo>
                  <a:lnTo>
                    <a:pt x="1552448" y="0"/>
                  </a:lnTo>
                  <a:close/>
                </a:path>
              </a:pathLst>
            </a:custGeom>
            <a:solidFill>
              <a:srgbClr val="4189B3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/>
          <p:cNvSpPr txBox="1"/>
          <p:nvPr/>
        </p:nvSpPr>
        <p:spPr>
          <a:xfrm>
            <a:off x="332943" y="4099686"/>
            <a:ext cx="122999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3679" marR="5080" indent="-220979">
              <a:lnSpc>
                <a:spcPct val="100000"/>
              </a:lnSpc>
              <a:spcBef>
                <a:spcPts val="100"/>
              </a:spcBef>
            </a:pPr>
            <a:r>
              <a:rPr dirty="0" sz="1800" spc="-40">
                <a:solidFill>
                  <a:srgbClr val="FFFFFF"/>
                </a:solidFill>
                <a:latin typeface="Carlito"/>
                <a:cs typeface="Carlito"/>
              </a:rPr>
              <a:t>K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dirty="0" sz="1800" spc="-4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dirty="0" sz="1800" spc="5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diaan  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Layanan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2921507" y="3457702"/>
            <a:ext cx="5331460" cy="2038350"/>
            <a:chOff x="2921507" y="3457702"/>
            <a:chExt cx="5331460" cy="2038350"/>
          </a:xfrm>
        </p:grpSpPr>
        <p:sp>
          <p:nvSpPr>
            <p:cNvPr id="48" name="object 48"/>
            <p:cNvSpPr/>
            <p:nvPr/>
          </p:nvSpPr>
          <p:spPr>
            <a:xfrm>
              <a:off x="3194938" y="3884517"/>
              <a:ext cx="829310" cy="171450"/>
            </a:xfrm>
            <a:custGeom>
              <a:avLst/>
              <a:gdLst/>
              <a:ahLst/>
              <a:cxnLst/>
              <a:rect l="l" t="t" r="r" b="b"/>
              <a:pathLst>
                <a:path w="829310" h="171450">
                  <a:moveTo>
                    <a:pt x="796141" y="65944"/>
                  </a:moveTo>
                  <a:lnTo>
                    <a:pt x="790828" y="65944"/>
                  </a:lnTo>
                  <a:lnTo>
                    <a:pt x="791083" y="104044"/>
                  </a:lnTo>
                  <a:lnTo>
                    <a:pt x="720665" y="104440"/>
                  </a:lnTo>
                  <a:lnTo>
                    <a:pt x="667385" y="135921"/>
                  </a:lnTo>
                  <a:lnTo>
                    <a:pt x="661779" y="140971"/>
                  </a:lnTo>
                  <a:lnTo>
                    <a:pt x="658637" y="147558"/>
                  </a:lnTo>
                  <a:lnTo>
                    <a:pt x="658187" y="154834"/>
                  </a:lnTo>
                  <a:lnTo>
                    <a:pt x="660653" y="161956"/>
                  </a:lnTo>
                  <a:lnTo>
                    <a:pt x="665706" y="167562"/>
                  </a:lnTo>
                  <a:lnTo>
                    <a:pt x="672306" y="170703"/>
                  </a:lnTo>
                  <a:lnTo>
                    <a:pt x="679620" y="171154"/>
                  </a:lnTo>
                  <a:lnTo>
                    <a:pt x="686815" y="168687"/>
                  </a:lnTo>
                  <a:lnTo>
                    <a:pt x="828801" y="84740"/>
                  </a:lnTo>
                  <a:lnTo>
                    <a:pt x="796141" y="65944"/>
                  </a:lnTo>
                  <a:close/>
                </a:path>
                <a:path w="829310" h="171450">
                  <a:moveTo>
                    <a:pt x="720367" y="66340"/>
                  </a:moveTo>
                  <a:lnTo>
                    <a:pt x="0" y="70389"/>
                  </a:lnTo>
                  <a:lnTo>
                    <a:pt x="254" y="108489"/>
                  </a:lnTo>
                  <a:lnTo>
                    <a:pt x="720665" y="104440"/>
                  </a:lnTo>
                  <a:lnTo>
                    <a:pt x="753173" y="85232"/>
                  </a:lnTo>
                  <a:lnTo>
                    <a:pt x="720367" y="66340"/>
                  </a:lnTo>
                  <a:close/>
                </a:path>
                <a:path w="829310" h="171450">
                  <a:moveTo>
                    <a:pt x="753173" y="85232"/>
                  </a:moveTo>
                  <a:lnTo>
                    <a:pt x="720665" y="104440"/>
                  </a:lnTo>
                  <a:lnTo>
                    <a:pt x="791083" y="104044"/>
                  </a:lnTo>
                  <a:lnTo>
                    <a:pt x="791066" y="101504"/>
                  </a:lnTo>
                  <a:lnTo>
                    <a:pt x="781431" y="101504"/>
                  </a:lnTo>
                  <a:lnTo>
                    <a:pt x="753173" y="85232"/>
                  </a:lnTo>
                  <a:close/>
                </a:path>
                <a:path w="829310" h="171450">
                  <a:moveTo>
                    <a:pt x="781303" y="68611"/>
                  </a:moveTo>
                  <a:lnTo>
                    <a:pt x="753173" y="85232"/>
                  </a:lnTo>
                  <a:lnTo>
                    <a:pt x="781431" y="101504"/>
                  </a:lnTo>
                  <a:lnTo>
                    <a:pt x="781303" y="68611"/>
                  </a:lnTo>
                  <a:close/>
                </a:path>
                <a:path w="829310" h="171450">
                  <a:moveTo>
                    <a:pt x="790846" y="68611"/>
                  </a:moveTo>
                  <a:lnTo>
                    <a:pt x="781303" y="68611"/>
                  </a:lnTo>
                  <a:lnTo>
                    <a:pt x="781431" y="101504"/>
                  </a:lnTo>
                  <a:lnTo>
                    <a:pt x="791066" y="101504"/>
                  </a:lnTo>
                  <a:lnTo>
                    <a:pt x="790846" y="68611"/>
                  </a:lnTo>
                  <a:close/>
                </a:path>
                <a:path w="829310" h="171450">
                  <a:moveTo>
                    <a:pt x="790828" y="65944"/>
                  </a:moveTo>
                  <a:lnTo>
                    <a:pt x="720367" y="66340"/>
                  </a:lnTo>
                  <a:lnTo>
                    <a:pt x="753173" y="85232"/>
                  </a:lnTo>
                  <a:lnTo>
                    <a:pt x="781303" y="68611"/>
                  </a:lnTo>
                  <a:lnTo>
                    <a:pt x="790846" y="68611"/>
                  </a:lnTo>
                  <a:lnTo>
                    <a:pt x="790828" y="65944"/>
                  </a:lnTo>
                  <a:close/>
                </a:path>
                <a:path w="829310" h="171450">
                  <a:moveTo>
                    <a:pt x="678624" y="0"/>
                  </a:moveTo>
                  <a:lnTo>
                    <a:pt x="671353" y="507"/>
                  </a:lnTo>
                  <a:lnTo>
                    <a:pt x="664797" y="3730"/>
                  </a:lnTo>
                  <a:lnTo>
                    <a:pt x="659764" y="9429"/>
                  </a:lnTo>
                  <a:lnTo>
                    <a:pt x="657391" y="16605"/>
                  </a:lnTo>
                  <a:lnTo>
                    <a:pt x="657923" y="23875"/>
                  </a:lnTo>
                  <a:lnTo>
                    <a:pt x="661122" y="30432"/>
                  </a:lnTo>
                  <a:lnTo>
                    <a:pt x="666750" y="35464"/>
                  </a:lnTo>
                  <a:lnTo>
                    <a:pt x="720367" y="66340"/>
                  </a:lnTo>
                  <a:lnTo>
                    <a:pt x="796141" y="65944"/>
                  </a:lnTo>
                  <a:lnTo>
                    <a:pt x="685800" y="2444"/>
                  </a:lnTo>
                  <a:lnTo>
                    <a:pt x="678624" y="0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7501000" y="3457702"/>
              <a:ext cx="751840" cy="171450"/>
            </a:xfrm>
            <a:custGeom>
              <a:avLst/>
              <a:gdLst/>
              <a:ahLst/>
              <a:cxnLst/>
              <a:rect l="l" t="t" r="r" b="b"/>
              <a:pathLst>
                <a:path w="751840" h="171450">
                  <a:moveTo>
                    <a:pt x="580517" y="0"/>
                  </a:moveTo>
                  <a:lnTo>
                    <a:pt x="580177" y="57243"/>
                  </a:lnTo>
                  <a:lnTo>
                    <a:pt x="608710" y="57403"/>
                  </a:lnTo>
                  <a:lnTo>
                    <a:pt x="608456" y="114553"/>
                  </a:lnTo>
                  <a:lnTo>
                    <a:pt x="579838" y="114553"/>
                  </a:lnTo>
                  <a:lnTo>
                    <a:pt x="579501" y="171450"/>
                  </a:lnTo>
                  <a:lnTo>
                    <a:pt x="694999" y="114553"/>
                  </a:lnTo>
                  <a:lnTo>
                    <a:pt x="608456" y="114553"/>
                  </a:lnTo>
                  <a:lnTo>
                    <a:pt x="695326" y="114392"/>
                  </a:lnTo>
                  <a:lnTo>
                    <a:pt x="751458" y="86740"/>
                  </a:lnTo>
                  <a:lnTo>
                    <a:pt x="580517" y="0"/>
                  </a:lnTo>
                  <a:close/>
                </a:path>
                <a:path w="751840" h="171450">
                  <a:moveTo>
                    <a:pt x="580177" y="57243"/>
                  </a:moveTo>
                  <a:lnTo>
                    <a:pt x="579839" y="114392"/>
                  </a:lnTo>
                  <a:lnTo>
                    <a:pt x="608456" y="114553"/>
                  </a:lnTo>
                  <a:lnTo>
                    <a:pt x="608710" y="57403"/>
                  </a:lnTo>
                  <a:lnTo>
                    <a:pt x="580177" y="57243"/>
                  </a:lnTo>
                  <a:close/>
                </a:path>
                <a:path w="751840" h="171450">
                  <a:moveTo>
                    <a:pt x="253" y="53975"/>
                  </a:moveTo>
                  <a:lnTo>
                    <a:pt x="0" y="111125"/>
                  </a:lnTo>
                  <a:lnTo>
                    <a:pt x="579839" y="114392"/>
                  </a:lnTo>
                  <a:lnTo>
                    <a:pt x="580177" y="57243"/>
                  </a:lnTo>
                  <a:lnTo>
                    <a:pt x="253" y="53975"/>
                  </a:lnTo>
                  <a:close/>
                </a:path>
              </a:pathLst>
            </a:custGeom>
            <a:solidFill>
              <a:srgbClr val="FDC3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921507" y="4866132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968751" y="4901145"/>
              <a:ext cx="504469" cy="59439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2980943" y="4905756"/>
              <a:ext cx="486156" cy="48615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3" name="object 53"/>
          <p:cNvSpPr txBox="1"/>
          <p:nvPr/>
        </p:nvSpPr>
        <p:spPr>
          <a:xfrm>
            <a:off x="3152648" y="4983937"/>
            <a:ext cx="1416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7135368" y="4562855"/>
            <a:ext cx="600710" cy="629920"/>
            <a:chOff x="7135368" y="4562855"/>
            <a:chExt cx="600710" cy="629920"/>
          </a:xfrm>
        </p:grpSpPr>
        <p:sp>
          <p:nvSpPr>
            <p:cNvPr id="55" name="object 55"/>
            <p:cNvSpPr/>
            <p:nvPr/>
          </p:nvSpPr>
          <p:spPr>
            <a:xfrm>
              <a:off x="7135368" y="4562855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7182612" y="4597869"/>
              <a:ext cx="504469" cy="59439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7194804" y="4602479"/>
              <a:ext cx="486155" cy="48615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8" name="object 58"/>
          <p:cNvSpPr txBox="1"/>
          <p:nvPr/>
        </p:nvSpPr>
        <p:spPr>
          <a:xfrm>
            <a:off x="7367778" y="4681473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7135368" y="2855976"/>
            <a:ext cx="600710" cy="629920"/>
            <a:chOff x="7135368" y="2855976"/>
            <a:chExt cx="600710" cy="629920"/>
          </a:xfrm>
        </p:grpSpPr>
        <p:sp>
          <p:nvSpPr>
            <p:cNvPr id="60" name="object 60"/>
            <p:cNvSpPr/>
            <p:nvPr/>
          </p:nvSpPr>
          <p:spPr>
            <a:xfrm>
              <a:off x="7135368" y="2855976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7182612" y="2890989"/>
              <a:ext cx="504469" cy="59439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7194804" y="2895600"/>
              <a:ext cx="486155" cy="48615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3" name="object 63"/>
          <p:cNvSpPr txBox="1"/>
          <p:nvPr/>
        </p:nvSpPr>
        <p:spPr>
          <a:xfrm>
            <a:off x="7367778" y="2974594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3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10405618" y="2032761"/>
            <a:ext cx="1555115" cy="1134110"/>
            <a:chOff x="10405618" y="2032761"/>
            <a:chExt cx="1555115" cy="1134110"/>
          </a:xfrm>
        </p:grpSpPr>
        <p:sp>
          <p:nvSpPr>
            <p:cNvPr id="65" name="object 65"/>
            <p:cNvSpPr/>
            <p:nvPr/>
          </p:nvSpPr>
          <p:spPr>
            <a:xfrm>
              <a:off x="10411968" y="2039111"/>
              <a:ext cx="1295400" cy="687705"/>
            </a:xfrm>
            <a:custGeom>
              <a:avLst/>
              <a:gdLst/>
              <a:ahLst/>
              <a:cxnLst/>
              <a:rect l="l" t="t" r="r" b="b"/>
              <a:pathLst>
                <a:path w="1295400" h="687705">
                  <a:moveTo>
                    <a:pt x="1180846" y="0"/>
                  </a:moveTo>
                  <a:lnTo>
                    <a:pt x="114553" y="0"/>
                  </a:lnTo>
                  <a:lnTo>
                    <a:pt x="69973" y="9005"/>
                  </a:lnTo>
                  <a:lnTo>
                    <a:pt x="33559" y="33559"/>
                  </a:lnTo>
                  <a:lnTo>
                    <a:pt x="9005" y="69973"/>
                  </a:lnTo>
                  <a:lnTo>
                    <a:pt x="0" y="114553"/>
                  </a:lnTo>
                  <a:lnTo>
                    <a:pt x="0" y="572770"/>
                  </a:lnTo>
                  <a:lnTo>
                    <a:pt x="9005" y="617350"/>
                  </a:lnTo>
                  <a:lnTo>
                    <a:pt x="33559" y="653764"/>
                  </a:lnTo>
                  <a:lnTo>
                    <a:pt x="69973" y="678318"/>
                  </a:lnTo>
                  <a:lnTo>
                    <a:pt x="114553" y="687324"/>
                  </a:lnTo>
                  <a:lnTo>
                    <a:pt x="1180846" y="687324"/>
                  </a:lnTo>
                  <a:lnTo>
                    <a:pt x="1225426" y="678318"/>
                  </a:lnTo>
                  <a:lnTo>
                    <a:pt x="1261840" y="653764"/>
                  </a:lnTo>
                  <a:lnTo>
                    <a:pt x="1286394" y="617350"/>
                  </a:lnTo>
                  <a:lnTo>
                    <a:pt x="1295400" y="572770"/>
                  </a:lnTo>
                  <a:lnTo>
                    <a:pt x="1295400" y="114553"/>
                  </a:lnTo>
                  <a:lnTo>
                    <a:pt x="1286394" y="69973"/>
                  </a:lnTo>
                  <a:lnTo>
                    <a:pt x="1261840" y="33559"/>
                  </a:lnTo>
                  <a:lnTo>
                    <a:pt x="1225426" y="9005"/>
                  </a:lnTo>
                  <a:lnTo>
                    <a:pt x="1180846" y="0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10411968" y="2039111"/>
              <a:ext cx="1295400" cy="687705"/>
            </a:xfrm>
            <a:custGeom>
              <a:avLst/>
              <a:gdLst/>
              <a:ahLst/>
              <a:cxnLst/>
              <a:rect l="l" t="t" r="r" b="b"/>
              <a:pathLst>
                <a:path w="1295400" h="687705">
                  <a:moveTo>
                    <a:pt x="0" y="114553"/>
                  </a:moveTo>
                  <a:lnTo>
                    <a:pt x="9005" y="69973"/>
                  </a:lnTo>
                  <a:lnTo>
                    <a:pt x="33559" y="33559"/>
                  </a:lnTo>
                  <a:lnTo>
                    <a:pt x="69973" y="9005"/>
                  </a:lnTo>
                  <a:lnTo>
                    <a:pt x="114553" y="0"/>
                  </a:lnTo>
                  <a:lnTo>
                    <a:pt x="1180846" y="0"/>
                  </a:lnTo>
                  <a:lnTo>
                    <a:pt x="1225426" y="9005"/>
                  </a:lnTo>
                  <a:lnTo>
                    <a:pt x="1261840" y="33559"/>
                  </a:lnTo>
                  <a:lnTo>
                    <a:pt x="1286394" y="69973"/>
                  </a:lnTo>
                  <a:lnTo>
                    <a:pt x="1295400" y="114553"/>
                  </a:lnTo>
                  <a:lnTo>
                    <a:pt x="1295400" y="572770"/>
                  </a:lnTo>
                  <a:lnTo>
                    <a:pt x="1286394" y="617350"/>
                  </a:lnTo>
                  <a:lnTo>
                    <a:pt x="1261840" y="653764"/>
                  </a:lnTo>
                  <a:lnTo>
                    <a:pt x="1225426" y="678318"/>
                  </a:lnTo>
                  <a:lnTo>
                    <a:pt x="1180846" y="687324"/>
                  </a:lnTo>
                  <a:lnTo>
                    <a:pt x="114553" y="687324"/>
                  </a:lnTo>
                  <a:lnTo>
                    <a:pt x="69973" y="678318"/>
                  </a:lnTo>
                  <a:lnTo>
                    <a:pt x="33559" y="653764"/>
                  </a:lnTo>
                  <a:lnTo>
                    <a:pt x="9005" y="617350"/>
                  </a:lnTo>
                  <a:lnTo>
                    <a:pt x="0" y="572770"/>
                  </a:lnTo>
                  <a:lnTo>
                    <a:pt x="0" y="114553"/>
                  </a:lnTo>
                  <a:close/>
                </a:path>
              </a:pathLst>
            </a:custGeom>
            <a:ln w="12699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11359896" y="2537459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11407140" y="2572473"/>
              <a:ext cx="504469" cy="59439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11419332" y="2577083"/>
              <a:ext cx="486156" cy="48615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0" name="object 70"/>
          <p:cNvSpPr txBox="1"/>
          <p:nvPr/>
        </p:nvSpPr>
        <p:spPr>
          <a:xfrm>
            <a:off x="10616565" y="2080716"/>
            <a:ext cx="1116965" cy="8756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i="1">
                <a:solidFill>
                  <a:srgbClr val="FFFFFF"/>
                </a:solidFill>
                <a:latin typeface="Carlito"/>
                <a:cs typeface="Carlito"/>
              </a:rPr>
              <a:t>Review</a:t>
            </a:r>
            <a:r>
              <a:rPr dirty="0" sz="1800" spc="-10" i="1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&amp;</a:t>
            </a:r>
            <a:endParaRPr sz="1800">
              <a:latin typeface="Carlito"/>
              <a:cs typeface="Carlito"/>
            </a:endParaRPr>
          </a:p>
          <a:p>
            <a:pPr marL="73025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Evaluasi</a:t>
            </a:r>
            <a:endParaRPr sz="1800">
              <a:latin typeface="Carlito"/>
              <a:cs typeface="Carlito"/>
            </a:endParaRPr>
          </a:p>
          <a:p>
            <a:pPr marL="987425">
              <a:lnSpc>
                <a:spcPct val="100000"/>
              </a:lnSpc>
              <a:spcBef>
                <a:spcPts val="204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9" y="6403847"/>
            <a:ext cx="124968" cy="17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362943" y="6403847"/>
            <a:ext cx="126491" cy="170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556492" y="6541033"/>
            <a:ext cx="0" cy="34925"/>
          </a:xfrm>
          <a:custGeom>
            <a:avLst/>
            <a:gdLst/>
            <a:ahLst/>
            <a:cxnLst/>
            <a:rect l="l" t="t" r="r" b="b"/>
            <a:pathLst>
              <a:path w="0" h="34925">
                <a:moveTo>
                  <a:pt x="0" y="0"/>
                </a:moveTo>
                <a:lnTo>
                  <a:pt x="0" y="34607"/>
                </a:lnTo>
              </a:path>
            </a:pathLst>
          </a:custGeom>
          <a:ln w="635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186669" y="6411803"/>
            <a:ext cx="998855" cy="1200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15"/>
              </a:lnSpc>
            </a:pPr>
            <a:r>
              <a:rPr dirty="0" sz="800" spc="10">
                <a:latin typeface="Arial"/>
                <a:cs typeface="Arial"/>
              </a:rPr>
              <a:t>Creative Solgan</a:t>
            </a:r>
            <a:r>
              <a:rPr dirty="0" sz="800" spc="-140">
                <a:latin typeface="Arial"/>
                <a:cs typeface="Arial"/>
              </a:rPr>
              <a:t> </a:t>
            </a:r>
            <a:r>
              <a:rPr dirty="0" sz="800" spc="15">
                <a:latin typeface="Arial"/>
                <a:cs typeface="Arial"/>
              </a:rPr>
              <a:t>Here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4098" y="1920227"/>
            <a:ext cx="11430635" cy="398780"/>
            <a:chOff x="384098" y="1920227"/>
            <a:chExt cx="11430635" cy="398780"/>
          </a:xfrm>
        </p:grpSpPr>
        <p:sp>
          <p:nvSpPr>
            <p:cNvPr id="7" name="object 7"/>
            <p:cNvSpPr/>
            <p:nvPr/>
          </p:nvSpPr>
          <p:spPr>
            <a:xfrm>
              <a:off x="384098" y="1928253"/>
              <a:ext cx="1227455" cy="358140"/>
            </a:xfrm>
            <a:custGeom>
              <a:avLst/>
              <a:gdLst/>
              <a:ahLst/>
              <a:cxnLst/>
              <a:rect l="l" t="t" r="r" b="b"/>
              <a:pathLst>
                <a:path w="1227455" h="358139">
                  <a:moveTo>
                    <a:pt x="1226985" y="0"/>
                  </a:moveTo>
                  <a:lnTo>
                    <a:pt x="0" y="0"/>
                  </a:lnTo>
                  <a:lnTo>
                    <a:pt x="0" y="358127"/>
                  </a:lnTo>
                  <a:lnTo>
                    <a:pt x="1226985" y="358127"/>
                  </a:lnTo>
                  <a:lnTo>
                    <a:pt x="122698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11122" y="1928253"/>
              <a:ext cx="10203180" cy="358140"/>
            </a:xfrm>
            <a:custGeom>
              <a:avLst/>
              <a:gdLst/>
              <a:ahLst/>
              <a:cxnLst/>
              <a:rect l="l" t="t" r="r" b="b"/>
              <a:pathLst>
                <a:path w="10203180" h="358139">
                  <a:moveTo>
                    <a:pt x="10203053" y="0"/>
                  </a:moveTo>
                  <a:lnTo>
                    <a:pt x="8752332" y="0"/>
                  </a:lnTo>
                  <a:lnTo>
                    <a:pt x="0" y="0"/>
                  </a:lnTo>
                  <a:lnTo>
                    <a:pt x="0" y="358127"/>
                  </a:lnTo>
                  <a:lnTo>
                    <a:pt x="8752332" y="358127"/>
                  </a:lnTo>
                  <a:lnTo>
                    <a:pt x="10203053" y="358127"/>
                  </a:lnTo>
                  <a:lnTo>
                    <a:pt x="102030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12647" y="1920227"/>
              <a:ext cx="784098" cy="3985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611368" y="1920227"/>
              <a:ext cx="767334" cy="3985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687811" y="1920227"/>
              <a:ext cx="816101" cy="39853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384098" y="611377"/>
          <a:ext cx="11430635" cy="5942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6820"/>
                <a:gridCol w="5440680"/>
                <a:gridCol w="2328545"/>
                <a:gridCol w="2433954"/>
              </a:tblGrid>
              <a:tr h="76619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Tata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Kelola</a:t>
                      </a:r>
                      <a:r>
                        <a:rPr dirty="0" sz="1400" spc="-2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6731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1075690" marR="328930">
                        <a:lnSpc>
                          <a:spcPct val="107200"/>
                        </a:lnSpc>
                        <a:spcBef>
                          <a:spcPts val="185"/>
                        </a:spcBef>
                      </a:pPr>
                      <a:r>
                        <a:rPr dirty="0" sz="1400" spc="-1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Teknologi 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Informasi</a:t>
                      </a:r>
                      <a:r>
                        <a:rPr dirty="0" sz="1400" spc="-1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dan 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Komunikasi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53798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4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18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Kematangan </a:t>
                      </a:r>
                      <a:r>
                        <a:rPr dirty="0" sz="1600" spc="-5">
                          <a:latin typeface="Carlito"/>
                          <a:cs typeface="Carlito"/>
                        </a:rPr>
                        <a:t>Penggunaan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Sistem Penghubung Layanan Instansi Pusat/Pemerintah</a:t>
                      </a:r>
                      <a:r>
                        <a:rPr dirty="0" sz="1600" spc="-5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Daerah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8100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8140">
                <a:tc rowSpan="2"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  <a:tc>
                  <a:txBody>
                    <a:bodyPr/>
                    <a:lstStyle/>
                    <a:p>
                      <a:pPr algn="r" marR="7912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25">
                          <a:latin typeface="Carlito"/>
                          <a:cs typeface="Carlito"/>
                        </a:rPr>
                        <a:t>K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ri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t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198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</a:tr>
              <a:tr h="69646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735"/>
                </a:tc>
                <a:tc gridSpan="3"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Sistem penghubung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Instansi Pusat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Pemerintah Daerah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belum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atau telah</a:t>
                      </a:r>
                      <a:r>
                        <a:rPr dirty="0" sz="1400" spc="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tersedia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62865">
                    <a:solidFill>
                      <a:srgbClr val="E7E7E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88480"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2865">
                    <a:solidFill>
                      <a:srgbClr val="E7E7E7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27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</a:t>
                      </a:r>
                      <a:r>
                        <a:rPr dirty="0" sz="1400" spc="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terpenuhi.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Kondisi: Sistem penghubung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Instansi Pusat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Pemerintah Daerah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diterapkan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di sebagian</a:t>
                      </a:r>
                      <a:r>
                        <a:rPr dirty="0" sz="1400" spc="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unit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 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</a:t>
                      </a:r>
                      <a:r>
                        <a:rPr dirty="0" sz="1400" spc="8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4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34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1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Sistem penghubung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Instansi Pusat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Pemerintah Daerah</a:t>
                      </a:r>
                      <a:r>
                        <a:rPr dirty="0" sz="1400" spc="204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 spc="-10" b="1">
                          <a:latin typeface="Carlito"/>
                          <a:cs typeface="Carlito"/>
                        </a:rPr>
                        <a:t>diterapkan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di seluruh unit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</a:t>
                      </a:r>
                      <a:r>
                        <a:rPr dirty="0" sz="1400" spc="-8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94615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53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508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153416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terpenuhi, Sistem penghubung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Instansi Pusat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Pemerintah Daerah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terintegrasi 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dengan Sistem Penghubung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Layanan Intra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 spc="5" b="1">
                          <a:latin typeface="Carlito"/>
                          <a:cs typeface="Carlito"/>
                        </a:rPr>
                        <a:t>lain</a:t>
                      </a:r>
                      <a:r>
                        <a:rPr dirty="0" sz="1400" spc="5">
                          <a:latin typeface="Carlito"/>
                          <a:cs typeface="Carlito"/>
                        </a:rPr>
                        <a:t>.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Selain itu, Sistem penghubung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Pusat/Pemerintah Daerah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direviu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dievaluasi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secara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periodik.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7625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694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serta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evaluasi Sistem penghubung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Instansi Pusat</a:t>
                      </a:r>
                      <a:r>
                        <a:rPr dirty="0" sz="1400" spc="18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Pemerintah Daerah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ditindaklanjuti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dengan melakukan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perbaikan.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11760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159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1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812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812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dukung: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175260" y="30480"/>
            <a:ext cx="512064" cy="3901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516868" y="64007"/>
            <a:ext cx="374903" cy="3764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046480" y="82422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18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8515" y="763523"/>
            <a:ext cx="10529570" cy="4163695"/>
          </a:xfrm>
          <a:custGeom>
            <a:avLst/>
            <a:gdLst/>
            <a:ahLst/>
            <a:cxnLst/>
            <a:rect l="l" t="t" r="r" b="b"/>
            <a:pathLst>
              <a:path w="10529570" h="4163695">
                <a:moveTo>
                  <a:pt x="10529316" y="0"/>
                </a:moveTo>
                <a:lnTo>
                  <a:pt x="0" y="0"/>
                </a:lnTo>
                <a:lnTo>
                  <a:pt x="0" y="4163568"/>
                </a:lnTo>
                <a:lnTo>
                  <a:pt x="10529316" y="4163568"/>
                </a:lnTo>
                <a:lnTo>
                  <a:pt x="1052931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082673" y="1588134"/>
            <a:ext cx="2409825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latin typeface="Verdana"/>
                <a:cs typeface="Verdana"/>
              </a:rPr>
              <a:t>SISTEM</a:t>
            </a:r>
            <a:r>
              <a:rPr dirty="0" sz="1500" spc="-75" b="1">
                <a:latin typeface="Verdana"/>
                <a:cs typeface="Verdana"/>
              </a:rPr>
              <a:t> </a:t>
            </a:r>
            <a:r>
              <a:rPr dirty="0" sz="1500" b="1">
                <a:latin typeface="Verdana"/>
                <a:cs typeface="Verdana"/>
              </a:rPr>
              <a:t>PENGHUBUNG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r>
              <a:rPr dirty="0" sz="1500" spc="-5" b="1">
                <a:latin typeface="Verdana"/>
                <a:cs typeface="Verdana"/>
              </a:rPr>
              <a:t>LAYANAN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00225" y="2863088"/>
            <a:ext cx="3615054" cy="6661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82880" marR="291465" indent="-18288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182880" algn="l"/>
              </a:tabLst>
            </a:pPr>
            <a:r>
              <a:rPr dirty="0" sz="1400" spc="-5" b="1">
                <a:latin typeface="Carlito"/>
                <a:cs typeface="Carlito"/>
              </a:rPr>
              <a:t>Daftar </a:t>
            </a:r>
            <a:r>
              <a:rPr dirty="0" sz="1400" b="1">
                <a:latin typeface="Carlito"/>
                <a:cs typeface="Carlito"/>
              </a:rPr>
              <a:t>API </a:t>
            </a:r>
            <a:r>
              <a:rPr dirty="0" sz="1400" spc="-10" b="1">
                <a:latin typeface="Carlito"/>
                <a:cs typeface="Carlito"/>
              </a:rPr>
              <a:t>yang </a:t>
            </a:r>
            <a:r>
              <a:rPr dirty="0" sz="1400" spc="-5" b="1">
                <a:latin typeface="Carlito"/>
                <a:cs typeface="Carlito"/>
              </a:rPr>
              <a:t>menggunakan </a:t>
            </a:r>
            <a:r>
              <a:rPr dirty="0" sz="1400" b="1">
                <a:latin typeface="Carlito"/>
                <a:cs typeface="Carlito"/>
              </a:rPr>
              <a:t>service</a:t>
            </a:r>
            <a:r>
              <a:rPr dirty="0" sz="1400" spc="-90" b="1">
                <a:latin typeface="Carlito"/>
                <a:cs typeface="Carlito"/>
              </a:rPr>
              <a:t> </a:t>
            </a:r>
            <a:r>
              <a:rPr dirty="0" sz="1400" b="1">
                <a:latin typeface="Carlito"/>
                <a:cs typeface="Carlito"/>
              </a:rPr>
              <a:t>bus,  </a:t>
            </a:r>
            <a:r>
              <a:rPr dirty="0" sz="1400" spc="-10" b="1">
                <a:latin typeface="Carlito"/>
                <a:cs typeface="Carlito"/>
              </a:rPr>
              <a:t>dan/atau</a:t>
            </a:r>
            <a:endParaRPr sz="1400">
              <a:latin typeface="Carlito"/>
              <a:cs typeface="Carlito"/>
            </a:endParaRPr>
          </a:p>
          <a:p>
            <a:pPr marL="182880" indent="-182880">
              <a:lnSpc>
                <a:spcPct val="100000"/>
              </a:lnSpc>
              <a:buFont typeface="Wingdings"/>
              <a:buChar char=""/>
              <a:tabLst>
                <a:tab pos="182880" algn="l"/>
              </a:tabLst>
            </a:pPr>
            <a:r>
              <a:rPr dirty="0" sz="1400" spc="-5" b="1">
                <a:latin typeface="Carlito"/>
                <a:cs typeface="Carlito"/>
              </a:rPr>
              <a:t>Diagram arsitektur aplikasi dengan </a:t>
            </a:r>
            <a:r>
              <a:rPr dirty="0" sz="1400" b="1">
                <a:latin typeface="Carlito"/>
                <a:cs typeface="Carlito"/>
              </a:rPr>
              <a:t>service</a:t>
            </a:r>
            <a:r>
              <a:rPr dirty="0" sz="1400" spc="-85" b="1">
                <a:latin typeface="Carlito"/>
                <a:cs typeface="Carlito"/>
              </a:rPr>
              <a:t> </a:t>
            </a:r>
            <a:r>
              <a:rPr dirty="0" sz="1400" b="1">
                <a:latin typeface="Carlito"/>
                <a:cs typeface="Carlito"/>
              </a:rPr>
              <a:t>bus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96924" y="1557527"/>
            <a:ext cx="631190" cy="588645"/>
          </a:xfrm>
          <a:custGeom>
            <a:avLst/>
            <a:gdLst/>
            <a:ahLst/>
            <a:cxnLst/>
            <a:rect l="l" t="t" r="r" b="b"/>
            <a:pathLst>
              <a:path w="631189" h="588644">
                <a:moveTo>
                  <a:pt x="315467" y="0"/>
                </a:moveTo>
                <a:lnTo>
                  <a:pt x="264293" y="3850"/>
                </a:lnTo>
                <a:lnTo>
                  <a:pt x="215749" y="14996"/>
                </a:lnTo>
                <a:lnTo>
                  <a:pt x="170485" y="32832"/>
                </a:lnTo>
                <a:lnTo>
                  <a:pt x="129149" y="56753"/>
                </a:lnTo>
                <a:lnTo>
                  <a:pt x="92392" y="86153"/>
                </a:lnTo>
                <a:lnTo>
                  <a:pt x="60862" y="120426"/>
                </a:lnTo>
                <a:lnTo>
                  <a:pt x="35208" y="158966"/>
                </a:lnTo>
                <a:lnTo>
                  <a:pt x="16081" y="201167"/>
                </a:lnTo>
                <a:lnTo>
                  <a:pt x="4128" y="246425"/>
                </a:lnTo>
                <a:lnTo>
                  <a:pt x="0" y="294132"/>
                </a:lnTo>
                <a:lnTo>
                  <a:pt x="4128" y="341838"/>
                </a:lnTo>
                <a:lnTo>
                  <a:pt x="16081" y="387095"/>
                </a:lnTo>
                <a:lnTo>
                  <a:pt x="35208" y="429297"/>
                </a:lnTo>
                <a:lnTo>
                  <a:pt x="60862" y="467837"/>
                </a:lnTo>
                <a:lnTo>
                  <a:pt x="92392" y="502110"/>
                </a:lnTo>
                <a:lnTo>
                  <a:pt x="129149" y="531510"/>
                </a:lnTo>
                <a:lnTo>
                  <a:pt x="170485" y="555431"/>
                </a:lnTo>
                <a:lnTo>
                  <a:pt x="215749" y="573267"/>
                </a:lnTo>
                <a:lnTo>
                  <a:pt x="264293" y="584413"/>
                </a:lnTo>
                <a:lnTo>
                  <a:pt x="315467" y="588263"/>
                </a:lnTo>
                <a:lnTo>
                  <a:pt x="366642" y="584413"/>
                </a:lnTo>
                <a:lnTo>
                  <a:pt x="415186" y="573267"/>
                </a:lnTo>
                <a:lnTo>
                  <a:pt x="460450" y="555431"/>
                </a:lnTo>
                <a:lnTo>
                  <a:pt x="501786" y="531510"/>
                </a:lnTo>
                <a:lnTo>
                  <a:pt x="538543" y="502110"/>
                </a:lnTo>
                <a:lnTo>
                  <a:pt x="570073" y="467837"/>
                </a:lnTo>
                <a:lnTo>
                  <a:pt x="595727" y="429297"/>
                </a:lnTo>
                <a:lnTo>
                  <a:pt x="614854" y="387096"/>
                </a:lnTo>
                <a:lnTo>
                  <a:pt x="626807" y="341838"/>
                </a:lnTo>
                <a:lnTo>
                  <a:pt x="630936" y="294132"/>
                </a:lnTo>
                <a:lnTo>
                  <a:pt x="626807" y="246425"/>
                </a:lnTo>
                <a:lnTo>
                  <a:pt x="614854" y="201168"/>
                </a:lnTo>
                <a:lnTo>
                  <a:pt x="595727" y="158966"/>
                </a:lnTo>
                <a:lnTo>
                  <a:pt x="570073" y="120426"/>
                </a:lnTo>
                <a:lnTo>
                  <a:pt x="538543" y="86153"/>
                </a:lnTo>
                <a:lnTo>
                  <a:pt x="501786" y="56753"/>
                </a:lnTo>
                <a:lnTo>
                  <a:pt x="460450" y="32832"/>
                </a:lnTo>
                <a:lnTo>
                  <a:pt x="415186" y="14996"/>
                </a:lnTo>
                <a:lnTo>
                  <a:pt x="366642" y="3850"/>
                </a:lnTo>
                <a:lnTo>
                  <a:pt x="31546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553210" y="1717294"/>
            <a:ext cx="1339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83603" y="1702434"/>
            <a:ext cx="142684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latin typeface="Verdana"/>
                <a:cs typeface="Verdana"/>
              </a:rPr>
              <a:t>DIT</a:t>
            </a:r>
            <a:r>
              <a:rPr dirty="0" sz="1500" spc="-10" b="1">
                <a:latin typeface="Verdana"/>
                <a:cs typeface="Verdana"/>
              </a:rPr>
              <a:t>E</a:t>
            </a:r>
            <a:r>
              <a:rPr dirty="0" sz="1500" spc="-5" b="1">
                <a:latin typeface="Verdana"/>
                <a:cs typeface="Verdana"/>
              </a:rPr>
              <a:t>RA</a:t>
            </a:r>
            <a:r>
              <a:rPr dirty="0" sz="1500" spc="5" b="1">
                <a:latin typeface="Verdana"/>
                <a:cs typeface="Verdana"/>
              </a:rPr>
              <a:t>P</a:t>
            </a:r>
            <a:r>
              <a:rPr dirty="0" sz="1500" spc="-5" b="1">
                <a:latin typeface="Verdana"/>
                <a:cs typeface="Verdana"/>
              </a:rPr>
              <a:t>KAN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45097" y="2495550"/>
            <a:ext cx="4487545" cy="2160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82245" marR="360680" indent="-18288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182880" algn="l"/>
              </a:tabLst>
            </a:pPr>
            <a:r>
              <a:rPr dirty="0" sz="1400" spc="-5" b="1">
                <a:latin typeface="Carlito"/>
                <a:cs typeface="Carlito"/>
              </a:rPr>
              <a:t>Screenshot </a:t>
            </a:r>
            <a:r>
              <a:rPr dirty="0" sz="1400" spc="-10" b="1">
                <a:latin typeface="Carlito"/>
                <a:cs typeface="Carlito"/>
              </a:rPr>
              <a:t>yang </a:t>
            </a:r>
            <a:r>
              <a:rPr dirty="0" sz="1400" spc="-5" b="1">
                <a:latin typeface="Carlito"/>
                <a:cs typeface="Carlito"/>
              </a:rPr>
              <a:t>menunjukkan </a:t>
            </a:r>
            <a:r>
              <a:rPr dirty="0" sz="1400" spc="-10" b="1">
                <a:latin typeface="Carlito"/>
                <a:cs typeface="Carlito"/>
              </a:rPr>
              <a:t>adanya integrasi </a:t>
            </a:r>
            <a:r>
              <a:rPr dirty="0" sz="1400" spc="-5" b="1">
                <a:latin typeface="Carlito"/>
                <a:cs typeface="Carlito"/>
              </a:rPr>
              <a:t>antar  </a:t>
            </a:r>
            <a:r>
              <a:rPr dirty="0" sz="1400" b="1">
                <a:latin typeface="Carlito"/>
                <a:cs typeface="Carlito"/>
              </a:rPr>
              <a:t>aplikasi, </a:t>
            </a:r>
            <a:r>
              <a:rPr dirty="0" sz="1400" spc="-5" b="1">
                <a:latin typeface="Carlito"/>
                <a:cs typeface="Carlito"/>
              </a:rPr>
              <a:t>atau cuplikan </a:t>
            </a:r>
            <a:r>
              <a:rPr dirty="0" sz="1400" spc="-5" b="1" i="1">
                <a:latin typeface="Carlito"/>
                <a:cs typeface="Carlito"/>
              </a:rPr>
              <a:t>source code </a:t>
            </a:r>
            <a:r>
              <a:rPr dirty="0" sz="1400" b="1">
                <a:latin typeface="Carlito"/>
                <a:cs typeface="Carlito"/>
              </a:rPr>
              <a:t>pemanggilan</a:t>
            </a:r>
            <a:r>
              <a:rPr dirty="0" sz="1400" spc="-150" b="1">
                <a:latin typeface="Carlito"/>
                <a:cs typeface="Carlito"/>
              </a:rPr>
              <a:t> </a:t>
            </a:r>
            <a:r>
              <a:rPr dirty="0" sz="1400" b="1">
                <a:latin typeface="Carlito"/>
                <a:cs typeface="Carlito"/>
              </a:rPr>
              <a:t>API</a:t>
            </a:r>
            <a:endParaRPr sz="1400">
              <a:latin typeface="Carlito"/>
              <a:cs typeface="Carlito"/>
            </a:endParaRPr>
          </a:p>
          <a:p>
            <a:pPr marL="182880" indent="-182880">
              <a:lnSpc>
                <a:spcPct val="100000"/>
              </a:lnSpc>
              <a:buFont typeface="Wingdings"/>
              <a:buChar char=""/>
              <a:tabLst>
                <a:tab pos="182880" algn="l"/>
              </a:tabLst>
            </a:pPr>
            <a:r>
              <a:rPr dirty="0" sz="1400" spc="-5" b="1">
                <a:latin typeface="Carlito"/>
                <a:cs typeface="Carlito"/>
              </a:rPr>
              <a:t>Screenshot </a:t>
            </a:r>
            <a:r>
              <a:rPr dirty="0" sz="1400" b="1">
                <a:latin typeface="Carlito"/>
                <a:cs typeface="Carlito"/>
              </a:rPr>
              <a:t>berupa </a:t>
            </a:r>
            <a:r>
              <a:rPr dirty="0" sz="1400" spc="-5" b="1">
                <a:latin typeface="Carlito"/>
                <a:cs typeface="Carlito"/>
              </a:rPr>
              <a:t>bentuk </a:t>
            </a:r>
            <a:r>
              <a:rPr dirty="0" sz="1400" spc="-10" b="1">
                <a:latin typeface="Carlito"/>
                <a:cs typeface="Carlito"/>
              </a:rPr>
              <a:t>integrasi </a:t>
            </a:r>
            <a:r>
              <a:rPr dirty="0" sz="1400" spc="-5" b="1">
                <a:latin typeface="Carlito"/>
                <a:cs typeface="Carlito"/>
              </a:rPr>
              <a:t>layanan,</a:t>
            </a:r>
            <a:r>
              <a:rPr dirty="0" sz="1400" spc="-125" b="1">
                <a:latin typeface="Carlito"/>
                <a:cs typeface="Carlito"/>
              </a:rPr>
              <a:t> </a:t>
            </a:r>
            <a:r>
              <a:rPr dirty="0" sz="1400" spc="-5" b="1" i="1">
                <a:latin typeface="Carlito"/>
                <a:cs typeface="Carlito"/>
              </a:rPr>
              <a:t>middleware</a:t>
            </a:r>
            <a:endParaRPr sz="1400">
              <a:latin typeface="Carlito"/>
              <a:cs typeface="Carlito"/>
            </a:endParaRPr>
          </a:p>
          <a:p>
            <a:pPr marL="182245">
              <a:lnSpc>
                <a:spcPct val="100000"/>
              </a:lnSpc>
            </a:pPr>
            <a:r>
              <a:rPr dirty="0" sz="1400" spc="-5" b="1" i="1">
                <a:latin typeface="Carlito"/>
                <a:cs typeface="Carlito"/>
              </a:rPr>
              <a:t>(API)</a:t>
            </a:r>
            <a:r>
              <a:rPr dirty="0" sz="1400" spc="-5" b="1">
                <a:latin typeface="Carlito"/>
                <a:cs typeface="Carlito"/>
              </a:rPr>
              <a:t>, </a:t>
            </a:r>
            <a:r>
              <a:rPr dirty="0" sz="1400" b="1">
                <a:latin typeface="Carlito"/>
                <a:cs typeface="Carlito"/>
              </a:rPr>
              <a:t>dan</a:t>
            </a:r>
            <a:r>
              <a:rPr dirty="0" sz="1400" spc="-15" b="1">
                <a:latin typeface="Carlito"/>
                <a:cs typeface="Carlito"/>
              </a:rPr>
              <a:t> </a:t>
            </a:r>
            <a:r>
              <a:rPr dirty="0" sz="1400" spc="-5" b="1">
                <a:latin typeface="Carlito"/>
                <a:cs typeface="Carlito"/>
              </a:rPr>
              <a:t>data.</a:t>
            </a:r>
            <a:endParaRPr sz="1400">
              <a:latin typeface="Carlito"/>
              <a:cs typeface="Carlito"/>
            </a:endParaRPr>
          </a:p>
          <a:p>
            <a:pPr marL="182245" marR="410845" indent="-182880">
              <a:lnSpc>
                <a:spcPct val="100000"/>
              </a:lnSpc>
              <a:buFont typeface="Wingdings"/>
              <a:buChar char=""/>
              <a:tabLst>
                <a:tab pos="182880" algn="l"/>
              </a:tabLst>
            </a:pPr>
            <a:r>
              <a:rPr dirty="0" sz="1400" spc="-10" b="1">
                <a:latin typeface="Carlito"/>
                <a:cs typeface="Carlito"/>
              </a:rPr>
              <a:t>Integrasi </a:t>
            </a:r>
            <a:r>
              <a:rPr dirty="0" sz="1400" spc="-5" b="1">
                <a:latin typeface="Carlito"/>
                <a:cs typeface="Carlito"/>
              </a:rPr>
              <a:t>dapat </a:t>
            </a:r>
            <a:r>
              <a:rPr dirty="0" sz="1400" b="1">
                <a:latin typeface="Carlito"/>
                <a:cs typeface="Carlito"/>
              </a:rPr>
              <a:t>berupa </a:t>
            </a:r>
            <a:r>
              <a:rPr dirty="0" sz="1400" spc="-5" b="1">
                <a:latin typeface="Carlito"/>
                <a:cs typeface="Carlito"/>
              </a:rPr>
              <a:t>pertukaran data antar  sistem/aplikasi sehingga </a:t>
            </a:r>
            <a:r>
              <a:rPr dirty="0" sz="1400" b="1">
                <a:latin typeface="Carlito"/>
                <a:cs typeface="Carlito"/>
              </a:rPr>
              <a:t>tidak diperlukan </a:t>
            </a:r>
            <a:r>
              <a:rPr dirty="0" sz="1400" spc="-5" b="1">
                <a:latin typeface="Carlito"/>
                <a:cs typeface="Carlito"/>
              </a:rPr>
              <a:t>entri</a:t>
            </a:r>
            <a:r>
              <a:rPr dirty="0" sz="1400" spc="-135" b="1">
                <a:latin typeface="Carlito"/>
                <a:cs typeface="Carlito"/>
              </a:rPr>
              <a:t> </a:t>
            </a:r>
            <a:r>
              <a:rPr dirty="0" sz="1400" b="1">
                <a:latin typeface="Carlito"/>
                <a:cs typeface="Carlito"/>
              </a:rPr>
              <a:t>ulang  </a:t>
            </a:r>
            <a:r>
              <a:rPr dirty="0" sz="1400" spc="-5" b="1">
                <a:latin typeface="Carlito"/>
                <a:cs typeface="Carlito"/>
              </a:rPr>
              <a:t>terhadap data </a:t>
            </a:r>
            <a:r>
              <a:rPr dirty="0" sz="1400" spc="-10" b="1">
                <a:latin typeface="Carlito"/>
                <a:cs typeface="Carlito"/>
              </a:rPr>
              <a:t>yang </a:t>
            </a:r>
            <a:r>
              <a:rPr dirty="0" sz="1400" b="1">
                <a:latin typeface="Carlito"/>
                <a:cs typeface="Carlito"/>
              </a:rPr>
              <a:t>sudah ada pada </a:t>
            </a:r>
            <a:r>
              <a:rPr dirty="0" sz="1400" spc="-5" b="1">
                <a:latin typeface="Carlito"/>
                <a:cs typeface="Carlito"/>
              </a:rPr>
              <a:t>sistem/aplikasi  lainnya.</a:t>
            </a:r>
            <a:endParaRPr sz="1400">
              <a:latin typeface="Carlito"/>
              <a:cs typeface="Carlito"/>
            </a:endParaRPr>
          </a:p>
          <a:p>
            <a:pPr marL="182880" indent="-182880">
              <a:lnSpc>
                <a:spcPct val="100000"/>
              </a:lnSpc>
              <a:buFont typeface="Wingdings"/>
              <a:buChar char=""/>
              <a:tabLst>
                <a:tab pos="182880" algn="l"/>
              </a:tabLst>
            </a:pPr>
            <a:r>
              <a:rPr dirty="0" sz="1400" spc="-10" b="1">
                <a:latin typeface="Carlito"/>
                <a:cs typeface="Carlito"/>
              </a:rPr>
              <a:t>Integrasi </a:t>
            </a:r>
            <a:r>
              <a:rPr dirty="0" sz="1400" b="1">
                <a:latin typeface="Carlito"/>
                <a:cs typeface="Carlito"/>
              </a:rPr>
              <a:t>tidak berupa link </a:t>
            </a:r>
            <a:r>
              <a:rPr dirty="0" sz="1400" spc="-5" b="1">
                <a:latin typeface="Carlito"/>
                <a:cs typeface="Carlito"/>
              </a:rPr>
              <a:t>akses </a:t>
            </a:r>
            <a:r>
              <a:rPr dirty="0" sz="1400" spc="-20" b="1">
                <a:latin typeface="Carlito"/>
                <a:cs typeface="Carlito"/>
              </a:rPr>
              <a:t>ke </a:t>
            </a:r>
            <a:r>
              <a:rPr dirty="0" sz="1400" spc="-5" b="1">
                <a:latin typeface="Carlito"/>
                <a:cs typeface="Carlito"/>
              </a:rPr>
              <a:t>web/aplikasi </a:t>
            </a:r>
            <a:r>
              <a:rPr dirty="0" sz="1400" b="1">
                <a:latin typeface="Carlito"/>
                <a:cs typeface="Carlito"/>
              </a:rPr>
              <a:t>lain,</a:t>
            </a:r>
            <a:r>
              <a:rPr dirty="0" sz="1400" spc="-120" b="1">
                <a:latin typeface="Carlito"/>
                <a:cs typeface="Carlito"/>
              </a:rPr>
              <a:t> </a:t>
            </a:r>
            <a:r>
              <a:rPr dirty="0" sz="1400" spc="-5" b="1">
                <a:latin typeface="Carlito"/>
                <a:cs typeface="Carlito"/>
              </a:rPr>
              <a:t>atau</a:t>
            </a:r>
            <a:endParaRPr sz="1400">
              <a:latin typeface="Carlito"/>
              <a:cs typeface="Carlito"/>
            </a:endParaRPr>
          </a:p>
          <a:p>
            <a:pPr marL="182245">
              <a:lnSpc>
                <a:spcPct val="100000"/>
              </a:lnSpc>
            </a:pPr>
            <a:r>
              <a:rPr dirty="0" sz="1400" spc="-5" b="1">
                <a:latin typeface="Carlito"/>
                <a:cs typeface="Carlito"/>
              </a:rPr>
              <a:t>akses </a:t>
            </a:r>
            <a:r>
              <a:rPr dirty="0" sz="1400" b="1">
                <a:latin typeface="Carlito"/>
                <a:cs typeface="Carlito"/>
              </a:rPr>
              <a:t>login </a:t>
            </a:r>
            <a:r>
              <a:rPr dirty="0" sz="1400" spc="-20" b="1">
                <a:latin typeface="Carlito"/>
                <a:cs typeface="Carlito"/>
              </a:rPr>
              <a:t>ke </a:t>
            </a:r>
            <a:r>
              <a:rPr dirty="0" sz="1400" spc="-5" b="1">
                <a:latin typeface="Carlito"/>
                <a:cs typeface="Carlito"/>
              </a:rPr>
              <a:t>sistem</a:t>
            </a:r>
            <a:r>
              <a:rPr dirty="0" sz="1400" spc="-45" b="1">
                <a:latin typeface="Carlito"/>
                <a:cs typeface="Carlito"/>
              </a:rPr>
              <a:t> </a:t>
            </a:r>
            <a:r>
              <a:rPr dirty="0" sz="1400" b="1">
                <a:latin typeface="Carlito"/>
                <a:cs typeface="Carlito"/>
              </a:rPr>
              <a:t>lain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98108" y="1557527"/>
            <a:ext cx="631190" cy="611505"/>
          </a:xfrm>
          <a:custGeom>
            <a:avLst/>
            <a:gdLst/>
            <a:ahLst/>
            <a:cxnLst/>
            <a:rect l="l" t="t" r="r" b="b"/>
            <a:pathLst>
              <a:path w="631190" h="611505">
                <a:moveTo>
                  <a:pt x="315467" y="0"/>
                </a:moveTo>
                <a:lnTo>
                  <a:pt x="268846" y="3312"/>
                </a:lnTo>
                <a:lnTo>
                  <a:pt x="224350" y="12935"/>
                </a:lnTo>
                <a:lnTo>
                  <a:pt x="182467" y="28395"/>
                </a:lnTo>
                <a:lnTo>
                  <a:pt x="143685" y="49221"/>
                </a:lnTo>
                <a:lnTo>
                  <a:pt x="108491" y="74940"/>
                </a:lnTo>
                <a:lnTo>
                  <a:pt x="77373" y="105080"/>
                </a:lnTo>
                <a:lnTo>
                  <a:pt x="50819" y="139168"/>
                </a:lnTo>
                <a:lnTo>
                  <a:pt x="29317" y="176733"/>
                </a:lnTo>
                <a:lnTo>
                  <a:pt x="13355" y="217302"/>
                </a:lnTo>
                <a:lnTo>
                  <a:pt x="3420" y="260402"/>
                </a:lnTo>
                <a:lnTo>
                  <a:pt x="0" y="305562"/>
                </a:lnTo>
                <a:lnTo>
                  <a:pt x="3420" y="350721"/>
                </a:lnTo>
                <a:lnTo>
                  <a:pt x="13355" y="393821"/>
                </a:lnTo>
                <a:lnTo>
                  <a:pt x="29317" y="434390"/>
                </a:lnTo>
                <a:lnTo>
                  <a:pt x="50819" y="471955"/>
                </a:lnTo>
                <a:lnTo>
                  <a:pt x="77373" y="506043"/>
                </a:lnTo>
                <a:lnTo>
                  <a:pt x="108491" y="536183"/>
                </a:lnTo>
                <a:lnTo>
                  <a:pt x="143685" y="561902"/>
                </a:lnTo>
                <a:lnTo>
                  <a:pt x="182467" y="582728"/>
                </a:lnTo>
                <a:lnTo>
                  <a:pt x="224350" y="598188"/>
                </a:lnTo>
                <a:lnTo>
                  <a:pt x="268846" y="607811"/>
                </a:lnTo>
                <a:lnTo>
                  <a:pt x="315467" y="611124"/>
                </a:lnTo>
                <a:lnTo>
                  <a:pt x="362089" y="607811"/>
                </a:lnTo>
                <a:lnTo>
                  <a:pt x="406585" y="598188"/>
                </a:lnTo>
                <a:lnTo>
                  <a:pt x="448468" y="582728"/>
                </a:lnTo>
                <a:lnTo>
                  <a:pt x="487250" y="561902"/>
                </a:lnTo>
                <a:lnTo>
                  <a:pt x="522444" y="536183"/>
                </a:lnTo>
                <a:lnTo>
                  <a:pt x="553562" y="506043"/>
                </a:lnTo>
                <a:lnTo>
                  <a:pt x="580116" y="471955"/>
                </a:lnTo>
                <a:lnTo>
                  <a:pt x="601618" y="434390"/>
                </a:lnTo>
                <a:lnTo>
                  <a:pt x="617580" y="393821"/>
                </a:lnTo>
                <a:lnTo>
                  <a:pt x="627515" y="350721"/>
                </a:lnTo>
                <a:lnTo>
                  <a:pt x="630936" y="305562"/>
                </a:lnTo>
                <a:lnTo>
                  <a:pt x="627515" y="260402"/>
                </a:lnTo>
                <a:lnTo>
                  <a:pt x="617580" y="217302"/>
                </a:lnTo>
                <a:lnTo>
                  <a:pt x="601618" y="176733"/>
                </a:lnTo>
                <a:lnTo>
                  <a:pt x="580116" y="139168"/>
                </a:lnTo>
                <a:lnTo>
                  <a:pt x="553562" y="105080"/>
                </a:lnTo>
                <a:lnTo>
                  <a:pt x="522444" y="74940"/>
                </a:lnTo>
                <a:lnTo>
                  <a:pt x="487250" y="49221"/>
                </a:lnTo>
                <a:lnTo>
                  <a:pt x="448468" y="28395"/>
                </a:lnTo>
                <a:lnTo>
                  <a:pt x="406585" y="12935"/>
                </a:lnTo>
                <a:lnTo>
                  <a:pt x="362089" y="3312"/>
                </a:lnTo>
                <a:lnTo>
                  <a:pt x="31546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448933" y="1756664"/>
            <a:ext cx="1339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45036" y="1711578"/>
            <a:ext cx="1466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5103874"/>
            <a:ext cx="12197080" cy="1754505"/>
            <a:chOff x="0" y="5103874"/>
            <a:chExt cx="12197080" cy="1754505"/>
          </a:xfrm>
        </p:grpSpPr>
        <p:sp>
          <p:nvSpPr>
            <p:cNvPr id="13" name="object 13"/>
            <p:cNvSpPr/>
            <p:nvPr/>
          </p:nvSpPr>
          <p:spPr>
            <a:xfrm>
              <a:off x="0" y="5103874"/>
              <a:ext cx="12191999" cy="17541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1443715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1443715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752470" y="200659"/>
            <a:ext cx="687197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5">
                <a:solidFill>
                  <a:srgbClr val="C00000"/>
                </a:solidFill>
              </a:rPr>
              <a:t>VERIFIKASI DATA</a:t>
            </a:r>
            <a:r>
              <a:rPr dirty="0" sz="3500" spc="-55">
                <a:solidFill>
                  <a:srgbClr val="C00000"/>
                </a:solidFill>
              </a:rPr>
              <a:t> </a:t>
            </a:r>
            <a:r>
              <a:rPr dirty="0" sz="3500" spc="-5">
                <a:solidFill>
                  <a:srgbClr val="C00000"/>
                </a:solidFill>
              </a:rPr>
              <a:t>DUKUNG</a:t>
            </a:r>
            <a:endParaRPr sz="3500"/>
          </a:p>
        </p:txBody>
      </p:sp>
      <p:sp>
        <p:nvSpPr>
          <p:cNvPr id="17" name="object 17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/>
          <p:cNvGrpSpPr/>
          <p:nvPr/>
        </p:nvGrpSpPr>
        <p:grpSpPr>
          <a:xfrm>
            <a:off x="318515" y="268224"/>
            <a:ext cx="5745480" cy="1026160"/>
            <a:chOff x="318515" y="268224"/>
            <a:chExt cx="5745480" cy="1026160"/>
          </a:xfrm>
        </p:grpSpPr>
        <p:sp>
          <p:nvSpPr>
            <p:cNvPr id="19" name="object 19"/>
            <p:cNvSpPr/>
            <p:nvPr/>
          </p:nvSpPr>
          <p:spPr>
            <a:xfrm>
              <a:off x="5722619" y="1239012"/>
              <a:ext cx="341630" cy="55244"/>
            </a:xfrm>
            <a:custGeom>
              <a:avLst/>
              <a:gdLst/>
              <a:ahLst/>
              <a:cxnLst/>
              <a:rect l="l" t="t" r="r" b="b"/>
              <a:pathLst>
                <a:path w="341629" h="55244">
                  <a:moveTo>
                    <a:pt x="341375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341375" y="54863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18515" y="268224"/>
              <a:ext cx="370331" cy="4861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11795506" y="6467652"/>
            <a:ext cx="168910" cy="1873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FFFFFF"/>
                </a:solidFill>
                <a:latin typeface="BPG Chveulebrivi GPL&amp;GNU"/>
                <a:cs typeface="BPG Chveulebrivi GPL&amp;GNU"/>
              </a:rPr>
              <a:t>79</a:t>
            </a:r>
            <a:endParaRPr sz="1050">
              <a:latin typeface="BPG Chveulebrivi GPL&amp;GNU"/>
              <a:cs typeface="BPG Chveulebrivi GPL&amp;GNU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6978" y="409447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18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34216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786127" y="1787651"/>
            <a:ext cx="2748280" cy="1969135"/>
            <a:chOff x="1786127" y="1787651"/>
            <a:chExt cx="2748280" cy="1969135"/>
          </a:xfrm>
        </p:grpSpPr>
        <p:sp>
          <p:nvSpPr>
            <p:cNvPr id="4" name="object 4"/>
            <p:cNvSpPr/>
            <p:nvPr/>
          </p:nvSpPr>
          <p:spPr>
            <a:xfrm>
              <a:off x="1853183" y="3352799"/>
              <a:ext cx="2644140" cy="4038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786127" y="1787651"/>
              <a:ext cx="2747772" cy="16809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336291" y="2290546"/>
              <a:ext cx="1647444" cy="73154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828799" y="1807463"/>
              <a:ext cx="2667000" cy="16002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290565" y="483234"/>
            <a:ext cx="161353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95" b="0">
                <a:solidFill>
                  <a:srgbClr val="C00000"/>
                </a:solidFill>
                <a:latin typeface="Trebuchet MS"/>
                <a:cs typeface="Trebuchet MS"/>
              </a:rPr>
              <a:t>Filos</a:t>
            </a:r>
            <a:r>
              <a:rPr dirty="0" sz="4400" spc="-20" b="0">
                <a:solidFill>
                  <a:srgbClr val="C00000"/>
                </a:solidFill>
                <a:latin typeface="Trebuchet MS"/>
                <a:cs typeface="Trebuchet MS"/>
              </a:rPr>
              <a:t>o</a:t>
            </a:r>
            <a:r>
              <a:rPr dirty="0" sz="4400" spc="-385" b="0">
                <a:solidFill>
                  <a:srgbClr val="C00000"/>
                </a:solidFill>
                <a:latin typeface="Trebuchet MS"/>
                <a:cs typeface="Trebuchet MS"/>
              </a:rPr>
              <a:t>fi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66645" y="3857370"/>
            <a:ext cx="26301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i="1">
                <a:latin typeface="Carlito"/>
                <a:cs typeface="Carlito"/>
              </a:rPr>
              <a:t>“</a:t>
            </a:r>
            <a:r>
              <a:rPr dirty="0" sz="1800" spc="-10" b="1" i="1">
                <a:latin typeface="Carlito"/>
                <a:cs typeface="Carlito"/>
              </a:rPr>
              <a:t>Nyuruh</a:t>
            </a:r>
            <a:r>
              <a:rPr dirty="0" sz="1800" spc="-10" i="1">
                <a:latin typeface="Carlito"/>
                <a:cs typeface="Carlito"/>
              </a:rPr>
              <a:t>”-nya </a:t>
            </a:r>
            <a:r>
              <a:rPr dirty="0" sz="1800" spc="-5" i="1">
                <a:latin typeface="Carlito"/>
                <a:cs typeface="Carlito"/>
              </a:rPr>
              <a:t>sudah</a:t>
            </a:r>
            <a:r>
              <a:rPr dirty="0" sz="1800" i="1">
                <a:latin typeface="Carlito"/>
                <a:cs typeface="Carlito"/>
              </a:rPr>
              <a:t> </a:t>
            </a:r>
            <a:r>
              <a:rPr dirty="0" sz="1800" spc="-5" i="1">
                <a:latin typeface="Carlito"/>
                <a:cs typeface="Carlito"/>
              </a:rPr>
              <a:t>benar?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719828" y="1787651"/>
            <a:ext cx="5672455" cy="1950720"/>
            <a:chOff x="4719828" y="1787651"/>
            <a:chExt cx="5672455" cy="1950720"/>
          </a:xfrm>
        </p:grpSpPr>
        <p:sp>
          <p:nvSpPr>
            <p:cNvPr id="11" name="object 11"/>
            <p:cNvSpPr/>
            <p:nvPr/>
          </p:nvSpPr>
          <p:spPr>
            <a:xfrm>
              <a:off x="4757928" y="3334511"/>
              <a:ext cx="5634228" cy="4038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719828" y="1787651"/>
              <a:ext cx="2747772" cy="16809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201412" y="2290546"/>
              <a:ext cx="1784604" cy="73154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762500" y="1807463"/>
              <a:ext cx="2667000" cy="16002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6483477" y="3857370"/>
            <a:ext cx="24625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 i="1">
                <a:latin typeface="Carlito"/>
                <a:cs typeface="Carlito"/>
              </a:rPr>
              <a:t>Eksekusi</a:t>
            </a:r>
            <a:r>
              <a:rPr dirty="0" sz="1800" spc="-10" i="1">
                <a:latin typeface="Carlito"/>
                <a:cs typeface="Carlito"/>
              </a:rPr>
              <a:t>nya </a:t>
            </a:r>
            <a:r>
              <a:rPr dirty="0" sz="1800" spc="-5" i="1">
                <a:latin typeface="Carlito"/>
                <a:cs typeface="Carlito"/>
              </a:rPr>
              <a:t>sudah</a:t>
            </a:r>
            <a:r>
              <a:rPr dirty="0" sz="1800" spc="-55" i="1">
                <a:latin typeface="Carlito"/>
                <a:cs typeface="Carlito"/>
              </a:rPr>
              <a:t> </a:t>
            </a:r>
            <a:r>
              <a:rPr dirty="0" sz="1800" spc="-5" i="1">
                <a:latin typeface="Carlito"/>
                <a:cs typeface="Carlito"/>
              </a:rPr>
              <a:t>benar?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65476" y="5210555"/>
            <a:ext cx="1065276" cy="1066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173723" y="4596384"/>
            <a:ext cx="3334512" cy="22616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828800" y="1807464"/>
            <a:ext cx="2667000" cy="160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735965">
              <a:lnSpc>
                <a:spcPct val="100000"/>
              </a:lnSpc>
              <a:spcBef>
                <a:spcPts val="1815"/>
              </a:spcBef>
            </a:pPr>
            <a:r>
              <a:rPr dirty="0" sz="2400" spc="-10">
                <a:solidFill>
                  <a:srgbClr val="FFFFFF"/>
                </a:solidFill>
                <a:latin typeface="Carlito"/>
                <a:cs typeface="Carlito"/>
              </a:rPr>
              <a:t>Kebijakan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62500" y="1807464"/>
            <a:ext cx="2667000" cy="160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668020">
              <a:lnSpc>
                <a:spcPct val="100000"/>
              </a:lnSpc>
              <a:spcBef>
                <a:spcPts val="1815"/>
              </a:spcBef>
            </a:pPr>
            <a:r>
              <a:rPr dirty="0" sz="2400" spc="-65">
                <a:solidFill>
                  <a:srgbClr val="FFFFFF"/>
                </a:solidFill>
                <a:latin typeface="Carlito"/>
                <a:cs typeface="Carlito"/>
              </a:rPr>
              <a:t>Tata</a:t>
            </a:r>
            <a:r>
              <a:rPr dirty="0" sz="2400" spc="-15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rlito"/>
                <a:cs typeface="Carlito"/>
              </a:rPr>
              <a:t>Kelola</a:t>
            </a:r>
            <a:endParaRPr sz="2400">
              <a:latin typeface="Carlito"/>
              <a:cs typeface="Carlito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653528" y="1787651"/>
            <a:ext cx="2748280" cy="1681480"/>
            <a:chOff x="7653528" y="1787651"/>
            <a:chExt cx="2748280" cy="1681480"/>
          </a:xfrm>
        </p:grpSpPr>
        <p:sp>
          <p:nvSpPr>
            <p:cNvPr id="21" name="object 21"/>
            <p:cNvSpPr/>
            <p:nvPr/>
          </p:nvSpPr>
          <p:spPr>
            <a:xfrm>
              <a:off x="7653528" y="1787651"/>
              <a:ext cx="2747772" cy="16809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052816" y="2290546"/>
              <a:ext cx="1947672" cy="73154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696200" y="1807463"/>
              <a:ext cx="2667000" cy="16002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7696200" y="1807464"/>
            <a:ext cx="2667000" cy="160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585470">
              <a:lnSpc>
                <a:spcPct val="100000"/>
              </a:lnSpc>
              <a:spcBef>
                <a:spcPts val="1815"/>
              </a:spcBef>
            </a:pPr>
            <a:r>
              <a:rPr dirty="0" sz="2400">
                <a:solidFill>
                  <a:srgbClr val="FFFFFF"/>
                </a:solidFill>
                <a:latin typeface="Carlito"/>
                <a:cs typeface="Carlito"/>
              </a:rPr>
              <a:t>Manajemen</a:t>
            </a:r>
            <a:endParaRPr sz="2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41264" y="1589532"/>
            <a:ext cx="662940" cy="594360"/>
          </a:xfrm>
          <a:custGeom>
            <a:avLst/>
            <a:gdLst/>
            <a:ahLst/>
            <a:cxnLst/>
            <a:rect l="l" t="t" r="r" b="b"/>
            <a:pathLst>
              <a:path w="662939" h="594360">
                <a:moveTo>
                  <a:pt x="331470" y="0"/>
                </a:moveTo>
                <a:lnTo>
                  <a:pt x="282501" y="3223"/>
                </a:lnTo>
                <a:lnTo>
                  <a:pt x="235758" y="12585"/>
                </a:lnTo>
                <a:lnTo>
                  <a:pt x="191756" y="27627"/>
                </a:lnTo>
                <a:lnTo>
                  <a:pt x="151007" y="47888"/>
                </a:lnTo>
                <a:lnTo>
                  <a:pt x="114025" y="72908"/>
                </a:lnTo>
                <a:lnTo>
                  <a:pt x="81323" y="102225"/>
                </a:lnTo>
                <a:lnTo>
                  <a:pt x="53416" y="135381"/>
                </a:lnTo>
                <a:lnTo>
                  <a:pt x="30817" y="171915"/>
                </a:lnTo>
                <a:lnTo>
                  <a:pt x="14038" y="211366"/>
                </a:lnTo>
                <a:lnTo>
                  <a:pt x="3595" y="253274"/>
                </a:lnTo>
                <a:lnTo>
                  <a:pt x="0" y="297179"/>
                </a:lnTo>
                <a:lnTo>
                  <a:pt x="3595" y="341085"/>
                </a:lnTo>
                <a:lnTo>
                  <a:pt x="14038" y="382993"/>
                </a:lnTo>
                <a:lnTo>
                  <a:pt x="30817" y="422444"/>
                </a:lnTo>
                <a:lnTo>
                  <a:pt x="53416" y="458978"/>
                </a:lnTo>
                <a:lnTo>
                  <a:pt x="81323" y="492134"/>
                </a:lnTo>
                <a:lnTo>
                  <a:pt x="114025" y="521451"/>
                </a:lnTo>
                <a:lnTo>
                  <a:pt x="151007" y="546471"/>
                </a:lnTo>
                <a:lnTo>
                  <a:pt x="191756" y="566732"/>
                </a:lnTo>
                <a:lnTo>
                  <a:pt x="235758" y="581774"/>
                </a:lnTo>
                <a:lnTo>
                  <a:pt x="282501" y="591136"/>
                </a:lnTo>
                <a:lnTo>
                  <a:pt x="331470" y="594359"/>
                </a:lnTo>
                <a:lnTo>
                  <a:pt x="380438" y="591136"/>
                </a:lnTo>
                <a:lnTo>
                  <a:pt x="427181" y="581774"/>
                </a:lnTo>
                <a:lnTo>
                  <a:pt x="471183" y="566732"/>
                </a:lnTo>
                <a:lnTo>
                  <a:pt x="511932" y="546471"/>
                </a:lnTo>
                <a:lnTo>
                  <a:pt x="548914" y="521451"/>
                </a:lnTo>
                <a:lnTo>
                  <a:pt x="581616" y="492134"/>
                </a:lnTo>
                <a:lnTo>
                  <a:pt x="609523" y="458978"/>
                </a:lnTo>
                <a:lnTo>
                  <a:pt x="632122" y="422444"/>
                </a:lnTo>
                <a:lnTo>
                  <a:pt x="648901" y="382993"/>
                </a:lnTo>
                <a:lnTo>
                  <a:pt x="659344" y="341085"/>
                </a:lnTo>
                <a:lnTo>
                  <a:pt x="662939" y="297179"/>
                </a:lnTo>
                <a:lnTo>
                  <a:pt x="659344" y="253274"/>
                </a:lnTo>
                <a:lnTo>
                  <a:pt x="648901" y="211366"/>
                </a:lnTo>
                <a:lnTo>
                  <a:pt x="632122" y="171915"/>
                </a:lnTo>
                <a:lnTo>
                  <a:pt x="609523" y="135381"/>
                </a:lnTo>
                <a:lnTo>
                  <a:pt x="581616" y="102225"/>
                </a:lnTo>
                <a:lnTo>
                  <a:pt x="548914" y="72908"/>
                </a:lnTo>
                <a:lnTo>
                  <a:pt x="511932" y="47888"/>
                </a:lnTo>
                <a:lnTo>
                  <a:pt x="471183" y="27627"/>
                </a:lnTo>
                <a:lnTo>
                  <a:pt x="427181" y="12585"/>
                </a:lnTo>
                <a:lnTo>
                  <a:pt x="380438" y="3223"/>
                </a:lnTo>
                <a:lnTo>
                  <a:pt x="33147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44311" y="3532632"/>
            <a:ext cx="664845" cy="593090"/>
          </a:xfrm>
          <a:custGeom>
            <a:avLst/>
            <a:gdLst/>
            <a:ahLst/>
            <a:cxnLst/>
            <a:rect l="l" t="t" r="r" b="b"/>
            <a:pathLst>
              <a:path w="664845" h="593089">
                <a:moveTo>
                  <a:pt x="332232" y="0"/>
                </a:moveTo>
                <a:lnTo>
                  <a:pt x="283130" y="3214"/>
                </a:lnTo>
                <a:lnTo>
                  <a:pt x="236268" y="12550"/>
                </a:lnTo>
                <a:lnTo>
                  <a:pt x="192159" y="27550"/>
                </a:lnTo>
                <a:lnTo>
                  <a:pt x="151315" y="47755"/>
                </a:lnTo>
                <a:lnTo>
                  <a:pt x="114251" y="72707"/>
                </a:lnTo>
                <a:lnTo>
                  <a:pt x="81481" y="101947"/>
                </a:lnTo>
                <a:lnTo>
                  <a:pt x="53517" y="135017"/>
                </a:lnTo>
                <a:lnTo>
                  <a:pt x="30873" y="171457"/>
                </a:lnTo>
                <a:lnTo>
                  <a:pt x="14064" y="210810"/>
                </a:lnTo>
                <a:lnTo>
                  <a:pt x="3601" y="252616"/>
                </a:lnTo>
                <a:lnTo>
                  <a:pt x="0" y="296417"/>
                </a:lnTo>
                <a:lnTo>
                  <a:pt x="3601" y="340219"/>
                </a:lnTo>
                <a:lnTo>
                  <a:pt x="14064" y="382025"/>
                </a:lnTo>
                <a:lnTo>
                  <a:pt x="30873" y="421378"/>
                </a:lnTo>
                <a:lnTo>
                  <a:pt x="53517" y="457818"/>
                </a:lnTo>
                <a:lnTo>
                  <a:pt x="81481" y="490888"/>
                </a:lnTo>
                <a:lnTo>
                  <a:pt x="114251" y="520128"/>
                </a:lnTo>
                <a:lnTo>
                  <a:pt x="151315" y="545080"/>
                </a:lnTo>
                <a:lnTo>
                  <a:pt x="192159" y="565285"/>
                </a:lnTo>
                <a:lnTo>
                  <a:pt x="236268" y="580285"/>
                </a:lnTo>
                <a:lnTo>
                  <a:pt x="283130" y="589621"/>
                </a:lnTo>
                <a:lnTo>
                  <a:pt x="332232" y="592835"/>
                </a:lnTo>
                <a:lnTo>
                  <a:pt x="381333" y="589621"/>
                </a:lnTo>
                <a:lnTo>
                  <a:pt x="428195" y="580285"/>
                </a:lnTo>
                <a:lnTo>
                  <a:pt x="472304" y="565285"/>
                </a:lnTo>
                <a:lnTo>
                  <a:pt x="513148" y="545080"/>
                </a:lnTo>
                <a:lnTo>
                  <a:pt x="550212" y="520128"/>
                </a:lnTo>
                <a:lnTo>
                  <a:pt x="582982" y="490888"/>
                </a:lnTo>
                <a:lnTo>
                  <a:pt x="610946" y="457818"/>
                </a:lnTo>
                <a:lnTo>
                  <a:pt x="633590" y="421378"/>
                </a:lnTo>
                <a:lnTo>
                  <a:pt x="650399" y="382025"/>
                </a:lnTo>
                <a:lnTo>
                  <a:pt x="660862" y="340219"/>
                </a:lnTo>
                <a:lnTo>
                  <a:pt x="664463" y="296417"/>
                </a:lnTo>
                <a:lnTo>
                  <a:pt x="660862" y="252616"/>
                </a:lnTo>
                <a:lnTo>
                  <a:pt x="650399" y="210810"/>
                </a:lnTo>
                <a:lnTo>
                  <a:pt x="633590" y="171457"/>
                </a:lnTo>
                <a:lnTo>
                  <a:pt x="610946" y="135017"/>
                </a:lnTo>
                <a:lnTo>
                  <a:pt x="582982" y="101947"/>
                </a:lnTo>
                <a:lnTo>
                  <a:pt x="550212" y="72707"/>
                </a:lnTo>
                <a:lnTo>
                  <a:pt x="513148" y="47755"/>
                </a:lnTo>
                <a:lnTo>
                  <a:pt x="472304" y="27550"/>
                </a:lnTo>
                <a:lnTo>
                  <a:pt x="428195" y="12550"/>
                </a:lnTo>
                <a:lnTo>
                  <a:pt x="381333" y="3214"/>
                </a:lnTo>
                <a:lnTo>
                  <a:pt x="33223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5574791" y="2452116"/>
            <a:ext cx="662940" cy="3451225"/>
            <a:chOff x="5574791" y="2452116"/>
            <a:chExt cx="662940" cy="3451225"/>
          </a:xfrm>
        </p:grpSpPr>
        <p:sp>
          <p:nvSpPr>
            <p:cNvPr id="6" name="object 6"/>
            <p:cNvSpPr/>
            <p:nvPr/>
          </p:nvSpPr>
          <p:spPr>
            <a:xfrm>
              <a:off x="5574791" y="4908804"/>
              <a:ext cx="662940" cy="594360"/>
            </a:xfrm>
            <a:custGeom>
              <a:avLst/>
              <a:gdLst/>
              <a:ahLst/>
              <a:cxnLst/>
              <a:rect l="l" t="t" r="r" b="b"/>
              <a:pathLst>
                <a:path w="662939" h="594360">
                  <a:moveTo>
                    <a:pt x="331470" y="0"/>
                  </a:moveTo>
                  <a:lnTo>
                    <a:pt x="282501" y="3223"/>
                  </a:lnTo>
                  <a:lnTo>
                    <a:pt x="235758" y="12585"/>
                  </a:lnTo>
                  <a:lnTo>
                    <a:pt x="191756" y="27627"/>
                  </a:lnTo>
                  <a:lnTo>
                    <a:pt x="151007" y="47888"/>
                  </a:lnTo>
                  <a:lnTo>
                    <a:pt x="114025" y="72908"/>
                  </a:lnTo>
                  <a:lnTo>
                    <a:pt x="81323" y="102225"/>
                  </a:lnTo>
                  <a:lnTo>
                    <a:pt x="53416" y="135381"/>
                  </a:lnTo>
                  <a:lnTo>
                    <a:pt x="30817" y="171915"/>
                  </a:lnTo>
                  <a:lnTo>
                    <a:pt x="14038" y="211366"/>
                  </a:lnTo>
                  <a:lnTo>
                    <a:pt x="3595" y="253274"/>
                  </a:lnTo>
                  <a:lnTo>
                    <a:pt x="0" y="297180"/>
                  </a:lnTo>
                  <a:lnTo>
                    <a:pt x="3595" y="341085"/>
                  </a:lnTo>
                  <a:lnTo>
                    <a:pt x="14038" y="382993"/>
                  </a:lnTo>
                  <a:lnTo>
                    <a:pt x="30817" y="422444"/>
                  </a:lnTo>
                  <a:lnTo>
                    <a:pt x="53416" y="458978"/>
                  </a:lnTo>
                  <a:lnTo>
                    <a:pt x="81323" y="492134"/>
                  </a:lnTo>
                  <a:lnTo>
                    <a:pt x="114025" y="521451"/>
                  </a:lnTo>
                  <a:lnTo>
                    <a:pt x="151007" y="546471"/>
                  </a:lnTo>
                  <a:lnTo>
                    <a:pt x="191756" y="566732"/>
                  </a:lnTo>
                  <a:lnTo>
                    <a:pt x="235758" y="581774"/>
                  </a:lnTo>
                  <a:lnTo>
                    <a:pt x="282501" y="591136"/>
                  </a:lnTo>
                  <a:lnTo>
                    <a:pt x="331470" y="594360"/>
                  </a:lnTo>
                  <a:lnTo>
                    <a:pt x="380438" y="591136"/>
                  </a:lnTo>
                  <a:lnTo>
                    <a:pt x="427181" y="581774"/>
                  </a:lnTo>
                  <a:lnTo>
                    <a:pt x="471183" y="566732"/>
                  </a:lnTo>
                  <a:lnTo>
                    <a:pt x="511932" y="546471"/>
                  </a:lnTo>
                  <a:lnTo>
                    <a:pt x="548914" y="521451"/>
                  </a:lnTo>
                  <a:lnTo>
                    <a:pt x="581616" y="492134"/>
                  </a:lnTo>
                  <a:lnTo>
                    <a:pt x="609523" y="458978"/>
                  </a:lnTo>
                  <a:lnTo>
                    <a:pt x="632122" y="422444"/>
                  </a:lnTo>
                  <a:lnTo>
                    <a:pt x="648901" y="382993"/>
                  </a:lnTo>
                  <a:lnTo>
                    <a:pt x="659344" y="341085"/>
                  </a:lnTo>
                  <a:lnTo>
                    <a:pt x="662940" y="297180"/>
                  </a:lnTo>
                  <a:lnTo>
                    <a:pt x="659344" y="253274"/>
                  </a:lnTo>
                  <a:lnTo>
                    <a:pt x="648901" y="211366"/>
                  </a:lnTo>
                  <a:lnTo>
                    <a:pt x="632122" y="171915"/>
                  </a:lnTo>
                  <a:lnTo>
                    <a:pt x="609523" y="135381"/>
                  </a:lnTo>
                  <a:lnTo>
                    <a:pt x="581616" y="102225"/>
                  </a:lnTo>
                  <a:lnTo>
                    <a:pt x="548914" y="72908"/>
                  </a:lnTo>
                  <a:lnTo>
                    <a:pt x="511932" y="47888"/>
                  </a:lnTo>
                  <a:lnTo>
                    <a:pt x="471183" y="27627"/>
                  </a:lnTo>
                  <a:lnTo>
                    <a:pt x="427181" y="12585"/>
                  </a:lnTo>
                  <a:lnTo>
                    <a:pt x="380438" y="3223"/>
                  </a:lnTo>
                  <a:lnTo>
                    <a:pt x="33147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204203" y="2452116"/>
              <a:ext cx="0" cy="3451225"/>
            </a:xfrm>
            <a:custGeom>
              <a:avLst/>
              <a:gdLst/>
              <a:ahLst/>
              <a:cxnLst/>
              <a:rect l="l" t="t" r="r" b="b"/>
              <a:pathLst>
                <a:path w="0" h="3451225">
                  <a:moveTo>
                    <a:pt x="0" y="0"/>
                  </a:moveTo>
                  <a:lnTo>
                    <a:pt x="0" y="3451186"/>
                  </a:lnTo>
                </a:path>
              </a:pathLst>
            </a:custGeom>
            <a:ln w="635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365494" y="1528698"/>
            <a:ext cx="5138420" cy="4141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rlito"/>
                <a:cs typeface="Carlito"/>
              </a:rPr>
              <a:t>Tim </a:t>
            </a:r>
            <a:r>
              <a:rPr dirty="0" sz="1800" spc="-10">
                <a:latin typeface="Carlito"/>
                <a:cs typeface="Carlito"/>
              </a:rPr>
              <a:t>Koordinasi </a:t>
            </a:r>
            <a:r>
              <a:rPr dirty="0" sz="1800" spc="-5">
                <a:latin typeface="Carlito"/>
                <a:cs typeface="Carlito"/>
              </a:rPr>
              <a:t>SPBE </a:t>
            </a:r>
            <a:r>
              <a:rPr dirty="0" sz="1800" spc="-10">
                <a:latin typeface="Carlito"/>
                <a:cs typeface="Carlito"/>
              </a:rPr>
              <a:t>Instansi Pusat/Pemerintah Daerah  </a:t>
            </a:r>
            <a:r>
              <a:rPr dirty="0" sz="1800">
                <a:latin typeface="Carlito"/>
                <a:cs typeface="Carlito"/>
              </a:rPr>
              <a:t>adalah </a:t>
            </a:r>
            <a:r>
              <a:rPr dirty="0" sz="1800" spc="-10" b="1">
                <a:latin typeface="Carlito"/>
                <a:cs typeface="Carlito"/>
              </a:rPr>
              <a:t>para </a:t>
            </a:r>
            <a:r>
              <a:rPr dirty="0" sz="1800" spc="-5" b="1">
                <a:latin typeface="Carlito"/>
                <a:cs typeface="Carlito"/>
              </a:rPr>
              <a:t>pejabat </a:t>
            </a:r>
            <a:r>
              <a:rPr dirty="0" sz="1800" b="1">
                <a:latin typeface="Carlito"/>
                <a:cs typeface="Carlito"/>
              </a:rPr>
              <a:t>dalam tim </a:t>
            </a:r>
            <a:r>
              <a:rPr dirty="0" sz="1800" spc="-10">
                <a:latin typeface="Carlito"/>
                <a:cs typeface="Carlito"/>
              </a:rPr>
              <a:t>yang </a:t>
            </a:r>
            <a:r>
              <a:rPr dirty="0" sz="1800" spc="-5">
                <a:latin typeface="Carlito"/>
                <a:cs typeface="Carlito"/>
              </a:rPr>
              <a:t>diberi </a:t>
            </a:r>
            <a:r>
              <a:rPr dirty="0" sz="1800" spc="-10">
                <a:latin typeface="Carlito"/>
                <a:cs typeface="Carlito"/>
              </a:rPr>
              <a:t>tugas </a:t>
            </a:r>
            <a:r>
              <a:rPr dirty="0" sz="1800" spc="-5">
                <a:latin typeface="Carlito"/>
                <a:cs typeface="Carlito"/>
              </a:rPr>
              <a:t>untuk  </a:t>
            </a:r>
            <a:r>
              <a:rPr dirty="0" sz="1800" spc="-10" b="1">
                <a:latin typeface="Carlito"/>
                <a:cs typeface="Carlito"/>
              </a:rPr>
              <a:t>mengendalikan, </a:t>
            </a:r>
            <a:r>
              <a:rPr dirty="0" sz="1800" spc="-15" b="1">
                <a:latin typeface="Carlito"/>
                <a:cs typeface="Carlito"/>
              </a:rPr>
              <a:t>mengarahkan, </a:t>
            </a:r>
            <a:r>
              <a:rPr dirty="0" sz="1800" b="1">
                <a:latin typeface="Carlito"/>
                <a:cs typeface="Carlito"/>
              </a:rPr>
              <a:t>dan </a:t>
            </a:r>
            <a:r>
              <a:rPr dirty="0" sz="1800" spc="-10" b="1">
                <a:latin typeface="Carlito"/>
                <a:cs typeface="Carlito"/>
              </a:rPr>
              <a:t>mengevaluasi  </a:t>
            </a:r>
            <a:r>
              <a:rPr dirty="0" sz="1800" b="1">
                <a:latin typeface="Carlito"/>
                <a:cs typeface="Carlito"/>
              </a:rPr>
              <a:t>SPBE, </a:t>
            </a:r>
            <a:r>
              <a:rPr dirty="0" sz="1800" spc="-10" b="1">
                <a:latin typeface="Carlito"/>
                <a:cs typeface="Carlito"/>
              </a:rPr>
              <a:t>termasuk </a:t>
            </a:r>
            <a:r>
              <a:rPr dirty="0" sz="1800" spc="-5" b="1">
                <a:latin typeface="Carlito"/>
                <a:cs typeface="Carlito"/>
              </a:rPr>
              <a:t>didalamnya </a:t>
            </a:r>
            <a:r>
              <a:rPr dirty="0" sz="1800" spc="-10" b="1">
                <a:latin typeface="Carlito"/>
                <a:cs typeface="Carlito"/>
              </a:rPr>
              <a:t>melaksanakan  </a:t>
            </a:r>
            <a:r>
              <a:rPr dirty="0" sz="1800" spc="-5" b="1">
                <a:latin typeface="Carlito"/>
                <a:cs typeface="Carlito"/>
              </a:rPr>
              <a:t>perumusan </a:t>
            </a:r>
            <a:r>
              <a:rPr dirty="0" sz="1800" spc="-15" b="1">
                <a:latin typeface="Carlito"/>
                <a:cs typeface="Carlito"/>
              </a:rPr>
              <a:t>kebijakan </a:t>
            </a:r>
            <a:r>
              <a:rPr dirty="0" sz="1800" b="1">
                <a:latin typeface="Carlito"/>
                <a:cs typeface="Carlito"/>
              </a:rPr>
              <a:t>dan </a:t>
            </a:r>
            <a:r>
              <a:rPr dirty="0" sz="1800" spc="-10" b="1">
                <a:latin typeface="Carlito"/>
                <a:cs typeface="Carlito"/>
              </a:rPr>
              <a:t>penerapan </a:t>
            </a:r>
            <a:r>
              <a:rPr dirty="0" sz="1800" b="1">
                <a:latin typeface="Carlito"/>
                <a:cs typeface="Carlito"/>
              </a:rPr>
              <a:t>SPBE </a:t>
            </a:r>
            <a:r>
              <a:rPr dirty="0" sz="1800" spc="-5">
                <a:latin typeface="Carlito"/>
                <a:cs typeface="Carlito"/>
              </a:rPr>
              <a:t>di </a:t>
            </a:r>
            <a:r>
              <a:rPr dirty="0" sz="1800" spc="-10">
                <a:latin typeface="Carlito"/>
                <a:cs typeface="Carlito"/>
              </a:rPr>
              <a:t>Instansi  </a:t>
            </a:r>
            <a:r>
              <a:rPr dirty="0" sz="1800" spc="-5">
                <a:latin typeface="Carlito"/>
                <a:cs typeface="Carlito"/>
              </a:rPr>
              <a:t>Pusat dan </a:t>
            </a:r>
            <a:r>
              <a:rPr dirty="0" sz="1800" spc="-10">
                <a:latin typeface="Carlito"/>
                <a:cs typeface="Carlito"/>
              </a:rPr>
              <a:t>Pemerintah Daerah</a:t>
            </a:r>
            <a:r>
              <a:rPr dirty="0" sz="1800" spc="35">
                <a:latin typeface="Carlito"/>
                <a:cs typeface="Carlito"/>
              </a:rPr>
              <a:t> </a:t>
            </a:r>
            <a:r>
              <a:rPr dirty="0" sz="1800">
                <a:latin typeface="Carlito"/>
                <a:cs typeface="Carlito"/>
              </a:rPr>
              <a:t>masing-masing.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rlito"/>
              <a:cs typeface="Carlito"/>
            </a:endParaRPr>
          </a:p>
          <a:p>
            <a:pPr marL="12700" marR="20320">
              <a:lnSpc>
                <a:spcPct val="100000"/>
              </a:lnSpc>
            </a:pPr>
            <a:r>
              <a:rPr dirty="0" sz="1800" spc="-5">
                <a:latin typeface="Carlito"/>
                <a:cs typeface="Carlito"/>
              </a:rPr>
              <a:t>Tim </a:t>
            </a:r>
            <a:r>
              <a:rPr dirty="0" sz="1800" spc="-10">
                <a:latin typeface="Carlito"/>
                <a:cs typeface="Carlito"/>
              </a:rPr>
              <a:t>Koordinasi </a:t>
            </a:r>
            <a:r>
              <a:rPr dirty="0" sz="1800" spc="-5">
                <a:latin typeface="Carlito"/>
                <a:cs typeface="Carlito"/>
              </a:rPr>
              <a:t>SPBE </a:t>
            </a:r>
            <a:r>
              <a:rPr dirty="0" sz="1800" spc="-10">
                <a:latin typeface="Carlito"/>
                <a:cs typeface="Carlito"/>
              </a:rPr>
              <a:t>Instansi Pusat/Pemerintah Daerah  </a:t>
            </a:r>
            <a:r>
              <a:rPr dirty="0" sz="1800" spc="-5">
                <a:latin typeface="Carlito"/>
                <a:cs typeface="Carlito"/>
              </a:rPr>
              <a:t>dapat disejajarkan </a:t>
            </a:r>
            <a:r>
              <a:rPr dirty="0" sz="1800" spc="-10">
                <a:latin typeface="Carlito"/>
                <a:cs typeface="Carlito"/>
              </a:rPr>
              <a:t>dengan </a:t>
            </a:r>
            <a:r>
              <a:rPr dirty="0" sz="1800" spc="-5" b="1">
                <a:latin typeface="Carlito"/>
                <a:cs typeface="Carlito"/>
              </a:rPr>
              <a:t>Tim </a:t>
            </a:r>
            <a:r>
              <a:rPr dirty="0" sz="1800" spc="-15" b="1">
                <a:latin typeface="Carlito"/>
                <a:cs typeface="Carlito"/>
              </a:rPr>
              <a:t>Pengarah </a:t>
            </a:r>
            <a:r>
              <a:rPr dirty="0" sz="1800" spc="-5" b="1">
                <a:latin typeface="Carlito"/>
                <a:cs typeface="Carlito"/>
              </a:rPr>
              <a:t>TIK, </a:t>
            </a:r>
            <a:r>
              <a:rPr dirty="0" sz="1800" spc="-10" b="1">
                <a:latin typeface="Carlito"/>
                <a:cs typeface="Carlito"/>
              </a:rPr>
              <a:t>Komite  </a:t>
            </a:r>
            <a:r>
              <a:rPr dirty="0" sz="1800" spc="-15" b="1">
                <a:latin typeface="Carlito"/>
                <a:cs typeface="Carlito"/>
              </a:rPr>
              <a:t>Pengarah </a:t>
            </a:r>
            <a:r>
              <a:rPr dirty="0" sz="1800" spc="-5" b="1">
                <a:latin typeface="Carlito"/>
                <a:cs typeface="Carlito"/>
              </a:rPr>
              <a:t>TIK, ataupun </a:t>
            </a:r>
            <a:r>
              <a:rPr dirty="0" sz="1800" spc="-5" b="1" i="1">
                <a:latin typeface="Carlito"/>
                <a:cs typeface="Carlito"/>
              </a:rPr>
              <a:t>Steering Committee </a:t>
            </a:r>
            <a:r>
              <a:rPr dirty="0" sz="1800" spc="-10">
                <a:latin typeface="Carlito"/>
                <a:cs typeface="Carlito"/>
              </a:rPr>
              <a:t>yang  mempunyai tugas </a:t>
            </a:r>
            <a:r>
              <a:rPr dirty="0" sz="1800" spc="-5">
                <a:latin typeface="Carlito"/>
                <a:cs typeface="Carlito"/>
              </a:rPr>
              <a:t>seperti</a:t>
            </a:r>
            <a:r>
              <a:rPr dirty="0" sz="1800" spc="25">
                <a:latin typeface="Carlito"/>
                <a:cs typeface="Carlito"/>
              </a:rPr>
              <a:t> </a:t>
            </a:r>
            <a:r>
              <a:rPr dirty="0" sz="1800" spc="-10">
                <a:latin typeface="Carlito"/>
                <a:cs typeface="Carlito"/>
              </a:rPr>
              <a:t>diatas.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rlito"/>
              <a:cs typeface="Carlito"/>
            </a:endParaRPr>
          </a:p>
          <a:p>
            <a:pPr marL="12700" marR="20320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latin typeface="Carlito"/>
                <a:cs typeface="Carlito"/>
              </a:rPr>
              <a:t>Tim </a:t>
            </a:r>
            <a:r>
              <a:rPr dirty="0" sz="1800" spc="-10">
                <a:latin typeface="Carlito"/>
                <a:cs typeface="Carlito"/>
              </a:rPr>
              <a:t>Koordinasi </a:t>
            </a:r>
            <a:r>
              <a:rPr dirty="0" sz="1800" spc="-5">
                <a:latin typeface="Carlito"/>
                <a:cs typeface="Carlito"/>
              </a:rPr>
              <a:t>SPBE </a:t>
            </a:r>
            <a:r>
              <a:rPr dirty="0" sz="1800" spc="-10">
                <a:latin typeface="Carlito"/>
                <a:cs typeface="Carlito"/>
              </a:rPr>
              <a:t>Instansi Pusat/Pemerintah Daerah  </a:t>
            </a:r>
            <a:r>
              <a:rPr dirty="0" sz="1800" b="1">
                <a:latin typeface="Carlito"/>
                <a:cs typeface="Carlito"/>
              </a:rPr>
              <a:t>dipimpin oleh </a:t>
            </a:r>
            <a:r>
              <a:rPr dirty="0" sz="1800" spc="-10" b="1">
                <a:latin typeface="Carlito"/>
                <a:cs typeface="Carlito"/>
              </a:rPr>
              <a:t>seorang </a:t>
            </a:r>
            <a:r>
              <a:rPr dirty="0" sz="1800" spc="-15" b="1">
                <a:latin typeface="Carlito"/>
                <a:cs typeface="Carlito"/>
              </a:rPr>
              <a:t>koordinator </a:t>
            </a:r>
            <a:r>
              <a:rPr dirty="0" sz="1800" spc="-10">
                <a:latin typeface="Carlito"/>
                <a:cs typeface="Carlito"/>
              </a:rPr>
              <a:t>yang </a:t>
            </a:r>
            <a:r>
              <a:rPr dirty="0" sz="1800" spc="-10" b="1">
                <a:latin typeface="Carlito"/>
                <a:cs typeface="Carlito"/>
              </a:rPr>
              <a:t>ditetapkan  </a:t>
            </a:r>
            <a:r>
              <a:rPr dirty="0" sz="1800" b="1">
                <a:latin typeface="Carlito"/>
                <a:cs typeface="Carlito"/>
              </a:rPr>
              <a:t>oleh pimpinan </a:t>
            </a:r>
            <a:r>
              <a:rPr dirty="0" sz="1800" spc="-5" b="1">
                <a:latin typeface="Carlito"/>
                <a:cs typeface="Carlito"/>
              </a:rPr>
              <a:t>Instansi </a:t>
            </a:r>
            <a:r>
              <a:rPr dirty="0" sz="1800" spc="-10" b="1">
                <a:latin typeface="Carlito"/>
                <a:cs typeface="Carlito"/>
              </a:rPr>
              <a:t>Pusat/Kepala</a:t>
            </a:r>
            <a:r>
              <a:rPr dirty="0" sz="1800" spc="-120" b="1">
                <a:latin typeface="Carlito"/>
                <a:cs typeface="Carlito"/>
              </a:rPr>
              <a:t> </a:t>
            </a:r>
            <a:r>
              <a:rPr dirty="0" sz="1800" spc="-5" b="1">
                <a:latin typeface="Carlito"/>
                <a:cs typeface="Carlito"/>
              </a:rPr>
              <a:t>Daerah</a:t>
            </a:r>
            <a:r>
              <a:rPr dirty="0" sz="1800" spc="-5">
                <a:latin typeface="Carlito"/>
                <a:cs typeface="Carlito"/>
              </a:rPr>
              <a:t>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03019" y="2075688"/>
            <a:ext cx="3877055" cy="3601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161282" y="647191"/>
            <a:ext cx="5917565" cy="5594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500">
                <a:solidFill>
                  <a:srgbClr val="C00000"/>
                </a:solidFill>
              </a:rPr>
              <a:t>TIM </a:t>
            </a:r>
            <a:r>
              <a:rPr dirty="0" sz="3500" spc="-5">
                <a:solidFill>
                  <a:srgbClr val="C00000"/>
                </a:solidFill>
              </a:rPr>
              <a:t>KOORDINASI</a:t>
            </a:r>
            <a:r>
              <a:rPr dirty="0" sz="3500" spc="-75">
                <a:solidFill>
                  <a:srgbClr val="C00000"/>
                </a:solidFill>
              </a:rPr>
              <a:t> </a:t>
            </a:r>
            <a:r>
              <a:rPr dirty="0" sz="3500" spc="-5">
                <a:solidFill>
                  <a:srgbClr val="C00000"/>
                </a:solidFill>
              </a:rPr>
              <a:t>SPBE</a:t>
            </a:r>
            <a:endParaRPr sz="3500"/>
          </a:p>
        </p:txBody>
      </p:sp>
      <p:sp>
        <p:nvSpPr>
          <p:cNvPr id="11" name="object 11"/>
          <p:cNvSpPr/>
          <p:nvPr/>
        </p:nvSpPr>
        <p:spPr>
          <a:xfrm>
            <a:off x="6577583" y="1261872"/>
            <a:ext cx="495300" cy="32384"/>
          </a:xfrm>
          <a:custGeom>
            <a:avLst/>
            <a:gdLst/>
            <a:ahLst/>
            <a:cxnLst/>
            <a:rect l="l" t="t" r="r" b="b"/>
            <a:pathLst>
              <a:path w="495300" h="32384">
                <a:moveTo>
                  <a:pt x="495300" y="0"/>
                </a:moveTo>
                <a:lnTo>
                  <a:pt x="0" y="0"/>
                </a:lnTo>
                <a:lnTo>
                  <a:pt x="0" y="32003"/>
                </a:lnTo>
                <a:lnTo>
                  <a:pt x="495300" y="32003"/>
                </a:lnTo>
                <a:lnTo>
                  <a:pt x="4953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15" name="object 15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11795506" y="6467652"/>
            <a:ext cx="168910" cy="1873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FFFFFF"/>
                </a:solidFill>
                <a:latin typeface="BPG Chveulebrivi GPL&amp;GNU"/>
                <a:cs typeface="BPG Chveulebrivi GPL&amp;GNU"/>
              </a:rPr>
              <a:t>80</a:t>
            </a:r>
            <a:endParaRPr sz="1050">
              <a:latin typeface="BPG Chveulebrivi GPL&amp;GNU"/>
              <a:cs typeface="BPG Chveulebrivi GPL&amp;GNU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4832" y="318896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19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910321" y="2405633"/>
            <a:ext cx="0" cy="4131310"/>
          </a:xfrm>
          <a:custGeom>
            <a:avLst/>
            <a:gdLst/>
            <a:ahLst/>
            <a:cxnLst/>
            <a:rect l="l" t="t" r="r" b="b"/>
            <a:pathLst>
              <a:path w="0" h="4131309">
                <a:moveTo>
                  <a:pt x="0" y="0"/>
                </a:moveTo>
                <a:lnTo>
                  <a:pt x="0" y="4130929"/>
                </a:lnTo>
              </a:path>
            </a:pathLst>
          </a:custGeom>
          <a:ln w="28575">
            <a:solidFill>
              <a:srgbClr val="D9D9D9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76650" y="2410205"/>
            <a:ext cx="0" cy="4131310"/>
          </a:xfrm>
          <a:custGeom>
            <a:avLst/>
            <a:gdLst/>
            <a:ahLst/>
            <a:cxnLst/>
            <a:rect l="l" t="t" r="r" b="b"/>
            <a:pathLst>
              <a:path w="0" h="4131309">
                <a:moveTo>
                  <a:pt x="0" y="0"/>
                </a:moveTo>
                <a:lnTo>
                  <a:pt x="0" y="4130929"/>
                </a:lnTo>
              </a:path>
            </a:pathLst>
          </a:custGeom>
          <a:ln w="28575">
            <a:solidFill>
              <a:srgbClr val="D9D9D9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6077584" y="3261233"/>
            <a:ext cx="1426845" cy="695325"/>
            <a:chOff x="6077584" y="3261233"/>
            <a:chExt cx="1426845" cy="695325"/>
          </a:xfrm>
        </p:grpSpPr>
        <p:sp>
          <p:nvSpPr>
            <p:cNvPr id="6" name="object 6"/>
            <p:cNvSpPr/>
            <p:nvPr/>
          </p:nvSpPr>
          <p:spPr>
            <a:xfrm>
              <a:off x="6080759" y="3264408"/>
              <a:ext cx="1420367" cy="6888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080759" y="3264408"/>
              <a:ext cx="1420495" cy="688975"/>
            </a:xfrm>
            <a:custGeom>
              <a:avLst/>
              <a:gdLst/>
              <a:ahLst/>
              <a:cxnLst/>
              <a:rect l="l" t="t" r="r" b="b"/>
              <a:pathLst>
                <a:path w="1420495" h="688975">
                  <a:moveTo>
                    <a:pt x="0" y="114807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305560" y="0"/>
                  </a:lnTo>
                  <a:lnTo>
                    <a:pt x="1350234" y="9026"/>
                  </a:lnTo>
                  <a:lnTo>
                    <a:pt x="1386728" y="33639"/>
                  </a:lnTo>
                  <a:lnTo>
                    <a:pt x="1411341" y="70133"/>
                  </a:lnTo>
                  <a:lnTo>
                    <a:pt x="1420367" y="114807"/>
                  </a:lnTo>
                  <a:lnTo>
                    <a:pt x="1420367" y="574039"/>
                  </a:lnTo>
                  <a:lnTo>
                    <a:pt x="1411341" y="618714"/>
                  </a:lnTo>
                  <a:lnTo>
                    <a:pt x="1386728" y="655208"/>
                  </a:lnTo>
                  <a:lnTo>
                    <a:pt x="1350234" y="679821"/>
                  </a:lnTo>
                  <a:lnTo>
                    <a:pt x="1305560" y="688847"/>
                  </a:lnTo>
                  <a:lnTo>
                    <a:pt x="114807" y="688847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39"/>
                  </a:lnTo>
                  <a:lnTo>
                    <a:pt x="0" y="114807"/>
                  </a:lnTo>
                  <a:close/>
                </a:path>
              </a:pathLst>
            </a:custGeom>
            <a:ln w="6350">
              <a:solidFill>
                <a:srgbClr val="FDC3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208014" y="3444620"/>
            <a:ext cx="11664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rlito"/>
                <a:cs typeface="Carlito"/>
              </a:rPr>
              <a:t>Sepenuhnya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669534" y="3608832"/>
            <a:ext cx="1835150" cy="1289685"/>
            <a:chOff x="5669534" y="3608832"/>
            <a:chExt cx="1835150" cy="1289685"/>
          </a:xfrm>
        </p:grpSpPr>
        <p:sp>
          <p:nvSpPr>
            <p:cNvPr id="10" name="object 10"/>
            <p:cNvSpPr/>
            <p:nvPr/>
          </p:nvSpPr>
          <p:spPr>
            <a:xfrm>
              <a:off x="5669534" y="3608832"/>
              <a:ext cx="410845" cy="447675"/>
            </a:xfrm>
            <a:custGeom>
              <a:avLst/>
              <a:gdLst/>
              <a:ahLst/>
              <a:cxnLst/>
              <a:rect l="l" t="t" r="r" b="b"/>
              <a:pathLst>
                <a:path w="410845" h="447675">
                  <a:moveTo>
                    <a:pt x="274133" y="107630"/>
                  </a:moveTo>
                  <a:lnTo>
                    <a:pt x="0" y="408940"/>
                  </a:lnTo>
                  <a:lnTo>
                    <a:pt x="42163" y="447421"/>
                  </a:lnTo>
                  <a:lnTo>
                    <a:pt x="316355" y="146048"/>
                  </a:lnTo>
                  <a:lnTo>
                    <a:pt x="274133" y="107630"/>
                  </a:lnTo>
                  <a:close/>
                </a:path>
                <a:path w="410845" h="447675">
                  <a:moveTo>
                    <a:pt x="386246" y="86487"/>
                  </a:moveTo>
                  <a:lnTo>
                    <a:pt x="293369" y="86487"/>
                  </a:lnTo>
                  <a:lnTo>
                    <a:pt x="335533" y="124968"/>
                  </a:lnTo>
                  <a:lnTo>
                    <a:pt x="316355" y="146048"/>
                  </a:lnTo>
                  <a:lnTo>
                    <a:pt x="358648" y="184531"/>
                  </a:lnTo>
                  <a:lnTo>
                    <a:pt x="386246" y="86487"/>
                  </a:lnTo>
                  <a:close/>
                </a:path>
                <a:path w="410845" h="447675">
                  <a:moveTo>
                    <a:pt x="293369" y="86487"/>
                  </a:moveTo>
                  <a:lnTo>
                    <a:pt x="274133" y="107630"/>
                  </a:lnTo>
                  <a:lnTo>
                    <a:pt x="316355" y="146048"/>
                  </a:lnTo>
                  <a:lnTo>
                    <a:pt x="335533" y="124968"/>
                  </a:lnTo>
                  <a:lnTo>
                    <a:pt x="293369" y="86487"/>
                  </a:lnTo>
                  <a:close/>
                </a:path>
                <a:path w="410845" h="447675">
                  <a:moveTo>
                    <a:pt x="410590" y="0"/>
                  </a:moveTo>
                  <a:lnTo>
                    <a:pt x="231775" y="69088"/>
                  </a:lnTo>
                  <a:lnTo>
                    <a:pt x="274133" y="107630"/>
                  </a:lnTo>
                  <a:lnTo>
                    <a:pt x="293369" y="86487"/>
                  </a:lnTo>
                  <a:lnTo>
                    <a:pt x="386246" y="86487"/>
                  </a:lnTo>
                  <a:lnTo>
                    <a:pt x="410590" y="0"/>
                  </a:lnTo>
                  <a:close/>
                </a:path>
              </a:pathLst>
            </a:custGeom>
            <a:solidFill>
              <a:srgbClr val="FDC3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080760" y="4207764"/>
              <a:ext cx="1420367" cy="6873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080760" y="4207764"/>
              <a:ext cx="1420495" cy="687705"/>
            </a:xfrm>
            <a:custGeom>
              <a:avLst/>
              <a:gdLst/>
              <a:ahLst/>
              <a:cxnLst/>
              <a:rect l="l" t="t" r="r" b="b"/>
              <a:pathLst>
                <a:path w="1420495" h="687704">
                  <a:moveTo>
                    <a:pt x="0" y="114554"/>
                  </a:moveTo>
                  <a:lnTo>
                    <a:pt x="9005" y="69973"/>
                  </a:lnTo>
                  <a:lnTo>
                    <a:pt x="33559" y="33559"/>
                  </a:lnTo>
                  <a:lnTo>
                    <a:pt x="69973" y="9005"/>
                  </a:lnTo>
                  <a:lnTo>
                    <a:pt x="114553" y="0"/>
                  </a:lnTo>
                  <a:lnTo>
                    <a:pt x="1305814" y="0"/>
                  </a:lnTo>
                  <a:lnTo>
                    <a:pt x="1350394" y="9005"/>
                  </a:lnTo>
                  <a:lnTo>
                    <a:pt x="1386808" y="33559"/>
                  </a:lnTo>
                  <a:lnTo>
                    <a:pt x="1411362" y="69973"/>
                  </a:lnTo>
                  <a:lnTo>
                    <a:pt x="1420367" y="114554"/>
                  </a:lnTo>
                  <a:lnTo>
                    <a:pt x="1420367" y="572769"/>
                  </a:lnTo>
                  <a:lnTo>
                    <a:pt x="1411362" y="617350"/>
                  </a:lnTo>
                  <a:lnTo>
                    <a:pt x="1386808" y="653764"/>
                  </a:lnTo>
                  <a:lnTo>
                    <a:pt x="1350394" y="678318"/>
                  </a:lnTo>
                  <a:lnTo>
                    <a:pt x="1305814" y="687324"/>
                  </a:lnTo>
                  <a:lnTo>
                    <a:pt x="114553" y="687324"/>
                  </a:lnTo>
                  <a:lnTo>
                    <a:pt x="69973" y="678318"/>
                  </a:lnTo>
                  <a:lnTo>
                    <a:pt x="33559" y="653764"/>
                  </a:lnTo>
                  <a:lnTo>
                    <a:pt x="9005" y="617350"/>
                  </a:lnTo>
                  <a:lnTo>
                    <a:pt x="0" y="572769"/>
                  </a:lnTo>
                  <a:lnTo>
                    <a:pt x="0" y="114554"/>
                  </a:lnTo>
                  <a:close/>
                </a:path>
              </a:pathLst>
            </a:custGeom>
            <a:ln w="6350">
              <a:solidFill>
                <a:srgbClr val="FDC3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6358890" y="4387342"/>
            <a:ext cx="8642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rlito"/>
                <a:cs typeface="Carlito"/>
              </a:rPr>
              <a:t>Sebagian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020184" y="2834385"/>
            <a:ext cx="7690484" cy="1717675"/>
            <a:chOff x="4020184" y="2834385"/>
            <a:chExt cx="7690484" cy="1717675"/>
          </a:xfrm>
        </p:grpSpPr>
        <p:sp>
          <p:nvSpPr>
            <p:cNvPr id="15" name="object 15"/>
            <p:cNvSpPr/>
            <p:nvPr/>
          </p:nvSpPr>
          <p:spPr>
            <a:xfrm>
              <a:off x="5667882" y="4019803"/>
              <a:ext cx="412750" cy="532130"/>
            </a:xfrm>
            <a:custGeom>
              <a:avLst/>
              <a:gdLst/>
              <a:ahLst/>
              <a:cxnLst/>
              <a:rect l="l" t="t" r="r" b="b"/>
              <a:pathLst>
                <a:path w="412750" h="532129">
                  <a:moveTo>
                    <a:pt x="285986" y="412265"/>
                  </a:moveTo>
                  <a:lnTo>
                    <a:pt x="240411" y="446786"/>
                  </a:lnTo>
                  <a:lnTo>
                    <a:pt x="412241" y="531749"/>
                  </a:lnTo>
                  <a:lnTo>
                    <a:pt x="394202" y="435102"/>
                  </a:lnTo>
                  <a:lnTo>
                    <a:pt x="303275" y="435102"/>
                  </a:lnTo>
                  <a:lnTo>
                    <a:pt x="285986" y="412265"/>
                  </a:lnTo>
                  <a:close/>
                </a:path>
                <a:path w="412750" h="532129">
                  <a:moveTo>
                    <a:pt x="331503" y="377789"/>
                  </a:moveTo>
                  <a:lnTo>
                    <a:pt x="285986" y="412265"/>
                  </a:lnTo>
                  <a:lnTo>
                    <a:pt x="303275" y="435102"/>
                  </a:lnTo>
                  <a:lnTo>
                    <a:pt x="348741" y="400558"/>
                  </a:lnTo>
                  <a:lnTo>
                    <a:pt x="331503" y="377789"/>
                  </a:lnTo>
                  <a:close/>
                </a:path>
                <a:path w="412750" h="532129">
                  <a:moveTo>
                    <a:pt x="377063" y="343281"/>
                  </a:moveTo>
                  <a:lnTo>
                    <a:pt x="331503" y="377789"/>
                  </a:lnTo>
                  <a:lnTo>
                    <a:pt x="348741" y="400558"/>
                  </a:lnTo>
                  <a:lnTo>
                    <a:pt x="303275" y="435102"/>
                  </a:lnTo>
                  <a:lnTo>
                    <a:pt x="394202" y="435102"/>
                  </a:lnTo>
                  <a:lnTo>
                    <a:pt x="377063" y="343281"/>
                  </a:lnTo>
                  <a:close/>
                </a:path>
                <a:path w="412750" h="532129">
                  <a:moveTo>
                    <a:pt x="45465" y="0"/>
                  </a:moveTo>
                  <a:lnTo>
                    <a:pt x="0" y="34544"/>
                  </a:lnTo>
                  <a:lnTo>
                    <a:pt x="285986" y="412265"/>
                  </a:lnTo>
                  <a:lnTo>
                    <a:pt x="331503" y="377789"/>
                  </a:lnTo>
                  <a:lnTo>
                    <a:pt x="45465" y="0"/>
                  </a:lnTo>
                  <a:close/>
                </a:path>
              </a:pathLst>
            </a:custGeom>
            <a:solidFill>
              <a:srgbClr val="FDC3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023359" y="3692651"/>
              <a:ext cx="1667255" cy="6888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023359" y="3692651"/>
              <a:ext cx="1667510" cy="688975"/>
            </a:xfrm>
            <a:custGeom>
              <a:avLst/>
              <a:gdLst/>
              <a:ahLst/>
              <a:cxnLst/>
              <a:rect l="l" t="t" r="r" b="b"/>
              <a:pathLst>
                <a:path w="1667510" h="688975">
                  <a:moveTo>
                    <a:pt x="0" y="114808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552448" y="0"/>
                  </a:lnTo>
                  <a:lnTo>
                    <a:pt x="1597122" y="9026"/>
                  </a:lnTo>
                  <a:lnTo>
                    <a:pt x="1633616" y="33639"/>
                  </a:lnTo>
                  <a:lnTo>
                    <a:pt x="1658229" y="70133"/>
                  </a:lnTo>
                  <a:lnTo>
                    <a:pt x="1667255" y="114808"/>
                  </a:lnTo>
                  <a:lnTo>
                    <a:pt x="1667255" y="574040"/>
                  </a:lnTo>
                  <a:lnTo>
                    <a:pt x="1658229" y="618714"/>
                  </a:lnTo>
                  <a:lnTo>
                    <a:pt x="1633616" y="655208"/>
                  </a:lnTo>
                  <a:lnTo>
                    <a:pt x="1597122" y="679821"/>
                  </a:lnTo>
                  <a:lnTo>
                    <a:pt x="1552448" y="688848"/>
                  </a:lnTo>
                  <a:lnTo>
                    <a:pt x="114807" y="688848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40"/>
                  </a:lnTo>
                  <a:lnTo>
                    <a:pt x="0" y="114808"/>
                  </a:lnTo>
                  <a:close/>
                </a:path>
              </a:pathLst>
            </a:custGeom>
            <a:ln w="6350">
              <a:solidFill>
                <a:srgbClr val="FDC30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0410444" y="2840735"/>
              <a:ext cx="1294130" cy="688975"/>
            </a:xfrm>
            <a:custGeom>
              <a:avLst/>
              <a:gdLst/>
              <a:ahLst/>
              <a:cxnLst/>
              <a:rect l="l" t="t" r="r" b="b"/>
              <a:pathLst>
                <a:path w="1294129" h="688975">
                  <a:moveTo>
                    <a:pt x="1179067" y="0"/>
                  </a:moveTo>
                  <a:lnTo>
                    <a:pt x="114807" y="0"/>
                  </a:lnTo>
                  <a:lnTo>
                    <a:pt x="70133" y="9026"/>
                  </a:lnTo>
                  <a:lnTo>
                    <a:pt x="33639" y="33639"/>
                  </a:lnTo>
                  <a:lnTo>
                    <a:pt x="9026" y="70133"/>
                  </a:lnTo>
                  <a:lnTo>
                    <a:pt x="0" y="114808"/>
                  </a:lnTo>
                  <a:lnTo>
                    <a:pt x="0" y="574039"/>
                  </a:lnTo>
                  <a:lnTo>
                    <a:pt x="9026" y="618714"/>
                  </a:lnTo>
                  <a:lnTo>
                    <a:pt x="33639" y="655208"/>
                  </a:lnTo>
                  <a:lnTo>
                    <a:pt x="70133" y="679821"/>
                  </a:lnTo>
                  <a:lnTo>
                    <a:pt x="114807" y="688848"/>
                  </a:lnTo>
                  <a:lnTo>
                    <a:pt x="1179067" y="688848"/>
                  </a:lnTo>
                  <a:lnTo>
                    <a:pt x="1223742" y="679821"/>
                  </a:lnTo>
                  <a:lnTo>
                    <a:pt x="1260236" y="655208"/>
                  </a:lnTo>
                  <a:lnTo>
                    <a:pt x="1284849" y="618714"/>
                  </a:lnTo>
                  <a:lnTo>
                    <a:pt x="1293876" y="574039"/>
                  </a:lnTo>
                  <a:lnTo>
                    <a:pt x="1293876" y="114808"/>
                  </a:lnTo>
                  <a:lnTo>
                    <a:pt x="1284849" y="70133"/>
                  </a:lnTo>
                  <a:lnTo>
                    <a:pt x="1260236" y="33639"/>
                  </a:lnTo>
                  <a:lnTo>
                    <a:pt x="1223742" y="9026"/>
                  </a:lnTo>
                  <a:lnTo>
                    <a:pt x="1179067" y="0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0410444" y="2840735"/>
              <a:ext cx="1294130" cy="688975"/>
            </a:xfrm>
            <a:custGeom>
              <a:avLst/>
              <a:gdLst/>
              <a:ahLst/>
              <a:cxnLst/>
              <a:rect l="l" t="t" r="r" b="b"/>
              <a:pathLst>
                <a:path w="1294129" h="688975">
                  <a:moveTo>
                    <a:pt x="0" y="114808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179067" y="0"/>
                  </a:lnTo>
                  <a:lnTo>
                    <a:pt x="1223742" y="9026"/>
                  </a:lnTo>
                  <a:lnTo>
                    <a:pt x="1260236" y="33639"/>
                  </a:lnTo>
                  <a:lnTo>
                    <a:pt x="1284849" y="70133"/>
                  </a:lnTo>
                  <a:lnTo>
                    <a:pt x="1293876" y="114808"/>
                  </a:lnTo>
                  <a:lnTo>
                    <a:pt x="1293876" y="574039"/>
                  </a:lnTo>
                  <a:lnTo>
                    <a:pt x="1284849" y="618714"/>
                  </a:lnTo>
                  <a:lnTo>
                    <a:pt x="1260236" y="655208"/>
                  </a:lnTo>
                  <a:lnTo>
                    <a:pt x="1223742" y="679821"/>
                  </a:lnTo>
                  <a:lnTo>
                    <a:pt x="1179067" y="688848"/>
                  </a:lnTo>
                  <a:lnTo>
                    <a:pt x="114807" y="688848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39"/>
                  </a:lnTo>
                  <a:lnTo>
                    <a:pt x="0" y="114808"/>
                  </a:lnTo>
                  <a:close/>
                </a:path>
              </a:pathLst>
            </a:custGeom>
            <a:ln w="12700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10847323" y="3157473"/>
            <a:ext cx="4210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Un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907905" y="3185922"/>
            <a:ext cx="1802764" cy="1292225"/>
            <a:chOff x="9907905" y="3185922"/>
            <a:chExt cx="1802764" cy="1292225"/>
          </a:xfrm>
        </p:grpSpPr>
        <p:sp>
          <p:nvSpPr>
            <p:cNvPr id="22" name="object 22"/>
            <p:cNvSpPr/>
            <p:nvPr/>
          </p:nvSpPr>
          <p:spPr>
            <a:xfrm>
              <a:off x="9907905" y="3185921"/>
              <a:ext cx="1796414" cy="1285875"/>
            </a:xfrm>
            <a:custGeom>
              <a:avLst/>
              <a:gdLst/>
              <a:ahLst/>
              <a:cxnLst/>
              <a:rect l="l" t="t" r="r" b="b"/>
              <a:pathLst>
                <a:path w="1796415" h="1285875">
                  <a:moveTo>
                    <a:pt x="502031" y="0"/>
                  </a:moveTo>
                  <a:lnTo>
                    <a:pt x="378333" y="32258"/>
                  </a:lnTo>
                  <a:lnTo>
                    <a:pt x="403466" y="60960"/>
                  </a:lnTo>
                  <a:lnTo>
                    <a:pt x="0" y="413893"/>
                  </a:lnTo>
                  <a:lnTo>
                    <a:pt x="25146" y="442595"/>
                  </a:lnTo>
                  <a:lnTo>
                    <a:pt x="428548" y="89598"/>
                  </a:lnTo>
                  <a:lnTo>
                    <a:pt x="453644" y="118237"/>
                  </a:lnTo>
                  <a:lnTo>
                    <a:pt x="482219" y="48387"/>
                  </a:lnTo>
                  <a:lnTo>
                    <a:pt x="502031" y="0"/>
                  </a:lnTo>
                  <a:close/>
                </a:path>
                <a:path w="1796415" h="1285875">
                  <a:moveTo>
                    <a:pt x="1796415" y="711454"/>
                  </a:moveTo>
                  <a:lnTo>
                    <a:pt x="1787385" y="666788"/>
                  </a:lnTo>
                  <a:lnTo>
                    <a:pt x="1762772" y="630288"/>
                  </a:lnTo>
                  <a:lnTo>
                    <a:pt x="1726272" y="605675"/>
                  </a:lnTo>
                  <a:lnTo>
                    <a:pt x="1681607" y="596646"/>
                  </a:lnTo>
                  <a:lnTo>
                    <a:pt x="617347" y="596646"/>
                  </a:lnTo>
                  <a:lnTo>
                    <a:pt x="572668" y="605675"/>
                  </a:lnTo>
                  <a:lnTo>
                    <a:pt x="536168" y="630288"/>
                  </a:lnTo>
                  <a:lnTo>
                    <a:pt x="511556" y="666788"/>
                  </a:lnTo>
                  <a:lnTo>
                    <a:pt x="502539" y="711454"/>
                  </a:lnTo>
                  <a:lnTo>
                    <a:pt x="502539" y="1170686"/>
                  </a:lnTo>
                  <a:lnTo>
                    <a:pt x="511556" y="1215364"/>
                  </a:lnTo>
                  <a:lnTo>
                    <a:pt x="536168" y="1251864"/>
                  </a:lnTo>
                  <a:lnTo>
                    <a:pt x="572668" y="1276477"/>
                  </a:lnTo>
                  <a:lnTo>
                    <a:pt x="617347" y="1285494"/>
                  </a:lnTo>
                  <a:lnTo>
                    <a:pt x="1681607" y="1285494"/>
                  </a:lnTo>
                  <a:lnTo>
                    <a:pt x="1726272" y="1276477"/>
                  </a:lnTo>
                  <a:lnTo>
                    <a:pt x="1762772" y="1251864"/>
                  </a:lnTo>
                  <a:lnTo>
                    <a:pt x="1787385" y="1215364"/>
                  </a:lnTo>
                  <a:lnTo>
                    <a:pt x="1796415" y="1170686"/>
                  </a:lnTo>
                  <a:lnTo>
                    <a:pt x="1796415" y="711454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410444" y="3782568"/>
              <a:ext cx="1294130" cy="688975"/>
            </a:xfrm>
            <a:custGeom>
              <a:avLst/>
              <a:gdLst/>
              <a:ahLst/>
              <a:cxnLst/>
              <a:rect l="l" t="t" r="r" b="b"/>
              <a:pathLst>
                <a:path w="1294129" h="688975">
                  <a:moveTo>
                    <a:pt x="0" y="114807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179067" y="0"/>
                  </a:lnTo>
                  <a:lnTo>
                    <a:pt x="1223742" y="9026"/>
                  </a:lnTo>
                  <a:lnTo>
                    <a:pt x="1260236" y="33639"/>
                  </a:lnTo>
                  <a:lnTo>
                    <a:pt x="1284849" y="70133"/>
                  </a:lnTo>
                  <a:lnTo>
                    <a:pt x="1293876" y="114807"/>
                  </a:lnTo>
                  <a:lnTo>
                    <a:pt x="1293876" y="574039"/>
                  </a:lnTo>
                  <a:lnTo>
                    <a:pt x="1284849" y="618714"/>
                  </a:lnTo>
                  <a:lnTo>
                    <a:pt x="1260236" y="655208"/>
                  </a:lnTo>
                  <a:lnTo>
                    <a:pt x="1223742" y="679821"/>
                  </a:lnTo>
                  <a:lnTo>
                    <a:pt x="1179067" y="688847"/>
                  </a:lnTo>
                  <a:lnTo>
                    <a:pt x="114807" y="688847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39"/>
                  </a:lnTo>
                  <a:lnTo>
                    <a:pt x="0" y="114807"/>
                  </a:lnTo>
                  <a:close/>
                </a:path>
              </a:pathLst>
            </a:custGeom>
            <a:ln w="12700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10615676" y="3826255"/>
            <a:ext cx="8864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dirty="0" sz="1800" spc="5" b="1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bagian</a:t>
            </a:r>
            <a:endParaRPr sz="18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Unit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8246109" y="3262629"/>
            <a:ext cx="2164080" cy="866140"/>
            <a:chOff x="8246109" y="3262629"/>
            <a:chExt cx="2164080" cy="866140"/>
          </a:xfrm>
        </p:grpSpPr>
        <p:sp>
          <p:nvSpPr>
            <p:cNvPr id="26" name="object 26"/>
            <p:cNvSpPr/>
            <p:nvPr/>
          </p:nvSpPr>
          <p:spPr>
            <a:xfrm>
              <a:off x="8252460" y="3268979"/>
              <a:ext cx="2157730" cy="859790"/>
            </a:xfrm>
            <a:custGeom>
              <a:avLst/>
              <a:gdLst/>
              <a:ahLst/>
              <a:cxnLst/>
              <a:rect l="l" t="t" r="r" b="b"/>
              <a:pathLst>
                <a:path w="2157729" h="859789">
                  <a:moveTo>
                    <a:pt x="2157476" y="859663"/>
                  </a:moveTo>
                  <a:lnTo>
                    <a:pt x="2140394" y="803783"/>
                  </a:lnTo>
                  <a:lnTo>
                    <a:pt x="2120138" y="737489"/>
                  </a:lnTo>
                  <a:lnTo>
                    <a:pt x="2092540" y="763727"/>
                  </a:lnTo>
                  <a:lnTo>
                    <a:pt x="1681861" y="332105"/>
                  </a:lnTo>
                  <a:lnTo>
                    <a:pt x="1667256" y="345909"/>
                  </a:lnTo>
                  <a:lnTo>
                    <a:pt x="1667256" y="114808"/>
                  </a:lnTo>
                  <a:lnTo>
                    <a:pt x="1658226" y="70142"/>
                  </a:lnTo>
                  <a:lnTo>
                    <a:pt x="1633613" y="33642"/>
                  </a:lnTo>
                  <a:lnTo>
                    <a:pt x="1597113" y="9029"/>
                  </a:lnTo>
                  <a:lnTo>
                    <a:pt x="1552448" y="0"/>
                  </a:lnTo>
                  <a:lnTo>
                    <a:pt x="114808" y="0"/>
                  </a:lnTo>
                  <a:lnTo>
                    <a:pt x="70129" y="9029"/>
                  </a:lnTo>
                  <a:lnTo>
                    <a:pt x="33629" y="33642"/>
                  </a:lnTo>
                  <a:lnTo>
                    <a:pt x="9017" y="70142"/>
                  </a:lnTo>
                  <a:lnTo>
                    <a:pt x="0" y="114808"/>
                  </a:lnTo>
                  <a:lnTo>
                    <a:pt x="0" y="574040"/>
                  </a:lnTo>
                  <a:lnTo>
                    <a:pt x="9017" y="618718"/>
                  </a:lnTo>
                  <a:lnTo>
                    <a:pt x="33629" y="655218"/>
                  </a:lnTo>
                  <a:lnTo>
                    <a:pt x="70129" y="679831"/>
                  </a:lnTo>
                  <a:lnTo>
                    <a:pt x="114808" y="688848"/>
                  </a:lnTo>
                  <a:lnTo>
                    <a:pt x="1552448" y="688848"/>
                  </a:lnTo>
                  <a:lnTo>
                    <a:pt x="1597113" y="679831"/>
                  </a:lnTo>
                  <a:lnTo>
                    <a:pt x="1633613" y="655218"/>
                  </a:lnTo>
                  <a:lnTo>
                    <a:pt x="1658226" y="618718"/>
                  </a:lnTo>
                  <a:lnTo>
                    <a:pt x="1667256" y="574040"/>
                  </a:lnTo>
                  <a:lnTo>
                    <a:pt x="1667256" y="372021"/>
                  </a:lnTo>
                  <a:lnTo>
                    <a:pt x="2064880" y="790028"/>
                  </a:lnTo>
                  <a:lnTo>
                    <a:pt x="2037334" y="816229"/>
                  </a:lnTo>
                  <a:lnTo>
                    <a:pt x="2157476" y="859663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8252459" y="3268979"/>
              <a:ext cx="1667510" cy="688975"/>
            </a:xfrm>
            <a:custGeom>
              <a:avLst/>
              <a:gdLst/>
              <a:ahLst/>
              <a:cxnLst/>
              <a:rect l="l" t="t" r="r" b="b"/>
              <a:pathLst>
                <a:path w="1667509" h="688975">
                  <a:moveTo>
                    <a:pt x="0" y="114808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8" y="0"/>
                  </a:lnTo>
                  <a:lnTo>
                    <a:pt x="1552448" y="0"/>
                  </a:lnTo>
                  <a:lnTo>
                    <a:pt x="1597122" y="9026"/>
                  </a:lnTo>
                  <a:lnTo>
                    <a:pt x="1633616" y="33639"/>
                  </a:lnTo>
                  <a:lnTo>
                    <a:pt x="1658229" y="70133"/>
                  </a:lnTo>
                  <a:lnTo>
                    <a:pt x="1667256" y="114808"/>
                  </a:lnTo>
                  <a:lnTo>
                    <a:pt x="1667256" y="574040"/>
                  </a:lnTo>
                  <a:lnTo>
                    <a:pt x="1658229" y="618714"/>
                  </a:lnTo>
                  <a:lnTo>
                    <a:pt x="1633616" y="655208"/>
                  </a:lnTo>
                  <a:lnTo>
                    <a:pt x="1597122" y="679821"/>
                  </a:lnTo>
                  <a:lnTo>
                    <a:pt x="1552448" y="688848"/>
                  </a:lnTo>
                  <a:lnTo>
                    <a:pt x="114808" y="688848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40"/>
                  </a:lnTo>
                  <a:lnTo>
                    <a:pt x="0" y="114808"/>
                  </a:lnTo>
                  <a:close/>
                </a:path>
              </a:pathLst>
            </a:custGeom>
            <a:ln w="12700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8586343" y="3311397"/>
            <a:ext cx="100076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906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Cakupan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dirty="0" sz="1800" spc="-15">
                <a:solidFill>
                  <a:srgbClr val="FFFFFF"/>
                </a:solidFill>
                <a:latin typeface="Carlito"/>
                <a:cs typeface="Carlito"/>
              </a:rPr>
              <a:t>Koordinasi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3522979" y="647191"/>
            <a:ext cx="5917565" cy="5594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500">
                <a:solidFill>
                  <a:srgbClr val="C00000"/>
                </a:solidFill>
              </a:rPr>
              <a:t>TIM </a:t>
            </a:r>
            <a:r>
              <a:rPr dirty="0" sz="3500" spc="-5">
                <a:solidFill>
                  <a:srgbClr val="C00000"/>
                </a:solidFill>
              </a:rPr>
              <a:t>KOORDINASI</a:t>
            </a:r>
            <a:r>
              <a:rPr dirty="0" sz="3500" spc="-75">
                <a:solidFill>
                  <a:srgbClr val="C00000"/>
                </a:solidFill>
              </a:rPr>
              <a:t> </a:t>
            </a:r>
            <a:r>
              <a:rPr dirty="0" sz="3500" spc="-5">
                <a:solidFill>
                  <a:srgbClr val="C00000"/>
                </a:solidFill>
              </a:rPr>
              <a:t>SPBE</a:t>
            </a:r>
            <a:endParaRPr sz="3500"/>
          </a:p>
        </p:txBody>
      </p:sp>
      <p:sp>
        <p:nvSpPr>
          <p:cNvPr id="30" name="object 30"/>
          <p:cNvSpPr/>
          <p:nvPr/>
        </p:nvSpPr>
        <p:spPr>
          <a:xfrm>
            <a:off x="5939028" y="1261872"/>
            <a:ext cx="495300" cy="32384"/>
          </a:xfrm>
          <a:custGeom>
            <a:avLst/>
            <a:gdLst/>
            <a:ahLst/>
            <a:cxnLst/>
            <a:rect l="l" t="t" r="r" b="b"/>
            <a:pathLst>
              <a:path w="495300" h="32384">
                <a:moveTo>
                  <a:pt x="495300" y="0"/>
                </a:moveTo>
                <a:lnTo>
                  <a:pt x="0" y="0"/>
                </a:lnTo>
                <a:lnTo>
                  <a:pt x="0" y="32003"/>
                </a:lnTo>
                <a:lnTo>
                  <a:pt x="495300" y="32003"/>
                </a:lnTo>
                <a:lnTo>
                  <a:pt x="4953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814832" y="318896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0" b="1">
                <a:latin typeface="Carlito"/>
                <a:cs typeface="Carlito"/>
              </a:rPr>
              <a:t> </a:t>
            </a:r>
            <a:r>
              <a:rPr dirty="0" sz="1800" spc="-5" b="1">
                <a:latin typeface="Carlito"/>
                <a:cs typeface="Carlito"/>
              </a:rPr>
              <a:t>19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272283" y="3697223"/>
            <a:ext cx="922019" cy="688975"/>
          </a:xfrm>
          <a:custGeom>
            <a:avLst/>
            <a:gdLst/>
            <a:ahLst/>
            <a:cxnLst/>
            <a:rect l="l" t="t" r="r" b="b"/>
            <a:pathLst>
              <a:path w="922019" h="688975">
                <a:moveTo>
                  <a:pt x="807212" y="0"/>
                </a:moveTo>
                <a:lnTo>
                  <a:pt x="114808" y="0"/>
                </a:lnTo>
                <a:lnTo>
                  <a:pt x="70133" y="9026"/>
                </a:lnTo>
                <a:lnTo>
                  <a:pt x="33639" y="33639"/>
                </a:lnTo>
                <a:lnTo>
                  <a:pt x="9026" y="70133"/>
                </a:lnTo>
                <a:lnTo>
                  <a:pt x="0" y="114807"/>
                </a:lnTo>
                <a:lnTo>
                  <a:pt x="0" y="574039"/>
                </a:lnTo>
                <a:lnTo>
                  <a:pt x="9026" y="618714"/>
                </a:lnTo>
                <a:lnTo>
                  <a:pt x="33639" y="655208"/>
                </a:lnTo>
                <a:lnTo>
                  <a:pt x="70133" y="679821"/>
                </a:lnTo>
                <a:lnTo>
                  <a:pt x="114808" y="688848"/>
                </a:lnTo>
                <a:lnTo>
                  <a:pt x="807212" y="688848"/>
                </a:lnTo>
                <a:lnTo>
                  <a:pt x="851886" y="679821"/>
                </a:lnTo>
                <a:lnTo>
                  <a:pt x="888380" y="655208"/>
                </a:lnTo>
                <a:lnTo>
                  <a:pt x="912993" y="618714"/>
                </a:lnTo>
                <a:lnTo>
                  <a:pt x="922020" y="574039"/>
                </a:lnTo>
                <a:lnTo>
                  <a:pt x="922020" y="114807"/>
                </a:lnTo>
                <a:lnTo>
                  <a:pt x="912993" y="70133"/>
                </a:lnTo>
                <a:lnTo>
                  <a:pt x="888380" y="33639"/>
                </a:lnTo>
                <a:lnTo>
                  <a:pt x="851886" y="9026"/>
                </a:lnTo>
                <a:lnTo>
                  <a:pt x="807212" y="0"/>
                </a:lnTo>
                <a:close/>
              </a:path>
            </a:pathLst>
          </a:custGeom>
          <a:solidFill>
            <a:srgbClr val="4189B3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2539745" y="3877132"/>
            <a:ext cx="38862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rlito"/>
                <a:cs typeface="Carlito"/>
              </a:rPr>
              <a:t>d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772920" y="4042409"/>
            <a:ext cx="1421765" cy="1285875"/>
            <a:chOff x="1772920" y="4042409"/>
            <a:chExt cx="1421765" cy="1285875"/>
          </a:xfrm>
        </p:grpSpPr>
        <p:sp>
          <p:nvSpPr>
            <p:cNvPr id="37" name="object 37"/>
            <p:cNvSpPr/>
            <p:nvPr/>
          </p:nvSpPr>
          <p:spPr>
            <a:xfrm>
              <a:off x="1772920" y="4042409"/>
              <a:ext cx="499109" cy="439420"/>
            </a:xfrm>
            <a:custGeom>
              <a:avLst/>
              <a:gdLst/>
              <a:ahLst/>
              <a:cxnLst/>
              <a:rect l="l" t="t" r="r" b="b"/>
              <a:pathLst>
                <a:path w="499110" h="439420">
                  <a:moveTo>
                    <a:pt x="456270" y="37272"/>
                  </a:moveTo>
                  <a:lnTo>
                    <a:pt x="428377" y="42647"/>
                  </a:lnTo>
                  <a:lnTo>
                    <a:pt x="0" y="417448"/>
                  </a:lnTo>
                  <a:lnTo>
                    <a:pt x="18796" y="438912"/>
                  </a:lnTo>
                  <a:lnTo>
                    <a:pt x="447235" y="64157"/>
                  </a:lnTo>
                  <a:lnTo>
                    <a:pt x="456270" y="37272"/>
                  </a:lnTo>
                  <a:close/>
                </a:path>
                <a:path w="499110" h="439420">
                  <a:moveTo>
                    <a:pt x="496329" y="7873"/>
                  </a:moveTo>
                  <a:lnTo>
                    <a:pt x="468122" y="7873"/>
                  </a:lnTo>
                  <a:lnTo>
                    <a:pt x="487044" y="29337"/>
                  </a:lnTo>
                  <a:lnTo>
                    <a:pt x="447235" y="64157"/>
                  </a:lnTo>
                  <a:lnTo>
                    <a:pt x="432435" y="108203"/>
                  </a:lnTo>
                  <a:lnTo>
                    <a:pt x="429894" y="115696"/>
                  </a:lnTo>
                  <a:lnTo>
                    <a:pt x="433959" y="123697"/>
                  </a:lnTo>
                  <a:lnTo>
                    <a:pt x="448944" y="128777"/>
                  </a:lnTo>
                  <a:lnTo>
                    <a:pt x="457073" y="124713"/>
                  </a:lnTo>
                  <a:lnTo>
                    <a:pt x="459486" y="117220"/>
                  </a:lnTo>
                  <a:lnTo>
                    <a:pt x="496329" y="7873"/>
                  </a:lnTo>
                  <a:close/>
                </a:path>
                <a:path w="499110" h="439420">
                  <a:moveTo>
                    <a:pt x="473608" y="14096"/>
                  </a:moveTo>
                  <a:lnTo>
                    <a:pt x="464057" y="14096"/>
                  </a:lnTo>
                  <a:lnTo>
                    <a:pt x="480313" y="32638"/>
                  </a:lnTo>
                  <a:lnTo>
                    <a:pt x="456270" y="37272"/>
                  </a:lnTo>
                  <a:lnTo>
                    <a:pt x="447235" y="64157"/>
                  </a:lnTo>
                  <a:lnTo>
                    <a:pt x="487044" y="29337"/>
                  </a:lnTo>
                  <a:lnTo>
                    <a:pt x="473608" y="14096"/>
                  </a:lnTo>
                  <a:close/>
                </a:path>
                <a:path w="499110" h="439420">
                  <a:moveTo>
                    <a:pt x="498982" y="0"/>
                  </a:moveTo>
                  <a:lnTo>
                    <a:pt x="369697" y="24891"/>
                  </a:lnTo>
                  <a:lnTo>
                    <a:pt x="364617" y="32384"/>
                  </a:lnTo>
                  <a:lnTo>
                    <a:pt x="366141" y="40131"/>
                  </a:lnTo>
                  <a:lnTo>
                    <a:pt x="367538" y="47878"/>
                  </a:lnTo>
                  <a:lnTo>
                    <a:pt x="375031" y="52958"/>
                  </a:lnTo>
                  <a:lnTo>
                    <a:pt x="428377" y="42647"/>
                  </a:lnTo>
                  <a:lnTo>
                    <a:pt x="468122" y="7873"/>
                  </a:lnTo>
                  <a:lnTo>
                    <a:pt x="496329" y="7873"/>
                  </a:lnTo>
                  <a:lnTo>
                    <a:pt x="498982" y="0"/>
                  </a:lnTo>
                  <a:close/>
                </a:path>
                <a:path w="499110" h="439420">
                  <a:moveTo>
                    <a:pt x="468122" y="7873"/>
                  </a:moveTo>
                  <a:lnTo>
                    <a:pt x="428377" y="42647"/>
                  </a:lnTo>
                  <a:lnTo>
                    <a:pt x="456270" y="37272"/>
                  </a:lnTo>
                  <a:lnTo>
                    <a:pt x="464057" y="14096"/>
                  </a:lnTo>
                  <a:lnTo>
                    <a:pt x="473608" y="14096"/>
                  </a:lnTo>
                  <a:lnTo>
                    <a:pt x="468122" y="7873"/>
                  </a:lnTo>
                  <a:close/>
                </a:path>
                <a:path w="499110" h="439420">
                  <a:moveTo>
                    <a:pt x="464057" y="14096"/>
                  </a:moveTo>
                  <a:lnTo>
                    <a:pt x="456270" y="37272"/>
                  </a:lnTo>
                  <a:lnTo>
                    <a:pt x="480313" y="32638"/>
                  </a:lnTo>
                  <a:lnTo>
                    <a:pt x="464057" y="14096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272284" y="4640579"/>
              <a:ext cx="922019" cy="687705"/>
            </a:xfrm>
            <a:custGeom>
              <a:avLst/>
              <a:gdLst/>
              <a:ahLst/>
              <a:cxnLst/>
              <a:rect l="l" t="t" r="r" b="b"/>
              <a:pathLst>
                <a:path w="922019" h="687704">
                  <a:moveTo>
                    <a:pt x="807466" y="0"/>
                  </a:moveTo>
                  <a:lnTo>
                    <a:pt x="114554" y="0"/>
                  </a:lnTo>
                  <a:lnTo>
                    <a:pt x="69973" y="9005"/>
                  </a:lnTo>
                  <a:lnTo>
                    <a:pt x="33559" y="33559"/>
                  </a:lnTo>
                  <a:lnTo>
                    <a:pt x="9005" y="69973"/>
                  </a:lnTo>
                  <a:lnTo>
                    <a:pt x="0" y="114554"/>
                  </a:lnTo>
                  <a:lnTo>
                    <a:pt x="0" y="572770"/>
                  </a:lnTo>
                  <a:lnTo>
                    <a:pt x="9005" y="617350"/>
                  </a:lnTo>
                  <a:lnTo>
                    <a:pt x="33559" y="653764"/>
                  </a:lnTo>
                  <a:lnTo>
                    <a:pt x="69973" y="678318"/>
                  </a:lnTo>
                  <a:lnTo>
                    <a:pt x="114554" y="687324"/>
                  </a:lnTo>
                  <a:lnTo>
                    <a:pt x="807466" y="687324"/>
                  </a:lnTo>
                  <a:lnTo>
                    <a:pt x="852046" y="678318"/>
                  </a:lnTo>
                  <a:lnTo>
                    <a:pt x="888460" y="653764"/>
                  </a:lnTo>
                  <a:lnTo>
                    <a:pt x="913014" y="617350"/>
                  </a:lnTo>
                  <a:lnTo>
                    <a:pt x="922020" y="572770"/>
                  </a:lnTo>
                  <a:lnTo>
                    <a:pt x="922020" y="114554"/>
                  </a:lnTo>
                  <a:lnTo>
                    <a:pt x="913014" y="69973"/>
                  </a:lnTo>
                  <a:lnTo>
                    <a:pt x="888460" y="33559"/>
                  </a:lnTo>
                  <a:lnTo>
                    <a:pt x="852046" y="9005"/>
                  </a:lnTo>
                  <a:lnTo>
                    <a:pt x="807466" y="0"/>
                  </a:lnTo>
                  <a:close/>
                </a:path>
              </a:pathLst>
            </a:custGeom>
            <a:solidFill>
              <a:srgbClr val="4189B3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 txBox="1"/>
          <p:nvPr/>
        </p:nvSpPr>
        <p:spPr>
          <a:xfrm>
            <a:off x="2472944" y="4683379"/>
            <a:ext cx="521334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9375" marR="5080" indent="-6731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dak  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Ada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14300" y="4125467"/>
            <a:ext cx="2157730" cy="859790"/>
            <a:chOff x="114300" y="4125467"/>
            <a:chExt cx="2157730" cy="859790"/>
          </a:xfrm>
        </p:grpSpPr>
        <p:sp>
          <p:nvSpPr>
            <p:cNvPr id="41" name="object 41"/>
            <p:cNvSpPr/>
            <p:nvPr/>
          </p:nvSpPr>
          <p:spPr>
            <a:xfrm>
              <a:off x="1771904" y="4460747"/>
              <a:ext cx="500380" cy="524510"/>
            </a:xfrm>
            <a:custGeom>
              <a:avLst/>
              <a:gdLst/>
              <a:ahLst/>
              <a:cxnLst/>
              <a:rect l="l" t="t" r="r" b="b"/>
              <a:pathLst>
                <a:path w="500380" h="524510">
                  <a:moveTo>
                    <a:pt x="381507" y="460375"/>
                  </a:moveTo>
                  <a:lnTo>
                    <a:pt x="373506" y="464693"/>
                  </a:lnTo>
                  <a:lnTo>
                    <a:pt x="371347" y="472313"/>
                  </a:lnTo>
                  <a:lnTo>
                    <a:pt x="369188" y="479806"/>
                  </a:lnTo>
                  <a:lnTo>
                    <a:pt x="373506" y="487806"/>
                  </a:lnTo>
                  <a:lnTo>
                    <a:pt x="499871" y="524382"/>
                  </a:lnTo>
                  <a:lnTo>
                    <a:pt x="497351" y="513714"/>
                  </a:lnTo>
                  <a:lnTo>
                    <a:pt x="470026" y="513714"/>
                  </a:lnTo>
                  <a:lnTo>
                    <a:pt x="433655" y="475496"/>
                  </a:lnTo>
                  <a:lnTo>
                    <a:pt x="381507" y="460375"/>
                  </a:lnTo>
                  <a:close/>
                </a:path>
                <a:path w="500380" h="524510">
                  <a:moveTo>
                    <a:pt x="433655" y="475496"/>
                  </a:moveTo>
                  <a:lnTo>
                    <a:pt x="470026" y="513714"/>
                  </a:lnTo>
                  <a:lnTo>
                    <a:pt x="476838" y="507238"/>
                  </a:lnTo>
                  <a:lnTo>
                    <a:pt x="466470" y="507238"/>
                  </a:lnTo>
                  <a:lnTo>
                    <a:pt x="460828" y="483384"/>
                  </a:lnTo>
                  <a:lnTo>
                    <a:pt x="433655" y="475496"/>
                  </a:lnTo>
                  <a:close/>
                </a:path>
                <a:path w="500380" h="524510">
                  <a:moveTo>
                    <a:pt x="461898" y="391540"/>
                  </a:moveTo>
                  <a:lnTo>
                    <a:pt x="454278" y="393445"/>
                  </a:lnTo>
                  <a:lnTo>
                    <a:pt x="446531" y="395224"/>
                  </a:lnTo>
                  <a:lnTo>
                    <a:pt x="441832" y="402970"/>
                  </a:lnTo>
                  <a:lnTo>
                    <a:pt x="443610" y="410590"/>
                  </a:lnTo>
                  <a:lnTo>
                    <a:pt x="454284" y="455714"/>
                  </a:lnTo>
                  <a:lnTo>
                    <a:pt x="490727" y="494029"/>
                  </a:lnTo>
                  <a:lnTo>
                    <a:pt x="470026" y="513714"/>
                  </a:lnTo>
                  <a:lnTo>
                    <a:pt x="497351" y="513714"/>
                  </a:lnTo>
                  <a:lnTo>
                    <a:pt x="471423" y="403987"/>
                  </a:lnTo>
                  <a:lnTo>
                    <a:pt x="469645" y="396366"/>
                  </a:lnTo>
                  <a:lnTo>
                    <a:pt x="461898" y="391540"/>
                  </a:lnTo>
                  <a:close/>
                </a:path>
                <a:path w="500380" h="524510">
                  <a:moveTo>
                    <a:pt x="460828" y="483384"/>
                  </a:moveTo>
                  <a:lnTo>
                    <a:pt x="466470" y="507238"/>
                  </a:lnTo>
                  <a:lnTo>
                    <a:pt x="484377" y="490219"/>
                  </a:lnTo>
                  <a:lnTo>
                    <a:pt x="460828" y="483384"/>
                  </a:lnTo>
                  <a:close/>
                </a:path>
                <a:path w="500380" h="524510">
                  <a:moveTo>
                    <a:pt x="454284" y="455714"/>
                  </a:moveTo>
                  <a:lnTo>
                    <a:pt x="460828" y="483384"/>
                  </a:lnTo>
                  <a:lnTo>
                    <a:pt x="484377" y="490219"/>
                  </a:lnTo>
                  <a:lnTo>
                    <a:pt x="466470" y="507238"/>
                  </a:lnTo>
                  <a:lnTo>
                    <a:pt x="476838" y="507238"/>
                  </a:lnTo>
                  <a:lnTo>
                    <a:pt x="490727" y="494029"/>
                  </a:lnTo>
                  <a:lnTo>
                    <a:pt x="454284" y="455714"/>
                  </a:lnTo>
                  <a:close/>
                </a:path>
                <a:path w="500380" h="524510">
                  <a:moveTo>
                    <a:pt x="20827" y="0"/>
                  </a:moveTo>
                  <a:lnTo>
                    <a:pt x="0" y="19812"/>
                  </a:lnTo>
                  <a:lnTo>
                    <a:pt x="433655" y="475496"/>
                  </a:lnTo>
                  <a:lnTo>
                    <a:pt x="460828" y="483384"/>
                  </a:lnTo>
                  <a:lnTo>
                    <a:pt x="454284" y="455714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14300" y="4125467"/>
              <a:ext cx="1667510" cy="688975"/>
            </a:xfrm>
            <a:custGeom>
              <a:avLst/>
              <a:gdLst/>
              <a:ahLst/>
              <a:cxnLst/>
              <a:rect l="l" t="t" r="r" b="b"/>
              <a:pathLst>
                <a:path w="1667510" h="688975">
                  <a:moveTo>
                    <a:pt x="1552448" y="0"/>
                  </a:moveTo>
                  <a:lnTo>
                    <a:pt x="114807" y="0"/>
                  </a:lnTo>
                  <a:lnTo>
                    <a:pt x="70117" y="9026"/>
                  </a:lnTo>
                  <a:lnTo>
                    <a:pt x="33624" y="33639"/>
                  </a:lnTo>
                  <a:lnTo>
                    <a:pt x="9021" y="70133"/>
                  </a:lnTo>
                  <a:lnTo>
                    <a:pt x="0" y="114807"/>
                  </a:lnTo>
                  <a:lnTo>
                    <a:pt x="0" y="574039"/>
                  </a:lnTo>
                  <a:lnTo>
                    <a:pt x="9021" y="618714"/>
                  </a:lnTo>
                  <a:lnTo>
                    <a:pt x="33624" y="655208"/>
                  </a:lnTo>
                  <a:lnTo>
                    <a:pt x="70117" y="679821"/>
                  </a:lnTo>
                  <a:lnTo>
                    <a:pt x="114807" y="688847"/>
                  </a:lnTo>
                  <a:lnTo>
                    <a:pt x="1552448" y="688847"/>
                  </a:lnTo>
                  <a:lnTo>
                    <a:pt x="1597122" y="679821"/>
                  </a:lnTo>
                  <a:lnTo>
                    <a:pt x="1633616" y="655208"/>
                  </a:lnTo>
                  <a:lnTo>
                    <a:pt x="1658229" y="618714"/>
                  </a:lnTo>
                  <a:lnTo>
                    <a:pt x="1667256" y="574039"/>
                  </a:lnTo>
                  <a:lnTo>
                    <a:pt x="1667256" y="114807"/>
                  </a:lnTo>
                  <a:lnTo>
                    <a:pt x="1658229" y="70133"/>
                  </a:lnTo>
                  <a:lnTo>
                    <a:pt x="1633616" y="33639"/>
                  </a:lnTo>
                  <a:lnTo>
                    <a:pt x="1597122" y="9026"/>
                  </a:lnTo>
                  <a:lnTo>
                    <a:pt x="1552448" y="0"/>
                  </a:lnTo>
                  <a:close/>
                </a:path>
              </a:pathLst>
            </a:custGeom>
            <a:solidFill>
              <a:srgbClr val="4189B3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/>
          <p:cNvSpPr txBox="1"/>
          <p:nvPr/>
        </p:nvSpPr>
        <p:spPr>
          <a:xfrm>
            <a:off x="249123" y="4168216"/>
            <a:ext cx="1398270" cy="575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334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Pembentukan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Tim</a:t>
            </a:r>
            <a:r>
              <a:rPr dirty="0" sz="1800" spc="-75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Koordinasi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2921507" y="3526282"/>
            <a:ext cx="5331460" cy="2038350"/>
            <a:chOff x="2921507" y="3526282"/>
            <a:chExt cx="5331460" cy="2038350"/>
          </a:xfrm>
        </p:grpSpPr>
        <p:sp>
          <p:nvSpPr>
            <p:cNvPr id="45" name="object 45"/>
            <p:cNvSpPr/>
            <p:nvPr/>
          </p:nvSpPr>
          <p:spPr>
            <a:xfrm>
              <a:off x="3194938" y="3953097"/>
              <a:ext cx="829310" cy="171450"/>
            </a:xfrm>
            <a:custGeom>
              <a:avLst/>
              <a:gdLst/>
              <a:ahLst/>
              <a:cxnLst/>
              <a:rect l="l" t="t" r="r" b="b"/>
              <a:pathLst>
                <a:path w="829310" h="171450">
                  <a:moveTo>
                    <a:pt x="796141" y="65944"/>
                  </a:moveTo>
                  <a:lnTo>
                    <a:pt x="790828" y="65944"/>
                  </a:lnTo>
                  <a:lnTo>
                    <a:pt x="791083" y="104044"/>
                  </a:lnTo>
                  <a:lnTo>
                    <a:pt x="720665" y="104440"/>
                  </a:lnTo>
                  <a:lnTo>
                    <a:pt x="667385" y="135921"/>
                  </a:lnTo>
                  <a:lnTo>
                    <a:pt x="661779" y="140971"/>
                  </a:lnTo>
                  <a:lnTo>
                    <a:pt x="658637" y="147558"/>
                  </a:lnTo>
                  <a:lnTo>
                    <a:pt x="658187" y="154834"/>
                  </a:lnTo>
                  <a:lnTo>
                    <a:pt x="660653" y="161956"/>
                  </a:lnTo>
                  <a:lnTo>
                    <a:pt x="665706" y="167562"/>
                  </a:lnTo>
                  <a:lnTo>
                    <a:pt x="672306" y="170703"/>
                  </a:lnTo>
                  <a:lnTo>
                    <a:pt x="679620" y="171154"/>
                  </a:lnTo>
                  <a:lnTo>
                    <a:pt x="686815" y="168687"/>
                  </a:lnTo>
                  <a:lnTo>
                    <a:pt x="828801" y="84740"/>
                  </a:lnTo>
                  <a:lnTo>
                    <a:pt x="796141" y="65944"/>
                  </a:lnTo>
                  <a:close/>
                </a:path>
                <a:path w="829310" h="171450">
                  <a:moveTo>
                    <a:pt x="720367" y="66340"/>
                  </a:moveTo>
                  <a:lnTo>
                    <a:pt x="0" y="70389"/>
                  </a:lnTo>
                  <a:lnTo>
                    <a:pt x="254" y="108489"/>
                  </a:lnTo>
                  <a:lnTo>
                    <a:pt x="720665" y="104440"/>
                  </a:lnTo>
                  <a:lnTo>
                    <a:pt x="753173" y="85232"/>
                  </a:lnTo>
                  <a:lnTo>
                    <a:pt x="720367" y="66340"/>
                  </a:lnTo>
                  <a:close/>
                </a:path>
                <a:path w="829310" h="171450">
                  <a:moveTo>
                    <a:pt x="753173" y="85232"/>
                  </a:moveTo>
                  <a:lnTo>
                    <a:pt x="720665" y="104440"/>
                  </a:lnTo>
                  <a:lnTo>
                    <a:pt x="791083" y="104044"/>
                  </a:lnTo>
                  <a:lnTo>
                    <a:pt x="791066" y="101504"/>
                  </a:lnTo>
                  <a:lnTo>
                    <a:pt x="781431" y="101504"/>
                  </a:lnTo>
                  <a:lnTo>
                    <a:pt x="753173" y="85232"/>
                  </a:lnTo>
                  <a:close/>
                </a:path>
                <a:path w="829310" h="171450">
                  <a:moveTo>
                    <a:pt x="781303" y="68611"/>
                  </a:moveTo>
                  <a:lnTo>
                    <a:pt x="753173" y="85232"/>
                  </a:lnTo>
                  <a:lnTo>
                    <a:pt x="781431" y="101504"/>
                  </a:lnTo>
                  <a:lnTo>
                    <a:pt x="781303" y="68611"/>
                  </a:lnTo>
                  <a:close/>
                </a:path>
                <a:path w="829310" h="171450">
                  <a:moveTo>
                    <a:pt x="790846" y="68611"/>
                  </a:moveTo>
                  <a:lnTo>
                    <a:pt x="781303" y="68611"/>
                  </a:lnTo>
                  <a:lnTo>
                    <a:pt x="781431" y="101504"/>
                  </a:lnTo>
                  <a:lnTo>
                    <a:pt x="791066" y="101504"/>
                  </a:lnTo>
                  <a:lnTo>
                    <a:pt x="790846" y="68611"/>
                  </a:lnTo>
                  <a:close/>
                </a:path>
                <a:path w="829310" h="171450">
                  <a:moveTo>
                    <a:pt x="790828" y="65944"/>
                  </a:moveTo>
                  <a:lnTo>
                    <a:pt x="720367" y="66340"/>
                  </a:lnTo>
                  <a:lnTo>
                    <a:pt x="753173" y="85232"/>
                  </a:lnTo>
                  <a:lnTo>
                    <a:pt x="781303" y="68611"/>
                  </a:lnTo>
                  <a:lnTo>
                    <a:pt x="790846" y="68611"/>
                  </a:lnTo>
                  <a:lnTo>
                    <a:pt x="790828" y="65944"/>
                  </a:lnTo>
                  <a:close/>
                </a:path>
                <a:path w="829310" h="171450">
                  <a:moveTo>
                    <a:pt x="678624" y="0"/>
                  </a:moveTo>
                  <a:lnTo>
                    <a:pt x="671353" y="507"/>
                  </a:lnTo>
                  <a:lnTo>
                    <a:pt x="664797" y="3730"/>
                  </a:lnTo>
                  <a:lnTo>
                    <a:pt x="659764" y="9429"/>
                  </a:lnTo>
                  <a:lnTo>
                    <a:pt x="657391" y="16605"/>
                  </a:lnTo>
                  <a:lnTo>
                    <a:pt x="657923" y="23875"/>
                  </a:lnTo>
                  <a:lnTo>
                    <a:pt x="661122" y="30432"/>
                  </a:lnTo>
                  <a:lnTo>
                    <a:pt x="666750" y="35464"/>
                  </a:lnTo>
                  <a:lnTo>
                    <a:pt x="720367" y="66340"/>
                  </a:lnTo>
                  <a:lnTo>
                    <a:pt x="796141" y="65944"/>
                  </a:lnTo>
                  <a:lnTo>
                    <a:pt x="685800" y="2444"/>
                  </a:lnTo>
                  <a:lnTo>
                    <a:pt x="678624" y="0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7501000" y="3526282"/>
              <a:ext cx="751840" cy="171450"/>
            </a:xfrm>
            <a:custGeom>
              <a:avLst/>
              <a:gdLst/>
              <a:ahLst/>
              <a:cxnLst/>
              <a:rect l="l" t="t" r="r" b="b"/>
              <a:pathLst>
                <a:path w="751840" h="171450">
                  <a:moveTo>
                    <a:pt x="580517" y="0"/>
                  </a:moveTo>
                  <a:lnTo>
                    <a:pt x="580177" y="57243"/>
                  </a:lnTo>
                  <a:lnTo>
                    <a:pt x="608710" y="57403"/>
                  </a:lnTo>
                  <a:lnTo>
                    <a:pt x="608456" y="114553"/>
                  </a:lnTo>
                  <a:lnTo>
                    <a:pt x="579838" y="114553"/>
                  </a:lnTo>
                  <a:lnTo>
                    <a:pt x="579501" y="171449"/>
                  </a:lnTo>
                  <a:lnTo>
                    <a:pt x="694999" y="114553"/>
                  </a:lnTo>
                  <a:lnTo>
                    <a:pt x="608456" y="114553"/>
                  </a:lnTo>
                  <a:lnTo>
                    <a:pt x="695326" y="114392"/>
                  </a:lnTo>
                  <a:lnTo>
                    <a:pt x="751458" y="86740"/>
                  </a:lnTo>
                  <a:lnTo>
                    <a:pt x="580517" y="0"/>
                  </a:lnTo>
                  <a:close/>
                </a:path>
                <a:path w="751840" h="171450">
                  <a:moveTo>
                    <a:pt x="580177" y="57243"/>
                  </a:moveTo>
                  <a:lnTo>
                    <a:pt x="579839" y="114392"/>
                  </a:lnTo>
                  <a:lnTo>
                    <a:pt x="608456" y="114553"/>
                  </a:lnTo>
                  <a:lnTo>
                    <a:pt x="608710" y="57403"/>
                  </a:lnTo>
                  <a:lnTo>
                    <a:pt x="580177" y="57243"/>
                  </a:lnTo>
                  <a:close/>
                </a:path>
                <a:path w="751840" h="171450">
                  <a:moveTo>
                    <a:pt x="253" y="53975"/>
                  </a:moveTo>
                  <a:lnTo>
                    <a:pt x="0" y="111124"/>
                  </a:lnTo>
                  <a:lnTo>
                    <a:pt x="579839" y="114392"/>
                  </a:lnTo>
                  <a:lnTo>
                    <a:pt x="580177" y="57243"/>
                  </a:lnTo>
                  <a:lnTo>
                    <a:pt x="253" y="53975"/>
                  </a:lnTo>
                  <a:close/>
                </a:path>
              </a:pathLst>
            </a:custGeom>
            <a:solidFill>
              <a:srgbClr val="FDC3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2921507" y="4934712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2968751" y="4969725"/>
              <a:ext cx="504469" cy="59439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980943" y="4974336"/>
              <a:ext cx="486156" cy="48615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/>
          <p:cNvSpPr txBox="1"/>
          <p:nvPr/>
        </p:nvSpPr>
        <p:spPr>
          <a:xfrm>
            <a:off x="3152648" y="5053329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7135368" y="4631435"/>
            <a:ext cx="600710" cy="629920"/>
            <a:chOff x="7135368" y="4631435"/>
            <a:chExt cx="600710" cy="629920"/>
          </a:xfrm>
        </p:grpSpPr>
        <p:sp>
          <p:nvSpPr>
            <p:cNvPr id="52" name="object 52"/>
            <p:cNvSpPr/>
            <p:nvPr/>
          </p:nvSpPr>
          <p:spPr>
            <a:xfrm>
              <a:off x="7135368" y="4631435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7182612" y="4666449"/>
              <a:ext cx="504469" cy="59439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7194804" y="4671059"/>
              <a:ext cx="486155" cy="48615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5" name="object 55"/>
          <p:cNvSpPr txBox="1"/>
          <p:nvPr/>
        </p:nvSpPr>
        <p:spPr>
          <a:xfrm>
            <a:off x="7367778" y="4750434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11332464" y="4168140"/>
            <a:ext cx="600710" cy="629920"/>
            <a:chOff x="11332464" y="4168140"/>
            <a:chExt cx="600710" cy="629920"/>
          </a:xfrm>
        </p:grpSpPr>
        <p:sp>
          <p:nvSpPr>
            <p:cNvPr id="57" name="object 57"/>
            <p:cNvSpPr/>
            <p:nvPr/>
          </p:nvSpPr>
          <p:spPr>
            <a:xfrm>
              <a:off x="11332464" y="4168140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11379708" y="4203154"/>
              <a:ext cx="504469" cy="59439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11391900" y="4207764"/>
              <a:ext cx="486155" cy="48615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0" name="object 60"/>
          <p:cNvSpPr txBox="1"/>
          <p:nvPr/>
        </p:nvSpPr>
        <p:spPr>
          <a:xfrm>
            <a:off x="11565381" y="4286250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3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102734" y="3735704"/>
            <a:ext cx="1342390" cy="952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93395" marR="5080" indent="-314325">
              <a:lnSpc>
                <a:spcPct val="100000"/>
              </a:lnSpc>
              <a:spcBef>
                <a:spcPts val="100"/>
              </a:spcBef>
            </a:pPr>
            <a:r>
              <a:rPr dirty="0" sz="1800" spc="-45">
                <a:latin typeface="Carlito"/>
                <a:cs typeface="Carlito"/>
              </a:rPr>
              <a:t>P</a:t>
            </a:r>
            <a:r>
              <a:rPr dirty="0" sz="1800">
                <a:latin typeface="Carlito"/>
                <a:cs typeface="Carlito"/>
              </a:rPr>
              <a:t>ela</a:t>
            </a:r>
            <a:r>
              <a:rPr dirty="0" sz="1800" spc="-20">
                <a:latin typeface="Carlito"/>
                <a:cs typeface="Carlito"/>
              </a:rPr>
              <a:t>k</a:t>
            </a:r>
            <a:r>
              <a:rPr dirty="0" sz="1800" spc="-5">
                <a:latin typeface="Carlito"/>
                <a:cs typeface="Carlito"/>
              </a:rPr>
              <a:t>s</a:t>
            </a:r>
            <a:r>
              <a:rPr dirty="0" sz="1800">
                <a:latin typeface="Carlito"/>
                <a:cs typeface="Carlito"/>
              </a:rPr>
              <a:t>a</a:t>
            </a:r>
            <a:r>
              <a:rPr dirty="0" sz="1800" spc="-5">
                <a:latin typeface="Carlito"/>
                <a:cs typeface="Carlito"/>
              </a:rPr>
              <a:t>na</a:t>
            </a:r>
            <a:r>
              <a:rPr dirty="0" sz="1800">
                <a:latin typeface="Carlito"/>
                <a:cs typeface="Carlito"/>
              </a:rPr>
              <a:t>an  </a:t>
            </a:r>
            <a:r>
              <a:rPr dirty="0" sz="1800" spc="-30">
                <a:latin typeface="Carlito"/>
                <a:cs typeface="Carlito"/>
              </a:rPr>
              <a:t>Tugas</a:t>
            </a:r>
            <a:endParaRPr sz="1800">
              <a:latin typeface="Carlito"/>
              <a:cs typeface="Carlito"/>
            </a:endParaRPr>
          </a:p>
          <a:p>
            <a:pPr marL="195580" indent="-182880">
              <a:lnSpc>
                <a:spcPct val="100000"/>
              </a:lnSpc>
              <a:spcBef>
                <a:spcPts val="1295"/>
              </a:spcBef>
              <a:buFont typeface="Wingdings"/>
              <a:buChar char=""/>
              <a:tabLst>
                <a:tab pos="195580" algn="l"/>
              </a:tabLst>
            </a:pPr>
            <a:r>
              <a:rPr dirty="0" sz="1400" spc="-5">
                <a:latin typeface="Carlito"/>
                <a:cs typeface="Carlito"/>
              </a:rPr>
              <a:t>Mengendalikan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102734" y="4662042"/>
            <a:ext cx="1750060" cy="879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95580" algn="l"/>
              </a:tabLst>
            </a:pPr>
            <a:r>
              <a:rPr dirty="0" sz="1400" spc="-10">
                <a:latin typeface="Carlito"/>
                <a:cs typeface="Carlito"/>
              </a:rPr>
              <a:t>Mengarahkan</a:t>
            </a:r>
            <a:endParaRPr sz="1400">
              <a:latin typeface="Carlito"/>
              <a:cs typeface="Carlito"/>
            </a:endParaRPr>
          </a:p>
          <a:p>
            <a:pPr marL="195580" indent="-182880">
              <a:lnSpc>
                <a:spcPct val="100000"/>
              </a:lnSpc>
              <a:buFont typeface="Wingdings"/>
              <a:buChar char=""/>
              <a:tabLst>
                <a:tab pos="195580" algn="l"/>
              </a:tabLst>
            </a:pPr>
            <a:r>
              <a:rPr dirty="0" sz="1400" spc="-5">
                <a:latin typeface="Carlito"/>
                <a:cs typeface="Carlito"/>
              </a:rPr>
              <a:t>Mengevaluasi</a:t>
            </a:r>
            <a:endParaRPr sz="1400">
              <a:latin typeface="Carlito"/>
              <a:cs typeface="Carlito"/>
            </a:endParaRPr>
          </a:p>
          <a:p>
            <a:pPr marL="195580" indent="-182880">
              <a:lnSpc>
                <a:spcPct val="100000"/>
              </a:lnSpc>
              <a:buFont typeface="Wingdings"/>
              <a:buChar char=""/>
              <a:tabLst>
                <a:tab pos="195580" algn="l"/>
              </a:tabLst>
            </a:pPr>
            <a:r>
              <a:rPr dirty="0" sz="1400" spc="-5">
                <a:latin typeface="Carlito"/>
                <a:cs typeface="Carlito"/>
              </a:rPr>
              <a:t>Perumusan</a:t>
            </a:r>
            <a:r>
              <a:rPr dirty="0" sz="1400" spc="-45">
                <a:latin typeface="Carlito"/>
                <a:cs typeface="Carlito"/>
              </a:rPr>
              <a:t> </a:t>
            </a:r>
            <a:r>
              <a:rPr dirty="0" sz="1400" spc="-10">
                <a:latin typeface="Carlito"/>
                <a:cs typeface="Carlito"/>
              </a:rPr>
              <a:t>kebijakan</a:t>
            </a:r>
            <a:endParaRPr sz="1400">
              <a:latin typeface="Carlito"/>
              <a:cs typeface="Carlito"/>
            </a:endParaRPr>
          </a:p>
          <a:p>
            <a:pPr marL="195580" indent="-182880">
              <a:lnSpc>
                <a:spcPct val="100000"/>
              </a:lnSpc>
              <a:buFont typeface="Wingdings"/>
              <a:buChar char=""/>
              <a:tabLst>
                <a:tab pos="195580" algn="l"/>
              </a:tabLst>
            </a:pPr>
            <a:r>
              <a:rPr dirty="0" sz="1400" spc="-5">
                <a:latin typeface="Carlito"/>
                <a:cs typeface="Carlito"/>
              </a:rPr>
              <a:t>Penerapan</a:t>
            </a:r>
            <a:r>
              <a:rPr dirty="0" sz="1400" spc="5">
                <a:latin typeface="Carlito"/>
                <a:cs typeface="Carlito"/>
              </a:rPr>
              <a:t> </a:t>
            </a:r>
            <a:r>
              <a:rPr dirty="0" sz="1400">
                <a:latin typeface="Carlito"/>
                <a:cs typeface="Carlito"/>
              </a:rPr>
              <a:t>SPBE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10404093" y="2101342"/>
            <a:ext cx="1556385" cy="1041400"/>
            <a:chOff x="10404093" y="2101342"/>
            <a:chExt cx="1556385" cy="1041400"/>
          </a:xfrm>
        </p:grpSpPr>
        <p:sp>
          <p:nvSpPr>
            <p:cNvPr id="64" name="object 64"/>
            <p:cNvSpPr/>
            <p:nvPr/>
          </p:nvSpPr>
          <p:spPr>
            <a:xfrm>
              <a:off x="10410443" y="2107692"/>
              <a:ext cx="1294130" cy="688975"/>
            </a:xfrm>
            <a:custGeom>
              <a:avLst/>
              <a:gdLst/>
              <a:ahLst/>
              <a:cxnLst/>
              <a:rect l="l" t="t" r="r" b="b"/>
              <a:pathLst>
                <a:path w="1294129" h="688975">
                  <a:moveTo>
                    <a:pt x="1179067" y="0"/>
                  </a:moveTo>
                  <a:lnTo>
                    <a:pt x="114807" y="0"/>
                  </a:lnTo>
                  <a:lnTo>
                    <a:pt x="70133" y="9026"/>
                  </a:lnTo>
                  <a:lnTo>
                    <a:pt x="33639" y="33639"/>
                  </a:lnTo>
                  <a:lnTo>
                    <a:pt x="9026" y="70133"/>
                  </a:lnTo>
                  <a:lnTo>
                    <a:pt x="0" y="114808"/>
                  </a:lnTo>
                  <a:lnTo>
                    <a:pt x="0" y="574040"/>
                  </a:lnTo>
                  <a:lnTo>
                    <a:pt x="9026" y="618714"/>
                  </a:lnTo>
                  <a:lnTo>
                    <a:pt x="33639" y="655208"/>
                  </a:lnTo>
                  <a:lnTo>
                    <a:pt x="70133" y="679821"/>
                  </a:lnTo>
                  <a:lnTo>
                    <a:pt x="114807" y="688848"/>
                  </a:lnTo>
                  <a:lnTo>
                    <a:pt x="1179067" y="688848"/>
                  </a:lnTo>
                  <a:lnTo>
                    <a:pt x="1223742" y="679821"/>
                  </a:lnTo>
                  <a:lnTo>
                    <a:pt x="1260236" y="655208"/>
                  </a:lnTo>
                  <a:lnTo>
                    <a:pt x="1284849" y="618714"/>
                  </a:lnTo>
                  <a:lnTo>
                    <a:pt x="1293876" y="574040"/>
                  </a:lnTo>
                  <a:lnTo>
                    <a:pt x="1293876" y="114808"/>
                  </a:lnTo>
                  <a:lnTo>
                    <a:pt x="1284849" y="70133"/>
                  </a:lnTo>
                  <a:lnTo>
                    <a:pt x="1260236" y="33639"/>
                  </a:lnTo>
                  <a:lnTo>
                    <a:pt x="1223742" y="9026"/>
                  </a:lnTo>
                  <a:lnTo>
                    <a:pt x="1179067" y="0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10410443" y="2107692"/>
              <a:ext cx="1294130" cy="688975"/>
            </a:xfrm>
            <a:custGeom>
              <a:avLst/>
              <a:gdLst/>
              <a:ahLst/>
              <a:cxnLst/>
              <a:rect l="l" t="t" r="r" b="b"/>
              <a:pathLst>
                <a:path w="1294129" h="688975">
                  <a:moveTo>
                    <a:pt x="0" y="114808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179067" y="0"/>
                  </a:lnTo>
                  <a:lnTo>
                    <a:pt x="1223742" y="9026"/>
                  </a:lnTo>
                  <a:lnTo>
                    <a:pt x="1260236" y="33639"/>
                  </a:lnTo>
                  <a:lnTo>
                    <a:pt x="1284849" y="70133"/>
                  </a:lnTo>
                  <a:lnTo>
                    <a:pt x="1293876" y="114808"/>
                  </a:lnTo>
                  <a:lnTo>
                    <a:pt x="1293876" y="574040"/>
                  </a:lnTo>
                  <a:lnTo>
                    <a:pt x="1284849" y="618714"/>
                  </a:lnTo>
                  <a:lnTo>
                    <a:pt x="1260236" y="655208"/>
                  </a:lnTo>
                  <a:lnTo>
                    <a:pt x="1223742" y="679821"/>
                  </a:lnTo>
                  <a:lnTo>
                    <a:pt x="1179067" y="688848"/>
                  </a:lnTo>
                  <a:lnTo>
                    <a:pt x="114807" y="688848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40"/>
                  </a:lnTo>
                  <a:lnTo>
                    <a:pt x="0" y="114808"/>
                  </a:lnTo>
                  <a:close/>
                </a:path>
              </a:pathLst>
            </a:custGeom>
            <a:ln w="12700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11359895" y="2513076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11407139" y="2548089"/>
              <a:ext cx="504469" cy="59439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11419331" y="2552700"/>
              <a:ext cx="486156" cy="48615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9" name="object 69"/>
          <p:cNvSpPr txBox="1"/>
          <p:nvPr/>
        </p:nvSpPr>
        <p:spPr>
          <a:xfrm>
            <a:off x="10614152" y="2150109"/>
            <a:ext cx="1119505" cy="103314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3025" marR="236854" indent="-60960">
              <a:lnSpc>
                <a:spcPct val="100000"/>
              </a:lnSpc>
              <a:spcBef>
                <a:spcPts val="100"/>
              </a:spcBef>
            </a:pPr>
            <a:r>
              <a:rPr dirty="0" sz="1800" spc="-15" i="1">
                <a:solidFill>
                  <a:srgbClr val="FFFFFF"/>
                </a:solidFill>
                <a:latin typeface="Carlito"/>
                <a:cs typeface="Carlito"/>
              </a:rPr>
              <a:t>Review</a:t>
            </a:r>
            <a:r>
              <a:rPr dirty="0" sz="1800" spc="-65" i="1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&amp;  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Evaluasi</a:t>
            </a:r>
            <a:endParaRPr sz="1800">
              <a:latin typeface="Carlito"/>
              <a:cs typeface="Carlito"/>
            </a:endParaRPr>
          </a:p>
          <a:p>
            <a:pPr marL="989965">
              <a:lnSpc>
                <a:spcPts val="1540"/>
              </a:lnSpc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endParaRPr sz="1800">
              <a:latin typeface="Carlito"/>
              <a:cs typeface="Carlito"/>
            </a:endParaRPr>
          </a:p>
          <a:p>
            <a:pPr marL="78105">
              <a:lnSpc>
                <a:spcPts val="2070"/>
              </a:lnSpc>
            </a:pPr>
            <a:r>
              <a:rPr dirty="0" sz="1800" spc="-5" b="1">
                <a:solidFill>
                  <a:srgbClr val="FFFFFF"/>
                </a:solidFill>
                <a:latin typeface="Carlito"/>
                <a:cs typeface="Carlito"/>
              </a:rPr>
              <a:t>Seluruh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9" y="6403847"/>
            <a:ext cx="124968" cy="17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362943" y="6403847"/>
            <a:ext cx="126491" cy="170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186669" y="6411803"/>
            <a:ext cx="106045" cy="1200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15"/>
              </a:lnSpc>
            </a:pPr>
            <a:r>
              <a:rPr dirty="0" sz="800" spc="-10">
                <a:latin typeface="Arial"/>
                <a:cs typeface="Arial"/>
              </a:rPr>
              <a:t>Cr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93270" y="6411803"/>
            <a:ext cx="892175" cy="1200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15"/>
              </a:lnSpc>
            </a:pPr>
            <a:r>
              <a:rPr dirty="0" sz="800" spc="15">
                <a:latin typeface="Arial"/>
                <a:cs typeface="Arial"/>
              </a:rPr>
              <a:t>eative </a:t>
            </a:r>
            <a:r>
              <a:rPr dirty="0" sz="800" spc="10">
                <a:latin typeface="Arial"/>
                <a:cs typeface="Arial"/>
              </a:rPr>
              <a:t>Solgan</a:t>
            </a:r>
            <a:r>
              <a:rPr dirty="0" sz="800" spc="-150">
                <a:latin typeface="Arial"/>
                <a:cs typeface="Arial"/>
              </a:rPr>
              <a:t> </a:t>
            </a:r>
            <a:r>
              <a:rPr dirty="0" sz="800" spc="15">
                <a:latin typeface="Arial"/>
                <a:cs typeface="Arial"/>
              </a:rPr>
              <a:t>Here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92468" y="1719059"/>
            <a:ext cx="11430000" cy="836930"/>
            <a:chOff x="392468" y="1719059"/>
            <a:chExt cx="11430000" cy="836930"/>
          </a:xfrm>
        </p:grpSpPr>
        <p:sp>
          <p:nvSpPr>
            <p:cNvPr id="7" name="object 7"/>
            <p:cNvSpPr/>
            <p:nvPr/>
          </p:nvSpPr>
          <p:spPr>
            <a:xfrm>
              <a:off x="392468" y="1727961"/>
              <a:ext cx="1117600" cy="309880"/>
            </a:xfrm>
            <a:custGeom>
              <a:avLst/>
              <a:gdLst/>
              <a:ahLst/>
              <a:cxnLst/>
              <a:rect l="l" t="t" r="r" b="b"/>
              <a:pathLst>
                <a:path w="1117600" h="309880">
                  <a:moveTo>
                    <a:pt x="1117015" y="0"/>
                  </a:moveTo>
                  <a:lnTo>
                    <a:pt x="0" y="0"/>
                  </a:lnTo>
                  <a:lnTo>
                    <a:pt x="0" y="309625"/>
                  </a:lnTo>
                  <a:lnTo>
                    <a:pt x="1117015" y="309625"/>
                  </a:lnTo>
                  <a:lnTo>
                    <a:pt x="111701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509522" y="1727961"/>
              <a:ext cx="10313035" cy="309880"/>
            </a:xfrm>
            <a:custGeom>
              <a:avLst/>
              <a:gdLst/>
              <a:ahLst/>
              <a:cxnLst/>
              <a:rect l="l" t="t" r="r" b="b"/>
              <a:pathLst>
                <a:path w="10313035" h="309880">
                  <a:moveTo>
                    <a:pt x="10312908" y="0"/>
                  </a:moveTo>
                  <a:lnTo>
                    <a:pt x="8824722" y="0"/>
                  </a:lnTo>
                  <a:lnTo>
                    <a:pt x="8824595" y="0"/>
                  </a:lnTo>
                  <a:lnTo>
                    <a:pt x="0" y="0"/>
                  </a:lnTo>
                  <a:lnTo>
                    <a:pt x="0" y="309626"/>
                  </a:lnTo>
                  <a:lnTo>
                    <a:pt x="8824595" y="309626"/>
                  </a:lnTo>
                  <a:lnTo>
                    <a:pt x="8824722" y="309626"/>
                  </a:lnTo>
                  <a:lnTo>
                    <a:pt x="10312908" y="309626"/>
                  </a:lnTo>
                  <a:lnTo>
                    <a:pt x="103129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92468" y="2037587"/>
              <a:ext cx="1117600" cy="518159"/>
            </a:xfrm>
            <a:custGeom>
              <a:avLst/>
              <a:gdLst/>
              <a:ahLst/>
              <a:cxnLst/>
              <a:rect l="l" t="t" r="r" b="b"/>
              <a:pathLst>
                <a:path w="1117600" h="518160">
                  <a:moveTo>
                    <a:pt x="1117015" y="0"/>
                  </a:moveTo>
                  <a:lnTo>
                    <a:pt x="0" y="0"/>
                  </a:lnTo>
                  <a:lnTo>
                    <a:pt x="0" y="518160"/>
                  </a:lnTo>
                  <a:lnTo>
                    <a:pt x="1117015" y="518160"/>
                  </a:lnTo>
                  <a:lnTo>
                    <a:pt x="111701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509522" y="2037587"/>
              <a:ext cx="10313035" cy="518159"/>
            </a:xfrm>
            <a:custGeom>
              <a:avLst/>
              <a:gdLst/>
              <a:ahLst/>
              <a:cxnLst/>
              <a:rect l="l" t="t" r="r" b="b"/>
              <a:pathLst>
                <a:path w="10313035" h="518160">
                  <a:moveTo>
                    <a:pt x="10312908" y="0"/>
                  </a:moveTo>
                  <a:lnTo>
                    <a:pt x="8824722" y="0"/>
                  </a:lnTo>
                  <a:lnTo>
                    <a:pt x="8824595" y="0"/>
                  </a:lnTo>
                  <a:lnTo>
                    <a:pt x="0" y="0"/>
                  </a:lnTo>
                  <a:lnTo>
                    <a:pt x="0" y="518160"/>
                  </a:lnTo>
                  <a:lnTo>
                    <a:pt x="8824595" y="518160"/>
                  </a:lnTo>
                  <a:lnTo>
                    <a:pt x="8824722" y="518160"/>
                  </a:lnTo>
                  <a:lnTo>
                    <a:pt x="10312908" y="518160"/>
                  </a:lnTo>
                  <a:lnTo>
                    <a:pt x="10312908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65403" y="1719059"/>
              <a:ext cx="784098" cy="3985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544312" y="1719059"/>
              <a:ext cx="767334" cy="3985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0677144" y="1719059"/>
              <a:ext cx="816101" cy="39853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392468" y="639444"/>
          <a:ext cx="11430000" cy="5969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6965"/>
                <a:gridCol w="5513070"/>
                <a:gridCol w="2347595"/>
                <a:gridCol w="2452370"/>
              </a:tblGrid>
              <a:tr h="53784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Tata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Kelola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71056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1056640" marR="309245">
                        <a:lnSpc>
                          <a:spcPct val="107100"/>
                        </a:lnSpc>
                        <a:spcBef>
                          <a:spcPts val="185"/>
                        </a:spcBef>
                      </a:pP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</a:t>
                      </a:r>
                      <a:r>
                        <a:rPr dirty="0" sz="1400" spc="-2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n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y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en</a:t>
                      </a:r>
                      <a:r>
                        <a:rPr dirty="0" sz="1400" spc="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g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g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 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TIK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53797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5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19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Kematangan </a:t>
                      </a:r>
                      <a:r>
                        <a:rPr dirty="0" sz="1600" spc="-5">
                          <a:latin typeface="Carlito"/>
                          <a:cs typeface="Carlito"/>
                        </a:rPr>
                        <a:t>Tim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Koordinasi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SPBE Instansi Pusat/Pemerintah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Daerah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7465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09626">
                <a:tc rowSpan="2">
                  <a:txBody>
                    <a:bodyPr/>
                    <a:lstStyle/>
                    <a:p>
                      <a:pPr marL="28511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  <a:tc>
                  <a:txBody>
                    <a:bodyPr/>
                    <a:lstStyle/>
                    <a:p>
                      <a:pPr algn="r" marR="8280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25">
                          <a:latin typeface="Carlito"/>
                          <a:cs typeface="Carlito"/>
                        </a:rPr>
                        <a:t>K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ri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t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198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/>
                </a:tc>
              </a:tr>
              <a:tr h="133476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735"/>
                </a:tc>
                <a:tc gridSpan="3"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Tim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Koordinasi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belum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atau telah</a:t>
                      </a:r>
                      <a:r>
                        <a:rPr dirty="0" sz="1400" spc="-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terbentuk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.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Kondisi: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Tugas/program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Tim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Koordinasi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dilaksanakan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tanpa</a:t>
                      </a:r>
                      <a:r>
                        <a:rPr dirty="0" sz="1400" spc="12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perencanaan.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84619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9525">
                    <a:solidFill>
                      <a:srgbClr val="C0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5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621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90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tugas/program kerja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Tim Koordinasi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</a:t>
                      </a:r>
                      <a:r>
                        <a:rPr dirty="0" sz="1400" spc="10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dilaksanakan sesuai</a:t>
                      </a:r>
                      <a:r>
                        <a:rPr dirty="0" sz="1400" spc="1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perencanaan.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Kondisi: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tugas/program kerja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Tim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Koordinasi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belum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dilaksanakan</a:t>
                      </a:r>
                      <a:r>
                        <a:rPr dirty="0" sz="1400" spc="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seluruhnya.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51435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1582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159956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tugas/program kerja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Tim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Koordinasi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 dilaksanakan</a:t>
                      </a:r>
                      <a:r>
                        <a:rPr dirty="0" sz="1400" spc="-4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seluruhnya.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 marR="18681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Kondisi: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program kerja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Tim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Koordinasi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belum 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dikomunikasikan/dikoordinasikan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kepada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semua unit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terkait 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 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9449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178244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program kerja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Tim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Koordinasi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 dikomunikasikan/dikoordinasikan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kepada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semua unit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terkait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 Daerah.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Selain itu,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tugas/program kerja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Tim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Koordinasi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Daerah telah dilakukan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reviu 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400" spc="-3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evaluasi.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1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508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1783714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evaluasi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tugas/program kerja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Tim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Koordinasi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 Pusat/Pemerintah Daerah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ditindaklanjuti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melalui perbaikan tugas/program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kerja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Tim Koordinasi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Instansi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Pusat/Pemerintah 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400" spc="2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pelaksanaannya.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76835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6278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175260" y="30480"/>
            <a:ext cx="512064" cy="3901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446764" y="64007"/>
            <a:ext cx="376427" cy="3764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046480" y="82422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19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18515" y="922019"/>
            <a:ext cx="10916920" cy="3667125"/>
          </a:xfrm>
          <a:custGeom>
            <a:avLst/>
            <a:gdLst/>
            <a:ahLst/>
            <a:cxnLst/>
            <a:rect l="l" t="t" r="r" b="b"/>
            <a:pathLst>
              <a:path w="10916920" h="3667125">
                <a:moveTo>
                  <a:pt x="10916412" y="0"/>
                </a:moveTo>
                <a:lnTo>
                  <a:pt x="0" y="0"/>
                </a:lnTo>
                <a:lnTo>
                  <a:pt x="0" y="3666744"/>
                </a:lnTo>
                <a:lnTo>
                  <a:pt x="10916412" y="3666744"/>
                </a:lnTo>
                <a:lnTo>
                  <a:pt x="1091641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300225" y="2649727"/>
            <a:ext cx="3341370" cy="1092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82880" indent="-18288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182880" algn="l"/>
              </a:tabLst>
            </a:pPr>
            <a:r>
              <a:rPr dirty="0" sz="1400" b="1">
                <a:latin typeface="Carlito"/>
                <a:cs typeface="Carlito"/>
              </a:rPr>
              <a:t>SK</a:t>
            </a:r>
            <a:r>
              <a:rPr dirty="0" sz="1400" b="1">
                <a:latin typeface="Carlito"/>
                <a:cs typeface="Carlito"/>
              </a:rPr>
              <a:t> </a:t>
            </a:r>
            <a:r>
              <a:rPr dirty="0" sz="1400" spc="-5" b="1">
                <a:latin typeface="Carlito"/>
                <a:cs typeface="Carlito"/>
              </a:rPr>
              <a:t>Tim</a:t>
            </a:r>
            <a:r>
              <a:rPr dirty="0" sz="1400" spc="-30" b="1">
                <a:latin typeface="Carlito"/>
                <a:cs typeface="Carlito"/>
              </a:rPr>
              <a:t> </a:t>
            </a:r>
            <a:r>
              <a:rPr dirty="0" sz="1400" spc="-5" b="1">
                <a:latin typeface="Carlito"/>
                <a:cs typeface="Carlito"/>
              </a:rPr>
              <a:t>Koordinasi</a:t>
            </a:r>
            <a:endParaRPr sz="1400">
              <a:latin typeface="Carlito"/>
              <a:cs typeface="Carlito"/>
            </a:endParaRPr>
          </a:p>
          <a:p>
            <a:pPr marL="182880" indent="-182880">
              <a:lnSpc>
                <a:spcPct val="100000"/>
              </a:lnSpc>
              <a:buFont typeface="Wingdings"/>
              <a:buChar char=""/>
              <a:tabLst>
                <a:tab pos="182880" algn="l"/>
              </a:tabLst>
            </a:pPr>
            <a:r>
              <a:rPr dirty="0" sz="1400" spc="-5" b="1">
                <a:latin typeface="Carlito"/>
                <a:cs typeface="Carlito"/>
              </a:rPr>
              <a:t>Rencana </a:t>
            </a:r>
            <a:r>
              <a:rPr dirty="0" sz="1400" spc="-10" b="1">
                <a:latin typeface="Carlito"/>
                <a:cs typeface="Carlito"/>
              </a:rPr>
              <a:t>Program</a:t>
            </a:r>
            <a:r>
              <a:rPr dirty="0" sz="1400" spc="-60" b="1">
                <a:latin typeface="Carlito"/>
                <a:cs typeface="Carlito"/>
              </a:rPr>
              <a:t> </a:t>
            </a:r>
            <a:r>
              <a:rPr dirty="0" sz="1400" spc="-10" b="1">
                <a:latin typeface="Carlito"/>
                <a:cs typeface="Carlito"/>
              </a:rPr>
              <a:t>Kerja</a:t>
            </a:r>
            <a:endParaRPr sz="1400">
              <a:latin typeface="Carlito"/>
              <a:cs typeface="Carlito"/>
            </a:endParaRPr>
          </a:p>
          <a:p>
            <a:pPr marL="182880" indent="-182880">
              <a:lnSpc>
                <a:spcPct val="100000"/>
              </a:lnSpc>
              <a:buFont typeface="Wingdings"/>
              <a:buChar char=""/>
              <a:tabLst>
                <a:tab pos="182880" algn="l"/>
              </a:tabLst>
            </a:pPr>
            <a:r>
              <a:rPr dirty="0" sz="1400" spc="-5" b="1">
                <a:latin typeface="Carlito"/>
                <a:cs typeface="Carlito"/>
              </a:rPr>
              <a:t>Dokumentasi Pelaksanaan </a:t>
            </a:r>
            <a:r>
              <a:rPr dirty="0" sz="1400" spc="-10" b="1">
                <a:latin typeface="Carlito"/>
                <a:cs typeface="Carlito"/>
              </a:rPr>
              <a:t>Program</a:t>
            </a:r>
            <a:r>
              <a:rPr dirty="0" sz="1400" spc="-100" b="1">
                <a:latin typeface="Carlito"/>
                <a:cs typeface="Carlito"/>
              </a:rPr>
              <a:t> </a:t>
            </a:r>
            <a:r>
              <a:rPr dirty="0" sz="1400" spc="-10" b="1">
                <a:latin typeface="Carlito"/>
                <a:cs typeface="Carlito"/>
              </a:rPr>
              <a:t>Kerja</a:t>
            </a:r>
            <a:endParaRPr sz="1400">
              <a:latin typeface="Carlito"/>
              <a:cs typeface="Carlito"/>
            </a:endParaRPr>
          </a:p>
          <a:p>
            <a:pPr marL="182880" marR="5080" indent="-182880">
              <a:lnSpc>
                <a:spcPct val="100000"/>
              </a:lnSpc>
              <a:buFont typeface="Wingdings"/>
              <a:buChar char=""/>
              <a:tabLst>
                <a:tab pos="182880" algn="l"/>
              </a:tabLst>
            </a:pPr>
            <a:r>
              <a:rPr dirty="0" sz="1400" spc="-10" b="1">
                <a:latin typeface="Carlito"/>
                <a:cs typeface="Carlito"/>
              </a:rPr>
              <a:t>Evaluasi </a:t>
            </a:r>
            <a:r>
              <a:rPr dirty="0" sz="1400" spc="-5" b="1">
                <a:latin typeface="Carlito"/>
                <a:cs typeface="Carlito"/>
              </a:rPr>
              <a:t>atas tugas atau </a:t>
            </a:r>
            <a:r>
              <a:rPr dirty="0" sz="1400" spc="-10" b="1">
                <a:latin typeface="Carlito"/>
                <a:cs typeface="Carlito"/>
              </a:rPr>
              <a:t>Program </a:t>
            </a:r>
            <a:r>
              <a:rPr dirty="0" sz="1400" spc="-5" b="1">
                <a:latin typeface="Carlito"/>
                <a:cs typeface="Carlito"/>
              </a:rPr>
              <a:t>Kerja</a:t>
            </a:r>
            <a:r>
              <a:rPr dirty="0" sz="1400" spc="-135" b="1">
                <a:latin typeface="Carlito"/>
                <a:cs typeface="Carlito"/>
              </a:rPr>
              <a:t> </a:t>
            </a:r>
            <a:r>
              <a:rPr dirty="0" sz="1400" spc="-5" b="1">
                <a:latin typeface="Carlito"/>
                <a:cs typeface="Carlito"/>
              </a:rPr>
              <a:t>Tim  Koordinasi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96924" y="1539239"/>
            <a:ext cx="631190" cy="620395"/>
          </a:xfrm>
          <a:custGeom>
            <a:avLst/>
            <a:gdLst/>
            <a:ahLst/>
            <a:cxnLst/>
            <a:rect l="l" t="t" r="r" b="b"/>
            <a:pathLst>
              <a:path w="631189" h="620394">
                <a:moveTo>
                  <a:pt x="315467" y="0"/>
                </a:moveTo>
                <a:lnTo>
                  <a:pt x="268846" y="3361"/>
                </a:lnTo>
                <a:lnTo>
                  <a:pt x="224350" y="13127"/>
                </a:lnTo>
                <a:lnTo>
                  <a:pt x="182467" y="28818"/>
                </a:lnTo>
                <a:lnTo>
                  <a:pt x="143685" y="49954"/>
                </a:lnTo>
                <a:lnTo>
                  <a:pt x="108491" y="76056"/>
                </a:lnTo>
                <a:lnTo>
                  <a:pt x="77373" y="106646"/>
                </a:lnTo>
                <a:lnTo>
                  <a:pt x="50819" y="141244"/>
                </a:lnTo>
                <a:lnTo>
                  <a:pt x="29317" y="179371"/>
                </a:lnTo>
                <a:lnTo>
                  <a:pt x="13355" y="220548"/>
                </a:lnTo>
                <a:lnTo>
                  <a:pt x="3420" y="264295"/>
                </a:lnTo>
                <a:lnTo>
                  <a:pt x="0" y="310134"/>
                </a:lnTo>
                <a:lnTo>
                  <a:pt x="3420" y="355972"/>
                </a:lnTo>
                <a:lnTo>
                  <a:pt x="13355" y="399719"/>
                </a:lnTo>
                <a:lnTo>
                  <a:pt x="29317" y="440896"/>
                </a:lnTo>
                <a:lnTo>
                  <a:pt x="50819" y="479023"/>
                </a:lnTo>
                <a:lnTo>
                  <a:pt x="77373" y="513621"/>
                </a:lnTo>
                <a:lnTo>
                  <a:pt x="108491" y="544211"/>
                </a:lnTo>
                <a:lnTo>
                  <a:pt x="143685" y="570313"/>
                </a:lnTo>
                <a:lnTo>
                  <a:pt x="182467" y="591449"/>
                </a:lnTo>
                <a:lnTo>
                  <a:pt x="224350" y="607140"/>
                </a:lnTo>
                <a:lnTo>
                  <a:pt x="268846" y="616906"/>
                </a:lnTo>
                <a:lnTo>
                  <a:pt x="315467" y="620268"/>
                </a:lnTo>
                <a:lnTo>
                  <a:pt x="362089" y="616906"/>
                </a:lnTo>
                <a:lnTo>
                  <a:pt x="406585" y="607140"/>
                </a:lnTo>
                <a:lnTo>
                  <a:pt x="448468" y="591449"/>
                </a:lnTo>
                <a:lnTo>
                  <a:pt x="487250" y="570313"/>
                </a:lnTo>
                <a:lnTo>
                  <a:pt x="522444" y="544211"/>
                </a:lnTo>
                <a:lnTo>
                  <a:pt x="553562" y="513621"/>
                </a:lnTo>
                <a:lnTo>
                  <a:pt x="580116" y="479023"/>
                </a:lnTo>
                <a:lnTo>
                  <a:pt x="601618" y="440896"/>
                </a:lnTo>
                <a:lnTo>
                  <a:pt x="617580" y="399719"/>
                </a:lnTo>
                <a:lnTo>
                  <a:pt x="627515" y="355972"/>
                </a:lnTo>
                <a:lnTo>
                  <a:pt x="630936" y="310134"/>
                </a:lnTo>
                <a:lnTo>
                  <a:pt x="627515" y="264295"/>
                </a:lnTo>
                <a:lnTo>
                  <a:pt x="617580" y="220548"/>
                </a:lnTo>
                <a:lnTo>
                  <a:pt x="601618" y="179371"/>
                </a:lnTo>
                <a:lnTo>
                  <a:pt x="580116" y="141244"/>
                </a:lnTo>
                <a:lnTo>
                  <a:pt x="553562" y="106646"/>
                </a:lnTo>
                <a:lnTo>
                  <a:pt x="522444" y="76056"/>
                </a:lnTo>
                <a:lnTo>
                  <a:pt x="487250" y="49954"/>
                </a:lnTo>
                <a:lnTo>
                  <a:pt x="448468" y="28818"/>
                </a:lnTo>
                <a:lnTo>
                  <a:pt x="406585" y="13127"/>
                </a:lnTo>
                <a:lnTo>
                  <a:pt x="362089" y="3361"/>
                </a:lnTo>
                <a:lnTo>
                  <a:pt x="31546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553210" y="1709165"/>
            <a:ext cx="232219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528955" algn="l"/>
              </a:tabLst>
            </a:pPr>
            <a:r>
              <a:rPr dirty="0" sz="1500">
                <a:solidFill>
                  <a:srgbClr val="FFFFFF"/>
                </a:solidFill>
                <a:latin typeface="Verdana"/>
                <a:cs typeface="Verdana"/>
              </a:rPr>
              <a:t>1	</a:t>
            </a:r>
            <a:r>
              <a:rPr dirty="0" baseline="1851" sz="2250" spc="-7" b="1">
                <a:latin typeface="Verdana"/>
                <a:cs typeface="Verdana"/>
              </a:rPr>
              <a:t>RENCANA</a:t>
            </a:r>
            <a:r>
              <a:rPr dirty="0" baseline="1851" sz="2250" spc="-104" b="1">
                <a:latin typeface="Verdana"/>
                <a:cs typeface="Verdana"/>
              </a:rPr>
              <a:t> </a:t>
            </a:r>
            <a:r>
              <a:rPr dirty="0" baseline="1851" sz="2250" spc="-7" b="1">
                <a:latin typeface="Verdana"/>
                <a:cs typeface="Verdana"/>
              </a:rPr>
              <a:t>KERJA</a:t>
            </a:r>
            <a:endParaRPr baseline="1851" sz="22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83603" y="1702434"/>
            <a:ext cx="30168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latin typeface="Verdana"/>
                <a:cs typeface="Verdana"/>
              </a:rPr>
              <a:t>KOMUNIKASI/KOORDINASI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45097" y="2393950"/>
            <a:ext cx="4726940" cy="8801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82245" marR="5080" indent="-18288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182880" algn="l"/>
              </a:tabLst>
            </a:pPr>
            <a:r>
              <a:rPr dirty="0" sz="1400" spc="-5" b="1">
                <a:latin typeface="Carlito"/>
                <a:cs typeface="Carlito"/>
              </a:rPr>
              <a:t>Dokumentasi aktivitas-aktivitas </a:t>
            </a:r>
            <a:r>
              <a:rPr dirty="0" sz="1400" spc="-10" b="1">
                <a:latin typeface="Carlito"/>
                <a:cs typeface="Carlito"/>
              </a:rPr>
              <a:t>rapat </a:t>
            </a:r>
            <a:r>
              <a:rPr dirty="0" sz="1400" spc="-5" b="1">
                <a:latin typeface="Carlito"/>
                <a:cs typeface="Carlito"/>
              </a:rPr>
              <a:t>koordinasi </a:t>
            </a:r>
            <a:r>
              <a:rPr dirty="0" sz="1400" b="1">
                <a:latin typeface="Carlito"/>
                <a:cs typeface="Carlito"/>
              </a:rPr>
              <a:t>pelaksanaan  </a:t>
            </a:r>
            <a:r>
              <a:rPr dirty="0" sz="1400" spc="-5" b="1">
                <a:latin typeface="Carlito"/>
                <a:cs typeface="Carlito"/>
              </a:rPr>
              <a:t>tugas/program </a:t>
            </a:r>
            <a:r>
              <a:rPr dirty="0" sz="1400" spc="-10" b="1">
                <a:latin typeface="Carlito"/>
                <a:cs typeface="Carlito"/>
              </a:rPr>
              <a:t>kerja </a:t>
            </a:r>
            <a:r>
              <a:rPr dirty="0" sz="1400" spc="-5" b="1">
                <a:latin typeface="Carlito"/>
                <a:cs typeface="Carlito"/>
              </a:rPr>
              <a:t>dengan </a:t>
            </a:r>
            <a:r>
              <a:rPr dirty="0" sz="1400" b="1">
                <a:latin typeface="Carlito"/>
                <a:cs typeface="Carlito"/>
              </a:rPr>
              <a:t>seluruh unit</a:t>
            </a:r>
            <a:r>
              <a:rPr dirty="0" sz="1400" spc="-125" b="1">
                <a:latin typeface="Carlito"/>
                <a:cs typeface="Carlito"/>
              </a:rPr>
              <a:t> </a:t>
            </a:r>
            <a:r>
              <a:rPr dirty="0" sz="1400" spc="-10" b="1">
                <a:latin typeface="Carlito"/>
                <a:cs typeface="Carlito"/>
              </a:rPr>
              <a:t>kerja/perangkat</a:t>
            </a:r>
            <a:endParaRPr sz="1400">
              <a:latin typeface="Carlito"/>
              <a:cs typeface="Carlito"/>
            </a:endParaRPr>
          </a:p>
          <a:p>
            <a:pPr marL="182245" marR="701675" indent="-182880">
              <a:lnSpc>
                <a:spcPct val="100000"/>
              </a:lnSpc>
              <a:buFont typeface="Wingdings"/>
              <a:buChar char=""/>
              <a:tabLst>
                <a:tab pos="182880" algn="l"/>
              </a:tabLst>
            </a:pPr>
            <a:r>
              <a:rPr dirty="0" sz="1400" spc="-10" b="1">
                <a:latin typeface="Carlito"/>
                <a:cs typeface="Carlito"/>
              </a:rPr>
              <a:t>Notulensi/catatan/laporan reviu </a:t>
            </a:r>
            <a:r>
              <a:rPr dirty="0" sz="1400" spc="-5" b="1">
                <a:latin typeface="Carlito"/>
                <a:cs typeface="Carlito"/>
              </a:rPr>
              <a:t>atau evaluasi tugas  program </a:t>
            </a:r>
            <a:r>
              <a:rPr dirty="0" sz="1400" spc="-10" b="1">
                <a:latin typeface="Carlito"/>
                <a:cs typeface="Carlito"/>
              </a:rPr>
              <a:t>kerja </a:t>
            </a:r>
            <a:r>
              <a:rPr dirty="0" sz="1400" spc="-5" b="1">
                <a:latin typeface="Carlito"/>
                <a:cs typeface="Carlito"/>
              </a:rPr>
              <a:t>Tim Koordinasi</a:t>
            </a:r>
            <a:r>
              <a:rPr dirty="0" sz="1400" spc="-80" b="1">
                <a:latin typeface="Carlito"/>
                <a:cs typeface="Carlito"/>
              </a:rPr>
              <a:t> </a:t>
            </a:r>
            <a:r>
              <a:rPr dirty="0" sz="1400" spc="-5" b="1">
                <a:latin typeface="Carlito"/>
                <a:cs typeface="Carlito"/>
              </a:rPr>
              <a:t>SPBE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98108" y="1539239"/>
            <a:ext cx="631190" cy="620395"/>
          </a:xfrm>
          <a:custGeom>
            <a:avLst/>
            <a:gdLst/>
            <a:ahLst/>
            <a:cxnLst/>
            <a:rect l="l" t="t" r="r" b="b"/>
            <a:pathLst>
              <a:path w="631190" h="620394">
                <a:moveTo>
                  <a:pt x="315467" y="0"/>
                </a:moveTo>
                <a:lnTo>
                  <a:pt x="268846" y="3361"/>
                </a:lnTo>
                <a:lnTo>
                  <a:pt x="224350" y="13127"/>
                </a:lnTo>
                <a:lnTo>
                  <a:pt x="182467" y="28818"/>
                </a:lnTo>
                <a:lnTo>
                  <a:pt x="143685" y="49954"/>
                </a:lnTo>
                <a:lnTo>
                  <a:pt x="108491" y="76056"/>
                </a:lnTo>
                <a:lnTo>
                  <a:pt x="77373" y="106646"/>
                </a:lnTo>
                <a:lnTo>
                  <a:pt x="50819" y="141244"/>
                </a:lnTo>
                <a:lnTo>
                  <a:pt x="29317" y="179371"/>
                </a:lnTo>
                <a:lnTo>
                  <a:pt x="13355" y="220548"/>
                </a:lnTo>
                <a:lnTo>
                  <a:pt x="3420" y="264295"/>
                </a:lnTo>
                <a:lnTo>
                  <a:pt x="0" y="310134"/>
                </a:lnTo>
                <a:lnTo>
                  <a:pt x="3420" y="355972"/>
                </a:lnTo>
                <a:lnTo>
                  <a:pt x="13355" y="399719"/>
                </a:lnTo>
                <a:lnTo>
                  <a:pt x="29317" y="440896"/>
                </a:lnTo>
                <a:lnTo>
                  <a:pt x="50819" y="479023"/>
                </a:lnTo>
                <a:lnTo>
                  <a:pt x="77373" y="513621"/>
                </a:lnTo>
                <a:lnTo>
                  <a:pt x="108491" y="544211"/>
                </a:lnTo>
                <a:lnTo>
                  <a:pt x="143685" y="570313"/>
                </a:lnTo>
                <a:lnTo>
                  <a:pt x="182467" y="591449"/>
                </a:lnTo>
                <a:lnTo>
                  <a:pt x="224350" y="607140"/>
                </a:lnTo>
                <a:lnTo>
                  <a:pt x="268846" y="616906"/>
                </a:lnTo>
                <a:lnTo>
                  <a:pt x="315467" y="620268"/>
                </a:lnTo>
                <a:lnTo>
                  <a:pt x="362089" y="616906"/>
                </a:lnTo>
                <a:lnTo>
                  <a:pt x="406585" y="607140"/>
                </a:lnTo>
                <a:lnTo>
                  <a:pt x="448468" y="591449"/>
                </a:lnTo>
                <a:lnTo>
                  <a:pt x="487250" y="570313"/>
                </a:lnTo>
                <a:lnTo>
                  <a:pt x="522444" y="544211"/>
                </a:lnTo>
                <a:lnTo>
                  <a:pt x="553562" y="513621"/>
                </a:lnTo>
                <a:lnTo>
                  <a:pt x="580116" y="479023"/>
                </a:lnTo>
                <a:lnTo>
                  <a:pt x="601618" y="440896"/>
                </a:lnTo>
                <a:lnTo>
                  <a:pt x="617580" y="399719"/>
                </a:lnTo>
                <a:lnTo>
                  <a:pt x="627515" y="355972"/>
                </a:lnTo>
                <a:lnTo>
                  <a:pt x="630936" y="310134"/>
                </a:lnTo>
                <a:lnTo>
                  <a:pt x="627515" y="264295"/>
                </a:lnTo>
                <a:lnTo>
                  <a:pt x="617580" y="220548"/>
                </a:lnTo>
                <a:lnTo>
                  <a:pt x="601618" y="179371"/>
                </a:lnTo>
                <a:lnTo>
                  <a:pt x="580116" y="141244"/>
                </a:lnTo>
                <a:lnTo>
                  <a:pt x="553562" y="106646"/>
                </a:lnTo>
                <a:lnTo>
                  <a:pt x="522444" y="76056"/>
                </a:lnTo>
                <a:lnTo>
                  <a:pt x="487250" y="49954"/>
                </a:lnTo>
                <a:lnTo>
                  <a:pt x="448468" y="28818"/>
                </a:lnTo>
                <a:lnTo>
                  <a:pt x="406585" y="13127"/>
                </a:lnTo>
                <a:lnTo>
                  <a:pt x="362089" y="3361"/>
                </a:lnTo>
                <a:lnTo>
                  <a:pt x="31546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448933" y="1711578"/>
            <a:ext cx="1339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45036" y="1711578"/>
            <a:ext cx="1466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5103874"/>
            <a:ext cx="12197080" cy="1754505"/>
            <a:chOff x="0" y="5103874"/>
            <a:chExt cx="12197080" cy="1754505"/>
          </a:xfrm>
        </p:grpSpPr>
        <p:sp>
          <p:nvSpPr>
            <p:cNvPr id="13" name="object 13"/>
            <p:cNvSpPr/>
            <p:nvPr/>
          </p:nvSpPr>
          <p:spPr>
            <a:xfrm>
              <a:off x="0" y="5103874"/>
              <a:ext cx="12191999" cy="175412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1443715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1443715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752470" y="200659"/>
            <a:ext cx="687197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5">
                <a:solidFill>
                  <a:srgbClr val="C00000"/>
                </a:solidFill>
              </a:rPr>
              <a:t>VERIFIKASI DATA</a:t>
            </a:r>
            <a:r>
              <a:rPr dirty="0" sz="3500" spc="-55">
                <a:solidFill>
                  <a:srgbClr val="C00000"/>
                </a:solidFill>
              </a:rPr>
              <a:t> </a:t>
            </a:r>
            <a:r>
              <a:rPr dirty="0" sz="3500" spc="-5">
                <a:solidFill>
                  <a:srgbClr val="C00000"/>
                </a:solidFill>
              </a:rPr>
              <a:t>DUKUNG</a:t>
            </a:r>
            <a:endParaRPr sz="3500"/>
          </a:p>
        </p:txBody>
      </p:sp>
      <p:sp>
        <p:nvSpPr>
          <p:cNvPr id="17" name="object 17"/>
          <p:cNvSpPr/>
          <p:nvPr/>
        </p:nvSpPr>
        <p:spPr>
          <a:xfrm>
            <a:off x="5722620" y="1239011"/>
            <a:ext cx="341630" cy="55244"/>
          </a:xfrm>
          <a:custGeom>
            <a:avLst/>
            <a:gdLst/>
            <a:ahLst/>
            <a:cxnLst/>
            <a:rect l="l" t="t" r="r" b="b"/>
            <a:pathLst>
              <a:path w="341629" h="55244">
                <a:moveTo>
                  <a:pt x="341375" y="0"/>
                </a:moveTo>
                <a:lnTo>
                  <a:pt x="0" y="0"/>
                </a:lnTo>
                <a:lnTo>
                  <a:pt x="0" y="54863"/>
                </a:lnTo>
                <a:lnTo>
                  <a:pt x="341375" y="54863"/>
                </a:lnTo>
                <a:lnTo>
                  <a:pt x="34137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1795506" y="6467652"/>
            <a:ext cx="168910" cy="1873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FFFFFF"/>
                </a:solidFill>
                <a:latin typeface="BPG Chveulebrivi GPL&amp;GNU"/>
                <a:cs typeface="BPG Chveulebrivi GPL&amp;GNU"/>
              </a:rPr>
              <a:t>83</a:t>
            </a:r>
            <a:endParaRPr sz="1050">
              <a:latin typeface="BPG Chveulebrivi GPL&amp;GNU"/>
              <a:cs typeface="BPG Chveulebrivi GPL&amp;GNU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6978" y="409447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19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48300" y="1510283"/>
            <a:ext cx="662940" cy="594360"/>
          </a:xfrm>
          <a:custGeom>
            <a:avLst/>
            <a:gdLst/>
            <a:ahLst/>
            <a:cxnLst/>
            <a:rect l="l" t="t" r="r" b="b"/>
            <a:pathLst>
              <a:path w="662939" h="594360">
                <a:moveTo>
                  <a:pt x="331470" y="0"/>
                </a:moveTo>
                <a:lnTo>
                  <a:pt x="282501" y="3223"/>
                </a:lnTo>
                <a:lnTo>
                  <a:pt x="235758" y="12585"/>
                </a:lnTo>
                <a:lnTo>
                  <a:pt x="191756" y="27627"/>
                </a:lnTo>
                <a:lnTo>
                  <a:pt x="151007" y="47888"/>
                </a:lnTo>
                <a:lnTo>
                  <a:pt x="114025" y="72908"/>
                </a:lnTo>
                <a:lnTo>
                  <a:pt x="81323" y="102225"/>
                </a:lnTo>
                <a:lnTo>
                  <a:pt x="53416" y="135381"/>
                </a:lnTo>
                <a:lnTo>
                  <a:pt x="30817" y="171915"/>
                </a:lnTo>
                <a:lnTo>
                  <a:pt x="14038" y="211366"/>
                </a:lnTo>
                <a:lnTo>
                  <a:pt x="3595" y="253274"/>
                </a:lnTo>
                <a:lnTo>
                  <a:pt x="0" y="297179"/>
                </a:lnTo>
                <a:lnTo>
                  <a:pt x="3595" y="341085"/>
                </a:lnTo>
                <a:lnTo>
                  <a:pt x="14038" y="382993"/>
                </a:lnTo>
                <a:lnTo>
                  <a:pt x="30817" y="422444"/>
                </a:lnTo>
                <a:lnTo>
                  <a:pt x="53416" y="458978"/>
                </a:lnTo>
                <a:lnTo>
                  <a:pt x="81323" y="492134"/>
                </a:lnTo>
                <a:lnTo>
                  <a:pt x="114025" y="521451"/>
                </a:lnTo>
                <a:lnTo>
                  <a:pt x="151007" y="546471"/>
                </a:lnTo>
                <a:lnTo>
                  <a:pt x="191756" y="566732"/>
                </a:lnTo>
                <a:lnTo>
                  <a:pt x="235758" y="581774"/>
                </a:lnTo>
                <a:lnTo>
                  <a:pt x="282501" y="591136"/>
                </a:lnTo>
                <a:lnTo>
                  <a:pt x="331470" y="594360"/>
                </a:lnTo>
                <a:lnTo>
                  <a:pt x="380438" y="591136"/>
                </a:lnTo>
                <a:lnTo>
                  <a:pt x="427181" y="581774"/>
                </a:lnTo>
                <a:lnTo>
                  <a:pt x="471183" y="566732"/>
                </a:lnTo>
                <a:lnTo>
                  <a:pt x="511932" y="546471"/>
                </a:lnTo>
                <a:lnTo>
                  <a:pt x="548914" y="521451"/>
                </a:lnTo>
                <a:lnTo>
                  <a:pt x="581616" y="492134"/>
                </a:lnTo>
                <a:lnTo>
                  <a:pt x="609523" y="458978"/>
                </a:lnTo>
                <a:lnTo>
                  <a:pt x="632122" y="422444"/>
                </a:lnTo>
                <a:lnTo>
                  <a:pt x="648901" y="382993"/>
                </a:lnTo>
                <a:lnTo>
                  <a:pt x="659344" y="341085"/>
                </a:lnTo>
                <a:lnTo>
                  <a:pt x="662939" y="297179"/>
                </a:lnTo>
                <a:lnTo>
                  <a:pt x="659344" y="253274"/>
                </a:lnTo>
                <a:lnTo>
                  <a:pt x="648901" y="211366"/>
                </a:lnTo>
                <a:lnTo>
                  <a:pt x="632122" y="171915"/>
                </a:lnTo>
                <a:lnTo>
                  <a:pt x="609523" y="135381"/>
                </a:lnTo>
                <a:lnTo>
                  <a:pt x="581616" y="102225"/>
                </a:lnTo>
                <a:lnTo>
                  <a:pt x="548914" y="72908"/>
                </a:lnTo>
                <a:lnTo>
                  <a:pt x="511932" y="47888"/>
                </a:lnTo>
                <a:lnTo>
                  <a:pt x="471183" y="27627"/>
                </a:lnTo>
                <a:lnTo>
                  <a:pt x="427181" y="12585"/>
                </a:lnTo>
                <a:lnTo>
                  <a:pt x="380438" y="3223"/>
                </a:lnTo>
                <a:lnTo>
                  <a:pt x="33147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83352" y="2886455"/>
            <a:ext cx="662940" cy="594360"/>
          </a:xfrm>
          <a:custGeom>
            <a:avLst/>
            <a:gdLst/>
            <a:ahLst/>
            <a:cxnLst/>
            <a:rect l="l" t="t" r="r" b="b"/>
            <a:pathLst>
              <a:path w="662939" h="594360">
                <a:moveTo>
                  <a:pt x="331470" y="0"/>
                </a:moveTo>
                <a:lnTo>
                  <a:pt x="282501" y="3223"/>
                </a:lnTo>
                <a:lnTo>
                  <a:pt x="235758" y="12585"/>
                </a:lnTo>
                <a:lnTo>
                  <a:pt x="191756" y="27627"/>
                </a:lnTo>
                <a:lnTo>
                  <a:pt x="151007" y="47888"/>
                </a:lnTo>
                <a:lnTo>
                  <a:pt x="114025" y="72908"/>
                </a:lnTo>
                <a:lnTo>
                  <a:pt x="81323" y="102225"/>
                </a:lnTo>
                <a:lnTo>
                  <a:pt x="53416" y="135381"/>
                </a:lnTo>
                <a:lnTo>
                  <a:pt x="30817" y="171915"/>
                </a:lnTo>
                <a:lnTo>
                  <a:pt x="14038" y="211366"/>
                </a:lnTo>
                <a:lnTo>
                  <a:pt x="3595" y="253274"/>
                </a:lnTo>
                <a:lnTo>
                  <a:pt x="0" y="297180"/>
                </a:lnTo>
                <a:lnTo>
                  <a:pt x="3595" y="341085"/>
                </a:lnTo>
                <a:lnTo>
                  <a:pt x="14038" y="382993"/>
                </a:lnTo>
                <a:lnTo>
                  <a:pt x="30817" y="422444"/>
                </a:lnTo>
                <a:lnTo>
                  <a:pt x="53416" y="458978"/>
                </a:lnTo>
                <a:lnTo>
                  <a:pt x="81323" y="492134"/>
                </a:lnTo>
                <a:lnTo>
                  <a:pt x="114025" y="521451"/>
                </a:lnTo>
                <a:lnTo>
                  <a:pt x="151007" y="546471"/>
                </a:lnTo>
                <a:lnTo>
                  <a:pt x="191756" y="566732"/>
                </a:lnTo>
                <a:lnTo>
                  <a:pt x="235758" y="581774"/>
                </a:lnTo>
                <a:lnTo>
                  <a:pt x="282501" y="591136"/>
                </a:lnTo>
                <a:lnTo>
                  <a:pt x="331470" y="594360"/>
                </a:lnTo>
                <a:lnTo>
                  <a:pt x="380438" y="591136"/>
                </a:lnTo>
                <a:lnTo>
                  <a:pt x="427181" y="581774"/>
                </a:lnTo>
                <a:lnTo>
                  <a:pt x="471183" y="566732"/>
                </a:lnTo>
                <a:lnTo>
                  <a:pt x="511932" y="546471"/>
                </a:lnTo>
                <a:lnTo>
                  <a:pt x="548914" y="521451"/>
                </a:lnTo>
                <a:lnTo>
                  <a:pt x="581616" y="492134"/>
                </a:lnTo>
                <a:lnTo>
                  <a:pt x="609523" y="458978"/>
                </a:lnTo>
                <a:lnTo>
                  <a:pt x="632122" y="422444"/>
                </a:lnTo>
                <a:lnTo>
                  <a:pt x="648901" y="382993"/>
                </a:lnTo>
                <a:lnTo>
                  <a:pt x="659344" y="341085"/>
                </a:lnTo>
                <a:lnTo>
                  <a:pt x="662939" y="297180"/>
                </a:lnTo>
                <a:lnTo>
                  <a:pt x="659344" y="253274"/>
                </a:lnTo>
                <a:lnTo>
                  <a:pt x="648901" y="211366"/>
                </a:lnTo>
                <a:lnTo>
                  <a:pt x="632122" y="171915"/>
                </a:lnTo>
                <a:lnTo>
                  <a:pt x="609523" y="135381"/>
                </a:lnTo>
                <a:lnTo>
                  <a:pt x="581616" y="102225"/>
                </a:lnTo>
                <a:lnTo>
                  <a:pt x="548914" y="72908"/>
                </a:lnTo>
                <a:lnTo>
                  <a:pt x="511932" y="47888"/>
                </a:lnTo>
                <a:lnTo>
                  <a:pt x="471183" y="27627"/>
                </a:lnTo>
                <a:lnTo>
                  <a:pt x="427181" y="12585"/>
                </a:lnTo>
                <a:lnTo>
                  <a:pt x="380438" y="3223"/>
                </a:lnTo>
                <a:lnTo>
                  <a:pt x="33147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78779" y="5676900"/>
            <a:ext cx="664845" cy="593090"/>
          </a:xfrm>
          <a:custGeom>
            <a:avLst/>
            <a:gdLst/>
            <a:ahLst/>
            <a:cxnLst/>
            <a:rect l="l" t="t" r="r" b="b"/>
            <a:pathLst>
              <a:path w="664845" h="593089">
                <a:moveTo>
                  <a:pt x="332232" y="0"/>
                </a:moveTo>
                <a:lnTo>
                  <a:pt x="283130" y="3214"/>
                </a:lnTo>
                <a:lnTo>
                  <a:pt x="236268" y="12550"/>
                </a:lnTo>
                <a:lnTo>
                  <a:pt x="192159" y="27550"/>
                </a:lnTo>
                <a:lnTo>
                  <a:pt x="151315" y="47755"/>
                </a:lnTo>
                <a:lnTo>
                  <a:pt x="114251" y="72707"/>
                </a:lnTo>
                <a:lnTo>
                  <a:pt x="81481" y="101947"/>
                </a:lnTo>
                <a:lnTo>
                  <a:pt x="53517" y="135017"/>
                </a:lnTo>
                <a:lnTo>
                  <a:pt x="30873" y="171457"/>
                </a:lnTo>
                <a:lnTo>
                  <a:pt x="14064" y="210810"/>
                </a:lnTo>
                <a:lnTo>
                  <a:pt x="3601" y="252616"/>
                </a:lnTo>
                <a:lnTo>
                  <a:pt x="0" y="296418"/>
                </a:lnTo>
                <a:lnTo>
                  <a:pt x="3601" y="340219"/>
                </a:lnTo>
                <a:lnTo>
                  <a:pt x="14064" y="382025"/>
                </a:lnTo>
                <a:lnTo>
                  <a:pt x="30873" y="421378"/>
                </a:lnTo>
                <a:lnTo>
                  <a:pt x="53517" y="457818"/>
                </a:lnTo>
                <a:lnTo>
                  <a:pt x="81481" y="490888"/>
                </a:lnTo>
                <a:lnTo>
                  <a:pt x="114251" y="520128"/>
                </a:lnTo>
                <a:lnTo>
                  <a:pt x="151315" y="545080"/>
                </a:lnTo>
                <a:lnTo>
                  <a:pt x="192159" y="565285"/>
                </a:lnTo>
                <a:lnTo>
                  <a:pt x="236268" y="580285"/>
                </a:lnTo>
                <a:lnTo>
                  <a:pt x="283130" y="589621"/>
                </a:lnTo>
                <a:lnTo>
                  <a:pt x="332232" y="592836"/>
                </a:lnTo>
                <a:lnTo>
                  <a:pt x="381333" y="589621"/>
                </a:lnTo>
                <a:lnTo>
                  <a:pt x="428195" y="580285"/>
                </a:lnTo>
                <a:lnTo>
                  <a:pt x="472304" y="565285"/>
                </a:lnTo>
                <a:lnTo>
                  <a:pt x="513148" y="545080"/>
                </a:lnTo>
                <a:lnTo>
                  <a:pt x="550212" y="520128"/>
                </a:lnTo>
                <a:lnTo>
                  <a:pt x="582982" y="490888"/>
                </a:lnTo>
                <a:lnTo>
                  <a:pt x="610946" y="457818"/>
                </a:lnTo>
                <a:lnTo>
                  <a:pt x="633590" y="421378"/>
                </a:lnTo>
                <a:lnTo>
                  <a:pt x="650399" y="382025"/>
                </a:lnTo>
                <a:lnTo>
                  <a:pt x="660862" y="340219"/>
                </a:lnTo>
                <a:lnTo>
                  <a:pt x="664464" y="296418"/>
                </a:lnTo>
                <a:lnTo>
                  <a:pt x="660862" y="252616"/>
                </a:lnTo>
                <a:lnTo>
                  <a:pt x="650399" y="210810"/>
                </a:lnTo>
                <a:lnTo>
                  <a:pt x="633590" y="171457"/>
                </a:lnTo>
                <a:lnTo>
                  <a:pt x="610946" y="135017"/>
                </a:lnTo>
                <a:lnTo>
                  <a:pt x="582982" y="101947"/>
                </a:lnTo>
                <a:lnTo>
                  <a:pt x="550212" y="72707"/>
                </a:lnTo>
                <a:lnTo>
                  <a:pt x="513148" y="47755"/>
                </a:lnTo>
                <a:lnTo>
                  <a:pt x="472304" y="27550"/>
                </a:lnTo>
                <a:lnTo>
                  <a:pt x="428195" y="12550"/>
                </a:lnTo>
                <a:lnTo>
                  <a:pt x="381333" y="3214"/>
                </a:lnTo>
                <a:lnTo>
                  <a:pt x="33223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365494" y="1528698"/>
            <a:ext cx="5175250" cy="4690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latin typeface="Carlito"/>
                <a:cs typeface="Carlito"/>
              </a:rPr>
              <a:t>Wadah </a:t>
            </a:r>
            <a:r>
              <a:rPr dirty="0" sz="1800" spc="-10">
                <a:latin typeface="Carlito"/>
                <a:cs typeface="Carlito"/>
              </a:rPr>
              <a:t>informal </a:t>
            </a:r>
            <a:r>
              <a:rPr dirty="0" sz="1800" spc="-5">
                <a:latin typeface="Carlito"/>
                <a:cs typeface="Carlito"/>
              </a:rPr>
              <a:t>untuk </a:t>
            </a:r>
            <a:r>
              <a:rPr dirty="0" sz="1800" spc="-10">
                <a:latin typeface="Carlito"/>
                <a:cs typeface="Carlito"/>
              </a:rPr>
              <a:t>pertukaran informasi </a:t>
            </a:r>
            <a:r>
              <a:rPr dirty="0" sz="1800" spc="-5">
                <a:latin typeface="Carlito"/>
                <a:cs typeface="Carlito"/>
              </a:rPr>
              <a:t>dan  </a:t>
            </a:r>
            <a:r>
              <a:rPr dirty="0" sz="1800" spc="-10">
                <a:latin typeface="Carlito"/>
                <a:cs typeface="Carlito"/>
              </a:rPr>
              <a:t>peningkatan kapasitas pelaksanaan </a:t>
            </a:r>
            <a:r>
              <a:rPr dirty="0" sz="1800" spc="-5">
                <a:latin typeface="Carlito"/>
                <a:cs typeface="Carlito"/>
              </a:rPr>
              <a:t>SPBE bagi </a:t>
            </a:r>
            <a:r>
              <a:rPr dirty="0" sz="1800" spc="-15">
                <a:latin typeface="Carlito"/>
                <a:cs typeface="Carlito"/>
              </a:rPr>
              <a:t>KLD,  </a:t>
            </a:r>
            <a:r>
              <a:rPr dirty="0" sz="1800" spc="-5">
                <a:latin typeface="Carlito"/>
                <a:cs typeface="Carlito"/>
              </a:rPr>
              <a:t>perguruan </a:t>
            </a:r>
            <a:r>
              <a:rPr dirty="0" sz="1800">
                <a:latin typeface="Carlito"/>
                <a:cs typeface="Carlito"/>
              </a:rPr>
              <a:t>tinggi, </a:t>
            </a:r>
            <a:r>
              <a:rPr dirty="0" sz="1800" spc="-5">
                <a:latin typeface="Carlito"/>
                <a:cs typeface="Carlito"/>
              </a:rPr>
              <a:t>lembaga </a:t>
            </a:r>
            <a:r>
              <a:rPr dirty="0" sz="1800">
                <a:latin typeface="Carlito"/>
                <a:cs typeface="Carlito"/>
              </a:rPr>
              <a:t>penelitian, </a:t>
            </a:r>
            <a:r>
              <a:rPr dirty="0" sz="1800" spc="-5">
                <a:latin typeface="Carlito"/>
                <a:cs typeface="Carlito"/>
              </a:rPr>
              <a:t>pelaku usaha  dan</a:t>
            </a:r>
            <a:r>
              <a:rPr dirty="0" sz="1800" spc="15">
                <a:latin typeface="Carlito"/>
                <a:cs typeface="Carlito"/>
              </a:rPr>
              <a:t> </a:t>
            </a:r>
            <a:r>
              <a:rPr dirty="0" sz="1800" spc="-15">
                <a:latin typeface="Carlito"/>
                <a:cs typeface="Carlito"/>
              </a:rPr>
              <a:t>masyarakat.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775970" algn="l"/>
                <a:tab pos="1880870" algn="l"/>
                <a:tab pos="2498090" algn="l"/>
                <a:tab pos="3190240" algn="l"/>
                <a:tab pos="4621530" algn="l"/>
              </a:tabLst>
            </a:pPr>
            <a:r>
              <a:rPr dirty="0" sz="1800" spc="-25">
                <a:latin typeface="Carlito"/>
                <a:cs typeface="Carlito"/>
              </a:rPr>
              <a:t>F</a:t>
            </a:r>
            <a:r>
              <a:rPr dirty="0" sz="1800" spc="-5">
                <a:latin typeface="Carlito"/>
                <a:cs typeface="Carlito"/>
              </a:rPr>
              <a:t>o</a:t>
            </a:r>
            <a:r>
              <a:rPr dirty="0" sz="1800" spc="-10">
                <a:latin typeface="Carlito"/>
                <a:cs typeface="Carlito"/>
              </a:rPr>
              <a:t>r</a:t>
            </a:r>
            <a:r>
              <a:rPr dirty="0" sz="1800" spc="-5">
                <a:latin typeface="Carlito"/>
                <a:cs typeface="Carlito"/>
              </a:rPr>
              <a:t>u</a:t>
            </a:r>
            <a:r>
              <a:rPr dirty="0" sz="1800">
                <a:latin typeface="Carlito"/>
                <a:cs typeface="Carlito"/>
              </a:rPr>
              <a:t>m</a:t>
            </a:r>
            <a:r>
              <a:rPr dirty="0" sz="1800">
                <a:latin typeface="Carlito"/>
                <a:cs typeface="Carlito"/>
              </a:rPr>
              <a:t>	</a:t>
            </a:r>
            <a:r>
              <a:rPr dirty="0" sz="1800" spc="-65">
                <a:latin typeface="Carlito"/>
                <a:cs typeface="Carlito"/>
              </a:rPr>
              <a:t>k</a:t>
            </a:r>
            <a:r>
              <a:rPr dirty="0" sz="1800" spc="-5">
                <a:latin typeface="Carlito"/>
                <a:cs typeface="Carlito"/>
              </a:rPr>
              <a:t>o</a:t>
            </a:r>
            <a:r>
              <a:rPr dirty="0" sz="1800" spc="-10">
                <a:latin typeface="Carlito"/>
                <a:cs typeface="Carlito"/>
              </a:rPr>
              <a:t>l</a:t>
            </a:r>
            <a:r>
              <a:rPr dirty="0" sz="1800">
                <a:latin typeface="Carlito"/>
                <a:cs typeface="Carlito"/>
              </a:rPr>
              <a:t>abo</a:t>
            </a:r>
            <a:r>
              <a:rPr dirty="0" sz="1800" spc="-30">
                <a:latin typeface="Carlito"/>
                <a:cs typeface="Carlito"/>
              </a:rPr>
              <a:t>r</a:t>
            </a:r>
            <a:r>
              <a:rPr dirty="0" sz="1800">
                <a:latin typeface="Carlito"/>
                <a:cs typeface="Carlito"/>
              </a:rPr>
              <a:t>asi</a:t>
            </a:r>
            <a:r>
              <a:rPr dirty="0" sz="1800">
                <a:latin typeface="Carlito"/>
                <a:cs typeface="Carlito"/>
              </a:rPr>
              <a:t>	</a:t>
            </a:r>
            <a:r>
              <a:rPr dirty="0" sz="1800" spc="-5">
                <a:latin typeface="Carlito"/>
                <a:cs typeface="Carlito"/>
              </a:rPr>
              <a:t>S</a:t>
            </a:r>
            <a:r>
              <a:rPr dirty="0" sz="1800" spc="-10">
                <a:latin typeface="Carlito"/>
                <a:cs typeface="Carlito"/>
              </a:rPr>
              <a:t>P</a:t>
            </a:r>
            <a:r>
              <a:rPr dirty="0" sz="1800">
                <a:latin typeface="Carlito"/>
                <a:cs typeface="Carlito"/>
              </a:rPr>
              <a:t>BE</a:t>
            </a:r>
            <a:r>
              <a:rPr dirty="0" sz="1800">
                <a:latin typeface="Carlito"/>
                <a:cs typeface="Carlito"/>
              </a:rPr>
              <a:t>	</a:t>
            </a:r>
            <a:r>
              <a:rPr dirty="0" sz="1800" spc="-5">
                <a:latin typeface="Carlito"/>
                <a:cs typeface="Carlito"/>
              </a:rPr>
              <a:t>dap</a:t>
            </a:r>
            <a:r>
              <a:rPr dirty="0" sz="1800" spc="-25">
                <a:latin typeface="Carlito"/>
                <a:cs typeface="Carlito"/>
              </a:rPr>
              <a:t>a</a:t>
            </a:r>
            <a:r>
              <a:rPr dirty="0" sz="1800">
                <a:latin typeface="Carlito"/>
                <a:cs typeface="Carlito"/>
              </a:rPr>
              <a:t>t</a:t>
            </a:r>
            <a:r>
              <a:rPr dirty="0" sz="1800">
                <a:latin typeface="Carlito"/>
                <a:cs typeface="Carlito"/>
              </a:rPr>
              <a:t>	</a:t>
            </a:r>
            <a:r>
              <a:rPr dirty="0" sz="1800" spc="-5">
                <a:latin typeface="Carlito"/>
                <a:cs typeface="Carlito"/>
              </a:rPr>
              <a:t>dima</a:t>
            </a:r>
            <a:r>
              <a:rPr dirty="0" sz="1800" spc="-20">
                <a:latin typeface="Carlito"/>
                <a:cs typeface="Carlito"/>
              </a:rPr>
              <a:t>n</a:t>
            </a:r>
            <a:r>
              <a:rPr dirty="0" sz="1800" spc="-35">
                <a:latin typeface="Carlito"/>
                <a:cs typeface="Carlito"/>
              </a:rPr>
              <a:t>f</a:t>
            </a:r>
            <a:r>
              <a:rPr dirty="0" sz="1800">
                <a:latin typeface="Carlito"/>
                <a:cs typeface="Carlito"/>
              </a:rPr>
              <a:t>a</a:t>
            </a:r>
            <a:r>
              <a:rPr dirty="0" sz="1800" spc="-15">
                <a:latin typeface="Carlito"/>
                <a:cs typeface="Carlito"/>
              </a:rPr>
              <a:t>a</a:t>
            </a:r>
            <a:r>
              <a:rPr dirty="0" sz="1800">
                <a:latin typeface="Carlito"/>
                <a:cs typeface="Carlito"/>
              </a:rPr>
              <a:t>t</a:t>
            </a:r>
            <a:r>
              <a:rPr dirty="0" sz="1800" spc="-45">
                <a:latin typeface="Carlito"/>
                <a:cs typeface="Carlito"/>
              </a:rPr>
              <a:t>k</a:t>
            </a:r>
            <a:r>
              <a:rPr dirty="0" sz="1800">
                <a:latin typeface="Carlito"/>
                <a:cs typeface="Carlito"/>
              </a:rPr>
              <a:t>an</a:t>
            </a:r>
            <a:r>
              <a:rPr dirty="0" sz="1800">
                <a:latin typeface="Carlito"/>
                <a:cs typeface="Carlito"/>
              </a:rPr>
              <a:t>	</a:t>
            </a:r>
            <a:r>
              <a:rPr dirty="0" sz="1800" spc="-5">
                <a:latin typeface="Carlito"/>
                <a:cs typeface="Carlito"/>
              </a:rPr>
              <a:t>u</a:t>
            </a:r>
            <a:r>
              <a:rPr dirty="0" sz="1800" spc="-10">
                <a:latin typeface="Carlito"/>
                <a:cs typeface="Carlito"/>
              </a:rPr>
              <a:t>n</a:t>
            </a:r>
            <a:r>
              <a:rPr dirty="0" sz="1800">
                <a:latin typeface="Carlito"/>
                <a:cs typeface="Carlito"/>
              </a:rPr>
              <a:t>tuk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dirty="0" sz="1800" spc="-15">
                <a:latin typeface="Carlito"/>
                <a:cs typeface="Carlito"/>
              </a:rPr>
              <a:t>antara</a:t>
            </a:r>
            <a:r>
              <a:rPr dirty="0" sz="1800" spc="-5">
                <a:latin typeface="Carlito"/>
                <a:cs typeface="Carlito"/>
              </a:rPr>
              <a:t> lain:</a:t>
            </a:r>
            <a:endParaRPr sz="18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arenR"/>
              <a:tabLst>
                <a:tab pos="241300" algn="l"/>
              </a:tabLst>
            </a:pPr>
            <a:r>
              <a:rPr dirty="0" sz="1800" spc="-10">
                <a:latin typeface="Carlito"/>
                <a:cs typeface="Carlito"/>
              </a:rPr>
              <a:t>Penyampaian </a:t>
            </a:r>
            <a:r>
              <a:rPr dirty="0" sz="1800" spc="-5">
                <a:latin typeface="Carlito"/>
                <a:cs typeface="Carlito"/>
              </a:rPr>
              <a:t>ide/ </a:t>
            </a:r>
            <a:r>
              <a:rPr dirty="0" sz="1800" spc="-10">
                <a:latin typeface="Carlito"/>
                <a:cs typeface="Carlito"/>
              </a:rPr>
              <a:t>gagasan</a:t>
            </a:r>
            <a:r>
              <a:rPr dirty="0" sz="1800" spc="2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SPBE;</a:t>
            </a:r>
            <a:endParaRPr sz="1800">
              <a:latin typeface="Carlito"/>
              <a:cs typeface="Carlito"/>
            </a:endParaRPr>
          </a:p>
          <a:p>
            <a:pPr marL="241300" marR="5080" indent="-228600">
              <a:lnSpc>
                <a:spcPct val="100000"/>
              </a:lnSpc>
              <a:buAutoNum type="arabicParenR"/>
              <a:tabLst>
                <a:tab pos="241300" algn="l"/>
              </a:tabLst>
            </a:pPr>
            <a:r>
              <a:rPr dirty="0" sz="1800" spc="-10">
                <a:latin typeface="Carlito"/>
                <a:cs typeface="Carlito"/>
              </a:rPr>
              <a:t>Pengembangan infrastruktur </a:t>
            </a:r>
            <a:r>
              <a:rPr dirty="0" sz="1800">
                <a:latin typeface="Carlito"/>
                <a:cs typeface="Carlito"/>
              </a:rPr>
              <a:t>dan </a:t>
            </a:r>
            <a:r>
              <a:rPr dirty="0" sz="1800" spc="-5">
                <a:latin typeface="Carlito"/>
                <a:cs typeface="Carlito"/>
              </a:rPr>
              <a:t>aplikasi SPBE dari  </a:t>
            </a:r>
            <a:r>
              <a:rPr dirty="0" sz="1800" spc="-15">
                <a:latin typeface="Carlito"/>
                <a:cs typeface="Carlito"/>
              </a:rPr>
              <a:t>kontribusi komunitas</a:t>
            </a:r>
            <a:r>
              <a:rPr dirty="0" sz="1800" spc="2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TIK;</a:t>
            </a:r>
            <a:endParaRPr sz="18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arenR"/>
              <a:tabLst>
                <a:tab pos="241300" algn="l"/>
              </a:tabLst>
            </a:pPr>
            <a:r>
              <a:rPr dirty="0" sz="1800" spc="-15">
                <a:latin typeface="Carlito"/>
                <a:cs typeface="Carlito"/>
              </a:rPr>
              <a:t>Peningkatan kompetensi</a:t>
            </a:r>
            <a:r>
              <a:rPr dirty="0" sz="1800" spc="1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teknis;</a:t>
            </a:r>
            <a:endParaRPr sz="18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241300" algn="l"/>
              </a:tabLst>
            </a:pPr>
            <a:r>
              <a:rPr dirty="0" sz="1800" spc="-10">
                <a:latin typeface="Carlito"/>
                <a:cs typeface="Carlito"/>
              </a:rPr>
              <a:t>Perbaikan kualitas layanan</a:t>
            </a:r>
            <a:r>
              <a:rPr dirty="0" sz="1800" spc="4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SPBE;</a:t>
            </a:r>
            <a:endParaRPr sz="18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arenR"/>
              <a:tabLst>
                <a:tab pos="241300" algn="l"/>
              </a:tabLst>
            </a:pPr>
            <a:r>
              <a:rPr dirty="0" sz="1800" spc="-10">
                <a:latin typeface="Carlito"/>
                <a:cs typeface="Carlito"/>
              </a:rPr>
              <a:t>Penelitian </a:t>
            </a:r>
            <a:r>
              <a:rPr dirty="0" sz="1800">
                <a:latin typeface="Carlito"/>
                <a:cs typeface="Carlito"/>
              </a:rPr>
              <a:t>dan </a:t>
            </a:r>
            <a:r>
              <a:rPr dirty="0" sz="1800" spc="-10">
                <a:latin typeface="Carlito"/>
                <a:cs typeface="Carlito"/>
              </a:rPr>
              <a:t>kajian pengembangan</a:t>
            </a:r>
            <a:r>
              <a:rPr dirty="0" sz="1800" spc="8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SPBE;</a:t>
            </a:r>
            <a:endParaRPr sz="18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buAutoNum type="arabicParenR"/>
              <a:tabLst>
                <a:tab pos="241300" algn="l"/>
              </a:tabLst>
            </a:pPr>
            <a:r>
              <a:rPr dirty="0" sz="1800" spc="-10">
                <a:latin typeface="Carlito"/>
                <a:cs typeface="Carlito"/>
              </a:rPr>
              <a:t>Penyelesaian </a:t>
            </a:r>
            <a:r>
              <a:rPr dirty="0" sz="1800">
                <a:latin typeface="Carlito"/>
                <a:cs typeface="Carlito"/>
              </a:rPr>
              <a:t>masalah </a:t>
            </a:r>
            <a:r>
              <a:rPr dirty="0" sz="1800" spc="-5">
                <a:latin typeface="Carlito"/>
                <a:cs typeface="Carlito"/>
              </a:rPr>
              <a:t>untuk </a:t>
            </a:r>
            <a:r>
              <a:rPr dirty="0" sz="1800" spc="-10">
                <a:latin typeface="Carlito"/>
                <a:cs typeface="Carlito"/>
              </a:rPr>
              <a:t>kepentingan</a:t>
            </a:r>
            <a:r>
              <a:rPr dirty="0" sz="1800" spc="10">
                <a:latin typeface="Carlito"/>
                <a:cs typeface="Carlito"/>
              </a:rPr>
              <a:t> </a:t>
            </a:r>
            <a:r>
              <a:rPr dirty="0" sz="1800" spc="-10">
                <a:latin typeface="Carlito"/>
                <a:cs typeface="Carlito"/>
              </a:rPr>
              <a:t>bersama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rlito"/>
              <a:cs typeface="Carlito"/>
            </a:endParaRPr>
          </a:p>
          <a:p>
            <a:pPr marL="12700" marR="5715">
              <a:lnSpc>
                <a:spcPct val="100000"/>
              </a:lnSpc>
            </a:pPr>
            <a:r>
              <a:rPr dirty="0" sz="1800" spc="-10">
                <a:latin typeface="Carlito"/>
                <a:cs typeface="Carlito"/>
              </a:rPr>
              <a:t>Forum Kolaborasi </a:t>
            </a:r>
            <a:r>
              <a:rPr dirty="0" sz="1800" spc="-5">
                <a:latin typeface="Carlito"/>
                <a:cs typeface="Carlito"/>
              </a:rPr>
              <a:t>SPBE dapat </a:t>
            </a:r>
            <a:r>
              <a:rPr dirty="0" sz="1800" spc="-10">
                <a:latin typeface="Carlito"/>
                <a:cs typeface="Carlito"/>
              </a:rPr>
              <a:t>dilakukan </a:t>
            </a:r>
            <a:r>
              <a:rPr dirty="0" sz="1800">
                <a:latin typeface="Carlito"/>
                <a:cs typeface="Carlito"/>
              </a:rPr>
              <a:t>dalam </a:t>
            </a:r>
            <a:r>
              <a:rPr dirty="0" sz="1800" spc="-5">
                <a:latin typeface="Carlito"/>
                <a:cs typeface="Carlito"/>
              </a:rPr>
              <a:t>bentuk  pertemuan </a:t>
            </a:r>
            <a:r>
              <a:rPr dirty="0" sz="1800" spc="-10">
                <a:latin typeface="Carlito"/>
                <a:cs typeface="Carlito"/>
              </a:rPr>
              <a:t>informal </a:t>
            </a:r>
            <a:r>
              <a:rPr dirty="0" sz="1800" spc="-5">
                <a:latin typeface="Carlito"/>
                <a:cs typeface="Carlito"/>
              </a:rPr>
              <a:t>dan pertemuan</a:t>
            </a:r>
            <a:r>
              <a:rPr dirty="0" sz="1800" spc="7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virtual.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04203" y="2452116"/>
            <a:ext cx="0" cy="3451225"/>
          </a:xfrm>
          <a:custGeom>
            <a:avLst/>
            <a:gdLst/>
            <a:ahLst/>
            <a:cxnLst/>
            <a:rect l="l" t="t" r="r" b="b"/>
            <a:pathLst>
              <a:path w="0" h="3451225">
                <a:moveTo>
                  <a:pt x="0" y="0"/>
                </a:moveTo>
                <a:lnTo>
                  <a:pt x="0" y="3451186"/>
                </a:lnTo>
              </a:path>
            </a:pathLst>
          </a:custGeom>
          <a:ln w="6350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03019" y="2075688"/>
            <a:ext cx="3877055" cy="3601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473702" y="647191"/>
            <a:ext cx="5294630" cy="5594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500" spc="-5">
                <a:solidFill>
                  <a:srgbClr val="C00000"/>
                </a:solidFill>
              </a:rPr>
              <a:t>FORUM</a:t>
            </a:r>
            <a:r>
              <a:rPr dirty="0" sz="3500" spc="-60">
                <a:solidFill>
                  <a:srgbClr val="C00000"/>
                </a:solidFill>
              </a:rPr>
              <a:t> </a:t>
            </a:r>
            <a:r>
              <a:rPr dirty="0" sz="3500">
                <a:solidFill>
                  <a:srgbClr val="C00000"/>
                </a:solidFill>
              </a:rPr>
              <a:t>KOLABORASI</a:t>
            </a:r>
            <a:endParaRPr sz="3500"/>
          </a:p>
        </p:txBody>
      </p:sp>
      <p:sp>
        <p:nvSpPr>
          <p:cNvPr id="10" name="object 10"/>
          <p:cNvSpPr/>
          <p:nvPr/>
        </p:nvSpPr>
        <p:spPr>
          <a:xfrm>
            <a:off x="6577583" y="1261872"/>
            <a:ext cx="495300" cy="32384"/>
          </a:xfrm>
          <a:custGeom>
            <a:avLst/>
            <a:gdLst/>
            <a:ahLst/>
            <a:cxnLst/>
            <a:rect l="l" t="t" r="r" b="b"/>
            <a:pathLst>
              <a:path w="495300" h="32384">
                <a:moveTo>
                  <a:pt x="495300" y="0"/>
                </a:moveTo>
                <a:lnTo>
                  <a:pt x="0" y="0"/>
                </a:lnTo>
                <a:lnTo>
                  <a:pt x="0" y="32003"/>
                </a:lnTo>
                <a:lnTo>
                  <a:pt x="495300" y="32003"/>
                </a:lnTo>
                <a:lnTo>
                  <a:pt x="4953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14" name="object 14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11795506" y="6467652"/>
            <a:ext cx="168910" cy="1873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FFFFFF"/>
                </a:solidFill>
                <a:latin typeface="BPG Chveulebrivi GPL&amp;GNU"/>
                <a:cs typeface="BPG Chveulebrivi GPL&amp;GNU"/>
              </a:rPr>
              <a:t>84</a:t>
            </a:r>
            <a:endParaRPr sz="1050">
              <a:latin typeface="BPG Chveulebrivi GPL&amp;GNU"/>
              <a:cs typeface="BPG Chveulebrivi GPL&amp;GNU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4832" y="318896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20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802118" y="2541270"/>
            <a:ext cx="0" cy="4131310"/>
          </a:xfrm>
          <a:custGeom>
            <a:avLst/>
            <a:gdLst/>
            <a:ahLst/>
            <a:cxnLst/>
            <a:rect l="l" t="t" r="r" b="b"/>
            <a:pathLst>
              <a:path w="0" h="4131309">
                <a:moveTo>
                  <a:pt x="0" y="0"/>
                </a:moveTo>
                <a:lnTo>
                  <a:pt x="0" y="4130929"/>
                </a:lnTo>
              </a:path>
            </a:pathLst>
          </a:custGeom>
          <a:ln w="28575">
            <a:solidFill>
              <a:srgbClr val="D9D9D9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76650" y="2545842"/>
            <a:ext cx="0" cy="4131310"/>
          </a:xfrm>
          <a:custGeom>
            <a:avLst/>
            <a:gdLst/>
            <a:ahLst/>
            <a:cxnLst/>
            <a:rect l="l" t="t" r="r" b="b"/>
            <a:pathLst>
              <a:path w="0" h="4131309">
                <a:moveTo>
                  <a:pt x="0" y="0"/>
                </a:moveTo>
                <a:lnTo>
                  <a:pt x="0" y="4130929"/>
                </a:lnTo>
              </a:path>
            </a:pathLst>
          </a:custGeom>
          <a:ln w="28575">
            <a:solidFill>
              <a:srgbClr val="D9D9D9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6165977" y="3396869"/>
            <a:ext cx="1184910" cy="695325"/>
            <a:chOff x="6165977" y="3396869"/>
            <a:chExt cx="1184910" cy="695325"/>
          </a:xfrm>
        </p:grpSpPr>
        <p:sp>
          <p:nvSpPr>
            <p:cNvPr id="6" name="object 6"/>
            <p:cNvSpPr/>
            <p:nvPr/>
          </p:nvSpPr>
          <p:spPr>
            <a:xfrm>
              <a:off x="6169152" y="3400044"/>
              <a:ext cx="1178052" cy="6888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169152" y="3400044"/>
              <a:ext cx="1178560" cy="688975"/>
            </a:xfrm>
            <a:custGeom>
              <a:avLst/>
              <a:gdLst/>
              <a:ahLst/>
              <a:cxnLst/>
              <a:rect l="l" t="t" r="r" b="b"/>
              <a:pathLst>
                <a:path w="1178559" h="688975">
                  <a:moveTo>
                    <a:pt x="0" y="114807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8" y="0"/>
                  </a:lnTo>
                  <a:lnTo>
                    <a:pt x="1063244" y="0"/>
                  </a:lnTo>
                  <a:lnTo>
                    <a:pt x="1107918" y="9026"/>
                  </a:lnTo>
                  <a:lnTo>
                    <a:pt x="1144412" y="33639"/>
                  </a:lnTo>
                  <a:lnTo>
                    <a:pt x="1169025" y="70133"/>
                  </a:lnTo>
                  <a:lnTo>
                    <a:pt x="1178052" y="114807"/>
                  </a:lnTo>
                  <a:lnTo>
                    <a:pt x="1178052" y="574039"/>
                  </a:lnTo>
                  <a:lnTo>
                    <a:pt x="1169025" y="618714"/>
                  </a:lnTo>
                  <a:lnTo>
                    <a:pt x="1144412" y="655208"/>
                  </a:lnTo>
                  <a:lnTo>
                    <a:pt x="1107918" y="679821"/>
                  </a:lnTo>
                  <a:lnTo>
                    <a:pt x="1063244" y="688847"/>
                  </a:lnTo>
                  <a:lnTo>
                    <a:pt x="114808" y="688847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39"/>
                  </a:lnTo>
                  <a:lnTo>
                    <a:pt x="0" y="114807"/>
                  </a:lnTo>
                  <a:close/>
                </a:path>
              </a:pathLst>
            </a:custGeom>
            <a:ln w="6350">
              <a:solidFill>
                <a:srgbClr val="FDC3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423152" y="3580638"/>
            <a:ext cx="6724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latin typeface="Carlito"/>
                <a:cs typeface="Carlito"/>
              </a:rPr>
              <a:t>F</a:t>
            </a:r>
            <a:r>
              <a:rPr dirty="0" sz="1800" spc="-5">
                <a:latin typeface="Carlito"/>
                <a:cs typeface="Carlito"/>
              </a:rPr>
              <a:t>ormal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661152" y="3744467"/>
            <a:ext cx="1689735" cy="1290955"/>
            <a:chOff x="5661152" y="3744467"/>
            <a:chExt cx="1689735" cy="1290955"/>
          </a:xfrm>
        </p:grpSpPr>
        <p:sp>
          <p:nvSpPr>
            <p:cNvPr id="10" name="object 10"/>
            <p:cNvSpPr/>
            <p:nvPr/>
          </p:nvSpPr>
          <p:spPr>
            <a:xfrm>
              <a:off x="5661152" y="3744467"/>
              <a:ext cx="508634" cy="450215"/>
            </a:xfrm>
            <a:custGeom>
              <a:avLst/>
              <a:gdLst/>
              <a:ahLst/>
              <a:cxnLst/>
              <a:rect l="l" t="t" r="r" b="b"/>
              <a:pathLst>
                <a:path w="508635" h="450214">
                  <a:moveTo>
                    <a:pt x="360375" y="91340"/>
                  </a:moveTo>
                  <a:lnTo>
                    <a:pt x="0" y="406653"/>
                  </a:lnTo>
                  <a:lnTo>
                    <a:pt x="37592" y="449706"/>
                  </a:lnTo>
                  <a:lnTo>
                    <a:pt x="398040" y="134434"/>
                  </a:lnTo>
                  <a:lnTo>
                    <a:pt x="360375" y="91340"/>
                  </a:lnTo>
                  <a:close/>
                </a:path>
                <a:path w="508635" h="450214">
                  <a:moveTo>
                    <a:pt x="478561" y="72516"/>
                  </a:moveTo>
                  <a:lnTo>
                    <a:pt x="381888" y="72516"/>
                  </a:lnTo>
                  <a:lnTo>
                    <a:pt x="419608" y="115569"/>
                  </a:lnTo>
                  <a:lnTo>
                    <a:pt x="398040" y="134434"/>
                  </a:lnTo>
                  <a:lnTo>
                    <a:pt x="435610" y="177418"/>
                  </a:lnTo>
                  <a:lnTo>
                    <a:pt x="478561" y="72516"/>
                  </a:lnTo>
                  <a:close/>
                </a:path>
                <a:path w="508635" h="450214">
                  <a:moveTo>
                    <a:pt x="381888" y="72516"/>
                  </a:moveTo>
                  <a:lnTo>
                    <a:pt x="360375" y="91340"/>
                  </a:lnTo>
                  <a:lnTo>
                    <a:pt x="398040" y="134434"/>
                  </a:lnTo>
                  <a:lnTo>
                    <a:pt x="419608" y="115569"/>
                  </a:lnTo>
                  <a:lnTo>
                    <a:pt x="381888" y="72516"/>
                  </a:lnTo>
                  <a:close/>
                </a:path>
                <a:path w="508635" h="450214">
                  <a:moveTo>
                    <a:pt x="508253" y="0"/>
                  </a:moveTo>
                  <a:lnTo>
                    <a:pt x="322834" y="48386"/>
                  </a:lnTo>
                  <a:lnTo>
                    <a:pt x="360375" y="91340"/>
                  </a:lnTo>
                  <a:lnTo>
                    <a:pt x="381888" y="72516"/>
                  </a:lnTo>
                  <a:lnTo>
                    <a:pt x="478561" y="72516"/>
                  </a:lnTo>
                  <a:lnTo>
                    <a:pt x="508253" y="0"/>
                  </a:lnTo>
                  <a:close/>
                </a:path>
              </a:pathLst>
            </a:custGeom>
            <a:solidFill>
              <a:srgbClr val="FDC3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169152" y="4343399"/>
              <a:ext cx="1178052" cy="6888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169152" y="4343399"/>
              <a:ext cx="1178560" cy="688975"/>
            </a:xfrm>
            <a:custGeom>
              <a:avLst/>
              <a:gdLst/>
              <a:ahLst/>
              <a:cxnLst/>
              <a:rect l="l" t="t" r="r" b="b"/>
              <a:pathLst>
                <a:path w="1178559" h="688975">
                  <a:moveTo>
                    <a:pt x="0" y="114807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8" y="0"/>
                  </a:lnTo>
                  <a:lnTo>
                    <a:pt x="1063244" y="0"/>
                  </a:lnTo>
                  <a:lnTo>
                    <a:pt x="1107918" y="9026"/>
                  </a:lnTo>
                  <a:lnTo>
                    <a:pt x="1144412" y="33639"/>
                  </a:lnTo>
                  <a:lnTo>
                    <a:pt x="1169025" y="70133"/>
                  </a:lnTo>
                  <a:lnTo>
                    <a:pt x="1178052" y="114807"/>
                  </a:lnTo>
                  <a:lnTo>
                    <a:pt x="1178052" y="574039"/>
                  </a:lnTo>
                  <a:lnTo>
                    <a:pt x="1169025" y="618714"/>
                  </a:lnTo>
                  <a:lnTo>
                    <a:pt x="1144412" y="655208"/>
                  </a:lnTo>
                  <a:lnTo>
                    <a:pt x="1107918" y="679821"/>
                  </a:lnTo>
                  <a:lnTo>
                    <a:pt x="1063244" y="688848"/>
                  </a:lnTo>
                  <a:lnTo>
                    <a:pt x="114808" y="688848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39"/>
                  </a:lnTo>
                  <a:lnTo>
                    <a:pt x="0" y="114807"/>
                  </a:lnTo>
                  <a:close/>
                </a:path>
              </a:pathLst>
            </a:custGeom>
            <a:ln w="6350">
              <a:solidFill>
                <a:srgbClr val="FDC3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6353047" y="4523358"/>
            <a:ext cx="8128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rlito"/>
                <a:cs typeface="Carlito"/>
              </a:rPr>
              <a:t>I</a:t>
            </a:r>
            <a:r>
              <a:rPr dirty="0" sz="1800" spc="-10">
                <a:latin typeface="Carlito"/>
                <a:cs typeface="Carlito"/>
              </a:rPr>
              <a:t>n</a:t>
            </a:r>
            <a:r>
              <a:rPr dirty="0" sz="1800" spc="-35">
                <a:latin typeface="Carlito"/>
                <a:cs typeface="Carlito"/>
              </a:rPr>
              <a:t>f</a:t>
            </a:r>
            <a:r>
              <a:rPr dirty="0" sz="1800" spc="-5">
                <a:latin typeface="Carlito"/>
                <a:cs typeface="Carlito"/>
              </a:rPr>
              <a:t>ormal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009516" y="3825113"/>
            <a:ext cx="2160270" cy="862330"/>
            <a:chOff x="4009516" y="3825113"/>
            <a:chExt cx="2160270" cy="862330"/>
          </a:xfrm>
        </p:grpSpPr>
        <p:sp>
          <p:nvSpPr>
            <p:cNvPr id="15" name="object 15"/>
            <p:cNvSpPr/>
            <p:nvPr/>
          </p:nvSpPr>
          <p:spPr>
            <a:xfrm>
              <a:off x="5659246" y="4153027"/>
              <a:ext cx="510540" cy="534670"/>
            </a:xfrm>
            <a:custGeom>
              <a:avLst/>
              <a:gdLst/>
              <a:ahLst/>
              <a:cxnLst/>
              <a:rect l="l" t="t" r="r" b="b"/>
              <a:pathLst>
                <a:path w="510539" h="534670">
                  <a:moveTo>
                    <a:pt x="371341" y="429646"/>
                  </a:moveTo>
                  <a:lnTo>
                    <a:pt x="329945" y="469011"/>
                  </a:lnTo>
                  <a:lnTo>
                    <a:pt x="510158" y="534162"/>
                  </a:lnTo>
                  <a:lnTo>
                    <a:pt x="484542" y="450342"/>
                  </a:lnTo>
                  <a:lnTo>
                    <a:pt x="391032" y="450342"/>
                  </a:lnTo>
                  <a:lnTo>
                    <a:pt x="371341" y="429646"/>
                  </a:lnTo>
                  <a:close/>
                </a:path>
                <a:path w="510539" h="534670">
                  <a:moveTo>
                    <a:pt x="412743" y="390276"/>
                  </a:moveTo>
                  <a:lnTo>
                    <a:pt x="371341" y="429646"/>
                  </a:lnTo>
                  <a:lnTo>
                    <a:pt x="391032" y="450342"/>
                  </a:lnTo>
                  <a:lnTo>
                    <a:pt x="432435" y="410972"/>
                  </a:lnTo>
                  <a:lnTo>
                    <a:pt x="412743" y="390276"/>
                  </a:lnTo>
                  <a:close/>
                </a:path>
                <a:path w="510539" h="534670">
                  <a:moveTo>
                    <a:pt x="454151" y="350900"/>
                  </a:moveTo>
                  <a:lnTo>
                    <a:pt x="412743" y="390276"/>
                  </a:lnTo>
                  <a:lnTo>
                    <a:pt x="432435" y="410972"/>
                  </a:lnTo>
                  <a:lnTo>
                    <a:pt x="391032" y="450342"/>
                  </a:lnTo>
                  <a:lnTo>
                    <a:pt x="484542" y="450342"/>
                  </a:lnTo>
                  <a:lnTo>
                    <a:pt x="454151" y="350900"/>
                  </a:lnTo>
                  <a:close/>
                </a:path>
                <a:path w="510539" h="534670">
                  <a:moveTo>
                    <a:pt x="41401" y="0"/>
                  </a:moveTo>
                  <a:lnTo>
                    <a:pt x="0" y="39370"/>
                  </a:lnTo>
                  <a:lnTo>
                    <a:pt x="371341" y="429646"/>
                  </a:lnTo>
                  <a:lnTo>
                    <a:pt x="412743" y="390276"/>
                  </a:lnTo>
                  <a:lnTo>
                    <a:pt x="41401" y="0"/>
                  </a:lnTo>
                  <a:close/>
                </a:path>
              </a:pathLst>
            </a:custGeom>
            <a:solidFill>
              <a:srgbClr val="FDC3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012691" y="3828288"/>
              <a:ext cx="1667256" cy="6888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012691" y="3828288"/>
              <a:ext cx="1667510" cy="688975"/>
            </a:xfrm>
            <a:custGeom>
              <a:avLst/>
              <a:gdLst/>
              <a:ahLst/>
              <a:cxnLst/>
              <a:rect l="l" t="t" r="r" b="b"/>
              <a:pathLst>
                <a:path w="1667510" h="688975">
                  <a:moveTo>
                    <a:pt x="0" y="114807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8" y="0"/>
                  </a:lnTo>
                  <a:lnTo>
                    <a:pt x="1552448" y="0"/>
                  </a:lnTo>
                  <a:lnTo>
                    <a:pt x="1597122" y="9026"/>
                  </a:lnTo>
                  <a:lnTo>
                    <a:pt x="1633616" y="33639"/>
                  </a:lnTo>
                  <a:lnTo>
                    <a:pt x="1658229" y="70133"/>
                  </a:lnTo>
                  <a:lnTo>
                    <a:pt x="1667256" y="114807"/>
                  </a:lnTo>
                  <a:lnTo>
                    <a:pt x="1667256" y="574039"/>
                  </a:lnTo>
                  <a:lnTo>
                    <a:pt x="1658229" y="618714"/>
                  </a:lnTo>
                  <a:lnTo>
                    <a:pt x="1633616" y="655208"/>
                  </a:lnTo>
                  <a:lnTo>
                    <a:pt x="1597122" y="679821"/>
                  </a:lnTo>
                  <a:lnTo>
                    <a:pt x="1552448" y="688848"/>
                  </a:lnTo>
                  <a:lnTo>
                    <a:pt x="114808" y="688848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39"/>
                  </a:lnTo>
                  <a:lnTo>
                    <a:pt x="0" y="114807"/>
                  </a:lnTo>
                  <a:close/>
                </a:path>
              </a:pathLst>
            </a:custGeom>
            <a:ln w="6350">
              <a:solidFill>
                <a:srgbClr val="FDC3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4336541" y="3871721"/>
            <a:ext cx="101917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7645" marR="5080" indent="-195580">
              <a:lnSpc>
                <a:spcPct val="100000"/>
              </a:lnSpc>
              <a:spcBef>
                <a:spcPts val="100"/>
              </a:spcBef>
            </a:pPr>
            <a:r>
              <a:rPr dirty="0" sz="1800" spc="-45">
                <a:latin typeface="Carlito"/>
                <a:cs typeface="Carlito"/>
              </a:rPr>
              <a:t>P</a:t>
            </a:r>
            <a:r>
              <a:rPr dirty="0" sz="1800">
                <a:latin typeface="Carlito"/>
                <a:cs typeface="Carlito"/>
              </a:rPr>
              <a:t>e</a:t>
            </a:r>
            <a:r>
              <a:rPr dirty="0" sz="1800" spc="5">
                <a:latin typeface="Carlito"/>
                <a:cs typeface="Carlito"/>
              </a:rPr>
              <a:t>n</a:t>
            </a:r>
            <a:r>
              <a:rPr dirty="0" sz="1800" spc="-10">
                <a:latin typeface="Carlito"/>
                <a:cs typeface="Carlito"/>
              </a:rPr>
              <a:t>e</a:t>
            </a:r>
            <a:r>
              <a:rPr dirty="0" sz="1800" spc="-30">
                <a:latin typeface="Carlito"/>
                <a:cs typeface="Carlito"/>
              </a:rPr>
              <a:t>t</a:t>
            </a:r>
            <a:r>
              <a:rPr dirty="0" sz="1800">
                <a:latin typeface="Carlito"/>
                <a:cs typeface="Carlito"/>
              </a:rPr>
              <a:t>ap</a:t>
            </a:r>
            <a:r>
              <a:rPr dirty="0" sz="1800" spc="5">
                <a:latin typeface="Carlito"/>
                <a:cs typeface="Carlito"/>
              </a:rPr>
              <a:t>a</a:t>
            </a:r>
            <a:r>
              <a:rPr dirty="0" sz="1800">
                <a:latin typeface="Carlito"/>
                <a:cs typeface="Carlito"/>
              </a:rPr>
              <a:t>n  </a:t>
            </a:r>
            <a:r>
              <a:rPr dirty="0" sz="1800" spc="-10">
                <a:latin typeface="Carlito"/>
                <a:cs typeface="Carlito"/>
              </a:rPr>
              <a:t>Forum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0404093" y="2970022"/>
            <a:ext cx="1306830" cy="701675"/>
            <a:chOff x="10404093" y="2970022"/>
            <a:chExt cx="1306830" cy="701675"/>
          </a:xfrm>
        </p:grpSpPr>
        <p:sp>
          <p:nvSpPr>
            <p:cNvPr id="20" name="object 20"/>
            <p:cNvSpPr/>
            <p:nvPr/>
          </p:nvSpPr>
          <p:spPr>
            <a:xfrm>
              <a:off x="10410443" y="2976372"/>
              <a:ext cx="1294130" cy="688975"/>
            </a:xfrm>
            <a:custGeom>
              <a:avLst/>
              <a:gdLst/>
              <a:ahLst/>
              <a:cxnLst/>
              <a:rect l="l" t="t" r="r" b="b"/>
              <a:pathLst>
                <a:path w="1294129" h="688975">
                  <a:moveTo>
                    <a:pt x="1179067" y="0"/>
                  </a:moveTo>
                  <a:lnTo>
                    <a:pt x="114807" y="0"/>
                  </a:lnTo>
                  <a:lnTo>
                    <a:pt x="70133" y="9026"/>
                  </a:lnTo>
                  <a:lnTo>
                    <a:pt x="33639" y="33639"/>
                  </a:lnTo>
                  <a:lnTo>
                    <a:pt x="9026" y="70133"/>
                  </a:lnTo>
                  <a:lnTo>
                    <a:pt x="0" y="114807"/>
                  </a:lnTo>
                  <a:lnTo>
                    <a:pt x="0" y="574039"/>
                  </a:lnTo>
                  <a:lnTo>
                    <a:pt x="9026" y="618714"/>
                  </a:lnTo>
                  <a:lnTo>
                    <a:pt x="33639" y="655208"/>
                  </a:lnTo>
                  <a:lnTo>
                    <a:pt x="70133" y="679821"/>
                  </a:lnTo>
                  <a:lnTo>
                    <a:pt x="114807" y="688847"/>
                  </a:lnTo>
                  <a:lnTo>
                    <a:pt x="1179067" y="688847"/>
                  </a:lnTo>
                  <a:lnTo>
                    <a:pt x="1223742" y="679821"/>
                  </a:lnTo>
                  <a:lnTo>
                    <a:pt x="1260236" y="655208"/>
                  </a:lnTo>
                  <a:lnTo>
                    <a:pt x="1284849" y="618714"/>
                  </a:lnTo>
                  <a:lnTo>
                    <a:pt x="1293876" y="574039"/>
                  </a:lnTo>
                  <a:lnTo>
                    <a:pt x="1293876" y="114807"/>
                  </a:lnTo>
                  <a:lnTo>
                    <a:pt x="1284849" y="70133"/>
                  </a:lnTo>
                  <a:lnTo>
                    <a:pt x="1260236" y="33639"/>
                  </a:lnTo>
                  <a:lnTo>
                    <a:pt x="1223742" y="9026"/>
                  </a:lnTo>
                  <a:lnTo>
                    <a:pt x="1179067" y="0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0410443" y="2976372"/>
              <a:ext cx="1294130" cy="688975"/>
            </a:xfrm>
            <a:custGeom>
              <a:avLst/>
              <a:gdLst/>
              <a:ahLst/>
              <a:cxnLst/>
              <a:rect l="l" t="t" r="r" b="b"/>
              <a:pathLst>
                <a:path w="1294129" h="688975">
                  <a:moveTo>
                    <a:pt x="0" y="114807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7" y="0"/>
                  </a:lnTo>
                  <a:lnTo>
                    <a:pt x="1179067" y="0"/>
                  </a:lnTo>
                  <a:lnTo>
                    <a:pt x="1223742" y="9026"/>
                  </a:lnTo>
                  <a:lnTo>
                    <a:pt x="1260236" y="33639"/>
                  </a:lnTo>
                  <a:lnTo>
                    <a:pt x="1284849" y="70133"/>
                  </a:lnTo>
                  <a:lnTo>
                    <a:pt x="1293876" y="114807"/>
                  </a:lnTo>
                  <a:lnTo>
                    <a:pt x="1293876" y="574039"/>
                  </a:lnTo>
                  <a:lnTo>
                    <a:pt x="1284849" y="618714"/>
                  </a:lnTo>
                  <a:lnTo>
                    <a:pt x="1260236" y="655208"/>
                  </a:lnTo>
                  <a:lnTo>
                    <a:pt x="1223742" y="679821"/>
                  </a:lnTo>
                  <a:lnTo>
                    <a:pt x="1179067" y="688847"/>
                  </a:lnTo>
                  <a:lnTo>
                    <a:pt x="114807" y="688847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39"/>
                  </a:lnTo>
                  <a:lnTo>
                    <a:pt x="0" y="114807"/>
                  </a:lnTo>
                  <a:close/>
                </a:path>
              </a:pathLst>
            </a:custGeom>
            <a:ln w="12699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10847323" y="3293490"/>
            <a:ext cx="4210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Un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907905" y="3321558"/>
            <a:ext cx="1802764" cy="1292225"/>
            <a:chOff x="9907905" y="3321558"/>
            <a:chExt cx="1802764" cy="1292225"/>
          </a:xfrm>
        </p:grpSpPr>
        <p:sp>
          <p:nvSpPr>
            <p:cNvPr id="24" name="object 24"/>
            <p:cNvSpPr/>
            <p:nvPr/>
          </p:nvSpPr>
          <p:spPr>
            <a:xfrm>
              <a:off x="9907905" y="3321557"/>
              <a:ext cx="1796414" cy="1285875"/>
            </a:xfrm>
            <a:custGeom>
              <a:avLst/>
              <a:gdLst/>
              <a:ahLst/>
              <a:cxnLst/>
              <a:rect l="l" t="t" r="r" b="b"/>
              <a:pathLst>
                <a:path w="1796415" h="1285875">
                  <a:moveTo>
                    <a:pt x="502031" y="0"/>
                  </a:moveTo>
                  <a:lnTo>
                    <a:pt x="378333" y="32258"/>
                  </a:lnTo>
                  <a:lnTo>
                    <a:pt x="403466" y="60960"/>
                  </a:lnTo>
                  <a:lnTo>
                    <a:pt x="0" y="413893"/>
                  </a:lnTo>
                  <a:lnTo>
                    <a:pt x="25146" y="442595"/>
                  </a:lnTo>
                  <a:lnTo>
                    <a:pt x="428548" y="89598"/>
                  </a:lnTo>
                  <a:lnTo>
                    <a:pt x="453644" y="118237"/>
                  </a:lnTo>
                  <a:lnTo>
                    <a:pt x="482219" y="48387"/>
                  </a:lnTo>
                  <a:lnTo>
                    <a:pt x="502031" y="0"/>
                  </a:lnTo>
                  <a:close/>
                </a:path>
                <a:path w="1796415" h="1285875">
                  <a:moveTo>
                    <a:pt x="1796415" y="712724"/>
                  </a:moveTo>
                  <a:lnTo>
                    <a:pt x="1787398" y="668147"/>
                  </a:lnTo>
                  <a:lnTo>
                    <a:pt x="1762848" y="631736"/>
                  </a:lnTo>
                  <a:lnTo>
                    <a:pt x="1726438" y="607187"/>
                  </a:lnTo>
                  <a:lnTo>
                    <a:pt x="1681861" y="598170"/>
                  </a:lnTo>
                  <a:lnTo>
                    <a:pt x="617093" y="598170"/>
                  </a:lnTo>
                  <a:lnTo>
                    <a:pt x="572503" y="607187"/>
                  </a:lnTo>
                  <a:lnTo>
                    <a:pt x="536092" y="631736"/>
                  </a:lnTo>
                  <a:lnTo>
                    <a:pt x="511543" y="668147"/>
                  </a:lnTo>
                  <a:lnTo>
                    <a:pt x="502539" y="712724"/>
                  </a:lnTo>
                  <a:lnTo>
                    <a:pt x="502539" y="1170940"/>
                  </a:lnTo>
                  <a:lnTo>
                    <a:pt x="511543" y="1215529"/>
                  </a:lnTo>
                  <a:lnTo>
                    <a:pt x="536092" y="1251940"/>
                  </a:lnTo>
                  <a:lnTo>
                    <a:pt x="572503" y="1276489"/>
                  </a:lnTo>
                  <a:lnTo>
                    <a:pt x="617093" y="1285494"/>
                  </a:lnTo>
                  <a:lnTo>
                    <a:pt x="1681861" y="1285494"/>
                  </a:lnTo>
                  <a:lnTo>
                    <a:pt x="1726438" y="1276489"/>
                  </a:lnTo>
                  <a:lnTo>
                    <a:pt x="1762848" y="1251940"/>
                  </a:lnTo>
                  <a:lnTo>
                    <a:pt x="1787398" y="1215529"/>
                  </a:lnTo>
                  <a:lnTo>
                    <a:pt x="1796415" y="1170940"/>
                  </a:lnTo>
                  <a:lnTo>
                    <a:pt x="1796415" y="712724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410444" y="3919728"/>
              <a:ext cx="1294130" cy="687705"/>
            </a:xfrm>
            <a:custGeom>
              <a:avLst/>
              <a:gdLst/>
              <a:ahLst/>
              <a:cxnLst/>
              <a:rect l="l" t="t" r="r" b="b"/>
              <a:pathLst>
                <a:path w="1294129" h="687704">
                  <a:moveTo>
                    <a:pt x="0" y="114554"/>
                  </a:moveTo>
                  <a:lnTo>
                    <a:pt x="9005" y="69973"/>
                  </a:lnTo>
                  <a:lnTo>
                    <a:pt x="33559" y="33559"/>
                  </a:lnTo>
                  <a:lnTo>
                    <a:pt x="69973" y="9005"/>
                  </a:lnTo>
                  <a:lnTo>
                    <a:pt x="114553" y="0"/>
                  </a:lnTo>
                  <a:lnTo>
                    <a:pt x="1179322" y="0"/>
                  </a:lnTo>
                  <a:lnTo>
                    <a:pt x="1223902" y="9005"/>
                  </a:lnTo>
                  <a:lnTo>
                    <a:pt x="1260316" y="33559"/>
                  </a:lnTo>
                  <a:lnTo>
                    <a:pt x="1284870" y="69973"/>
                  </a:lnTo>
                  <a:lnTo>
                    <a:pt x="1293876" y="114554"/>
                  </a:lnTo>
                  <a:lnTo>
                    <a:pt x="1293876" y="572770"/>
                  </a:lnTo>
                  <a:lnTo>
                    <a:pt x="1284870" y="617350"/>
                  </a:lnTo>
                  <a:lnTo>
                    <a:pt x="1260316" y="653764"/>
                  </a:lnTo>
                  <a:lnTo>
                    <a:pt x="1223902" y="678318"/>
                  </a:lnTo>
                  <a:lnTo>
                    <a:pt x="1179322" y="687324"/>
                  </a:lnTo>
                  <a:lnTo>
                    <a:pt x="114553" y="687324"/>
                  </a:lnTo>
                  <a:lnTo>
                    <a:pt x="69973" y="678318"/>
                  </a:lnTo>
                  <a:lnTo>
                    <a:pt x="33559" y="653764"/>
                  </a:lnTo>
                  <a:lnTo>
                    <a:pt x="9005" y="617350"/>
                  </a:lnTo>
                  <a:lnTo>
                    <a:pt x="0" y="572770"/>
                  </a:lnTo>
                  <a:lnTo>
                    <a:pt x="0" y="114554"/>
                  </a:lnTo>
                  <a:close/>
                </a:path>
              </a:pathLst>
            </a:custGeom>
            <a:ln w="12700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10615676" y="3962145"/>
            <a:ext cx="8864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dirty="0" sz="1800" spc="5" b="1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bagian</a:t>
            </a:r>
            <a:endParaRPr sz="18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Unit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246109" y="3398265"/>
            <a:ext cx="2164080" cy="866140"/>
            <a:chOff x="8246109" y="3398265"/>
            <a:chExt cx="2164080" cy="866140"/>
          </a:xfrm>
        </p:grpSpPr>
        <p:sp>
          <p:nvSpPr>
            <p:cNvPr id="28" name="object 28"/>
            <p:cNvSpPr/>
            <p:nvPr/>
          </p:nvSpPr>
          <p:spPr>
            <a:xfrm>
              <a:off x="8252460" y="3404615"/>
              <a:ext cx="2157730" cy="859790"/>
            </a:xfrm>
            <a:custGeom>
              <a:avLst/>
              <a:gdLst/>
              <a:ahLst/>
              <a:cxnLst/>
              <a:rect l="l" t="t" r="r" b="b"/>
              <a:pathLst>
                <a:path w="2157729" h="859789">
                  <a:moveTo>
                    <a:pt x="2157476" y="859663"/>
                  </a:moveTo>
                  <a:lnTo>
                    <a:pt x="2140394" y="803783"/>
                  </a:lnTo>
                  <a:lnTo>
                    <a:pt x="2120138" y="737489"/>
                  </a:lnTo>
                  <a:lnTo>
                    <a:pt x="2092540" y="763727"/>
                  </a:lnTo>
                  <a:lnTo>
                    <a:pt x="1681861" y="332105"/>
                  </a:lnTo>
                  <a:lnTo>
                    <a:pt x="1667256" y="345909"/>
                  </a:lnTo>
                  <a:lnTo>
                    <a:pt x="1667256" y="114808"/>
                  </a:lnTo>
                  <a:lnTo>
                    <a:pt x="1658226" y="70142"/>
                  </a:lnTo>
                  <a:lnTo>
                    <a:pt x="1633613" y="33642"/>
                  </a:lnTo>
                  <a:lnTo>
                    <a:pt x="1597113" y="9029"/>
                  </a:lnTo>
                  <a:lnTo>
                    <a:pt x="1552448" y="0"/>
                  </a:lnTo>
                  <a:lnTo>
                    <a:pt x="114808" y="0"/>
                  </a:lnTo>
                  <a:lnTo>
                    <a:pt x="70129" y="9029"/>
                  </a:lnTo>
                  <a:lnTo>
                    <a:pt x="33629" y="33642"/>
                  </a:lnTo>
                  <a:lnTo>
                    <a:pt x="9017" y="70142"/>
                  </a:lnTo>
                  <a:lnTo>
                    <a:pt x="0" y="114808"/>
                  </a:lnTo>
                  <a:lnTo>
                    <a:pt x="0" y="574040"/>
                  </a:lnTo>
                  <a:lnTo>
                    <a:pt x="9017" y="618718"/>
                  </a:lnTo>
                  <a:lnTo>
                    <a:pt x="33629" y="655218"/>
                  </a:lnTo>
                  <a:lnTo>
                    <a:pt x="70129" y="679831"/>
                  </a:lnTo>
                  <a:lnTo>
                    <a:pt x="114808" y="688848"/>
                  </a:lnTo>
                  <a:lnTo>
                    <a:pt x="1552448" y="688848"/>
                  </a:lnTo>
                  <a:lnTo>
                    <a:pt x="1597113" y="679831"/>
                  </a:lnTo>
                  <a:lnTo>
                    <a:pt x="1633613" y="655218"/>
                  </a:lnTo>
                  <a:lnTo>
                    <a:pt x="1658226" y="618718"/>
                  </a:lnTo>
                  <a:lnTo>
                    <a:pt x="1667256" y="574040"/>
                  </a:lnTo>
                  <a:lnTo>
                    <a:pt x="1667256" y="372021"/>
                  </a:lnTo>
                  <a:lnTo>
                    <a:pt x="2064880" y="790028"/>
                  </a:lnTo>
                  <a:lnTo>
                    <a:pt x="2037334" y="816229"/>
                  </a:lnTo>
                  <a:lnTo>
                    <a:pt x="2157476" y="859663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8252459" y="3404615"/>
              <a:ext cx="1667510" cy="688975"/>
            </a:xfrm>
            <a:custGeom>
              <a:avLst/>
              <a:gdLst/>
              <a:ahLst/>
              <a:cxnLst/>
              <a:rect l="l" t="t" r="r" b="b"/>
              <a:pathLst>
                <a:path w="1667509" h="688975">
                  <a:moveTo>
                    <a:pt x="0" y="114808"/>
                  </a:moveTo>
                  <a:lnTo>
                    <a:pt x="9026" y="70133"/>
                  </a:lnTo>
                  <a:lnTo>
                    <a:pt x="33639" y="33639"/>
                  </a:lnTo>
                  <a:lnTo>
                    <a:pt x="70133" y="9026"/>
                  </a:lnTo>
                  <a:lnTo>
                    <a:pt x="114808" y="0"/>
                  </a:lnTo>
                  <a:lnTo>
                    <a:pt x="1552448" y="0"/>
                  </a:lnTo>
                  <a:lnTo>
                    <a:pt x="1597122" y="9026"/>
                  </a:lnTo>
                  <a:lnTo>
                    <a:pt x="1633616" y="33639"/>
                  </a:lnTo>
                  <a:lnTo>
                    <a:pt x="1658229" y="70133"/>
                  </a:lnTo>
                  <a:lnTo>
                    <a:pt x="1667256" y="114808"/>
                  </a:lnTo>
                  <a:lnTo>
                    <a:pt x="1667256" y="574040"/>
                  </a:lnTo>
                  <a:lnTo>
                    <a:pt x="1658229" y="618714"/>
                  </a:lnTo>
                  <a:lnTo>
                    <a:pt x="1633616" y="655208"/>
                  </a:lnTo>
                  <a:lnTo>
                    <a:pt x="1597122" y="679821"/>
                  </a:lnTo>
                  <a:lnTo>
                    <a:pt x="1552448" y="688848"/>
                  </a:lnTo>
                  <a:lnTo>
                    <a:pt x="114808" y="688848"/>
                  </a:lnTo>
                  <a:lnTo>
                    <a:pt x="70133" y="679821"/>
                  </a:lnTo>
                  <a:lnTo>
                    <a:pt x="33639" y="655208"/>
                  </a:lnTo>
                  <a:lnTo>
                    <a:pt x="9026" y="618714"/>
                  </a:lnTo>
                  <a:lnTo>
                    <a:pt x="0" y="574040"/>
                  </a:lnTo>
                  <a:lnTo>
                    <a:pt x="0" y="114808"/>
                  </a:lnTo>
                  <a:close/>
                </a:path>
              </a:pathLst>
            </a:custGeom>
            <a:ln w="12700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8499475" y="3447415"/>
            <a:ext cx="117602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Cakupan</a:t>
            </a:r>
            <a:endParaRPr sz="18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Pelaksanaan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3835400" y="647191"/>
            <a:ext cx="5290820" cy="5594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500" spc="-5">
                <a:solidFill>
                  <a:srgbClr val="C00000"/>
                </a:solidFill>
              </a:rPr>
              <a:t>FORUM</a:t>
            </a:r>
            <a:r>
              <a:rPr dirty="0" sz="3500" spc="-105">
                <a:solidFill>
                  <a:srgbClr val="C00000"/>
                </a:solidFill>
              </a:rPr>
              <a:t> </a:t>
            </a:r>
            <a:r>
              <a:rPr dirty="0" sz="3500">
                <a:solidFill>
                  <a:srgbClr val="C00000"/>
                </a:solidFill>
              </a:rPr>
              <a:t>KOLABORASI</a:t>
            </a:r>
            <a:endParaRPr sz="3500"/>
          </a:p>
        </p:txBody>
      </p:sp>
      <p:sp>
        <p:nvSpPr>
          <p:cNvPr id="32" name="object 32"/>
          <p:cNvSpPr/>
          <p:nvPr/>
        </p:nvSpPr>
        <p:spPr>
          <a:xfrm>
            <a:off x="5939028" y="1261872"/>
            <a:ext cx="495300" cy="32384"/>
          </a:xfrm>
          <a:custGeom>
            <a:avLst/>
            <a:gdLst/>
            <a:ahLst/>
            <a:cxnLst/>
            <a:rect l="l" t="t" r="r" b="b"/>
            <a:pathLst>
              <a:path w="495300" h="32384">
                <a:moveTo>
                  <a:pt x="495300" y="0"/>
                </a:moveTo>
                <a:lnTo>
                  <a:pt x="0" y="0"/>
                </a:lnTo>
                <a:lnTo>
                  <a:pt x="0" y="32003"/>
                </a:lnTo>
                <a:lnTo>
                  <a:pt x="495300" y="32003"/>
                </a:lnTo>
                <a:lnTo>
                  <a:pt x="4953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814832" y="318896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20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272283" y="3832859"/>
            <a:ext cx="922019" cy="688975"/>
          </a:xfrm>
          <a:custGeom>
            <a:avLst/>
            <a:gdLst/>
            <a:ahLst/>
            <a:cxnLst/>
            <a:rect l="l" t="t" r="r" b="b"/>
            <a:pathLst>
              <a:path w="922019" h="688975">
                <a:moveTo>
                  <a:pt x="807212" y="0"/>
                </a:moveTo>
                <a:lnTo>
                  <a:pt x="114808" y="0"/>
                </a:lnTo>
                <a:lnTo>
                  <a:pt x="70133" y="9026"/>
                </a:lnTo>
                <a:lnTo>
                  <a:pt x="33639" y="33639"/>
                </a:lnTo>
                <a:lnTo>
                  <a:pt x="9026" y="70133"/>
                </a:lnTo>
                <a:lnTo>
                  <a:pt x="0" y="114807"/>
                </a:lnTo>
                <a:lnTo>
                  <a:pt x="0" y="574039"/>
                </a:lnTo>
                <a:lnTo>
                  <a:pt x="9026" y="618714"/>
                </a:lnTo>
                <a:lnTo>
                  <a:pt x="33639" y="655208"/>
                </a:lnTo>
                <a:lnTo>
                  <a:pt x="70133" y="679821"/>
                </a:lnTo>
                <a:lnTo>
                  <a:pt x="114808" y="688847"/>
                </a:lnTo>
                <a:lnTo>
                  <a:pt x="807212" y="688847"/>
                </a:lnTo>
                <a:lnTo>
                  <a:pt x="851886" y="679821"/>
                </a:lnTo>
                <a:lnTo>
                  <a:pt x="888380" y="655208"/>
                </a:lnTo>
                <a:lnTo>
                  <a:pt x="912993" y="618714"/>
                </a:lnTo>
                <a:lnTo>
                  <a:pt x="922020" y="574039"/>
                </a:lnTo>
                <a:lnTo>
                  <a:pt x="922020" y="114807"/>
                </a:lnTo>
                <a:lnTo>
                  <a:pt x="912993" y="70133"/>
                </a:lnTo>
                <a:lnTo>
                  <a:pt x="888380" y="33639"/>
                </a:lnTo>
                <a:lnTo>
                  <a:pt x="851886" y="9026"/>
                </a:lnTo>
                <a:lnTo>
                  <a:pt x="807212" y="0"/>
                </a:lnTo>
                <a:close/>
              </a:path>
            </a:pathLst>
          </a:custGeom>
          <a:solidFill>
            <a:srgbClr val="4189B3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2539745" y="4013454"/>
            <a:ext cx="3886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rlito"/>
                <a:cs typeface="Carlito"/>
              </a:rPr>
              <a:t>d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772920" y="4178046"/>
            <a:ext cx="1421765" cy="1287145"/>
            <a:chOff x="1772920" y="4178046"/>
            <a:chExt cx="1421765" cy="1287145"/>
          </a:xfrm>
        </p:grpSpPr>
        <p:sp>
          <p:nvSpPr>
            <p:cNvPr id="39" name="object 39"/>
            <p:cNvSpPr/>
            <p:nvPr/>
          </p:nvSpPr>
          <p:spPr>
            <a:xfrm>
              <a:off x="1772920" y="4178046"/>
              <a:ext cx="499109" cy="439420"/>
            </a:xfrm>
            <a:custGeom>
              <a:avLst/>
              <a:gdLst/>
              <a:ahLst/>
              <a:cxnLst/>
              <a:rect l="l" t="t" r="r" b="b"/>
              <a:pathLst>
                <a:path w="499110" h="439420">
                  <a:moveTo>
                    <a:pt x="456270" y="37272"/>
                  </a:moveTo>
                  <a:lnTo>
                    <a:pt x="428377" y="42647"/>
                  </a:lnTo>
                  <a:lnTo>
                    <a:pt x="0" y="417448"/>
                  </a:lnTo>
                  <a:lnTo>
                    <a:pt x="18796" y="438911"/>
                  </a:lnTo>
                  <a:lnTo>
                    <a:pt x="447235" y="64157"/>
                  </a:lnTo>
                  <a:lnTo>
                    <a:pt x="456270" y="37272"/>
                  </a:lnTo>
                  <a:close/>
                </a:path>
                <a:path w="499110" h="439420">
                  <a:moveTo>
                    <a:pt x="496329" y="7873"/>
                  </a:moveTo>
                  <a:lnTo>
                    <a:pt x="468122" y="7873"/>
                  </a:lnTo>
                  <a:lnTo>
                    <a:pt x="487044" y="29336"/>
                  </a:lnTo>
                  <a:lnTo>
                    <a:pt x="447235" y="64157"/>
                  </a:lnTo>
                  <a:lnTo>
                    <a:pt x="432435" y="108203"/>
                  </a:lnTo>
                  <a:lnTo>
                    <a:pt x="429894" y="115696"/>
                  </a:lnTo>
                  <a:lnTo>
                    <a:pt x="433959" y="123697"/>
                  </a:lnTo>
                  <a:lnTo>
                    <a:pt x="448944" y="128777"/>
                  </a:lnTo>
                  <a:lnTo>
                    <a:pt x="457073" y="124713"/>
                  </a:lnTo>
                  <a:lnTo>
                    <a:pt x="459486" y="117220"/>
                  </a:lnTo>
                  <a:lnTo>
                    <a:pt x="496329" y="7873"/>
                  </a:lnTo>
                  <a:close/>
                </a:path>
                <a:path w="499110" h="439420">
                  <a:moveTo>
                    <a:pt x="473608" y="14096"/>
                  </a:moveTo>
                  <a:lnTo>
                    <a:pt x="464057" y="14096"/>
                  </a:lnTo>
                  <a:lnTo>
                    <a:pt x="480313" y="32638"/>
                  </a:lnTo>
                  <a:lnTo>
                    <a:pt x="456270" y="37272"/>
                  </a:lnTo>
                  <a:lnTo>
                    <a:pt x="447235" y="64157"/>
                  </a:lnTo>
                  <a:lnTo>
                    <a:pt x="487044" y="29336"/>
                  </a:lnTo>
                  <a:lnTo>
                    <a:pt x="473608" y="14096"/>
                  </a:lnTo>
                  <a:close/>
                </a:path>
                <a:path w="499110" h="439420">
                  <a:moveTo>
                    <a:pt x="498982" y="0"/>
                  </a:moveTo>
                  <a:lnTo>
                    <a:pt x="369697" y="24891"/>
                  </a:lnTo>
                  <a:lnTo>
                    <a:pt x="364617" y="32384"/>
                  </a:lnTo>
                  <a:lnTo>
                    <a:pt x="366141" y="40131"/>
                  </a:lnTo>
                  <a:lnTo>
                    <a:pt x="367538" y="47878"/>
                  </a:lnTo>
                  <a:lnTo>
                    <a:pt x="375031" y="52958"/>
                  </a:lnTo>
                  <a:lnTo>
                    <a:pt x="428377" y="42647"/>
                  </a:lnTo>
                  <a:lnTo>
                    <a:pt x="468122" y="7873"/>
                  </a:lnTo>
                  <a:lnTo>
                    <a:pt x="496329" y="7873"/>
                  </a:lnTo>
                  <a:lnTo>
                    <a:pt x="498982" y="0"/>
                  </a:lnTo>
                  <a:close/>
                </a:path>
                <a:path w="499110" h="439420">
                  <a:moveTo>
                    <a:pt x="468122" y="7873"/>
                  </a:moveTo>
                  <a:lnTo>
                    <a:pt x="428377" y="42647"/>
                  </a:lnTo>
                  <a:lnTo>
                    <a:pt x="456270" y="37272"/>
                  </a:lnTo>
                  <a:lnTo>
                    <a:pt x="464057" y="14096"/>
                  </a:lnTo>
                  <a:lnTo>
                    <a:pt x="473608" y="14096"/>
                  </a:lnTo>
                  <a:lnTo>
                    <a:pt x="468122" y="7873"/>
                  </a:lnTo>
                  <a:close/>
                </a:path>
                <a:path w="499110" h="439420">
                  <a:moveTo>
                    <a:pt x="464057" y="14096"/>
                  </a:moveTo>
                  <a:lnTo>
                    <a:pt x="456270" y="37272"/>
                  </a:lnTo>
                  <a:lnTo>
                    <a:pt x="480313" y="32638"/>
                  </a:lnTo>
                  <a:lnTo>
                    <a:pt x="464057" y="14096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2272284" y="4776216"/>
              <a:ext cx="922019" cy="688975"/>
            </a:xfrm>
            <a:custGeom>
              <a:avLst/>
              <a:gdLst/>
              <a:ahLst/>
              <a:cxnLst/>
              <a:rect l="l" t="t" r="r" b="b"/>
              <a:pathLst>
                <a:path w="922019" h="688975">
                  <a:moveTo>
                    <a:pt x="807212" y="0"/>
                  </a:moveTo>
                  <a:lnTo>
                    <a:pt x="114808" y="0"/>
                  </a:lnTo>
                  <a:lnTo>
                    <a:pt x="70133" y="9026"/>
                  </a:lnTo>
                  <a:lnTo>
                    <a:pt x="33639" y="33639"/>
                  </a:lnTo>
                  <a:lnTo>
                    <a:pt x="9026" y="70133"/>
                  </a:lnTo>
                  <a:lnTo>
                    <a:pt x="0" y="114807"/>
                  </a:lnTo>
                  <a:lnTo>
                    <a:pt x="0" y="574039"/>
                  </a:lnTo>
                  <a:lnTo>
                    <a:pt x="9026" y="618714"/>
                  </a:lnTo>
                  <a:lnTo>
                    <a:pt x="33639" y="655208"/>
                  </a:lnTo>
                  <a:lnTo>
                    <a:pt x="70133" y="679821"/>
                  </a:lnTo>
                  <a:lnTo>
                    <a:pt x="114808" y="688847"/>
                  </a:lnTo>
                  <a:lnTo>
                    <a:pt x="807212" y="688847"/>
                  </a:lnTo>
                  <a:lnTo>
                    <a:pt x="851886" y="679821"/>
                  </a:lnTo>
                  <a:lnTo>
                    <a:pt x="888380" y="655208"/>
                  </a:lnTo>
                  <a:lnTo>
                    <a:pt x="912993" y="618714"/>
                  </a:lnTo>
                  <a:lnTo>
                    <a:pt x="922020" y="574039"/>
                  </a:lnTo>
                  <a:lnTo>
                    <a:pt x="922020" y="114807"/>
                  </a:lnTo>
                  <a:lnTo>
                    <a:pt x="912993" y="70133"/>
                  </a:lnTo>
                  <a:lnTo>
                    <a:pt x="888380" y="33639"/>
                  </a:lnTo>
                  <a:lnTo>
                    <a:pt x="851886" y="9026"/>
                  </a:lnTo>
                  <a:lnTo>
                    <a:pt x="807212" y="0"/>
                  </a:lnTo>
                  <a:close/>
                </a:path>
              </a:pathLst>
            </a:custGeom>
            <a:solidFill>
              <a:srgbClr val="4189B3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/>
          <p:cNvSpPr txBox="1"/>
          <p:nvPr/>
        </p:nvSpPr>
        <p:spPr>
          <a:xfrm>
            <a:off x="2472944" y="4819269"/>
            <a:ext cx="521334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9375" marR="5080" indent="-6731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dirty="0" sz="1800" spc="-5">
                <a:solidFill>
                  <a:srgbClr val="FFFFFF"/>
                </a:solidFill>
                <a:latin typeface="Carlito"/>
                <a:cs typeface="Carlito"/>
              </a:rPr>
              <a:t>dak  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Ada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14300" y="4261103"/>
            <a:ext cx="2157730" cy="859790"/>
            <a:chOff x="114300" y="4261103"/>
            <a:chExt cx="2157730" cy="859790"/>
          </a:xfrm>
        </p:grpSpPr>
        <p:sp>
          <p:nvSpPr>
            <p:cNvPr id="43" name="object 43"/>
            <p:cNvSpPr/>
            <p:nvPr/>
          </p:nvSpPr>
          <p:spPr>
            <a:xfrm>
              <a:off x="1771904" y="4596383"/>
              <a:ext cx="500380" cy="524510"/>
            </a:xfrm>
            <a:custGeom>
              <a:avLst/>
              <a:gdLst/>
              <a:ahLst/>
              <a:cxnLst/>
              <a:rect l="l" t="t" r="r" b="b"/>
              <a:pathLst>
                <a:path w="500380" h="524510">
                  <a:moveTo>
                    <a:pt x="381507" y="460375"/>
                  </a:moveTo>
                  <a:lnTo>
                    <a:pt x="373506" y="464693"/>
                  </a:lnTo>
                  <a:lnTo>
                    <a:pt x="371347" y="472313"/>
                  </a:lnTo>
                  <a:lnTo>
                    <a:pt x="369188" y="479806"/>
                  </a:lnTo>
                  <a:lnTo>
                    <a:pt x="373506" y="487807"/>
                  </a:lnTo>
                  <a:lnTo>
                    <a:pt x="499871" y="524383"/>
                  </a:lnTo>
                  <a:lnTo>
                    <a:pt x="497351" y="513715"/>
                  </a:lnTo>
                  <a:lnTo>
                    <a:pt x="470026" y="513715"/>
                  </a:lnTo>
                  <a:lnTo>
                    <a:pt x="433655" y="475496"/>
                  </a:lnTo>
                  <a:lnTo>
                    <a:pt x="381507" y="460375"/>
                  </a:lnTo>
                  <a:close/>
                </a:path>
                <a:path w="500380" h="524510">
                  <a:moveTo>
                    <a:pt x="433655" y="475496"/>
                  </a:moveTo>
                  <a:lnTo>
                    <a:pt x="470026" y="513715"/>
                  </a:lnTo>
                  <a:lnTo>
                    <a:pt x="476838" y="507238"/>
                  </a:lnTo>
                  <a:lnTo>
                    <a:pt x="466470" y="507238"/>
                  </a:lnTo>
                  <a:lnTo>
                    <a:pt x="460828" y="483384"/>
                  </a:lnTo>
                  <a:lnTo>
                    <a:pt x="433655" y="475496"/>
                  </a:lnTo>
                  <a:close/>
                </a:path>
                <a:path w="500380" h="524510">
                  <a:moveTo>
                    <a:pt x="461898" y="391541"/>
                  </a:moveTo>
                  <a:lnTo>
                    <a:pt x="454278" y="393446"/>
                  </a:lnTo>
                  <a:lnTo>
                    <a:pt x="446531" y="395224"/>
                  </a:lnTo>
                  <a:lnTo>
                    <a:pt x="441832" y="402971"/>
                  </a:lnTo>
                  <a:lnTo>
                    <a:pt x="443610" y="410591"/>
                  </a:lnTo>
                  <a:lnTo>
                    <a:pt x="454284" y="455714"/>
                  </a:lnTo>
                  <a:lnTo>
                    <a:pt x="490727" y="494030"/>
                  </a:lnTo>
                  <a:lnTo>
                    <a:pt x="470026" y="513715"/>
                  </a:lnTo>
                  <a:lnTo>
                    <a:pt x="497351" y="513715"/>
                  </a:lnTo>
                  <a:lnTo>
                    <a:pt x="471423" y="403987"/>
                  </a:lnTo>
                  <a:lnTo>
                    <a:pt x="469645" y="396367"/>
                  </a:lnTo>
                  <a:lnTo>
                    <a:pt x="461898" y="391541"/>
                  </a:lnTo>
                  <a:close/>
                </a:path>
                <a:path w="500380" h="524510">
                  <a:moveTo>
                    <a:pt x="460828" y="483384"/>
                  </a:moveTo>
                  <a:lnTo>
                    <a:pt x="466470" y="507238"/>
                  </a:lnTo>
                  <a:lnTo>
                    <a:pt x="484377" y="490220"/>
                  </a:lnTo>
                  <a:lnTo>
                    <a:pt x="460828" y="483384"/>
                  </a:lnTo>
                  <a:close/>
                </a:path>
                <a:path w="500380" h="524510">
                  <a:moveTo>
                    <a:pt x="454284" y="455714"/>
                  </a:moveTo>
                  <a:lnTo>
                    <a:pt x="460828" y="483384"/>
                  </a:lnTo>
                  <a:lnTo>
                    <a:pt x="484377" y="490220"/>
                  </a:lnTo>
                  <a:lnTo>
                    <a:pt x="466470" y="507238"/>
                  </a:lnTo>
                  <a:lnTo>
                    <a:pt x="476838" y="507238"/>
                  </a:lnTo>
                  <a:lnTo>
                    <a:pt x="490727" y="494030"/>
                  </a:lnTo>
                  <a:lnTo>
                    <a:pt x="454284" y="455714"/>
                  </a:lnTo>
                  <a:close/>
                </a:path>
                <a:path w="500380" h="524510">
                  <a:moveTo>
                    <a:pt x="20827" y="0"/>
                  </a:moveTo>
                  <a:lnTo>
                    <a:pt x="0" y="19812"/>
                  </a:lnTo>
                  <a:lnTo>
                    <a:pt x="433655" y="475496"/>
                  </a:lnTo>
                  <a:lnTo>
                    <a:pt x="460828" y="483384"/>
                  </a:lnTo>
                  <a:lnTo>
                    <a:pt x="454284" y="455714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14300" y="4261103"/>
              <a:ext cx="1667510" cy="688975"/>
            </a:xfrm>
            <a:custGeom>
              <a:avLst/>
              <a:gdLst/>
              <a:ahLst/>
              <a:cxnLst/>
              <a:rect l="l" t="t" r="r" b="b"/>
              <a:pathLst>
                <a:path w="1667510" h="688975">
                  <a:moveTo>
                    <a:pt x="1552448" y="0"/>
                  </a:moveTo>
                  <a:lnTo>
                    <a:pt x="114807" y="0"/>
                  </a:lnTo>
                  <a:lnTo>
                    <a:pt x="70117" y="9026"/>
                  </a:lnTo>
                  <a:lnTo>
                    <a:pt x="33624" y="33639"/>
                  </a:lnTo>
                  <a:lnTo>
                    <a:pt x="9021" y="70133"/>
                  </a:lnTo>
                  <a:lnTo>
                    <a:pt x="0" y="114808"/>
                  </a:lnTo>
                  <a:lnTo>
                    <a:pt x="0" y="574040"/>
                  </a:lnTo>
                  <a:lnTo>
                    <a:pt x="9021" y="618714"/>
                  </a:lnTo>
                  <a:lnTo>
                    <a:pt x="33624" y="655208"/>
                  </a:lnTo>
                  <a:lnTo>
                    <a:pt x="70117" y="679821"/>
                  </a:lnTo>
                  <a:lnTo>
                    <a:pt x="114807" y="688848"/>
                  </a:lnTo>
                  <a:lnTo>
                    <a:pt x="1552448" y="688848"/>
                  </a:lnTo>
                  <a:lnTo>
                    <a:pt x="1597122" y="679821"/>
                  </a:lnTo>
                  <a:lnTo>
                    <a:pt x="1633616" y="655208"/>
                  </a:lnTo>
                  <a:lnTo>
                    <a:pt x="1658229" y="618714"/>
                  </a:lnTo>
                  <a:lnTo>
                    <a:pt x="1667256" y="574040"/>
                  </a:lnTo>
                  <a:lnTo>
                    <a:pt x="1667256" y="114808"/>
                  </a:lnTo>
                  <a:lnTo>
                    <a:pt x="1658229" y="70133"/>
                  </a:lnTo>
                  <a:lnTo>
                    <a:pt x="1633616" y="33639"/>
                  </a:lnTo>
                  <a:lnTo>
                    <a:pt x="1597122" y="9026"/>
                  </a:lnTo>
                  <a:lnTo>
                    <a:pt x="1552448" y="0"/>
                  </a:lnTo>
                  <a:close/>
                </a:path>
              </a:pathLst>
            </a:custGeom>
            <a:solidFill>
              <a:srgbClr val="4189B3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/>
          <p:cNvSpPr txBox="1"/>
          <p:nvPr/>
        </p:nvSpPr>
        <p:spPr>
          <a:xfrm>
            <a:off x="334467" y="4441393"/>
            <a:ext cx="122809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Perencanaan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2921507" y="3662171"/>
            <a:ext cx="5331460" cy="2037714"/>
            <a:chOff x="2921507" y="3662171"/>
            <a:chExt cx="5331460" cy="2037714"/>
          </a:xfrm>
        </p:grpSpPr>
        <p:sp>
          <p:nvSpPr>
            <p:cNvPr id="47" name="object 47"/>
            <p:cNvSpPr/>
            <p:nvPr/>
          </p:nvSpPr>
          <p:spPr>
            <a:xfrm>
              <a:off x="3194938" y="4088786"/>
              <a:ext cx="817880" cy="171450"/>
            </a:xfrm>
            <a:custGeom>
              <a:avLst/>
              <a:gdLst/>
              <a:ahLst/>
              <a:cxnLst/>
              <a:rect l="l" t="t" r="r" b="b"/>
              <a:pathLst>
                <a:path w="817879" h="171450">
                  <a:moveTo>
                    <a:pt x="785092" y="65891"/>
                  </a:moveTo>
                  <a:lnTo>
                    <a:pt x="779907" y="65891"/>
                  </a:lnTo>
                  <a:lnTo>
                    <a:pt x="780161" y="103991"/>
                  </a:lnTo>
                  <a:lnTo>
                    <a:pt x="709605" y="104393"/>
                  </a:lnTo>
                  <a:lnTo>
                    <a:pt x="656336" y="135868"/>
                  </a:lnTo>
                  <a:lnTo>
                    <a:pt x="650732" y="140918"/>
                  </a:lnTo>
                  <a:lnTo>
                    <a:pt x="647604" y="147504"/>
                  </a:lnTo>
                  <a:lnTo>
                    <a:pt x="647192" y="154781"/>
                  </a:lnTo>
                  <a:lnTo>
                    <a:pt x="649732" y="161903"/>
                  </a:lnTo>
                  <a:lnTo>
                    <a:pt x="654782" y="167562"/>
                  </a:lnTo>
                  <a:lnTo>
                    <a:pt x="661368" y="170697"/>
                  </a:lnTo>
                  <a:lnTo>
                    <a:pt x="668645" y="171118"/>
                  </a:lnTo>
                  <a:lnTo>
                    <a:pt x="675766" y="168634"/>
                  </a:lnTo>
                  <a:lnTo>
                    <a:pt x="817752" y="84687"/>
                  </a:lnTo>
                  <a:lnTo>
                    <a:pt x="785092" y="65891"/>
                  </a:lnTo>
                  <a:close/>
                </a:path>
                <a:path w="817879" h="171450">
                  <a:moveTo>
                    <a:pt x="709454" y="66292"/>
                  </a:moveTo>
                  <a:lnTo>
                    <a:pt x="0" y="70336"/>
                  </a:lnTo>
                  <a:lnTo>
                    <a:pt x="254" y="108436"/>
                  </a:lnTo>
                  <a:lnTo>
                    <a:pt x="709605" y="104393"/>
                  </a:lnTo>
                  <a:lnTo>
                    <a:pt x="742187" y="85142"/>
                  </a:lnTo>
                  <a:lnTo>
                    <a:pt x="709454" y="66292"/>
                  </a:lnTo>
                  <a:close/>
                </a:path>
                <a:path w="817879" h="171450">
                  <a:moveTo>
                    <a:pt x="742187" y="85142"/>
                  </a:moveTo>
                  <a:lnTo>
                    <a:pt x="709605" y="104393"/>
                  </a:lnTo>
                  <a:lnTo>
                    <a:pt x="780161" y="103991"/>
                  </a:lnTo>
                  <a:lnTo>
                    <a:pt x="780144" y="101451"/>
                  </a:lnTo>
                  <a:lnTo>
                    <a:pt x="770509" y="101451"/>
                  </a:lnTo>
                  <a:lnTo>
                    <a:pt x="742187" y="85142"/>
                  </a:lnTo>
                  <a:close/>
                </a:path>
                <a:path w="817879" h="171450">
                  <a:moveTo>
                    <a:pt x="770255" y="68558"/>
                  </a:moveTo>
                  <a:lnTo>
                    <a:pt x="742187" y="85142"/>
                  </a:lnTo>
                  <a:lnTo>
                    <a:pt x="770509" y="101451"/>
                  </a:lnTo>
                  <a:lnTo>
                    <a:pt x="770255" y="68558"/>
                  </a:lnTo>
                  <a:close/>
                </a:path>
                <a:path w="817879" h="171450">
                  <a:moveTo>
                    <a:pt x="779924" y="68558"/>
                  </a:moveTo>
                  <a:lnTo>
                    <a:pt x="770255" y="68558"/>
                  </a:lnTo>
                  <a:lnTo>
                    <a:pt x="770509" y="101451"/>
                  </a:lnTo>
                  <a:lnTo>
                    <a:pt x="780144" y="101451"/>
                  </a:lnTo>
                  <a:lnTo>
                    <a:pt x="779924" y="68558"/>
                  </a:lnTo>
                  <a:close/>
                </a:path>
                <a:path w="817879" h="171450">
                  <a:moveTo>
                    <a:pt x="779907" y="65891"/>
                  </a:moveTo>
                  <a:lnTo>
                    <a:pt x="709454" y="66292"/>
                  </a:lnTo>
                  <a:lnTo>
                    <a:pt x="742187" y="85142"/>
                  </a:lnTo>
                  <a:lnTo>
                    <a:pt x="770255" y="68558"/>
                  </a:lnTo>
                  <a:lnTo>
                    <a:pt x="779924" y="68558"/>
                  </a:lnTo>
                  <a:lnTo>
                    <a:pt x="779907" y="65891"/>
                  </a:lnTo>
                  <a:close/>
                </a:path>
                <a:path w="817879" h="171450">
                  <a:moveTo>
                    <a:pt x="667631" y="0"/>
                  </a:moveTo>
                  <a:lnTo>
                    <a:pt x="660368" y="502"/>
                  </a:lnTo>
                  <a:lnTo>
                    <a:pt x="653819" y="3694"/>
                  </a:lnTo>
                  <a:lnTo>
                    <a:pt x="648843" y="9376"/>
                  </a:lnTo>
                  <a:lnTo>
                    <a:pt x="646398" y="16569"/>
                  </a:lnTo>
                  <a:lnTo>
                    <a:pt x="646906" y="23870"/>
                  </a:lnTo>
                  <a:lnTo>
                    <a:pt x="650128" y="30432"/>
                  </a:lnTo>
                  <a:lnTo>
                    <a:pt x="655827" y="35411"/>
                  </a:lnTo>
                  <a:lnTo>
                    <a:pt x="709454" y="66292"/>
                  </a:lnTo>
                  <a:lnTo>
                    <a:pt x="785092" y="65891"/>
                  </a:lnTo>
                  <a:lnTo>
                    <a:pt x="674751" y="2391"/>
                  </a:lnTo>
                  <a:lnTo>
                    <a:pt x="667631" y="0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7347076" y="3662171"/>
              <a:ext cx="905510" cy="171450"/>
            </a:xfrm>
            <a:custGeom>
              <a:avLst/>
              <a:gdLst/>
              <a:ahLst/>
              <a:cxnLst/>
              <a:rect l="l" t="t" r="r" b="b"/>
              <a:pathLst>
                <a:path w="905509" h="171450">
                  <a:moveTo>
                    <a:pt x="734568" y="0"/>
                  </a:moveTo>
                  <a:lnTo>
                    <a:pt x="734271" y="57144"/>
                  </a:lnTo>
                  <a:lnTo>
                    <a:pt x="762762" y="57276"/>
                  </a:lnTo>
                  <a:lnTo>
                    <a:pt x="762507" y="114426"/>
                  </a:lnTo>
                  <a:lnTo>
                    <a:pt x="733974" y="114426"/>
                  </a:lnTo>
                  <a:lnTo>
                    <a:pt x="733678" y="171450"/>
                  </a:lnTo>
                  <a:lnTo>
                    <a:pt x="849003" y="114426"/>
                  </a:lnTo>
                  <a:lnTo>
                    <a:pt x="762507" y="114426"/>
                  </a:lnTo>
                  <a:lnTo>
                    <a:pt x="849272" y="114293"/>
                  </a:lnTo>
                  <a:lnTo>
                    <a:pt x="905509" y="86486"/>
                  </a:lnTo>
                  <a:lnTo>
                    <a:pt x="734568" y="0"/>
                  </a:lnTo>
                  <a:close/>
                </a:path>
                <a:path w="905509" h="171450">
                  <a:moveTo>
                    <a:pt x="734271" y="57144"/>
                  </a:moveTo>
                  <a:lnTo>
                    <a:pt x="733975" y="114293"/>
                  </a:lnTo>
                  <a:lnTo>
                    <a:pt x="762507" y="114426"/>
                  </a:lnTo>
                  <a:lnTo>
                    <a:pt x="762762" y="57276"/>
                  </a:lnTo>
                  <a:lnTo>
                    <a:pt x="734271" y="57144"/>
                  </a:lnTo>
                  <a:close/>
                </a:path>
                <a:path w="905509" h="171450">
                  <a:moveTo>
                    <a:pt x="253" y="53720"/>
                  </a:moveTo>
                  <a:lnTo>
                    <a:pt x="0" y="110870"/>
                  </a:lnTo>
                  <a:lnTo>
                    <a:pt x="733975" y="114293"/>
                  </a:lnTo>
                  <a:lnTo>
                    <a:pt x="734271" y="57144"/>
                  </a:lnTo>
                  <a:lnTo>
                    <a:pt x="253" y="53720"/>
                  </a:lnTo>
                  <a:close/>
                </a:path>
              </a:pathLst>
            </a:custGeom>
            <a:solidFill>
              <a:srgbClr val="FDC3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921507" y="5070347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968751" y="5105399"/>
              <a:ext cx="504469" cy="59439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980943" y="5109971"/>
              <a:ext cx="486156" cy="48615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2" name="object 52"/>
          <p:cNvSpPr txBox="1"/>
          <p:nvPr/>
        </p:nvSpPr>
        <p:spPr>
          <a:xfrm>
            <a:off x="3152648" y="5189346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7045452" y="4767071"/>
            <a:ext cx="600710" cy="629920"/>
            <a:chOff x="7045452" y="4767071"/>
            <a:chExt cx="600710" cy="629920"/>
          </a:xfrm>
        </p:grpSpPr>
        <p:sp>
          <p:nvSpPr>
            <p:cNvPr id="54" name="object 54"/>
            <p:cNvSpPr/>
            <p:nvPr/>
          </p:nvSpPr>
          <p:spPr>
            <a:xfrm>
              <a:off x="7045452" y="4767071"/>
              <a:ext cx="600443" cy="59893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7092696" y="4802085"/>
              <a:ext cx="504469" cy="59439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7104888" y="4806695"/>
              <a:ext cx="486155" cy="48615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7" name="object 57"/>
          <p:cNvSpPr txBox="1"/>
          <p:nvPr/>
        </p:nvSpPr>
        <p:spPr>
          <a:xfrm>
            <a:off x="7276845" y="4886325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11332464" y="4303776"/>
            <a:ext cx="600710" cy="629920"/>
            <a:chOff x="11332464" y="4303776"/>
            <a:chExt cx="600710" cy="629920"/>
          </a:xfrm>
        </p:grpSpPr>
        <p:sp>
          <p:nvSpPr>
            <p:cNvPr id="59" name="object 59"/>
            <p:cNvSpPr/>
            <p:nvPr/>
          </p:nvSpPr>
          <p:spPr>
            <a:xfrm>
              <a:off x="11332464" y="4303776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11379708" y="4338789"/>
              <a:ext cx="504469" cy="59439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11391900" y="4343400"/>
              <a:ext cx="486155" cy="48615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2" name="object 62"/>
          <p:cNvSpPr txBox="1"/>
          <p:nvPr/>
        </p:nvSpPr>
        <p:spPr>
          <a:xfrm>
            <a:off x="11565381" y="4422140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3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10414761" y="2241550"/>
            <a:ext cx="1545590" cy="1041400"/>
            <a:chOff x="10414761" y="2241550"/>
            <a:chExt cx="1545590" cy="1041400"/>
          </a:xfrm>
        </p:grpSpPr>
        <p:sp>
          <p:nvSpPr>
            <p:cNvPr id="64" name="object 64"/>
            <p:cNvSpPr/>
            <p:nvPr/>
          </p:nvSpPr>
          <p:spPr>
            <a:xfrm>
              <a:off x="10421111" y="2247900"/>
              <a:ext cx="1295400" cy="687705"/>
            </a:xfrm>
            <a:custGeom>
              <a:avLst/>
              <a:gdLst/>
              <a:ahLst/>
              <a:cxnLst/>
              <a:rect l="l" t="t" r="r" b="b"/>
              <a:pathLst>
                <a:path w="1295400" h="687705">
                  <a:moveTo>
                    <a:pt x="1180846" y="0"/>
                  </a:moveTo>
                  <a:lnTo>
                    <a:pt x="114554" y="0"/>
                  </a:lnTo>
                  <a:lnTo>
                    <a:pt x="69973" y="9005"/>
                  </a:lnTo>
                  <a:lnTo>
                    <a:pt x="33559" y="33559"/>
                  </a:lnTo>
                  <a:lnTo>
                    <a:pt x="9005" y="69973"/>
                  </a:lnTo>
                  <a:lnTo>
                    <a:pt x="0" y="114553"/>
                  </a:lnTo>
                  <a:lnTo>
                    <a:pt x="0" y="572770"/>
                  </a:lnTo>
                  <a:lnTo>
                    <a:pt x="9005" y="617350"/>
                  </a:lnTo>
                  <a:lnTo>
                    <a:pt x="33559" y="653764"/>
                  </a:lnTo>
                  <a:lnTo>
                    <a:pt x="69973" y="678318"/>
                  </a:lnTo>
                  <a:lnTo>
                    <a:pt x="114554" y="687324"/>
                  </a:lnTo>
                  <a:lnTo>
                    <a:pt x="1180846" y="687324"/>
                  </a:lnTo>
                  <a:lnTo>
                    <a:pt x="1225426" y="678318"/>
                  </a:lnTo>
                  <a:lnTo>
                    <a:pt x="1261840" y="653764"/>
                  </a:lnTo>
                  <a:lnTo>
                    <a:pt x="1286394" y="617350"/>
                  </a:lnTo>
                  <a:lnTo>
                    <a:pt x="1295400" y="572770"/>
                  </a:lnTo>
                  <a:lnTo>
                    <a:pt x="1295400" y="114553"/>
                  </a:lnTo>
                  <a:lnTo>
                    <a:pt x="1286394" y="69973"/>
                  </a:lnTo>
                  <a:lnTo>
                    <a:pt x="1261840" y="33559"/>
                  </a:lnTo>
                  <a:lnTo>
                    <a:pt x="1225426" y="9005"/>
                  </a:lnTo>
                  <a:lnTo>
                    <a:pt x="1180846" y="0"/>
                  </a:lnTo>
                  <a:close/>
                </a:path>
              </a:pathLst>
            </a:custGeom>
            <a:solidFill>
              <a:srgbClr val="F6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10421111" y="2247900"/>
              <a:ext cx="1295400" cy="687705"/>
            </a:xfrm>
            <a:custGeom>
              <a:avLst/>
              <a:gdLst/>
              <a:ahLst/>
              <a:cxnLst/>
              <a:rect l="l" t="t" r="r" b="b"/>
              <a:pathLst>
                <a:path w="1295400" h="687705">
                  <a:moveTo>
                    <a:pt x="0" y="114553"/>
                  </a:moveTo>
                  <a:lnTo>
                    <a:pt x="9005" y="69973"/>
                  </a:lnTo>
                  <a:lnTo>
                    <a:pt x="33559" y="33559"/>
                  </a:lnTo>
                  <a:lnTo>
                    <a:pt x="69973" y="9005"/>
                  </a:lnTo>
                  <a:lnTo>
                    <a:pt x="114554" y="0"/>
                  </a:lnTo>
                  <a:lnTo>
                    <a:pt x="1180846" y="0"/>
                  </a:lnTo>
                  <a:lnTo>
                    <a:pt x="1225426" y="9005"/>
                  </a:lnTo>
                  <a:lnTo>
                    <a:pt x="1261840" y="33559"/>
                  </a:lnTo>
                  <a:lnTo>
                    <a:pt x="1286394" y="69973"/>
                  </a:lnTo>
                  <a:lnTo>
                    <a:pt x="1295400" y="114553"/>
                  </a:lnTo>
                  <a:lnTo>
                    <a:pt x="1295400" y="572770"/>
                  </a:lnTo>
                  <a:lnTo>
                    <a:pt x="1286394" y="617350"/>
                  </a:lnTo>
                  <a:lnTo>
                    <a:pt x="1261840" y="653764"/>
                  </a:lnTo>
                  <a:lnTo>
                    <a:pt x="1225426" y="678318"/>
                  </a:lnTo>
                  <a:lnTo>
                    <a:pt x="1180846" y="687324"/>
                  </a:lnTo>
                  <a:lnTo>
                    <a:pt x="114554" y="687324"/>
                  </a:lnTo>
                  <a:lnTo>
                    <a:pt x="69973" y="678318"/>
                  </a:lnTo>
                  <a:lnTo>
                    <a:pt x="33559" y="653764"/>
                  </a:lnTo>
                  <a:lnTo>
                    <a:pt x="9005" y="617350"/>
                  </a:lnTo>
                  <a:lnTo>
                    <a:pt x="0" y="572770"/>
                  </a:lnTo>
                  <a:lnTo>
                    <a:pt x="0" y="114553"/>
                  </a:lnTo>
                  <a:close/>
                </a:path>
              </a:pathLst>
            </a:custGeom>
            <a:ln w="12699">
              <a:solidFill>
                <a:srgbClr val="B56A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11359895" y="2653283"/>
              <a:ext cx="600443" cy="598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11407139" y="2688297"/>
              <a:ext cx="504469" cy="59439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11419331" y="2692908"/>
              <a:ext cx="486156" cy="48615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9" name="object 69"/>
          <p:cNvSpPr txBox="1"/>
          <p:nvPr/>
        </p:nvSpPr>
        <p:spPr>
          <a:xfrm>
            <a:off x="10625455" y="2289505"/>
            <a:ext cx="1108075" cy="10299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i="1">
                <a:solidFill>
                  <a:srgbClr val="FFFFFF"/>
                </a:solidFill>
                <a:latin typeface="Carlito"/>
                <a:cs typeface="Carlito"/>
              </a:rPr>
              <a:t>Review</a:t>
            </a:r>
            <a:r>
              <a:rPr dirty="0" sz="1800" spc="-20" i="1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800">
                <a:solidFill>
                  <a:srgbClr val="FFFFFF"/>
                </a:solidFill>
                <a:latin typeface="Carlito"/>
                <a:cs typeface="Carlito"/>
              </a:rPr>
              <a:t>&amp;</a:t>
            </a:r>
            <a:endParaRPr sz="1800">
              <a:latin typeface="Carlito"/>
              <a:cs typeface="Carlito"/>
            </a:endParaRPr>
          </a:p>
          <a:p>
            <a:pPr marL="73660">
              <a:lnSpc>
                <a:spcPts val="1895"/>
              </a:lnSpc>
              <a:spcBef>
                <a:spcPts val="5"/>
              </a:spcBef>
            </a:pPr>
            <a:r>
              <a:rPr dirty="0" sz="1800" spc="-10">
                <a:solidFill>
                  <a:srgbClr val="FFFFFF"/>
                </a:solidFill>
                <a:latin typeface="Carlito"/>
                <a:cs typeface="Carlito"/>
              </a:rPr>
              <a:t>Evaluasi</a:t>
            </a:r>
            <a:endParaRPr sz="1800">
              <a:latin typeface="Carlito"/>
              <a:cs typeface="Carlito"/>
            </a:endParaRPr>
          </a:p>
          <a:p>
            <a:pPr marL="979169">
              <a:lnSpc>
                <a:spcPts val="1789"/>
              </a:lnSpc>
            </a:pPr>
            <a:r>
              <a:rPr dirty="0" sz="1800" b="1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endParaRPr sz="1800">
              <a:latin typeface="Carlito"/>
              <a:cs typeface="Carlito"/>
            </a:endParaRPr>
          </a:p>
          <a:p>
            <a:pPr marL="66675">
              <a:lnSpc>
                <a:spcPts val="2055"/>
              </a:lnSpc>
            </a:pPr>
            <a:r>
              <a:rPr dirty="0" sz="1800" spc="-5" b="1">
                <a:solidFill>
                  <a:srgbClr val="FFFFFF"/>
                </a:solidFill>
                <a:latin typeface="Carlito"/>
                <a:cs typeface="Carlito"/>
              </a:rPr>
              <a:t>Seluruh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9" y="6403847"/>
            <a:ext cx="124968" cy="17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362943" y="6403847"/>
            <a:ext cx="126491" cy="170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186669" y="6411803"/>
            <a:ext cx="278130" cy="1200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15"/>
              </a:lnSpc>
            </a:pPr>
            <a:r>
              <a:rPr dirty="0" sz="800" spc="-10">
                <a:latin typeface="Arial"/>
                <a:cs typeface="Arial"/>
              </a:rPr>
              <a:t>C</a:t>
            </a:r>
            <a:r>
              <a:rPr dirty="0" sz="800">
                <a:latin typeface="Arial"/>
                <a:cs typeface="Arial"/>
              </a:rPr>
              <a:t>r</a:t>
            </a:r>
            <a:r>
              <a:rPr dirty="0" sz="800" spc="20">
                <a:latin typeface="Arial"/>
                <a:cs typeface="Arial"/>
              </a:rPr>
              <a:t>e</a:t>
            </a:r>
            <a:r>
              <a:rPr dirty="0" sz="800" spc="-10">
                <a:latin typeface="Arial"/>
                <a:cs typeface="Arial"/>
              </a:rPr>
              <a:t>a</a:t>
            </a:r>
            <a:r>
              <a:rPr dirty="0" sz="800" spc="35">
                <a:latin typeface="Arial"/>
                <a:cs typeface="Arial"/>
              </a:rPr>
              <a:t>t</a:t>
            </a:r>
            <a:r>
              <a:rPr dirty="0" sz="800" spc="-5">
                <a:latin typeface="Arial"/>
                <a:cs typeface="Arial"/>
              </a:rPr>
              <a:t>i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65220" y="6411803"/>
            <a:ext cx="720090" cy="1200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15"/>
              </a:lnSpc>
            </a:pPr>
            <a:r>
              <a:rPr dirty="0" sz="800" spc="25">
                <a:latin typeface="Arial"/>
                <a:cs typeface="Arial"/>
              </a:rPr>
              <a:t>ve </a:t>
            </a:r>
            <a:r>
              <a:rPr dirty="0" sz="800" spc="10">
                <a:latin typeface="Arial"/>
                <a:cs typeface="Arial"/>
              </a:rPr>
              <a:t>Solgan</a:t>
            </a:r>
            <a:r>
              <a:rPr dirty="0" sz="800" spc="-170">
                <a:latin typeface="Arial"/>
                <a:cs typeface="Arial"/>
              </a:rPr>
              <a:t> </a:t>
            </a:r>
            <a:r>
              <a:rPr dirty="0" sz="800" spc="15">
                <a:latin typeface="Arial"/>
                <a:cs typeface="Arial"/>
              </a:rPr>
              <a:t>Here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1000" y="1773923"/>
            <a:ext cx="11430000" cy="1263650"/>
            <a:chOff x="381000" y="1773923"/>
            <a:chExt cx="11430000" cy="1263650"/>
          </a:xfrm>
        </p:grpSpPr>
        <p:sp>
          <p:nvSpPr>
            <p:cNvPr id="7" name="object 7"/>
            <p:cNvSpPr/>
            <p:nvPr/>
          </p:nvSpPr>
          <p:spPr>
            <a:xfrm>
              <a:off x="381000" y="1782445"/>
              <a:ext cx="1262380" cy="309880"/>
            </a:xfrm>
            <a:custGeom>
              <a:avLst/>
              <a:gdLst/>
              <a:ahLst/>
              <a:cxnLst/>
              <a:rect l="l" t="t" r="r" b="b"/>
              <a:pathLst>
                <a:path w="1262380" h="309880">
                  <a:moveTo>
                    <a:pt x="1262164" y="0"/>
                  </a:moveTo>
                  <a:lnTo>
                    <a:pt x="0" y="0"/>
                  </a:lnTo>
                  <a:lnTo>
                    <a:pt x="0" y="309625"/>
                  </a:lnTo>
                  <a:lnTo>
                    <a:pt x="1262164" y="309625"/>
                  </a:lnTo>
                  <a:lnTo>
                    <a:pt x="12621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43126" y="1782444"/>
              <a:ext cx="10168255" cy="309880"/>
            </a:xfrm>
            <a:custGeom>
              <a:avLst/>
              <a:gdLst/>
              <a:ahLst/>
              <a:cxnLst/>
              <a:rect l="l" t="t" r="r" b="b"/>
              <a:pathLst>
                <a:path w="10168255" h="309880">
                  <a:moveTo>
                    <a:pt x="8848725" y="0"/>
                  </a:moveTo>
                  <a:lnTo>
                    <a:pt x="0" y="0"/>
                  </a:lnTo>
                  <a:lnTo>
                    <a:pt x="0" y="309626"/>
                  </a:lnTo>
                  <a:lnTo>
                    <a:pt x="8848725" y="309626"/>
                  </a:lnTo>
                  <a:lnTo>
                    <a:pt x="8848725" y="0"/>
                  </a:lnTo>
                  <a:close/>
                </a:path>
                <a:path w="10168255" h="309880">
                  <a:moveTo>
                    <a:pt x="10167874" y="0"/>
                  </a:moveTo>
                  <a:lnTo>
                    <a:pt x="8848852" y="0"/>
                  </a:lnTo>
                  <a:lnTo>
                    <a:pt x="8848852" y="309626"/>
                  </a:lnTo>
                  <a:lnTo>
                    <a:pt x="10167874" y="309626"/>
                  </a:lnTo>
                  <a:lnTo>
                    <a:pt x="101678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1000" y="2092071"/>
              <a:ext cx="1262380" cy="944880"/>
            </a:xfrm>
            <a:custGeom>
              <a:avLst/>
              <a:gdLst/>
              <a:ahLst/>
              <a:cxnLst/>
              <a:rect l="l" t="t" r="r" b="b"/>
              <a:pathLst>
                <a:path w="1262380" h="944880">
                  <a:moveTo>
                    <a:pt x="1262164" y="0"/>
                  </a:moveTo>
                  <a:lnTo>
                    <a:pt x="0" y="0"/>
                  </a:lnTo>
                  <a:lnTo>
                    <a:pt x="0" y="944879"/>
                  </a:lnTo>
                  <a:lnTo>
                    <a:pt x="1262164" y="944879"/>
                  </a:lnTo>
                  <a:lnTo>
                    <a:pt x="12621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643126" y="2092070"/>
              <a:ext cx="10168255" cy="944880"/>
            </a:xfrm>
            <a:custGeom>
              <a:avLst/>
              <a:gdLst/>
              <a:ahLst/>
              <a:cxnLst/>
              <a:rect l="l" t="t" r="r" b="b"/>
              <a:pathLst>
                <a:path w="10168255" h="944880">
                  <a:moveTo>
                    <a:pt x="8848725" y="0"/>
                  </a:moveTo>
                  <a:lnTo>
                    <a:pt x="0" y="0"/>
                  </a:lnTo>
                  <a:lnTo>
                    <a:pt x="0" y="944880"/>
                  </a:lnTo>
                  <a:lnTo>
                    <a:pt x="8848725" y="944880"/>
                  </a:lnTo>
                  <a:lnTo>
                    <a:pt x="8848725" y="0"/>
                  </a:lnTo>
                  <a:close/>
                </a:path>
                <a:path w="10168255" h="944880">
                  <a:moveTo>
                    <a:pt x="10167874" y="0"/>
                  </a:moveTo>
                  <a:lnTo>
                    <a:pt x="8848852" y="0"/>
                  </a:lnTo>
                  <a:lnTo>
                    <a:pt x="8848852" y="944880"/>
                  </a:lnTo>
                  <a:lnTo>
                    <a:pt x="10167874" y="944880"/>
                  </a:lnTo>
                  <a:lnTo>
                    <a:pt x="10167874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26363" y="1773923"/>
              <a:ext cx="784098" cy="3985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690615" y="1773923"/>
              <a:ext cx="767334" cy="3985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0750295" y="1773923"/>
              <a:ext cx="816101" cy="39853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381000" y="693927"/>
          <a:ext cx="11430000" cy="6018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2380"/>
                <a:gridCol w="5447030"/>
                <a:gridCol w="2353309"/>
                <a:gridCol w="2367915"/>
              </a:tblGrid>
              <a:tr h="53797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Tata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Kelola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63182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1141095" marR="140335">
                        <a:lnSpc>
                          <a:spcPct val="107100"/>
                        </a:lnSpc>
                        <a:spcBef>
                          <a:spcPts val="185"/>
                        </a:spcBef>
                      </a:pP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</a:t>
                      </a:r>
                      <a:r>
                        <a:rPr dirty="0" sz="1400" spc="-2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n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y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en</a:t>
                      </a:r>
                      <a:r>
                        <a:rPr dirty="0" sz="1400" spc="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g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g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 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TIK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53784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20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Kematangan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Kolaborasi Penerapan</a:t>
                      </a:r>
                      <a:r>
                        <a:rPr dirty="0" sz="160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SPBE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7465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09625">
                <a:tc rowSpan="2">
                  <a:txBody>
                    <a:bodyPr/>
                    <a:lstStyle/>
                    <a:p>
                      <a:pPr marL="35750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9369"/>
                </a:tc>
                <a:tc>
                  <a:txBody>
                    <a:bodyPr/>
                    <a:lstStyle/>
                    <a:p>
                      <a:pPr algn="r" marR="74993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1400" spc="-25">
                          <a:latin typeface="Carlito"/>
                          <a:cs typeface="Carlito"/>
                        </a:rPr>
                        <a:t>K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ri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t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93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2049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9369"/>
                </a:tc>
              </a:tr>
              <a:tr h="240347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9369"/>
                </a:tc>
                <a:tc gridSpan="3" rowSpan="2">
                  <a:txBody>
                    <a:bodyPr/>
                    <a:lstStyle/>
                    <a:p>
                      <a:pPr marL="91440" marR="168275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Kolaborasi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antar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unit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 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Pusat/Perangkat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dalam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penerapan SPBE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belum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atau  telah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dilaksanakan.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Kondisi: Kolaborasi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antar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unit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 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Pusat/Perangkat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dalam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penerapan</a:t>
                      </a:r>
                      <a:r>
                        <a:rPr dirty="0" sz="1400" spc="12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 spc="-5" b="1">
                          <a:latin typeface="Carlito"/>
                          <a:cs typeface="Carlito"/>
                        </a:rPr>
                        <a:t>dilaksanakan tanpa</a:t>
                      </a:r>
                      <a:r>
                        <a:rPr dirty="0" sz="1400" spc="-7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perencanaan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4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045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15570">
                    <a:solidFill>
                      <a:srgbClr val="C0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944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kolaborasi antar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unit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 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Pusat/Perangkat</a:t>
                      </a:r>
                      <a:r>
                        <a:rPr dirty="0" sz="1400" spc="18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>
                          <a:latin typeface="Carlito"/>
                          <a:cs typeface="Carlito"/>
                        </a:rPr>
                        <a:t>dalam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penerapan SPBE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dilaksanakan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sesuai</a:t>
                      </a:r>
                      <a:r>
                        <a:rPr dirty="0" sz="1400" spc="-8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perencanaan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.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 marR="1537970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Kondisi: Kolaborasi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antar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unit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 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Pusat/Perangkat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dalam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penerapan SPBE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tidak  dibentuk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secara</a:t>
                      </a:r>
                      <a:r>
                        <a:rPr dirty="0" sz="1400" spc="-6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formal.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9448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kolaborasi antar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unit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 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Pusat/Perangkat</a:t>
                      </a:r>
                      <a:r>
                        <a:rPr dirty="0" sz="1400" spc="21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>
                          <a:latin typeface="Carlito"/>
                          <a:cs typeface="Carlito"/>
                        </a:rPr>
                        <a:t>dalam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penerapan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dilaksanakan oleh tim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yang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dibentuk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secara</a:t>
                      </a:r>
                      <a:r>
                        <a:rPr dirty="0" sz="1400" spc="-204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formal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.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 marR="16516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Kondisi: Kolaborasi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antar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unit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dalam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penerapan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SPBE telah dilaksanakan pada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sebagian unit 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Pusat/Perangkat 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(dibentuk berdasarkan</a:t>
                      </a:r>
                      <a:r>
                        <a:rPr dirty="0" sz="1400" spc="4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kegiatan).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944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 marR="143002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kolaborasiantar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unit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dalam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penerapan SPBE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 dilaksanakan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secara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terpadu pada semua unit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kerja/perangkat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yang  dikoordinasikan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menteri/kepala lembaga/kepala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 sekretaris kementerian/lembaga/pemerintah daerah.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Selain itu,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kolaborasi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dalam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penerapan SPBE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dilakukan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400" spc="-4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evaluasi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181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43510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hasil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evaluasi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kolaborasi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dalam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penerapan SPBE telah</a:t>
                      </a:r>
                      <a:r>
                        <a:rPr dirty="0" sz="1400" spc="-10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ditindaklanjuti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melalui perbaikan pelaksanaan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kolaborasi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dalam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penerapan</a:t>
                      </a:r>
                      <a:r>
                        <a:rPr dirty="0" sz="1400" spc="5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0962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175260" y="30480"/>
            <a:ext cx="512064" cy="3901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381231" y="64007"/>
            <a:ext cx="376427" cy="3764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046480" y="82422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20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18515" y="763523"/>
            <a:ext cx="10529570" cy="3865245"/>
          </a:xfrm>
          <a:custGeom>
            <a:avLst/>
            <a:gdLst/>
            <a:ahLst/>
            <a:cxnLst/>
            <a:rect l="l" t="t" r="r" b="b"/>
            <a:pathLst>
              <a:path w="10529570" h="3865245">
                <a:moveTo>
                  <a:pt x="10529316" y="0"/>
                </a:moveTo>
                <a:lnTo>
                  <a:pt x="0" y="0"/>
                </a:lnTo>
                <a:lnTo>
                  <a:pt x="0" y="3864864"/>
                </a:lnTo>
                <a:lnTo>
                  <a:pt x="10529316" y="3864864"/>
                </a:lnTo>
                <a:lnTo>
                  <a:pt x="1052931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069973" y="1588134"/>
            <a:ext cx="1869439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latin typeface="Verdana"/>
                <a:cs typeface="Verdana"/>
              </a:rPr>
              <a:t>PERENCANAAN</a:t>
            </a:r>
            <a:r>
              <a:rPr dirty="0" sz="1500" spc="-65" b="1">
                <a:latin typeface="Verdana"/>
                <a:cs typeface="Verdana"/>
              </a:rPr>
              <a:t> </a:t>
            </a:r>
            <a:r>
              <a:rPr dirty="0" sz="1500" b="1">
                <a:latin typeface="Verdana"/>
                <a:cs typeface="Verdana"/>
              </a:rPr>
              <a:t>&amp;</a:t>
            </a:r>
            <a:endParaRPr sz="1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1500" spc="-5" b="1">
                <a:latin typeface="Verdana"/>
                <a:cs typeface="Verdana"/>
              </a:rPr>
              <a:t>PENETAPAN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3246" y="2843276"/>
            <a:ext cx="1922780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195580" algn="l"/>
              </a:tabLst>
            </a:pPr>
            <a:r>
              <a:rPr dirty="0" sz="1400" b="1">
                <a:latin typeface="Carlito"/>
                <a:cs typeface="Carlito"/>
              </a:rPr>
              <a:t>SK Forum</a:t>
            </a:r>
            <a:r>
              <a:rPr dirty="0" sz="1400" spc="-75" b="1">
                <a:latin typeface="Carlito"/>
                <a:cs typeface="Carlito"/>
              </a:rPr>
              <a:t> </a:t>
            </a:r>
            <a:r>
              <a:rPr dirty="0" sz="1400" spc="-5" b="1">
                <a:latin typeface="Carlito"/>
                <a:cs typeface="Carlito"/>
              </a:rPr>
              <a:t>Kolaborasi</a:t>
            </a:r>
            <a:endParaRPr sz="1400">
              <a:latin typeface="Carlito"/>
              <a:cs typeface="Carlito"/>
            </a:endParaRPr>
          </a:p>
          <a:p>
            <a:pPr marL="195580" indent="-182880">
              <a:lnSpc>
                <a:spcPct val="100000"/>
              </a:lnSpc>
              <a:buFont typeface="Wingdings"/>
              <a:buChar char=""/>
              <a:tabLst>
                <a:tab pos="195580" algn="l"/>
              </a:tabLst>
            </a:pPr>
            <a:r>
              <a:rPr dirty="0" sz="1400" spc="-5" b="1">
                <a:latin typeface="Carlito"/>
                <a:cs typeface="Carlito"/>
              </a:rPr>
              <a:t>Rencana </a:t>
            </a:r>
            <a:r>
              <a:rPr dirty="0" sz="1400" spc="-10" b="1">
                <a:latin typeface="Carlito"/>
                <a:cs typeface="Carlito"/>
              </a:rPr>
              <a:t>Program</a:t>
            </a:r>
            <a:r>
              <a:rPr dirty="0" sz="1400" spc="-90" b="1">
                <a:latin typeface="Carlito"/>
                <a:cs typeface="Carlito"/>
              </a:rPr>
              <a:t> </a:t>
            </a:r>
            <a:r>
              <a:rPr dirty="0" sz="1400" spc="-10" b="1">
                <a:latin typeface="Carlito"/>
                <a:cs typeface="Carlito"/>
              </a:rPr>
              <a:t>Kerja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96924" y="1588008"/>
            <a:ext cx="631190" cy="571500"/>
          </a:xfrm>
          <a:custGeom>
            <a:avLst/>
            <a:gdLst/>
            <a:ahLst/>
            <a:cxnLst/>
            <a:rect l="l" t="t" r="r" b="b"/>
            <a:pathLst>
              <a:path w="631189" h="571500">
                <a:moveTo>
                  <a:pt x="315467" y="0"/>
                </a:moveTo>
                <a:lnTo>
                  <a:pt x="264293" y="3738"/>
                </a:lnTo>
                <a:lnTo>
                  <a:pt x="215749" y="14563"/>
                </a:lnTo>
                <a:lnTo>
                  <a:pt x="170485" y="31886"/>
                </a:lnTo>
                <a:lnTo>
                  <a:pt x="129149" y="55120"/>
                </a:lnTo>
                <a:lnTo>
                  <a:pt x="92392" y="83677"/>
                </a:lnTo>
                <a:lnTo>
                  <a:pt x="60862" y="116970"/>
                </a:lnTo>
                <a:lnTo>
                  <a:pt x="35208" y="154411"/>
                </a:lnTo>
                <a:lnTo>
                  <a:pt x="16081" y="195413"/>
                </a:lnTo>
                <a:lnTo>
                  <a:pt x="4128" y="239388"/>
                </a:lnTo>
                <a:lnTo>
                  <a:pt x="0" y="285750"/>
                </a:lnTo>
                <a:lnTo>
                  <a:pt x="4128" y="332111"/>
                </a:lnTo>
                <a:lnTo>
                  <a:pt x="16081" y="376086"/>
                </a:lnTo>
                <a:lnTo>
                  <a:pt x="35208" y="417088"/>
                </a:lnTo>
                <a:lnTo>
                  <a:pt x="60862" y="454529"/>
                </a:lnTo>
                <a:lnTo>
                  <a:pt x="92392" y="487822"/>
                </a:lnTo>
                <a:lnTo>
                  <a:pt x="129149" y="516379"/>
                </a:lnTo>
                <a:lnTo>
                  <a:pt x="170485" y="539613"/>
                </a:lnTo>
                <a:lnTo>
                  <a:pt x="215749" y="556936"/>
                </a:lnTo>
                <a:lnTo>
                  <a:pt x="264293" y="567761"/>
                </a:lnTo>
                <a:lnTo>
                  <a:pt x="315467" y="571500"/>
                </a:lnTo>
                <a:lnTo>
                  <a:pt x="366642" y="567761"/>
                </a:lnTo>
                <a:lnTo>
                  <a:pt x="415186" y="556936"/>
                </a:lnTo>
                <a:lnTo>
                  <a:pt x="460450" y="539613"/>
                </a:lnTo>
                <a:lnTo>
                  <a:pt x="501786" y="516379"/>
                </a:lnTo>
                <a:lnTo>
                  <a:pt x="538543" y="487822"/>
                </a:lnTo>
                <a:lnTo>
                  <a:pt x="570073" y="454529"/>
                </a:lnTo>
                <a:lnTo>
                  <a:pt x="595727" y="417088"/>
                </a:lnTo>
                <a:lnTo>
                  <a:pt x="614854" y="376086"/>
                </a:lnTo>
                <a:lnTo>
                  <a:pt x="626807" y="332111"/>
                </a:lnTo>
                <a:lnTo>
                  <a:pt x="630936" y="285750"/>
                </a:lnTo>
                <a:lnTo>
                  <a:pt x="626807" y="239388"/>
                </a:lnTo>
                <a:lnTo>
                  <a:pt x="614854" y="195413"/>
                </a:lnTo>
                <a:lnTo>
                  <a:pt x="595727" y="154411"/>
                </a:lnTo>
                <a:lnTo>
                  <a:pt x="570073" y="116970"/>
                </a:lnTo>
                <a:lnTo>
                  <a:pt x="538543" y="83677"/>
                </a:lnTo>
                <a:lnTo>
                  <a:pt x="501786" y="55120"/>
                </a:lnTo>
                <a:lnTo>
                  <a:pt x="460450" y="31886"/>
                </a:lnTo>
                <a:lnTo>
                  <a:pt x="415186" y="14563"/>
                </a:lnTo>
                <a:lnTo>
                  <a:pt x="366642" y="3738"/>
                </a:lnTo>
                <a:lnTo>
                  <a:pt x="31546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540510" y="1754251"/>
            <a:ext cx="1466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70903" y="1702434"/>
            <a:ext cx="161226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latin typeface="Verdana"/>
                <a:cs typeface="Verdana"/>
              </a:rPr>
              <a:t>PELAKSANAAN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57035" y="2694558"/>
            <a:ext cx="518922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195580" algn="l"/>
              </a:tabLst>
            </a:pPr>
            <a:r>
              <a:rPr dirty="0" sz="1400" spc="-10" b="1">
                <a:latin typeface="Carlito"/>
                <a:cs typeface="Carlito"/>
              </a:rPr>
              <a:t>Notulensi/catatan/laporan, </a:t>
            </a:r>
            <a:r>
              <a:rPr dirty="0" sz="1400" spc="-5" b="1">
                <a:latin typeface="Carlito"/>
                <a:cs typeface="Carlito"/>
              </a:rPr>
              <a:t>bukti undangan, </a:t>
            </a:r>
            <a:r>
              <a:rPr dirty="0" sz="1400" spc="-10" b="1">
                <a:latin typeface="Carlito"/>
                <a:cs typeface="Carlito"/>
              </a:rPr>
              <a:t>dan/atau </a:t>
            </a:r>
            <a:r>
              <a:rPr dirty="0" sz="1400" spc="-5" b="1">
                <a:latin typeface="Carlito"/>
                <a:cs typeface="Carlito"/>
              </a:rPr>
              <a:t>dokumentasi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57035" y="2907919"/>
            <a:ext cx="4576445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94945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rlito"/>
                <a:cs typeface="Carlito"/>
              </a:rPr>
              <a:t>aktivitas </a:t>
            </a:r>
            <a:r>
              <a:rPr dirty="0" sz="1400" spc="-10" b="1">
                <a:latin typeface="Carlito"/>
                <a:cs typeface="Carlito"/>
              </a:rPr>
              <a:t>rapat </a:t>
            </a:r>
            <a:r>
              <a:rPr dirty="0" sz="1400" spc="-5" b="1">
                <a:latin typeface="Carlito"/>
                <a:cs typeface="Carlito"/>
              </a:rPr>
              <a:t>koordinasi </a:t>
            </a:r>
            <a:r>
              <a:rPr dirty="0" sz="1400" b="1">
                <a:latin typeface="Carlito"/>
                <a:cs typeface="Carlito"/>
              </a:rPr>
              <a:t>Forum </a:t>
            </a:r>
            <a:r>
              <a:rPr dirty="0" sz="1400" spc="-5" b="1">
                <a:latin typeface="Carlito"/>
                <a:cs typeface="Carlito"/>
              </a:rPr>
              <a:t>Kolaborasi</a:t>
            </a:r>
            <a:r>
              <a:rPr dirty="0" sz="1400" spc="-120" b="1">
                <a:latin typeface="Carlito"/>
                <a:cs typeface="Carlito"/>
              </a:rPr>
              <a:t> </a:t>
            </a:r>
            <a:r>
              <a:rPr dirty="0" sz="1400" spc="-5" b="1">
                <a:latin typeface="Carlito"/>
                <a:cs typeface="Carlito"/>
              </a:rPr>
              <a:t>SPBE</a:t>
            </a:r>
            <a:endParaRPr sz="1400">
              <a:latin typeface="Carlito"/>
              <a:cs typeface="Carlito"/>
            </a:endParaRPr>
          </a:p>
          <a:p>
            <a:pPr marL="195580" indent="-182880">
              <a:lnSpc>
                <a:spcPct val="100000"/>
              </a:lnSpc>
              <a:buFont typeface="Wingdings"/>
              <a:buChar char=""/>
              <a:tabLst>
                <a:tab pos="195580" algn="l"/>
              </a:tabLst>
            </a:pPr>
            <a:r>
              <a:rPr dirty="0" sz="1400" spc="-10" b="1">
                <a:latin typeface="Carlito"/>
                <a:cs typeface="Carlito"/>
              </a:rPr>
              <a:t>Reviu </a:t>
            </a:r>
            <a:r>
              <a:rPr dirty="0" sz="1400" b="1">
                <a:latin typeface="Carlito"/>
                <a:cs typeface="Carlito"/>
              </a:rPr>
              <a:t>dan </a:t>
            </a:r>
            <a:r>
              <a:rPr dirty="0" sz="1400" spc="-5" b="1">
                <a:latin typeface="Carlito"/>
                <a:cs typeface="Carlito"/>
              </a:rPr>
              <a:t>evaluasi </a:t>
            </a:r>
            <a:r>
              <a:rPr dirty="0" sz="1400" b="1">
                <a:latin typeface="Carlito"/>
                <a:cs typeface="Carlito"/>
              </a:rPr>
              <a:t>pelaksanaan </a:t>
            </a:r>
            <a:r>
              <a:rPr dirty="0" sz="1400" spc="-10" b="1">
                <a:latin typeface="Carlito"/>
                <a:cs typeface="Carlito"/>
              </a:rPr>
              <a:t>kolaborasi </a:t>
            </a:r>
            <a:r>
              <a:rPr dirty="0" sz="1400" spc="-5" b="1">
                <a:latin typeface="Carlito"/>
                <a:cs typeface="Carlito"/>
              </a:rPr>
              <a:t>penerapan</a:t>
            </a:r>
            <a:r>
              <a:rPr dirty="0" sz="1400" spc="-145" b="1">
                <a:latin typeface="Carlito"/>
                <a:cs typeface="Carlito"/>
              </a:rPr>
              <a:t> </a:t>
            </a:r>
            <a:r>
              <a:rPr dirty="0" sz="1400" spc="-5" b="1">
                <a:latin typeface="Carlito"/>
                <a:cs typeface="Carlito"/>
              </a:rPr>
              <a:t>SPBE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98108" y="1588008"/>
            <a:ext cx="631190" cy="571500"/>
          </a:xfrm>
          <a:custGeom>
            <a:avLst/>
            <a:gdLst/>
            <a:ahLst/>
            <a:cxnLst/>
            <a:rect l="l" t="t" r="r" b="b"/>
            <a:pathLst>
              <a:path w="631190" h="571500">
                <a:moveTo>
                  <a:pt x="315467" y="0"/>
                </a:moveTo>
                <a:lnTo>
                  <a:pt x="264293" y="3738"/>
                </a:lnTo>
                <a:lnTo>
                  <a:pt x="215749" y="14563"/>
                </a:lnTo>
                <a:lnTo>
                  <a:pt x="170485" y="31886"/>
                </a:lnTo>
                <a:lnTo>
                  <a:pt x="129149" y="55120"/>
                </a:lnTo>
                <a:lnTo>
                  <a:pt x="92392" y="83677"/>
                </a:lnTo>
                <a:lnTo>
                  <a:pt x="60862" y="116970"/>
                </a:lnTo>
                <a:lnTo>
                  <a:pt x="35208" y="154411"/>
                </a:lnTo>
                <a:lnTo>
                  <a:pt x="16081" y="195413"/>
                </a:lnTo>
                <a:lnTo>
                  <a:pt x="4128" y="239388"/>
                </a:lnTo>
                <a:lnTo>
                  <a:pt x="0" y="285750"/>
                </a:lnTo>
                <a:lnTo>
                  <a:pt x="4128" y="332111"/>
                </a:lnTo>
                <a:lnTo>
                  <a:pt x="16081" y="376086"/>
                </a:lnTo>
                <a:lnTo>
                  <a:pt x="35208" y="417088"/>
                </a:lnTo>
                <a:lnTo>
                  <a:pt x="60862" y="454529"/>
                </a:lnTo>
                <a:lnTo>
                  <a:pt x="92392" y="487822"/>
                </a:lnTo>
                <a:lnTo>
                  <a:pt x="129149" y="516379"/>
                </a:lnTo>
                <a:lnTo>
                  <a:pt x="170485" y="539613"/>
                </a:lnTo>
                <a:lnTo>
                  <a:pt x="215749" y="556936"/>
                </a:lnTo>
                <a:lnTo>
                  <a:pt x="264293" y="567761"/>
                </a:lnTo>
                <a:lnTo>
                  <a:pt x="315467" y="571500"/>
                </a:lnTo>
                <a:lnTo>
                  <a:pt x="366642" y="567761"/>
                </a:lnTo>
                <a:lnTo>
                  <a:pt x="415186" y="556936"/>
                </a:lnTo>
                <a:lnTo>
                  <a:pt x="460450" y="539613"/>
                </a:lnTo>
                <a:lnTo>
                  <a:pt x="501786" y="516379"/>
                </a:lnTo>
                <a:lnTo>
                  <a:pt x="538543" y="487822"/>
                </a:lnTo>
                <a:lnTo>
                  <a:pt x="570073" y="454529"/>
                </a:lnTo>
                <a:lnTo>
                  <a:pt x="595727" y="417088"/>
                </a:lnTo>
                <a:lnTo>
                  <a:pt x="614854" y="376086"/>
                </a:lnTo>
                <a:lnTo>
                  <a:pt x="626807" y="332111"/>
                </a:lnTo>
                <a:lnTo>
                  <a:pt x="630936" y="285750"/>
                </a:lnTo>
                <a:lnTo>
                  <a:pt x="626807" y="239388"/>
                </a:lnTo>
                <a:lnTo>
                  <a:pt x="614854" y="195413"/>
                </a:lnTo>
                <a:lnTo>
                  <a:pt x="595727" y="154411"/>
                </a:lnTo>
                <a:lnTo>
                  <a:pt x="570073" y="116970"/>
                </a:lnTo>
                <a:lnTo>
                  <a:pt x="538543" y="83677"/>
                </a:lnTo>
                <a:lnTo>
                  <a:pt x="501786" y="55120"/>
                </a:lnTo>
                <a:lnTo>
                  <a:pt x="460450" y="31886"/>
                </a:lnTo>
                <a:lnTo>
                  <a:pt x="415186" y="14563"/>
                </a:lnTo>
                <a:lnTo>
                  <a:pt x="366642" y="3738"/>
                </a:lnTo>
                <a:lnTo>
                  <a:pt x="31546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436233" y="1742947"/>
            <a:ext cx="1466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45036" y="1711578"/>
            <a:ext cx="1466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5103874"/>
            <a:ext cx="12197080" cy="1754505"/>
            <a:chOff x="0" y="5103874"/>
            <a:chExt cx="12197080" cy="1754505"/>
          </a:xfrm>
        </p:grpSpPr>
        <p:sp>
          <p:nvSpPr>
            <p:cNvPr id="15" name="object 15"/>
            <p:cNvSpPr/>
            <p:nvPr/>
          </p:nvSpPr>
          <p:spPr>
            <a:xfrm>
              <a:off x="0" y="5103874"/>
              <a:ext cx="12191999" cy="175412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1443715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1443715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752470" y="200659"/>
            <a:ext cx="687197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5">
                <a:solidFill>
                  <a:srgbClr val="C00000"/>
                </a:solidFill>
              </a:rPr>
              <a:t>VERIFIKASI DATA</a:t>
            </a:r>
            <a:r>
              <a:rPr dirty="0" sz="3500" spc="-55">
                <a:solidFill>
                  <a:srgbClr val="C00000"/>
                </a:solidFill>
              </a:rPr>
              <a:t> </a:t>
            </a:r>
            <a:r>
              <a:rPr dirty="0" sz="3500" spc="-5">
                <a:solidFill>
                  <a:srgbClr val="C00000"/>
                </a:solidFill>
              </a:rPr>
              <a:t>DUKUNG</a:t>
            </a:r>
            <a:endParaRPr sz="3500"/>
          </a:p>
        </p:txBody>
      </p:sp>
      <p:sp>
        <p:nvSpPr>
          <p:cNvPr id="19" name="object 19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/>
          <p:cNvGrpSpPr/>
          <p:nvPr/>
        </p:nvGrpSpPr>
        <p:grpSpPr>
          <a:xfrm>
            <a:off x="318515" y="268224"/>
            <a:ext cx="5745480" cy="1026160"/>
            <a:chOff x="318515" y="268224"/>
            <a:chExt cx="5745480" cy="1026160"/>
          </a:xfrm>
        </p:grpSpPr>
        <p:sp>
          <p:nvSpPr>
            <p:cNvPr id="21" name="object 21"/>
            <p:cNvSpPr/>
            <p:nvPr/>
          </p:nvSpPr>
          <p:spPr>
            <a:xfrm>
              <a:off x="5722619" y="1239012"/>
              <a:ext cx="341630" cy="55244"/>
            </a:xfrm>
            <a:custGeom>
              <a:avLst/>
              <a:gdLst/>
              <a:ahLst/>
              <a:cxnLst/>
              <a:rect l="l" t="t" r="r" b="b"/>
              <a:pathLst>
                <a:path w="341629" h="55244">
                  <a:moveTo>
                    <a:pt x="341375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341375" y="54863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18515" y="268224"/>
              <a:ext cx="370331" cy="4861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11795506" y="6467652"/>
            <a:ext cx="168910" cy="1873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FFFFFF"/>
                </a:solidFill>
                <a:latin typeface="BPG Chveulebrivi GPL&amp;GNU"/>
                <a:cs typeface="BPG Chveulebrivi GPL&amp;GNU"/>
              </a:rPr>
              <a:t>87</a:t>
            </a:r>
            <a:endParaRPr sz="1050">
              <a:latin typeface="BPG Chveulebrivi GPL&amp;GNU"/>
              <a:cs typeface="BPG Chveulebrivi GPL&amp;GNU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6978" y="409447"/>
            <a:ext cx="1360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20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92608" y="275843"/>
            <a:ext cx="11607165" cy="6306820"/>
          </a:xfrm>
          <a:custGeom>
            <a:avLst/>
            <a:gdLst/>
            <a:ahLst/>
            <a:cxnLst/>
            <a:rect l="l" t="t" r="r" b="b"/>
            <a:pathLst>
              <a:path w="11607165" h="6306820">
                <a:moveTo>
                  <a:pt x="11606784" y="0"/>
                </a:moveTo>
                <a:lnTo>
                  <a:pt x="0" y="0"/>
                </a:lnTo>
                <a:lnTo>
                  <a:pt x="0" y="6306311"/>
                </a:lnTo>
                <a:lnTo>
                  <a:pt x="11606784" y="6306311"/>
                </a:lnTo>
                <a:lnTo>
                  <a:pt x="1160678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36972" y="3226689"/>
            <a:ext cx="2719705" cy="14890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50190" marR="5080" indent="-238125">
              <a:lnSpc>
                <a:spcPct val="100000"/>
              </a:lnSpc>
              <a:spcBef>
                <a:spcPts val="100"/>
              </a:spcBef>
            </a:pPr>
            <a:r>
              <a:rPr dirty="0" sz="4800">
                <a:solidFill>
                  <a:srgbClr val="FFFFFF"/>
                </a:solidFill>
              </a:rPr>
              <a:t>TERIMA  KASIH</a:t>
            </a:r>
            <a:endParaRPr sz="4800"/>
          </a:p>
        </p:txBody>
      </p:sp>
      <p:sp>
        <p:nvSpPr>
          <p:cNvPr id="5" name="object 5"/>
          <p:cNvSpPr/>
          <p:nvPr/>
        </p:nvSpPr>
        <p:spPr>
          <a:xfrm>
            <a:off x="5705855" y="2301239"/>
            <a:ext cx="780288" cy="780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191999" cy="15694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867663"/>
            <a:ext cx="12192000" cy="5990590"/>
            <a:chOff x="0" y="867663"/>
            <a:chExt cx="12192000" cy="5990590"/>
          </a:xfrm>
        </p:grpSpPr>
        <p:sp>
          <p:nvSpPr>
            <p:cNvPr id="5" name="object 5"/>
            <p:cNvSpPr/>
            <p:nvPr/>
          </p:nvSpPr>
          <p:spPr>
            <a:xfrm>
              <a:off x="0" y="4305299"/>
              <a:ext cx="12192000" cy="2552700"/>
            </a:xfrm>
            <a:custGeom>
              <a:avLst/>
              <a:gdLst/>
              <a:ahLst/>
              <a:cxnLst/>
              <a:rect l="l" t="t" r="r" b="b"/>
              <a:pathLst>
                <a:path w="12192000" h="2552700">
                  <a:moveTo>
                    <a:pt x="12192000" y="0"/>
                  </a:moveTo>
                  <a:lnTo>
                    <a:pt x="0" y="0"/>
                  </a:lnTo>
                  <a:lnTo>
                    <a:pt x="0" y="2552700"/>
                  </a:lnTo>
                  <a:lnTo>
                    <a:pt x="12192000" y="25527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3939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06195" y="867663"/>
              <a:ext cx="5139055" cy="5130800"/>
            </a:xfrm>
            <a:custGeom>
              <a:avLst/>
              <a:gdLst/>
              <a:ahLst/>
              <a:cxnLst/>
              <a:rect l="l" t="t" r="r" b="b"/>
              <a:pathLst>
                <a:path w="5139055" h="5130800">
                  <a:moveTo>
                    <a:pt x="2855706" y="5118100"/>
                  </a:moveTo>
                  <a:lnTo>
                    <a:pt x="2283221" y="5118100"/>
                  </a:lnTo>
                  <a:lnTo>
                    <a:pt x="2330336" y="5130800"/>
                  </a:lnTo>
                  <a:lnTo>
                    <a:pt x="2808591" y="5130800"/>
                  </a:lnTo>
                  <a:lnTo>
                    <a:pt x="2855706" y="5118100"/>
                  </a:lnTo>
                  <a:close/>
                </a:path>
                <a:path w="5139055" h="5130800">
                  <a:moveTo>
                    <a:pt x="2949165" y="5105400"/>
                  </a:moveTo>
                  <a:lnTo>
                    <a:pt x="2189762" y="5105400"/>
                  </a:lnTo>
                  <a:lnTo>
                    <a:pt x="2236360" y="5118100"/>
                  </a:lnTo>
                  <a:lnTo>
                    <a:pt x="2902567" y="5118100"/>
                  </a:lnTo>
                  <a:lnTo>
                    <a:pt x="2949165" y="5105400"/>
                  </a:lnTo>
                  <a:close/>
                </a:path>
                <a:path w="5139055" h="5130800">
                  <a:moveTo>
                    <a:pt x="3087306" y="5080000"/>
                  </a:moveTo>
                  <a:lnTo>
                    <a:pt x="2051621" y="5080000"/>
                  </a:lnTo>
                  <a:lnTo>
                    <a:pt x="2143434" y="5105400"/>
                  </a:lnTo>
                  <a:lnTo>
                    <a:pt x="2995493" y="5105400"/>
                  </a:lnTo>
                  <a:lnTo>
                    <a:pt x="3087306" y="5080000"/>
                  </a:lnTo>
                  <a:close/>
                </a:path>
                <a:path w="5139055" h="5130800">
                  <a:moveTo>
                    <a:pt x="3222806" y="76200"/>
                  </a:moveTo>
                  <a:lnTo>
                    <a:pt x="1916121" y="76200"/>
                  </a:lnTo>
                  <a:lnTo>
                    <a:pt x="1827360" y="101600"/>
                  </a:lnTo>
                  <a:lnTo>
                    <a:pt x="1783474" y="127000"/>
                  </a:lnTo>
                  <a:lnTo>
                    <a:pt x="1611410" y="177800"/>
                  </a:lnTo>
                  <a:lnTo>
                    <a:pt x="1569303" y="203200"/>
                  </a:lnTo>
                  <a:lnTo>
                    <a:pt x="1527574" y="215900"/>
                  </a:lnTo>
                  <a:lnTo>
                    <a:pt x="1486233" y="241300"/>
                  </a:lnTo>
                  <a:lnTo>
                    <a:pt x="1445286" y="254000"/>
                  </a:lnTo>
                  <a:lnTo>
                    <a:pt x="1404741" y="279400"/>
                  </a:lnTo>
                  <a:lnTo>
                    <a:pt x="1364606" y="292100"/>
                  </a:lnTo>
                  <a:lnTo>
                    <a:pt x="1285597" y="342900"/>
                  </a:lnTo>
                  <a:lnTo>
                    <a:pt x="1208322" y="393700"/>
                  </a:lnTo>
                  <a:lnTo>
                    <a:pt x="1170354" y="406400"/>
                  </a:lnTo>
                  <a:lnTo>
                    <a:pt x="1132842" y="431800"/>
                  </a:lnTo>
                  <a:lnTo>
                    <a:pt x="1059220" y="482600"/>
                  </a:lnTo>
                  <a:lnTo>
                    <a:pt x="1023124" y="520700"/>
                  </a:lnTo>
                  <a:lnTo>
                    <a:pt x="987517" y="546100"/>
                  </a:lnTo>
                  <a:lnTo>
                    <a:pt x="952404" y="571500"/>
                  </a:lnTo>
                  <a:lnTo>
                    <a:pt x="917795" y="596900"/>
                  </a:lnTo>
                  <a:lnTo>
                    <a:pt x="883697" y="622300"/>
                  </a:lnTo>
                  <a:lnTo>
                    <a:pt x="850118" y="660400"/>
                  </a:lnTo>
                  <a:lnTo>
                    <a:pt x="817065" y="685800"/>
                  </a:lnTo>
                  <a:lnTo>
                    <a:pt x="784546" y="723900"/>
                  </a:lnTo>
                  <a:lnTo>
                    <a:pt x="752570" y="749300"/>
                  </a:lnTo>
                  <a:lnTo>
                    <a:pt x="721143" y="787400"/>
                  </a:lnTo>
                  <a:lnTo>
                    <a:pt x="690273" y="812800"/>
                  </a:lnTo>
                  <a:lnTo>
                    <a:pt x="659969" y="850900"/>
                  </a:lnTo>
                  <a:lnTo>
                    <a:pt x="630238" y="876300"/>
                  </a:lnTo>
                  <a:lnTo>
                    <a:pt x="601088" y="914400"/>
                  </a:lnTo>
                  <a:lnTo>
                    <a:pt x="572526" y="952500"/>
                  </a:lnTo>
                  <a:lnTo>
                    <a:pt x="544561" y="990600"/>
                  </a:lnTo>
                  <a:lnTo>
                    <a:pt x="517199" y="1016000"/>
                  </a:lnTo>
                  <a:lnTo>
                    <a:pt x="490450" y="1054100"/>
                  </a:lnTo>
                  <a:lnTo>
                    <a:pt x="464320" y="1092200"/>
                  </a:lnTo>
                  <a:lnTo>
                    <a:pt x="438818" y="1130300"/>
                  </a:lnTo>
                  <a:lnTo>
                    <a:pt x="413950" y="1168400"/>
                  </a:lnTo>
                  <a:lnTo>
                    <a:pt x="389726" y="1206500"/>
                  </a:lnTo>
                  <a:lnTo>
                    <a:pt x="366152" y="1244600"/>
                  </a:lnTo>
                  <a:lnTo>
                    <a:pt x="343237" y="1282700"/>
                  </a:lnTo>
                  <a:lnTo>
                    <a:pt x="320988" y="1320800"/>
                  </a:lnTo>
                  <a:lnTo>
                    <a:pt x="299413" y="1358900"/>
                  </a:lnTo>
                  <a:lnTo>
                    <a:pt x="278519" y="1397000"/>
                  </a:lnTo>
                  <a:lnTo>
                    <a:pt x="258315" y="1447800"/>
                  </a:lnTo>
                  <a:lnTo>
                    <a:pt x="238808" y="1485900"/>
                  </a:lnTo>
                  <a:lnTo>
                    <a:pt x="220007" y="1524000"/>
                  </a:lnTo>
                  <a:lnTo>
                    <a:pt x="201918" y="1562100"/>
                  </a:lnTo>
                  <a:lnTo>
                    <a:pt x="184549" y="1612900"/>
                  </a:lnTo>
                  <a:lnTo>
                    <a:pt x="167909" y="1651000"/>
                  </a:lnTo>
                  <a:lnTo>
                    <a:pt x="152005" y="1689100"/>
                  </a:lnTo>
                  <a:lnTo>
                    <a:pt x="136844" y="1739900"/>
                  </a:lnTo>
                  <a:lnTo>
                    <a:pt x="122436" y="1778000"/>
                  </a:lnTo>
                  <a:lnTo>
                    <a:pt x="108786" y="1828800"/>
                  </a:lnTo>
                  <a:lnTo>
                    <a:pt x="95904" y="1866900"/>
                  </a:lnTo>
                  <a:lnTo>
                    <a:pt x="83797" y="1917700"/>
                  </a:lnTo>
                  <a:lnTo>
                    <a:pt x="72472" y="1955800"/>
                  </a:lnTo>
                  <a:lnTo>
                    <a:pt x="61937" y="2006600"/>
                  </a:lnTo>
                  <a:lnTo>
                    <a:pt x="52201" y="2044700"/>
                  </a:lnTo>
                  <a:lnTo>
                    <a:pt x="43271" y="2095500"/>
                  </a:lnTo>
                  <a:lnTo>
                    <a:pt x="35154" y="2146300"/>
                  </a:lnTo>
                  <a:lnTo>
                    <a:pt x="27859" y="2184400"/>
                  </a:lnTo>
                  <a:lnTo>
                    <a:pt x="21393" y="2235200"/>
                  </a:lnTo>
                  <a:lnTo>
                    <a:pt x="15763" y="2286000"/>
                  </a:lnTo>
                  <a:lnTo>
                    <a:pt x="10979" y="2324100"/>
                  </a:lnTo>
                  <a:lnTo>
                    <a:pt x="7047" y="2374900"/>
                  </a:lnTo>
                  <a:lnTo>
                    <a:pt x="3975" y="2425700"/>
                  </a:lnTo>
                  <a:lnTo>
                    <a:pt x="1772" y="2476500"/>
                  </a:lnTo>
                  <a:lnTo>
                    <a:pt x="444" y="2514600"/>
                  </a:lnTo>
                  <a:lnTo>
                    <a:pt x="0" y="2565400"/>
                  </a:lnTo>
                  <a:lnTo>
                    <a:pt x="444" y="2616200"/>
                  </a:lnTo>
                  <a:lnTo>
                    <a:pt x="1772" y="2667000"/>
                  </a:lnTo>
                  <a:lnTo>
                    <a:pt x="3975" y="2717800"/>
                  </a:lnTo>
                  <a:lnTo>
                    <a:pt x="7047" y="2755900"/>
                  </a:lnTo>
                  <a:lnTo>
                    <a:pt x="10979" y="2806700"/>
                  </a:lnTo>
                  <a:lnTo>
                    <a:pt x="15763" y="2857500"/>
                  </a:lnTo>
                  <a:lnTo>
                    <a:pt x="21393" y="2895600"/>
                  </a:lnTo>
                  <a:lnTo>
                    <a:pt x="27859" y="2946400"/>
                  </a:lnTo>
                  <a:lnTo>
                    <a:pt x="35154" y="2997200"/>
                  </a:lnTo>
                  <a:lnTo>
                    <a:pt x="43271" y="3035300"/>
                  </a:lnTo>
                  <a:lnTo>
                    <a:pt x="52201" y="3086100"/>
                  </a:lnTo>
                  <a:lnTo>
                    <a:pt x="61937" y="3136900"/>
                  </a:lnTo>
                  <a:lnTo>
                    <a:pt x="72472" y="3175000"/>
                  </a:lnTo>
                  <a:lnTo>
                    <a:pt x="83797" y="3225800"/>
                  </a:lnTo>
                  <a:lnTo>
                    <a:pt x="95904" y="3263900"/>
                  </a:lnTo>
                  <a:lnTo>
                    <a:pt x="108786" y="3314700"/>
                  </a:lnTo>
                  <a:lnTo>
                    <a:pt x="122436" y="3352800"/>
                  </a:lnTo>
                  <a:lnTo>
                    <a:pt x="136844" y="3390900"/>
                  </a:lnTo>
                  <a:lnTo>
                    <a:pt x="152005" y="3441700"/>
                  </a:lnTo>
                  <a:lnTo>
                    <a:pt x="167909" y="3479800"/>
                  </a:lnTo>
                  <a:lnTo>
                    <a:pt x="184549" y="3530600"/>
                  </a:lnTo>
                  <a:lnTo>
                    <a:pt x="201918" y="3568700"/>
                  </a:lnTo>
                  <a:lnTo>
                    <a:pt x="220007" y="3606800"/>
                  </a:lnTo>
                  <a:lnTo>
                    <a:pt x="238808" y="3644900"/>
                  </a:lnTo>
                  <a:lnTo>
                    <a:pt x="258315" y="3695700"/>
                  </a:lnTo>
                  <a:lnTo>
                    <a:pt x="278519" y="3733800"/>
                  </a:lnTo>
                  <a:lnTo>
                    <a:pt x="299413" y="3771900"/>
                  </a:lnTo>
                  <a:lnTo>
                    <a:pt x="320988" y="3810000"/>
                  </a:lnTo>
                  <a:lnTo>
                    <a:pt x="343237" y="3848100"/>
                  </a:lnTo>
                  <a:lnTo>
                    <a:pt x="366152" y="3886200"/>
                  </a:lnTo>
                  <a:lnTo>
                    <a:pt x="389726" y="3924300"/>
                  </a:lnTo>
                  <a:lnTo>
                    <a:pt x="413950" y="3962400"/>
                  </a:lnTo>
                  <a:lnTo>
                    <a:pt x="438818" y="4000500"/>
                  </a:lnTo>
                  <a:lnTo>
                    <a:pt x="464320" y="4038600"/>
                  </a:lnTo>
                  <a:lnTo>
                    <a:pt x="490450" y="4076700"/>
                  </a:lnTo>
                  <a:lnTo>
                    <a:pt x="517199" y="4114800"/>
                  </a:lnTo>
                  <a:lnTo>
                    <a:pt x="544561" y="4152900"/>
                  </a:lnTo>
                  <a:lnTo>
                    <a:pt x="572526" y="4191000"/>
                  </a:lnTo>
                  <a:lnTo>
                    <a:pt x="601088" y="4216400"/>
                  </a:lnTo>
                  <a:lnTo>
                    <a:pt x="630238" y="4254500"/>
                  </a:lnTo>
                  <a:lnTo>
                    <a:pt x="659969" y="4292600"/>
                  </a:lnTo>
                  <a:lnTo>
                    <a:pt x="690273" y="4318000"/>
                  </a:lnTo>
                  <a:lnTo>
                    <a:pt x="721143" y="4356100"/>
                  </a:lnTo>
                  <a:lnTo>
                    <a:pt x="752570" y="4381500"/>
                  </a:lnTo>
                  <a:lnTo>
                    <a:pt x="784546" y="4419600"/>
                  </a:lnTo>
                  <a:lnTo>
                    <a:pt x="817065" y="4445000"/>
                  </a:lnTo>
                  <a:lnTo>
                    <a:pt x="850118" y="4483100"/>
                  </a:lnTo>
                  <a:lnTo>
                    <a:pt x="883697" y="4508500"/>
                  </a:lnTo>
                  <a:lnTo>
                    <a:pt x="917795" y="4533900"/>
                  </a:lnTo>
                  <a:lnTo>
                    <a:pt x="952404" y="4559300"/>
                  </a:lnTo>
                  <a:lnTo>
                    <a:pt x="987517" y="4597400"/>
                  </a:lnTo>
                  <a:lnTo>
                    <a:pt x="1023124" y="4622800"/>
                  </a:lnTo>
                  <a:lnTo>
                    <a:pt x="1095795" y="4673600"/>
                  </a:lnTo>
                  <a:lnTo>
                    <a:pt x="1170354" y="4724400"/>
                  </a:lnTo>
                  <a:lnTo>
                    <a:pt x="1246739" y="4775200"/>
                  </a:lnTo>
                  <a:lnTo>
                    <a:pt x="1285597" y="4787900"/>
                  </a:lnTo>
                  <a:lnTo>
                    <a:pt x="1324889" y="4813300"/>
                  </a:lnTo>
                  <a:lnTo>
                    <a:pt x="1404741" y="4864100"/>
                  </a:lnTo>
                  <a:lnTo>
                    <a:pt x="1445286" y="4876800"/>
                  </a:lnTo>
                  <a:lnTo>
                    <a:pt x="1486233" y="4902200"/>
                  </a:lnTo>
                  <a:lnTo>
                    <a:pt x="1527574" y="4914900"/>
                  </a:lnTo>
                  <a:lnTo>
                    <a:pt x="1569303" y="4940300"/>
                  </a:lnTo>
                  <a:lnTo>
                    <a:pt x="1653889" y="4965700"/>
                  </a:lnTo>
                  <a:lnTo>
                    <a:pt x="1696731" y="4991100"/>
                  </a:lnTo>
                  <a:lnTo>
                    <a:pt x="2006150" y="5080000"/>
                  </a:lnTo>
                  <a:lnTo>
                    <a:pt x="3132777" y="5080000"/>
                  </a:lnTo>
                  <a:lnTo>
                    <a:pt x="3442196" y="4991100"/>
                  </a:lnTo>
                  <a:lnTo>
                    <a:pt x="3485038" y="4965700"/>
                  </a:lnTo>
                  <a:lnTo>
                    <a:pt x="3569624" y="4940300"/>
                  </a:lnTo>
                  <a:lnTo>
                    <a:pt x="3611353" y="4914900"/>
                  </a:lnTo>
                  <a:lnTo>
                    <a:pt x="3652694" y="4902200"/>
                  </a:lnTo>
                  <a:lnTo>
                    <a:pt x="3693641" y="4876800"/>
                  </a:lnTo>
                  <a:lnTo>
                    <a:pt x="3734186" y="4864100"/>
                  </a:lnTo>
                  <a:lnTo>
                    <a:pt x="3814038" y="4813300"/>
                  </a:lnTo>
                  <a:lnTo>
                    <a:pt x="3853330" y="4787900"/>
                  </a:lnTo>
                  <a:lnTo>
                    <a:pt x="3892188" y="4775200"/>
                  </a:lnTo>
                  <a:lnTo>
                    <a:pt x="3968573" y="4724400"/>
                  </a:lnTo>
                  <a:lnTo>
                    <a:pt x="4006085" y="4699000"/>
                  </a:lnTo>
                  <a:lnTo>
                    <a:pt x="2521334" y="4699000"/>
                  </a:lnTo>
                  <a:lnTo>
                    <a:pt x="2473466" y="4686300"/>
                  </a:lnTo>
                  <a:lnTo>
                    <a:pt x="2331545" y="4686300"/>
                  </a:lnTo>
                  <a:lnTo>
                    <a:pt x="2284836" y="4673600"/>
                  </a:lnTo>
                  <a:lnTo>
                    <a:pt x="2238445" y="4673600"/>
                  </a:lnTo>
                  <a:lnTo>
                    <a:pt x="2146662" y="4648200"/>
                  </a:lnTo>
                  <a:lnTo>
                    <a:pt x="2101292" y="4648200"/>
                  </a:lnTo>
                  <a:lnTo>
                    <a:pt x="1880112" y="4584700"/>
                  </a:lnTo>
                  <a:lnTo>
                    <a:pt x="1837088" y="4559300"/>
                  </a:lnTo>
                  <a:lnTo>
                    <a:pt x="1752344" y="4533900"/>
                  </a:lnTo>
                  <a:lnTo>
                    <a:pt x="1710645" y="4508500"/>
                  </a:lnTo>
                  <a:lnTo>
                    <a:pt x="1669410" y="4495800"/>
                  </a:lnTo>
                  <a:lnTo>
                    <a:pt x="1628651" y="4470400"/>
                  </a:lnTo>
                  <a:lnTo>
                    <a:pt x="1588379" y="4457700"/>
                  </a:lnTo>
                  <a:lnTo>
                    <a:pt x="1509339" y="4406900"/>
                  </a:lnTo>
                  <a:lnTo>
                    <a:pt x="1470594" y="4394200"/>
                  </a:lnTo>
                  <a:lnTo>
                    <a:pt x="1394710" y="4343400"/>
                  </a:lnTo>
                  <a:lnTo>
                    <a:pt x="1357594" y="4318000"/>
                  </a:lnTo>
                  <a:lnTo>
                    <a:pt x="1321043" y="4292600"/>
                  </a:lnTo>
                  <a:lnTo>
                    <a:pt x="1285068" y="4267200"/>
                  </a:lnTo>
                  <a:lnTo>
                    <a:pt x="1249682" y="4229100"/>
                  </a:lnTo>
                  <a:lnTo>
                    <a:pt x="1214895" y="4203700"/>
                  </a:lnTo>
                  <a:lnTo>
                    <a:pt x="1180718" y="4178300"/>
                  </a:lnTo>
                  <a:lnTo>
                    <a:pt x="1147163" y="4152900"/>
                  </a:lnTo>
                  <a:lnTo>
                    <a:pt x="1114241" y="4114800"/>
                  </a:lnTo>
                  <a:lnTo>
                    <a:pt x="1081963" y="4089400"/>
                  </a:lnTo>
                  <a:lnTo>
                    <a:pt x="1050341" y="4051300"/>
                  </a:lnTo>
                  <a:lnTo>
                    <a:pt x="1019385" y="4025900"/>
                  </a:lnTo>
                  <a:lnTo>
                    <a:pt x="989107" y="3987800"/>
                  </a:lnTo>
                  <a:lnTo>
                    <a:pt x="959518" y="3962400"/>
                  </a:lnTo>
                  <a:lnTo>
                    <a:pt x="930630" y="3924300"/>
                  </a:lnTo>
                  <a:lnTo>
                    <a:pt x="902453" y="3886200"/>
                  </a:lnTo>
                  <a:lnTo>
                    <a:pt x="874999" y="3848100"/>
                  </a:lnTo>
                  <a:lnTo>
                    <a:pt x="848280" y="3810000"/>
                  </a:lnTo>
                  <a:lnTo>
                    <a:pt x="822306" y="3784600"/>
                  </a:lnTo>
                  <a:lnTo>
                    <a:pt x="797088" y="3746500"/>
                  </a:lnTo>
                  <a:lnTo>
                    <a:pt x="772639" y="3708400"/>
                  </a:lnTo>
                  <a:lnTo>
                    <a:pt x="748969" y="3670300"/>
                  </a:lnTo>
                  <a:lnTo>
                    <a:pt x="726089" y="3632200"/>
                  </a:lnTo>
                  <a:lnTo>
                    <a:pt x="704010" y="3594100"/>
                  </a:lnTo>
                  <a:lnTo>
                    <a:pt x="682745" y="3543300"/>
                  </a:lnTo>
                  <a:lnTo>
                    <a:pt x="662304" y="3505200"/>
                  </a:lnTo>
                  <a:lnTo>
                    <a:pt x="642699" y="3467100"/>
                  </a:lnTo>
                  <a:lnTo>
                    <a:pt x="623940" y="3429000"/>
                  </a:lnTo>
                  <a:lnTo>
                    <a:pt x="606039" y="3390900"/>
                  </a:lnTo>
                  <a:lnTo>
                    <a:pt x="589007" y="3340100"/>
                  </a:lnTo>
                  <a:lnTo>
                    <a:pt x="572856" y="3302000"/>
                  </a:lnTo>
                  <a:lnTo>
                    <a:pt x="557596" y="3251200"/>
                  </a:lnTo>
                  <a:lnTo>
                    <a:pt x="543239" y="3213100"/>
                  </a:lnTo>
                  <a:lnTo>
                    <a:pt x="529797" y="3175000"/>
                  </a:lnTo>
                  <a:lnTo>
                    <a:pt x="517280" y="3124200"/>
                  </a:lnTo>
                  <a:lnTo>
                    <a:pt x="505700" y="3086100"/>
                  </a:lnTo>
                  <a:lnTo>
                    <a:pt x="495067" y="3035300"/>
                  </a:lnTo>
                  <a:lnTo>
                    <a:pt x="485394" y="2984500"/>
                  </a:lnTo>
                  <a:lnTo>
                    <a:pt x="476691" y="2946400"/>
                  </a:lnTo>
                  <a:lnTo>
                    <a:pt x="468970" y="2895600"/>
                  </a:lnTo>
                  <a:lnTo>
                    <a:pt x="462242" y="2857500"/>
                  </a:lnTo>
                  <a:lnTo>
                    <a:pt x="456519" y="2806700"/>
                  </a:lnTo>
                  <a:lnTo>
                    <a:pt x="451810" y="2755900"/>
                  </a:lnTo>
                  <a:lnTo>
                    <a:pt x="448129" y="2705100"/>
                  </a:lnTo>
                  <a:lnTo>
                    <a:pt x="445485" y="2667000"/>
                  </a:lnTo>
                  <a:lnTo>
                    <a:pt x="443890" y="2616200"/>
                  </a:lnTo>
                  <a:lnTo>
                    <a:pt x="443357" y="2565400"/>
                  </a:lnTo>
                  <a:lnTo>
                    <a:pt x="443890" y="2514600"/>
                  </a:lnTo>
                  <a:lnTo>
                    <a:pt x="445485" y="2476500"/>
                  </a:lnTo>
                  <a:lnTo>
                    <a:pt x="448129" y="2425700"/>
                  </a:lnTo>
                  <a:lnTo>
                    <a:pt x="451810" y="2374900"/>
                  </a:lnTo>
                  <a:lnTo>
                    <a:pt x="456519" y="2324100"/>
                  </a:lnTo>
                  <a:lnTo>
                    <a:pt x="462242" y="2286000"/>
                  </a:lnTo>
                  <a:lnTo>
                    <a:pt x="468970" y="2235200"/>
                  </a:lnTo>
                  <a:lnTo>
                    <a:pt x="476691" y="2184400"/>
                  </a:lnTo>
                  <a:lnTo>
                    <a:pt x="485394" y="2146300"/>
                  </a:lnTo>
                  <a:lnTo>
                    <a:pt x="495067" y="2095500"/>
                  </a:lnTo>
                  <a:lnTo>
                    <a:pt x="505700" y="2057400"/>
                  </a:lnTo>
                  <a:lnTo>
                    <a:pt x="517280" y="2006600"/>
                  </a:lnTo>
                  <a:lnTo>
                    <a:pt x="529797" y="1968500"/>
                  </a:lnTo>
                  <a:lnTo>
                    <a:pt x="543239" y="1917700"/>
                  </a:lnTo>
                  <a:lnTo>
                    <a:pt x="557596" y="1879600"/>
                  </a:lnTo>
                  <a:lnTo>
                    <a:pt x="572856" y="1841500"/>
                  </a:lnTo>
                  <a:lnTo>
                    <a:pt x="589007" y="1790700"/>
                  </a:lnTo>
                  <a:lnTo>
                    <a:pt x="606039" y="1752600"/>
                  </a:lnTo>
                  <a:lnTo>
                    <a:pt x="623940" y="1714500"/>
                  </a:lnTo>
                  <a:lnTo>
                    <a:pt x="642699" y="1663700"/>
                  </a:lnTo>
                  <a:lnTo>
                    <a:pt x="662304" y="1625600"/>
                  </a:lnTo>
                  <a:lnTo>
                    <a:pt x="682745" y="1587500"/>
                  </a:lnTo>
                  <a:lnTo>
                    <a:pt x="704010" y="1549400"/>
                  </a:lnTo>
                  <a:lnTo>
                    <a:pt x="726089" y="1511300"/>
                  </a:lnTo>
                  <a:lnTo>
                    <a:pt x="748969" y="1473200"/>
                  </a:lnTo>
                  <a:lnTo>
                    <a:pt x="772639" y="1435100"/>
                  </a:lnTo>
                  <a:lnTo>
                    <a:pt x="797088" y="1397000"/>
                  </a:lnTo>
                  <a:lnTo>
                    <a:pt x="822306" y="1358900"/>
                  </a:lnTo>
                  <a:lnTo>
                    <a:pt x="848280" y="1320800"/>
                  </a:lnTo>
                  <a:lnTo>
                    <a:pt x="874999" y="1282700"/>
                  </a:lnTo>
                  <a:lnTo>
                    <a:pt x="902453" y="1244600"/>
                  </a:lnTo>
                  <a:lnTo>
                    <a:pt x="930630" y="1219200"/>
                  </a:lnTo>
                  <a:lnTo>
                    <a:pt x="959518" y="1181100"/>
                  </a:lnTo>
                  <a:lnTo>
                    <a:pt x="989107" y="1143000"/>
                  </a:lnTo>
                  <a:lnTo>
                    <a:pt x="1019385" y="1117600"/>
                  </a:lnTo>
                  <a:lnTo>
                    <a:pt x="1050341" y="1079500"/>
                  </a:lnTo>
                  <a:lnTo>
                    <a:pt x="1081963" y="1054100"/>
                  </a:lnTo>
                  <a:lnTo>
                    <a:pt x="1114241" y="1016000"/>
                  </a:lnTo>
                  <a:lnTo>
                    <a:pt x="1147163" y="990600"/>
                  </a:lnTo>
                  <a:lnTo>
                    <a:pt x="1180718" y="952500"/>
                  </a:lnTo>
                  <a:lnTo>
                    <a:pt x="1214895" y="927100"/>
                  </a:lnTo>
                  <a:lnTo>
                    <a:pt x="1249682" y="901700"/>
                  </a:lnTo>
                  <a:lnTo>
                    <a:pt x="1285068" y="876300"/>
                  </a:lnTo>
                  <a:lnTo>
                    <a:pt x="1321043" y="850900"/>
                  </a:lnTo>
                  <a:lnTo>
                    <a:pt x="1357594" y="825500"/>
                  </a:lnTo>
                  <a:lnTo>
                    <a:pt x="1394710" y="800100"/>
                  </a:lnTo>
                  <a:lnTo>
                    <a:pt x="1470594" y="749300"/>
                  </a:lnTo>
                  <a:lnTo>
                    <a:pt x="1548604" y="698500"/>
                  </a:lnTo>
                  <a:lnTo>
                    <a:pt x="1588379" y="685800"/>
                  </a:lnTo>
                  <a:lnTo>
                    <a:pt x="1669410" y="635000"/>
                  </a:lnTo>
                  <a:lnTo>
                    <a:pt x="1752344" y="609600"/>
                  </a:lnTo>
                  <a:lnTo>
                    <a:pt x="1794495" y="584200"/>
                  </a:lnTo>
                  <a:lnTo>
                    <a:pt x="2146662" y="482600"/>
                  </a:lnTo>
                  <a:lnTo>
                    <a:pt x="2192384" y="469900"/>
                  </a:lnTo>
                  <a:lnTo>
                    <a:pt x="2238445" y="469900"/>
                  </a:lnTo>
                  <a:lnTo>
                    <a:pt x="2284836" y="457200"/>
                  </a:lnTo>
                  <a:lnTo>
                    <a:pt x="2331545" y="457200"/>
                  </a:lnTo>
                  <a:lnTo>
                    <a:pt x="2378560" y="444500"/>
                  </a:lnTo>
                  <a:lnTo>
                    <a:pt x="4024609" y="444500"/>
                  </a:lnTo>
                  <a:lnTo>
                    <a:pt x="3968573" y="406400"/>
                  </a:lnTo>
                  <a:lnTo>
                    <a:pt x="3930605" y="393700"/>
                  </a:lnTo>
                  <a:lnTo>
                    <a:pt x="3853330" y="342900"/>
                  </a:lnTo>
                  <a:lnTo>
                    <a:pt x="3774321" y="292100"/>
                  </a:lnTo>
                  <a:lnTo>
                    <a:pt x="3734186" y="279400"/>
                  </a:lnTo>
                  <a:lnTo>
                    <a:pt x="3693641" y="254000"/>
                  </a:lnTo>
                  <a:lnTo>
                    <a:pt x="3652694" y="241300"/>
                  </a:lnTo>
                  <a:lnTo>
                    <a:pt x="3611353" y="215900"/>
                  </a:lnTo>
                  <a:lnTo>
                    <a:pt x="3569624" y="203200"/>
                  </a:lnTo>
                  <a:lnTo>
                    <a:pt x="3527517" y="177800"/>
                  </a:lnTo>
                  <a:lnTo>
                    <a:pt x="3355453" y="127000"/>
                  </a:lnTo>
                  <a:lnTo>
                    <a:pt x="3311567" y="101600"/>
                  </a:lnTo>
                  <a:lnTo>
                    <a:pt x="3222806" y="76200"/>
                  </a:lnTo>
                  <a:close/>
                </a:path>
                <a:path w="5139055" h="5130800">
                  <a:moveTo>
                    <a:pt x="4024609" y="444500"/>
                  </a:moveTo>
                  <a:lnTo>
                    <a:pt x="2760367" y="444500"/>
                  </a:lnTo>
                  <a:lnTo>
                    <a:pt x="2807382" y="457200"/>
                  </a:lnTo>
                  <a:lnTo>
                    <a:pt x="2854091" y="457200"/>
                  </a:lnTo>
                  <a:lnTo>
                    <a:pt x="2900482" y="469900"/>
                  </a:lnTo>
                  <a:lnTo>
                    <a:pt x="2946543" y="469900"/>
                  </a:lnTo>
                  <a:lnTo>
                    <a:pt x="2992265" y="482600"/>
                  </a:lnTo>
                  <a:lnTo>
                    <a:pt x="3344432" y="584200"/>
                  </a:lnTo>
                  <a:lnTo>
                    <a:pt x="3386583" y="609600"/>
                  </a:lnTo>
                  <a:lnTo>
                    <a:pt x="3469517" y="635000"/>
                  </a:lnTo>
                  <a:lnTo>
                    <a:pt x="3550548" y="685800"/>
                  </a:lnTo>
                  <a:lnTo>
                    <a:pt x="3590323" y="698500"/>
                  </a:lnTo>
                  <a:lnTo>
                    <a:pt x="3668333" y="749300"/>
                  </a:lnTo>
                  <a:lnTo>
                    <a:pt x="3744217" y="800100"/>
                  </a:lnTo>
                  <a:lnTo>
                    <a:pt x="3781333" y="825500"/>
                  </a:lnTo>
                  <a:lnTo>
                    <a:pt x="3817884" y="850900"/>
                  </a:lnTo>
                  <a:lnTo>
                    <a:pt x="3853859" y="876300"/>
                  </a:lnTo>
                  <a:lnTo>
                    <a:pt x="3889245" y="901700"/>
                  </a:lnTo>
                  <a:lnTo>
                    <a:pt x="3924032" y="927100"/>
                  </a:lnTo>
                  <a:lnTo>
                    <a:pt x="3958209" y="952500"/>
                  </a:lnTo>
                  <a:lnTo>
                    <a:pt x="3991764" y="990600"/>
                  </a:lnTo>
                  <a:lnTo>
                    <a:pt x="4024686" y="1016000"/>
                  </a:lnTo>
                  <a:lnTo>
                    <a:pt x="4056964" y="1054100"/>
                  </a:lnTo>
                  <a:lnTo>
                    <a:pt x="4088586" y="1079500"/>
                  </a:lnTo>
                  <a:lnTo>
                    <a:pt x="4119542" y="1117600"/>
                  </a:lnTo>
                  <a:lnTo>
                    <a:pt x="4149820" y="1143000"/>
                  </a:lnTo>
                  <a:lnTo>
                    <a:pt x="4179409" y="1181100"/>
                  </a:lnTo>
                  <a:lnTo>
                    <a:pt x="4208297" y="1219200"/>
                  </a:lnTo>
                  <a:lnTo>
                    <a:pt x="4236474" y="1244600"/>
                  </a:lnTo>
                  <a:lnTo>
                    <a:pt x="4263928" y="1282700"/>
                  </a:lnTo>
                  <a:lnTo>
                    <a:pt x="4290647" y="1320800"/>
                  </a:lnTo>
                  <a:lnTo>
                    <a:pt x="4316621" y="1358900"/>
                  </a:lnTo>
                  <a:lnTo>
                    <a:pt x="4341839" y="1397000"/>
                  </a:lnTo>
                  <a:lnTo>
                    <a:pt x="4366288" y="1435100"/>
                  </a:lnTo>
                  <a:lnTo>
                    <a:pt x="4389958" y="1473200"/>
                  </a:lnTo>
                  <a:lnTo>
                    <a:pt x="4412838" y="1511300"/>
                  </a:lnTo>
                  <a:lnTo>
                    <a:pt x="4434917" y="1549400"/>
                  </a:lnTo>
                  <a:lnTo>
                    <a:pt x="4456182" y="1587500"/>
                  </a:lnTo>
                  <a:lnTo>
                    <a:pt x="4476623" y="1625600"/>
                  </a:lnTo>
                  <a:lnTo>
                    <a:pt x="4496228" y="1663700"/>
                  </a:lnTo>
                  <a:lnTo>
                    <a:pt x="4514987" y="1714500"/>
                  </a:lnTo>
                  <a:lnTo>
                    <a:pt x="4532888" y="1752600"/>
                  </a:lnTo>
                  <a:lnTo>
                    <a:pt x="4549920" y="1790700"/>
                  </a:lnTo>
                  <a:lnTo>
                    <a:pt x="4566071" y="1841500"/>
                  </a:lnTo>
                  <a:lnTo>
                    <a:pt x="4581331" y="1879600"/>
                  </a:lnTo>
                  <a:lnTo>
                    <a:pt x="4595688" y="1917700"/>
                  </a:lnTo>
                  <a:lnTo>
                    <a:pt x="4609130" y="1968500"/>
                  </a:lnTo>
                  <a:lnTo>
                    <a:pt x="4621647" y="2006600"/>
                  </a:lnTo>
                  <a:lnTo>
                    <a:pt x="4633227" y="2057400"/>
                  </a:lnTo>
                  <a:lnTo>
                    <a:pt x="4643860" y="2095500"/>
                  </a:lnTo>
                  <a:lnTo>
                    <a:pt x="4653533" y="2146300"/>
                  </a:lnTo>
                  <a:lnTo>
                    <a:pt x="4662236" y="2184400"/>
                  </a:lnTo>
                  <a:lnTo>
                    <a:pt x="4669957" y="2235200"/>
                  </a:lnTo>
                  <a:lnTo>
                    <a:pt x="4676685" y="2286000"/>
                  </a:lnTo>
                  <a:lnTo>
                    <a:pt x="4682408" y="2324100"/>
                  </a:lnTo>
                  <a:lnTo>
                    <a:pt x="4687117" y="2374900"/>
                  </a:lnTo>
                  <a:lnTo>
                    <a:pt x="4690798" y="2425700"/>
                  </a:lnTo>
                  <a:lnTo>
                    <a:pt x="4693442" y="2476500"/>
                  </a:lnTo>
                  <a:lnTo>
                    <a:pt x="4695037" y="2514600"/>
                  </a:lnTo>
                  <a:lnTo>
                    <a:pt x="4695570" y="2565400"/>
                  </a:lnTo>
                  <a:lnTo>
                    <a:pt x="4695037" y="2616200"/>
                  </a:lnTo>
                  <a:lnTo>
                    <a:pt x="4693442" y="2667000"/>
                  </a:lnTo>
                  <a:lnTo>
                    <a:pt x="4690798" y="2705100"/>
                  </a:lnTo>
                  <a:lnTo>
                    <a:pt x="4687117" y="2755900"/>
                  </a:lnTo>
                  <a:lnTo>
                    <a:pt x="4682408" y="2806700"/>
                  </a:lnTo>
                  <a:lnTo>
                    <a:pt x="4676685" y="2857500"/>
                  </a:lnTo>
                  <a:lnTo>
                    <a:pt x="4669957" y="2895600"/>
                  </a:lnTo>
                  <a:lnTo>
                    <a:pt x="4662236" y="2946400"/>
                  </a:lnTo>
                  <a:lnTo>
                    <a:pt x="4653533" y="2984500"/>
                  </a:lnTo>
                  <a:lnTo>
                    <a:pt x="4643860" y="3035300"/>
                  </a:lnTo>
                  <a:lnTo>
                    <a:pt x="4633227" y="3086100"/>
                  </a:lnTo>
                  <a:lnTo>
                    <a:pt x="4621647" y="3124200"/>
                  </a:lnTo>
                  <a:lnTo>
                    <a:pt x="4609130" y="3175000"/>
                  </a:lnTo>
                  <a:lnTo>
                    <a:pt x="4595688" y="3213100"/>
                  </a:lnTo>
                  <a:lnTo>
                    <a:pt x="4581331" y="3251200"/>
                  </a:lnTo>
                  <a:lnTo>
                    <a:pt x="4566071" y="3302000"/>
                  </a:lnTo>
                  <a:lnTo>
                    <a:pt x="4549920" y="3340100"/>
                  </a:lnTo>
                  <a:lnTo>
                    <a:pt x="4532888" y="3390900"/>
                  </a:lnTo>
                  <a:lnTo>
                    <a:pt x="4514987" y="3429000"/>
                  </a:lnTo>
                  <a:lnTo>
                    <a:pt x="4496228" y="3467100"/>
                  </a:lnTo>
                  <a:lnTo>
                    <a:pt x="4476623" y="3505200"/>
                  </a:lnTo>
                  <a:lnTo>
                    <a:pt x="4456182" y="3543300"/>
                  </a:lnTo>
                  <a:lnTo>
                    <a:pt x="4434917" y="3594100"/>
                  </a:lnTo>
                  <a:lnTo>
                    <a:pt x="4412838" y="3632200"/>
                  </a:lnTo>
                  <a:lnTo>
                    <a:pt x="4389958" y="3670300"/>
                  </a:lnTo>
                  <a:lnTo>
                    <a:pt x="4366288" y="3708400"/>
                  </a:lnTo>
                  <a:lnTo>
                    <a:pt x="4341839" y="3746500"/>
                  </a:lnTo>
                  <a:lnTo>
                    <a:pt x="4316621" y="3784600"/>
                  </a:lnTo>
                  <a:lnTo>
                    <a:pt x="4290647" y="3810000"/>
                  </a:lnTo>
                  <a:lnTo>
                    <a:pt x="4263928" y="3848100"/>
                  </a:lnTo>
                  <a:lnTo>
                    <a:pt x="4236474" y="3886200"/>
                  </a:lnTo>
                  <a:lnTo>
                    <a:pt x="4208297" y="3924300"/>
                  </a:lnTo>
                  <a:lnTo>
                    <a:pt x="4179409" y="3962400"/>
                  </a:lnTo>
                  <a:lnTo>
                    <a:pt x="4149820" y="3987800"/>
                  </a:lnTo>
                  <a:lnTo>
                    <a:pt x="4119542" y="4025900"/>
                  </a:lnTo>
                  <a:lnTo>
                    <a:pt x="4088586" y="4051300"/>
                  </a:lnTo>
                  <a:lnTo>
                    <a:pt x="4056964" y="4089400"/>
                  </a:lnTo>
                  <a:lnTo>
                    <a:pt x="4024686" y="4114800"/>
                  </a:lnTo>
                  <a:lnTo>
                    <a:pt x="3991764" y="4152900"/>
                  </a:lnTo>
                  <a:lnTo>
                    <a:pt x="3958209" y="4178300"/>
                  </a:lnTo>
                  <a:lnTo>
                    <a:pt x="3924032" y="4203700"/>
                  </a:lnTo>
                  <a:lnTo>
                    <a:pt x="3889245" y="4229100"/>
                  </a:lnTo>
                  <a:lnTo>
                    <a:pt x="3853859" y="4267200"/>
                  </a:lnTo>
                  <a:lnTo>
                    <a:pt x="3817884" y="4292600"/>
                  </a:lnTo>
                  <a:lnTo>
                    <a:pt x="3781333" y="4318000"/>
                  </a:lnTo>
                  <a:lnTo>
                    <a:pt x="3744217" y="4343400"/>
                  </a:lnTo>
                  <a:lnTo>
                    <a:pt x="3668333" y="4394200"/>
                  </a:lnTo>
                  <a:lnTo>
                    <a:pt x="3629588" y="4406900"/>
                  </a:lnTo>
                  <a:lnTo>
                    <a:pt x="3550548" y="4457700"/>
                  </a:lnTo>
                  <a:lnTo>
                    <a:pt x="3510276" y="4470400"/>
                  </a:lnTo>
                  <a:lnTo>
                    <a:pt x="3469517" y="4495800"/>
                  </a:lnTo>
                  <a:lnTo>
                    <a:pt x="3428282" y="4508500"/>
                  </a:lnTo>
                  <a:lnTo>
                    <a:pt x="3386583" y="4533900"/>
                  </a:lnTo>
                  <a:lnTo>
                    <a:pt x="3301839" y="4559300"/>
                  </a:lnTo>
                  <a:lnTo>
                    <a:pt x="3258815" y="4584700"/>
                  </a:lnTo>
                  <a:lnTo>
                    <a:pt x="3037635" y="4648200"/>
                  </a:lnTo>
                  <a:lnTo>
                    <a:pt x="2992265" y="4648200"/>
                  </a:lnTo>
                  <a:lnTo>
                    <a:pt x="2900482" y="4673600"/>
                  </a:lnTo>
                  <a:lnTo>
                    <a:pt x="2854091" y="4673600"/>
                  </a:lnTo>
                  <a:lnTo>
                    <a:pt x="2807382" y="4686300"/>
                  </a:lnTo>
                  <a:lnTo>
                    <a:pt x="2665461" y="4686300"/>
                  </a:lnTo>
                  <a:lnTo>
                    <a:pt x="2617593" y="4699000"/>
                  </a:lnTo>
                  <a:lnTo>
                    <a:pt x="4006085" y="4699000"/>
                  </a:lnTo>
                  <a:lnTo>
                    <a:pt x="4079707" y="4648200"/>
                  </a:lnTo>
                  <a:lnTo>
                    <a:pt x="4151410" y="4597400"/>
                  </a:lnTo>
                  <a:lnTo>
                    <a:pt x="4186523" y="4559300"/>
                  </a:lnTo>
                  <a:lnTo>
                    <a:pt x="4221132" y="4533900"/>
                  </a:lnTo>
                  <a:lnTo>
                    <a:pt x="4255230" y="4508500"/>
                  </a:lnTo>
                  <a:lnTo>
                    <a:pt x="4288809" y="4483100"/>
                  </a:lnTo>
                  <a:lnTo>
                    <a:pt x="4321862" y="4445000"/>
                  </a:lnTo>
                  <a:lnTo>
                    <a:pt x="4354381" y="4419600"/>
                  </a:lnTo>
                  <a:lnTo>
                    <a:pt x="4386357" y="4381500"/>
                  </a:lnTo>
                  <a:lnTo>
                    <a:pt x="4417784" y="4356100"/>
                  </a:lnTo>
                  <a:lnTo>
                    <a:pt x="4448654" y="4318000"/>
                  </a:lnTo>
                  <a:lnTo>
                    <a:pt x="4478958" y="4292600"/>
                  </a:lnTo>
                  <a:lnTo>
                    <a:pt x="4508689" y="4254500"/>
                  </a:lnTo>
                  <a:lnTo>
                    <a:pt x="4537839" y="4216400"/>
                  </a:lnTo>
                  <a:lnTo>
                    <a:pt x="4566401" y="4191000"/>
                  </a:lnTo>
                  <a:lnTo>
                    <a:pt x="4594366" y="4152900"/>
                  </a:lnTo>
                  <a:lnTo>
                    <a:pt x="4621728" y="4114800"/>
                  </a:lnTo>
                  <a:lnTo>
                    <a:pt x="4648477" y="4076700"/>
                  </a:lnTo>
                  <a:lnTo>
                    <a:pt x="4674607" y="4038600"/>
                  </a:lnTo>
                  <a:lnTo>
                    <a:pt x="4700109" y="4000500"/>
                  </a:lnTo>
                  <a:lnTo>
                    <a:pt x="4724977" y="3962400"/>
                  </a:lnTo>
                  <a:lnTo>
                    <a:pt x="4749201" y="3924300"/>
                  </a:lnTo>
                  <a:lnTo>
                    <a:pt x="4772775" y="3886200"/>
                  </a:lnTo>
                  <a:lnTo>
                    <a:pt x="4795690" y="3848100"/>
                  </a:lnTo>
                  <a:lnTo>
                    <a:pt x="4817939" y="3810000"/>
                  </a:lnTo>
                  <a:lnTo>
                    <a:pt x="4839514" y="3771900"/>
                  </a:lnTo>
                  <a:lnTo>
                    <a:pt x="4860408" y="3733800"/>
                  </a:lnTo>
                  <a:lnTo>
                    <a:pt x="4880612" y="3695700"/>
                  </a:lnTo>
                  <a:lnTo>
                    <a:pt x="4900119" y="3644900"/>
                  </a:lnTo>
                  <a:lnTo>
                    <a:pt x="4918920" y="3606800"/>
                  </a:lnTo>
                  <a:lnTo>
                    <a:pt x="4937009" y="3568700"/>
                  </a:lnTo>
                  <a:lnTo>
                    <a:pt x="4954378" y="3530600"/>
                  </a:lnTo>
                  <a:lnTo>
                    <a:pt x="4971018" y="3479800"/>
                  </a:lnTo>
                  <a:lnTo>
                    <a:pt x="4986922" y="3441700"/>
                  </a:lnTo>
                  <a:lnTo>
                    <a:pt x="5002083" y="3390900"/>
                  </a:lnTo>
                  <a:lnTo>
                    <a:pt x="5016491" y="3352800"/>
                  </a:lnTo>
                  <a:lnTo>
                    <a:pt x="5030141" y="3314700"/>
                  </a:lnTo>
                  <a:lnTo>
                    <a:pt x="5043023" y="3263900"/>
                  </a:lnTo>
                  <a:lnTo>
                    <a:pt x="5055130" y="3225800"/>
                  </a:lnTo>
                  <a:lnTo>
                    <a:pt x="5066455" y="3175000"/>
                  </a:lnTo>
                  <a:lnTo>
                    <a:pt x="5076990" y="3136900"/>
                  </a:lnTo>
                  <a:lnTo>
                    <a:pt x="5086726" y="3086100"/>
                  </a:lnTo>
                  <a:lnTo>
                    <a:pt x="5095656" y="3035300"/>
                  </a:lnTo>
                  <a:lnTo>
                    <a:pt x="5103773" y="2997200"/>
                  </a:lnTo>
                  <a:lnTo>
                    <a:pt x="5111068" y="2946400"/>
                  </a:lnTo>
                  <a:lnTo>
                    <a:pt x="5117534" y="2895600"/>
                  </a:lnTo>
                  <a:lnTo>
                    <a:pt x="5123164" y="2857500"/>
                  </a:lnTo>
                  <a:lnTo>
                    <a:pt x="5127948" y="2806700"/>
                  </a:lnTo>
                  <a:lnTo>
                    <a:pt x="5131880" y="2755900"/>
                  </a:lnTo>
                  <a:lnTo>
                    <a:pt x="5134952" y="2717800"/>
                  </a:lnTo>
                  <a:lnTo>
                    <a:pt x="5137155" y="2667000"/>
                  </a:lnTo>
                  <a:lnTo>
                    <a:pt x="5138483" y="2616200"/>
                  </a:lnTo>
                  <a:lnTo>
                    <a:pt x="5138928" y="2565400"/>
                  </a:lnTo>
                  <a:lnTo>
                    <a:pt x="5138483" y="2514600"/>
                  </a:lnTo>
                  <a:lnTo>
                    <a:pt x="5137155" y="2476500"/>
                  </a:lnTo>
                  <a:lnTo>
                    <a:pt x="5134952" y="2425700"/>
                  </a:lnTo>
                  <a:lnTo>
                    <a:pt x="5131880" y="2374900"/>
                  </a:lnTo>
                  <a:lnTo>
                    <a:pt x="5127948" y="2324100"/>
                  </a:lnTo>
                  <a:lnTo>
                    <a:pt x="5123164" y="2286000"/>
                  </a:lnTo>
                  <a:lnTo>
                    <a:pt x="5117534" y="2235200"/>
                  </a:lnTo>
                  <a:lnTo>
                    <a:pt x="5111068" y="2184400"/>
                  </a:lnTo>
                  <a:lnTo>
                    <a:pt x="5103773" y="2146300"/>
                  </a:lnTo>
                  <a:lnTo>
                    <a:pt x="5095656" y="2095500"/>
                  </a:lnTo>
                  <a:lnTo>
                    <a:pt x="5086726" y="2044700"/>
                  </a:lnTo>
                  <a:lnTo>
                    <a:pt x="5076990" y="2006600"/>
                  </a:lnTo>
                  <a:lnTo>
                    <a:pt x="5066455" y="1955800"/>
                  </a:lnTo>
                  <a:lnTo>
                    <a:pt x="5055130" y="1917700"/>
                  </a:lnTo>
                  <a:lnTo>
                    <a:pt x="5043023" y="1866900"/>
                  </a:lnTo>
                  <a:lnTo>
                    <a:pt x="5030141" y="1828800"/>
                  </a:lnTo>
                  <a:lnTo>
                    <a:pt x="5016491" y="1778000"/>
                  </a:lnTo>
                  <a:lnTo>
                    <a:pt x="5002083" y="1739900"/>
                  </a:lnTo>
                  <a:lnTo>
                    <a:pt x="4986922" y="1689100"/>
                  </a:lnTo>
                  <a:lnTo>
                    <a:pt x="4971018" y="1651000"/>
                  </a:lnTo>
                  <a:lnTo>
                    <a:pt x="4954378" y="1612900"/>
                  </a:lnTo>
                  <a:lnTo>
                    <a:pt x="4937009" y="1562100"/>
                  </a:lnTo>
                  <a:lnTo>
                    <a:pt x="4918920" y="1524000"/>
                  </a:lnTo>
                  <a:lnTo>
                    <a:pt x="4900119" y="1485900"/>
                  </a:lnTo>
                  <a:lnTo>
                    <a:pt x="4880612" y="1447800"/>
                  </a:lnTo>
                  <a:lnTo>
                    <a:pt x="4860408" y="1397000"/>
                  </a:lnTo>
                  <a:lnTo>
                    <a:pt x="4839514" y="1358900"/>
                  </a:lnTo>
                  <a:lnTo>
                    <a:pt x="4817939" y="1320800"/>
                  </a:lnTo>
                  <a:lnTo>
                    <a:pt x="4795690" y="1282700"/>
                  </a:lnTo>
                  <a:lnTo>
                    <a:pt x="4772775" y="1244600"/>
                  </a:lnTo>
                  <a:lnTo>
                    <a:pt x="4749201" y="1206500"/>
                  </a:lnTo>
                  <a:lnTo>
                    <a:pt x="4724977" y="1168400"/>
                  </a:lnTo>
                  <a:lnTo>
                    <a:pt x="4700109" y="1130300"/>
                  </a:lnTo>
                  <a:lnTo>
                    <a:pt x="4674607" y="1092200"/>
                  </a:lnTo>
                  <a:lnTo>
                    <a:pt x="4648477" y="1054100"/>
                  </a:lnTo>
                  <a:lnTo>
                    <a:pt x="4621728" y="1016000"/>
                  </a:lnTo>
                  <a:lnTo>
                    <a:pt x="4594366" y="990600"/>
                  </a:lnTo>
                  <a:lnTo>
                    <a:pt x="4566401" y="952500"/>
                  </a:lnTo>
                  <a:lnTo>
                    <a:pt x="4537839" y="914400"/>
                  </a:lnTo>
                  <a:lnTo>
                    <a:pt x="4508689" y="876300"/>
                  </a:lnTo>
                  <a:lnTo>
                    <a:pt x="4478958" y="850900"/>
                  </a:lnTo>
                  <a:lnTo>
                    <a:pt x="4448654" y="812800"/>
                  </a:lnTo>
                  <a:lnTo>
                    <a:pt x="4417784" y="787400"/>
                  </a:lnTo>
                  <a:lnTo>
                    <a:pt x="4386357" y="749300"/>
                  </a:lnTo>
                  <a:lnTo>
                    <a:pt x="4354381" y="723900"/>
                  </a:lnTo>
                  <a:lnTo>
                    <a:pt x="4321862" y="685800"/>
                  </a:lnTo>
                  <a:lnTo>
                    <a:pt x="4288809" y="660400"/>
                  </a:lnTo>
                  <a:lnTo>
                    <a:pt x="4255230" y="622300"/>
                  </a:lnTo>
                  <a:lnTo>
                    <a:pt x="4221132" y="596900"/>
                  </a:lnTo>
                  <a:lnTo>
                    <a:pt x="4186523" y="571500"/>
                  </a:lnTo>
                  <a:lnTo>
                    <a:pt x="4151410" y="546100"/>
                  </a:lnTo>
                  <a:lnTo>
                    <a:pt x="4115803" y="520700"/>
                  </a:lnTo>
                  <a:lnTo>
                    <a:pt x="4079707" y="482600"/>
                  </a:lnTo>
                  <a:lnTo>
                    <a:pt x="4024609" y="444500"/>
                  </a:lnTo>
                  <a:close/>
                </a:path>
                <a:path w="5139055" h="5130800">
                  <a:moveTo>
                    <a:pt x="2714265" y="4381500"/>
                  </a:moveTo>
                  <a:lnTo>
                    <a:pt x="2424662" y="4381500"/>
                  </a:lnTo>
                  <a:lnTo>
                    <a:pt x="2472605" y="4394200"/>
                  </a:lnTo>
                  <a:lnTo>
                    <a:pt x="2666322" y="4394200"/>
                  </a:lnTo>
                  <a:lnTo>
                    <a:pt x="2714265" y="4381500"/>
                  </a:lnTo>
                  <a:close/>
                </a:path>
                <a:path w="5139055" h="5130800">
                  <a:moveTo>
                    <a:pt x="2902434" y="4356100"/>
                  </a:moveTo>
                  <a:lnTo>
                    <a:pt x="2236493" y="4356100"/>
                  </a:lnTo>
                  <a:lnTo>
                    <a:pt x="2329825" y="4381500"/>
                  </a:lnTo>
                  <a:lnTo>
                    <a:pt x="2809102" y="4381500"/>
                  </a:lnTo>
                  <a:lnTo>
                    <a:pt x="2902434" y="4356100"/>
                  </a:lnTo>
                  <a:close/>
                </a:path>
                <a:path w="5139055" h="5130800">
                  <a:moveTo>
                    <a:pt x="2994134" y="787400"/>
                  </a:moveTo>
                  <a:lnTo>
                    <a:pt x="2144793" y="787400"/>
                  </a:lnTo>
                  <a:lnTo>
                    <a:pt x="2010578" y="825500"/>
                  </a:lnTo>
                  <a:lnTo>
                    <a:pt x="1966792" y="850900"/>
                  </a:lnTo>
                  <a:lnTo>
                    <a:pt x="1880743" y="876300"/>
                  </a:lnTo>
                  <a:lnTo>
                    <a:pt x="1838511" y="901700"/>
                  </a:lnTo>
                  <a:lnTo>
                    <a:pt x="1796829" y="914400"/>
                  </a:lnTo>
                  <a:lnTo>
                    <a:pt x="1755713" y="939800"/>
                  </a:lnTo>
                  <a:lnTo>
                    <a:pt x="1715178" y="952500"/>
                  </a:lnTo>
                  <a:lnTo>
                    <a:pt x="1635914" y="1003300"/>
                  </a:lnTo>
                  <a:lnTo>
                    <a:pt x="1597217" y="1028700"/>
                  </a:lnTo>
                  <a:lnTo>
                    <a:pt x="1559164" y="1054100"/>
                  </a:lnTo>
                  <a:lnTo>
                    <a:pt x="1521771" y="1079500"/>
                  </a:lnTo>
                  <a:lnTo>
                    <a:pt x="1485054" y="1104900"/>
                  </a:lnTo>
                  <a:lnTo>
                    <a:pt x="1449029" y="1130300"/>
                  </a:lnTo>
                  <a:lnTo>
                    <a:pt x="1413711" y="1155700"/>
                  </a:lnTo>
                  <a:lnTo>
                    <a:pt x="1379116" y="1181100"/>
                  </a:lnTo>
                  <a:lnTo>
                    <a:pt x="1345259" y="1219200"/>
                  </a:lnTo>
                  <a:lnTo>
                    <a:pt x="1312158" y="1244600"/>
                  </a:lnTo>
                  <a:lnTo>
                    <a:pt x="1279826" y="1282700"/>
                  </a:lnTo>
                  <a:lnTo>
                    <a:pt x="1248281" y="1308100"/>
                  </a:lnTo>
                  <a:lnTo>
                    <a:pt x="1217537" y="1346200"/>
                  </a:lnTo>
                  <a:lnTo>
                    <a:pt x="1187611" y="1371600"/>
                  </a:lnTo>
                  <a:lnTo>
                    <a:pt x="1158519" y="1409700"/>
                  </a:lnTo>
                  <a:lnTo>
                    <a:pt x="1130275" y="1447800"/>
                  </a:lnTo>
                  <a:lnTo>
                    <a:pt x="1102897" y="1485900"/>
                  </a:lnTo>
                  <a:lnTo>
                    <a:pt x="1076399" y="1524000"/>
                  </a:lnTo>
                  <a:lnTo>
                    <a:pt x="1050798" y="1562100"/>
                  </a:lnTo>
                  <a:lnTo>
                    <a:pt x="1026108" y="1600200"/>
                  </a:lnTo>
                  <a:lnTo>
                    <a:pt x="1002347" y="1638300"/>
                  </a:lnTo>
                  <a:lnTo>
                    <a:pt x="979529" y="1676400"/>
                  </a:lnTo>
                  <a:lnTo>
                    <a:pt x="957671" y="1714500"/>
                  </a:lnTo>
                  <a:lnTo>
                    <a:pt x="936788" y="1752600"/>
                  </a:lnTo>
                  <a:lnTo>
                    <a:pt x="916896" y="1790700"/>
                  </a:lnTo>
                  <a:lnTo>
                    <a:pt x="898010" y="1841500"/>
                  </a:lnTo>
                  <a:lnTo>
                    <a:pt x="880147" y="1879600"/>
                  </a:lnTo>
                  <a:lnTo>
                    <a:pt x="863323" y="1917700"/>
                  </a:lnTo>
                  <a:lnTo>
                    <a:pt x="847552" y="1968500"/>
                  </a:lnTo>
                  <a:lnTo>
                    <a:pt x="832851" y="2006600"/>
                  </a:lnTo>
                  <a:lnTo>
                    <a:pt x="819235" y="2057400"/>
                  </a:lnTo>
                  <a:lnTo>
                    <a:pt x="806721" y="2095500"/>
                  </a:lnTo>
                  <a:lnTo>
                    <a:pt x="795324" y="2146300"/>
                  </a:lnTo>
                  <a:lnTo>
                    <a:pt x="785060" y="2184400"/>
                  </a:lnTo>
                  <a:lnTo>
                    <a:pt x="775944" y="2235200"/>
                  </a:lnTo>
                  <a:lnTo>
                    <a:pt x="767992" y="2286000"/>
                  </a:lnTo>
                  <a:lnTo>
                    <a:pt x="761221" y="2324100"/>
                  </a:lnTo>
                  <a:lnTo>
                    <a:pt x="755645" y="2374900"/>
                  </a:lnTo>
                  <a:lnTo>
                    <a:pt x="751281" y="2425700"/>
                  </a:lnTo>
                  <a:lnTo>
                    <a:pt x="748145" y="2476500"/>
                  </a:lnTo>
                  <a:lnTo>
                    <a:pt x="746251" y="2514600"/>
                  </a:lnTo>
                  <a:lnTo>
                    <a:pt x="745617" y="2565400"/>
                  </a:lnTo>
                  <a:lnTo>
                    <a:pt x="746251" y="2616200"/>
                  </a:lnTo>
                  <a:lnTo>
                    <a:pt x="748145" y="2667000"/>
                  </a:lnTo>
                  <a:lnTo>
                    <a:pt x="751281" y="2717800"/>
                  </a:lnTo>
                  <a:lnTo>
                    <a:pt x="755645" y="2755900"/>
                  </a:lnTo>
                  <a:lnTo>
                    <a:pt x="761221" y="2806700"/>
                  </a:lnTo>
                  <a:lnTo>
                    <a:pt x="767992" y="2857500"/>
                  </a:lnTo>
                  <a:lnTo>
                    <a:pt x="775944" y="2895600"/>
                  </a:lnTo>
                  <a:lnTo>
                    <a:pt x="785060" y="2946400"/>
                  </a:lnTo>
                  <a:lnTo>
                    <a:pt x="795324" y="2997200"/>
                  </a:lnTo>
                  <a:lnTo>
                    <a:pt x="806721" y="3035300"/>
                  </a:lnTo>
                  <a:lnTo>
                    <a:pt x="819235" y="3086100"/>
                  </a:lnTo>
                  <a:lnTo>
                    <a:pt x="832851" y="3124200"/>
                  </a:lnTo>
                  <a:lnTo>
                    <a:pt x="847552" y="3175000"/>
                  </a:lnTo>
                  <a:lnTo>
                    <a:pt x="863323" y="3213100"/>
                  </a:lnTo>
                  <a:lnTo>
                    <a:pt x="880147" y="3251200"/>
                  </a:lnTo>
                  <a:lnTo>
                    <a:pt x="898010" y="3302000"/>
                  </a:lnTo>
                  <a:lnTo>
                    <a:pt x="916896" y="3340100"/>
                  </a:lnTo>
                  <a:lnTo>
                    <a:pt x="936788" y="3378200"/>
                  </a:lnTo>
                  <a:lnTo>
                    <a:pt x="957671" y="3416300"/>
                  </a:lnTo>
                  <a:lnTo>
                    <a:pt x="979529" y="3467100"/>
                  </a:lnTo>
                  <a:lnTo>
                    <a:pt x="1002347" y="3505200"/>
                  </a:lnTo>
                  <a:lnTo>
                    <a:pt x="1026108" y="3543300"/>
                  </a:lnTo>
                  <a:lnTo>
                    <a:pt x="1050798" y="3581400"/>
                  </a:lnTo>
                  <a:lnTo>
                    <a:pt x="1076399" y="3619500"/>
                  </a:lnTo>
                  <a:lnTo>
                    <a:pt x="1102897" y="3657600"/>
                  </a:lnTo>
                  <a:lnTo>
                    <a:pt x="1130275" y="3683000"/>
                  </a:lnTo>
                  <a:lnTo>
                    <a:pt x="1158519" y="3721100"/>
                  </a:lnTo>
                  <a:lnTo>
                    <a:pt x="1187611" y="3759200"/>
                  </a:lnTo>
                  <a:lnTo>
                    <a:pt x="1217537" y="3797300"/>
                  </a:lnTo>
                  <a:lnTo>
                    <a:pt x="1248281" y="3822700"/>
                  </a:lnTo>
                  <a:lnTo>
                    <a:pt x="1279826" y="3860800"/>
                  </a:lnTo>
                  <a:lnTo>
                    <a:pt x="1312158" y="3886200"/>
                  </a:lnTo>
                  <a:lnTo>
                    <a:pt x="1345259" y="3924300"/>
                  </a:lnTo>
                  <a:lnTo>
                    <a:pt x="1379116" y="3949700"/>
                  </a:lnTo>
                  <a:lnTo>
                    <a:pt x="1413711" y="3975100"/>
                  </a:lnTo>
                  <a:lnTo>
                    <a:pt x="1449029" y="4013200"/>
                  </a:lnTo>
                  <a:lnTo>
                    <a:pt x="1485054" y="4038600"/>
                  </a:lnTo>
                  <a:lnTo>
                    <a:pt x="1521771" y="4064000"/>
                  </a:lnTo>
                  <a:lnTo>
                    <a:pt x="1559164" y="4089400"/>
                  </a:lnTo>
                  <a:lnTo>
                    <a:pt x="1597217" y="4114800"/>
                  </a:lnTo>
                  <a:lnTo>
                    <a:pt x="1635914" y="4140200"/>
                  </a:lnTo>
                  <a:lnTo>
                    <a:pt x="1675239" y="4152900"/>
                  </a:lnTo>
                  <a:lnTo>
                    <a:pt x="1755713" y="4203700"/>
                  </a:lnTo>
                  <a:lnTo>
                    <a:pt x="1796829" y="4216400"/>
                  </a:lnTo>
                  <a:lnTo>
                    <a:pt x="1838511" y="4241800"/>
                  </a:lnTo>
                  <a:lnTo>
                    <a:pt x="1880743" y="4254500"/>
                  </a:lnTo>
                  <a:lnTo>
                    <a:pt x="1923508" y="4279900"/>
                  </a:lnTo>
                  <a:lnTo>
                    <a:pt x="2190432" y="4356100"/>
                  </a:lnTo>
                  <a:lnTo>
                    <a:pt x="2948495" y="4356100"/>
                  </a:lnTo>
                  <a:lnTo>
                    <a:pt x="3215419" y="4279900"/>
                  </a:lnTo>
                  <a:lnTo>
                    <a:pt x="3258184" y="4254500"/>
                  </a:lnTo>
                  <a:lnTo>
                    <a:pt x="3300416" y="4241800"/>
                  </a:lnTo>
                  <a:lnTo>
                    <a:pt x="3342098" y="4216400"/>
                  </a:lnTo>
                  <a:lnTo>
                    <a:pt x="3383214" y="4203700"/>
                  </a:lnTo>
                  <a:lnTo>
                    <a:pt x="3463688" y="4152900"/>
                  </a:lnTo>
                  <a:lnTo>
                    <a:pt x="3503013" y="4140200"/>
                  </a:lnTo>
                  <a:lnTo>
                    <a:pt x="3541710" y="4114800"/>
                  </a:lnTo>
                  <a:lnTo>
                    <a:pt x="3579763" y="4089400"/>
                  </a:lnTo>
                  <a:lnTo>
                    <a:pt x="3617156" y="4064000"/>
                  </a:lnTo>
                  <a:lnTo>
                    <a:pt x="3653873" y="4038600"/>
                  </a:lnTo>
                  <a:lnTo>
                    <a:pt x="3689898" y="4013200"/>
                  </a:lnTo>
                  <a:lnTo>
                    <a:pt x="3725216" y="3975100"/>
                  </a:lnTo>
                  <a:lnTo>
                    <a:pt x="3759811" y="3949700"/>
                  </a:lnTo>
                  <a:lnTo>
                    <a:pt x="3793668" y="3924300"/>
                  </a:lnTo>
                  <a:lnTo>
                    <a:pt x="3826769" y="3886200"/>
                  </a:lnTo>
                  <a:lnTo>
                    <a:pt x="3859101" y="3860800"/>
                  </a:lnTo>
                  <a:lnTo>
                    <a:pt x="3890646" y="3822700"/>
                  </a:lnTo>
                  <a:lnTo>
                    <a:pt x="3921390" y="3797300"/>
                  </a:lnTo>
                  <a:lnTo>
                    <a:pt x="3951316" y="3759200"/>
                  </a:lnTo>
                  <a:lnTo>
                    <a:pt x="3980408" y="3721100"/>
                  </a:lnTo>
                  <a:lnTo>
                    <a:pt x="4008652" y="3683000"/>
                  </a:lnTo>
                  <a:lnTo>
                    <a:pt x="4036030" y="3657600"/>
                  </a:lnTo>
                  <a:lnTo>
                    <a:pt x="4062528" y="3619500"/>
                  </a:lnTo>
                  <a:lnTo>
                    <a:pt x="4088129" y="3581400"/>
                  </a:lnTo>
                  <a:lnTo>
                    <a:pt x="4112819" y="3543300"/>
                  </a:lnTo>
                  <a:lnTo>
                    <a:pt x="4136580" y="3505200"/>
                  </a:lnTo>
                  <a:lnTo>
                    <a:pt x="4159398" y="3467100"/>
                  </a:lnTo>
                  <a:lnTo>
                    <a:pt x="4181256" y="3416300"/>
                  </a:lnTo>
                  <a:lnTo>
                    <a:pt x="4202139" y="3378200"/>
                  </a:lnTo>
                  <a:lnTo>
                    <a:pt x="4222031" y="3340100"/>
                  </a:lnTo>
                  <a:lnTo>
                    <a:pt x="4240917" y="3302000"/>
                  </a:lnTo>
                  <a:lnTo>
                    <a:pt x="4258780" y="3251200"/>
                  </a:lnTo>
                  <a:lnTo>
                    <a:pt x="4275604" y="3213100"/>
                  </a:lnTo>
                  <a:lnTo>
                    <a:pt x="4291375" y="3175000"/>
                  </a:lnTo>
                  <a:lnTo>
                    <a:pt x="4306076" y="3124200"/>
                  </a:lnTo>
                  <a:lnTo>
                    <a:pt x="4319692" y="3086100"/>
                  </a:lnTo>
                  <a:lnTo>
                    <a:pt x="4332206" y="3035300"/>
                  </a:lnTo>
                  <a:lnTo>
                    <a:pt x="4343603" y="2997200"/>
                  </a:lnTo>
                  <a:lnTo>
                    <a:pt x="4353867" y="2946400"/>
                  </a:lnTo>
                  <a:lnTo>
                    <a:pt x="4362983" y="2895600"/>
                  </a:lnTo>
                  <a:lnTo>
                    <a:pt x="4370935" y="2857500"/>
                  </a:lnTo>
                  <a:lnTo>
                    <a:pt x="4377706" y="2806700"/>
                  </a:lnTo>
                  <a:lnTo>
                    <a:pt x="4383282" y="2755900"/>
                  </a:lnTo>
                  <a:lnTo>
                    <a:pt x="4387646" y="2717800"/>
                  </a:lnTo>
                  <a:lnTo>
                    <a:pt x="4390782" y="2667000"/>
                  </a:lnTo>
                  <a:lnTo>
                    <a:pt x="4392676" y="2616200"/>
                  </a:lnTo>
                  <a:lnTo>
                    <a:pt x="4393311" y="2565400"/>
                  </a:lnTo>
                  <a:lnTo>
                    <a:pt x="4392676" y="2514600"/>
                  </a:lnTo>
                  <a:lnTo>
                    <a:pt x="4390782" y="2476500"/>
                  </a:lnTo>
                  <a:lnTo>
                    <a:pt x="4387646" y="2425700"/>
                  </a:lnTo>
                  <a:lnTo>
                    <a:pt x="4383282" y="2374900"/>
                  </a:lnTo>
                  <a:lnTo>
                    <a:pt x="4377706" y="2324100"/>
                  </a:lnTo>
                  <a:lnTo>
                    <a:pt x="4370935" y="2286000"/>
                  </a:lnTo>
                  <a:lnTo>
                    <a:pt x="4362983" y="2235200"/>
                  </a:lnTo>
                  <a:lnTo>
                    <a:pt x="4353867" y="2184400"/>
                  </a:lnTo>
                  <a:lnTo>
                    <a:pt x="4343603" y="2146300"/>
                  </a:lnTo>
                  <a:lnTo>
                    <a:pt x="4332206" y="2095500"/>
                  </a:lnTo>
                  <a:lnTo>
                    <a:pt x="4319692" y="2057400"/>
                  </a:lnTo>
                  <a:lnTo>
                    <a:pt x="4306076" y="2006600"/>
                  </a:lnTo>
                  <a:lnTo>
                    <a:pt x="4291375" y="1968500"/>
                  </a:lnTo>
                  <a:lnTo>
                    <a:pt x="4275604" y="1917700"/>
                  </a:lnTo>
                  <a:lnTo>
                    <a:pt x="4258780" y="1879600"/>
                  </a:lnTo>
                  <a:lnTo>
                    <a:pt x="4240917" y="1841500"/>
                  </a:lnTo>
                  <a:lnTo>
                    <a:pt x="4222031" y="1790700"/>
                  </a:lnTo>
                  <a:lnTo>
                    <a:pt x="4202139" y="1752600"/>
                  </a:lnTo>
                  <a:lnTo>
                    <a:pt x="4181256" y="1714500"/>
                  </a:lnTo>
                  <a:lnTo>
                    <a:pt x="4159398" y="1676400"/>
                  </a:lnTo>
                  <a:lnTo>
                    <a:pt x="4136580" y="1638300"/>
                  </a:lnTo>
                  <a:lnTo>
                    <a:pt x="4112819" y="1600200"/>
                  </a:lnTo>
                  <a:lnTo>
                    <a:pt x="4088129" y="1562100"/>
                  </a:lnTo>
                  <a:lnTo>
                    <a:pt x="4062528" y="1524000"/>
                  </a:lnTo>
                  <a:lnTo>
                    <a:pt x="4036030" y="1485900"/>
                  </a:lnTo>
                  <a:lnTo>
                    <a:pt x="4008652" y="1447800"/>
                  </a:lnTo>
                  <a:lnTo>
                    <a:pt x="3980408" y="1409700"/>
                  </a:lnTo>
                  <a:lnTo>
                    <a:pt x="3951316" y="1371600"/>
                  </a:lnTo>
                  <a:lnTo>
                    <a:pt x="3921390" y="1346200"/>
                  </a:lnTo>
                  <a:lnTo>
                    <a:pt x="3890646" y="1308100"/>
                  </a:lnTo>
                  <a:lnTo>
                    <a:pt x="3859101" y="1282700"/>
                  </a:lnTo>
                  <a:lnTo>
                    <a:pt x="3826769" y="1244600"/>
                  </a:lnTo>
                  <a:lnTo>
                    <a:pt x="3793668" y="1219200"/>
                  </a:lnTo>
                  <a:lnTo>
                    <a:pt x="3759811" y="1181100"/>
                  </a:lnTo>
                  <a:lnTo>
                    <a:pt x="3725216" y="1155700"/>
                  </a:lnTo>
                  <a:lnTo>
                    <a:pt x="3689898" y="1130300"/>
                  </a:lnTo>
                  <a:lnTo>
                    <a:pt x="3653873" y="1104900"/>
                  </a:lnTo>
                  <a:lnTo>
                    <a:pt x="3617156" y="1079500"/>
                  </a:lnTo>
                  <a:lnTo>
                    <a:pt x="3579763" y="1054100"/>
                  </a:lnTo>
                  <a:lnTo>
                    <a:pt x="3541710" y="1028700"/>
                  </a:lnTo>
                  <a:lnTo>
                    <a:pt x="3503013" y="1003300"/>
                  </a:lnTo>
                  <a:lnTo>
                    <a:pt x="3423749" y="952500"/>
                  </a:lnTo>
                  <a:lnTo>
                    <a:pt x="3383214" y="939800"/>
                  </a:lnTo>
                  <a:lnTo>
                    <a:pt x="3342098" y="914400"/>
                  </a:lnTo>
                  <a:lnTo>
                    <a:pt x="3300416" y="901700"/>
                  </a:lnTo>
                  <a:lnTo>
                    <a:pt x="3258184" y="876300"/>
                  </a:lnTo>
                  <a:lnTo>
                    <a:pt x="3172135" y="850900"/>
                  </a:lnTo>
                  <a:lnTo>
                    <a:pt x="3128349" y="825500"/>
                  </a:lnTo>
                  <a:lnTo>
                    <a:pt x="2994134" y="787400"/>
                  </a:lnTo>
                  <a:close/>
                </a:path>
                <a:path w="5139055" h="5130800">
                  <a:moveTo>
                    <a:pt x="2855964" y="762000"/>
                  </a:moveTo>
                  <a:lnTo>
                    <a:pt x="2282963" y="762000"/>
                  </a:lnTo>
                  <a:lnTo>
                    <a:pt x="2190432" y="787400"/>
                  </a:lnTo>
                  <a:lnTo>
                    <a:pt x="2948495" y="787400"/>
                  </a:lnTo>
                  <a:lnTo>
                    <a:pt x="2855964" y="762000"/>
                  </a:lnTo>
                  <a:close/>
                </a:path>
                <a:path w="5139055" h="5130800">
                  <a:moveTo>
                    <a:pt x="2761864" y="749300"/>
                  </a:moveTo>
                  <a:lnTo>
                    <a:pt x="2377063" y="749300"/>
                  </a:lnTo>
                  <a:lnTo>
                    <a:pt x="2329825" y="762000"/>
                  </a:lnTo>
                  <a:lnTo>
                    <a:pt x="2809102" y="762000"/>
                  </a:lnTo>
                  <a:lnTo>
                    <a:pt x="2761864" y="749300"/>
                  </a:lnTo>
                  <a:close/>
                </a:path>
                <a:path w="5139055" h="5130800">
                  <a:moveTo>
                    <a:pt x="3041543" y="38100"/>
                  </a:moveTo>
                  <a:lnTo>
                    <a:pt x="2097384" y="38100"/>
                  </a:lnTo>
                  <a:lnTo>
                    <a:pt x="1960981" y="76200"/>
                  </a:lnTo>
                  <a:lnTo>
                    <a:pt x="3177946" y="76200"/>
                  </a:lnTo>
                  <a:lnTo>
                    <a:pt x="3041543" y="38100"/>
                  </a:lnTo>
                  <a:close/>
                </a:path>
                <a:path w="5139055" h="5130800">
                  <a:moveTo>
                    <a:pt x="2949165" y="25400"/>
                  </a:moveTo>
                  <a:lnTo>
                    <a:pt x="2189762" y="25400"/>
                  </a:lnTo>
                  <a:lnTo>
                    <a:pt x="2143434" y="38100"/>
                  </a:lnTo>
                  <a:lnTo>
                    <a:pt x="2995493" y="38100"/>
                  </a:lnTo>
                  <a:lnTo>
                    <a:pt x="2949165" y="25400"/>
                  </a:lnTo>
                  <a:close/>
                </a:path>
                <a:path w="5139055" h="5130800">
                  <a:moveTo>
                    <a:pt x="2855706" y="12700"/>
                  </a:moveTo>
                  <a:lnTo>
                    <a:pt x="2283221" y="12700"/>
                  </a:lnTo>
                  <a:lnTo>
                    <a:pt x="2236360" y="25400"/>
                  </a:lnTo>
                  <a:lnTo>
                    <a:pt x="2902567" y="25400"/>
                  </a:lnTo>
                  <a:lnTo>
                    <a:pt x="2855706" y="12700"/>
                  </a:lnTo>
                  <a:close/>
                </a:path>
                <a:path w="5139055" h="5130800">
                  <a:moveTo>
                    <a:pt x="2761228" y="0"/>
                  </a:moveTo>
                  <a:lnTo>
                    <a:pt x="2377699" y="0"/>
                  </a:lnTo>
                  <a:lnTo>
                    <a:pt x="2330336" y="12700"/>
                  </a:lnTo>
                  <a:lnTo>
                    <a:pt x="2808591" y="12700"/>
                  </a:lnTo>
                  <a:lnTo>
                    <a:pt x="2761228" y="0"/>
                  </a:lnTo>
                  <a:close/>
                </a:path>
              </a:pathLst>
            </a:custGeom>
            <a:solidFill>
              <a:srgbClr val="CE2C31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880616" y="1937003"/>
              <a:ext cx="3104260" cy="310426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075688" y="2132075"/>
              <a:ext cx="2534412" cy="25344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202679" y="3601212"/>
              <a:ext cx="818387" cy="6217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7785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TERIMA</a:t>
            </a:r>
            <a:r>
              <a:rPr dirty="0" spc="-90"/>
              <a:t> </a:t>
            </a:r>
            <a:r>
              <a:rPr dirty="0" spc="-5"/>
              <a:t>KASIH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950456" y="3614115"/>
            <a:ext cx="497459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latin typeface="Carlito"/>
                <a:cs typeface="Carlito"/>
              </a:rPr>
              <a:t>K E M E N T E R I A N P E N D</a:t>
            </a:r>
            <a:r>
              <a:rPr dirty="0" sz="1200" spc="229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A Y A G U N A A N A P A R A T U R N E G A R A</a:t>
            </a:r>
            <a:endParaRPr sz="1200">
              <a:latin typeface="Carlito"/>
              <a:cs typeface="Carlito"/>
            </a:endParaRPr>
          </a:p>
          <a:p>
            <a:pPr marL="12700" marR="2319655">
              <a:lnSpc>
                <a:spcPct val="100000"/>
              </a:lnSpc>
              <a:spcBef>
                <a:spcPts val="5"/>
              </a:spcBef>
            </a:pPr>
            <a:r>
              <a:rPr dirty="0" sz="1200" b="1">
                <a:latin typeface="Carlito"/>
                <a:cs typeface="Carlito"/>
              </a:rPr>
              <a:t>D A N R E F O R M A S I B I R O K R A S I  R</a:t>
            </a:r>
            <a:r>
              <a:rPr dirty="0" sz="1200" spc="1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E</a:t>
            </a:r>
            <a:r>
              <a:rPr dirty="0" sz="1200" spc="2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P</a:t>
            </a:r>
            <a:r>
              <a:rPr dirty="0" sz="1200" spc="20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U</a:t>
            </a:r>
            <a:r>
              <a:rPr dirty="0" sz="1200" spc="1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B</a:t>
            </a:r>
            <a:r>
              <a:rPr dirty="0" sz="1200" spc="2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L</a:t>
            </a:r>
            <a:r>
              <a:rPr dirty="0" sz="1200" spc="1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I</a:t>
            </a:r>
            <a:r>
              <a:rPr dirty="0" sz="1200" spc="2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K</a:t>
            </a:r>
            <a:r>
              <a:rPr dirty="0" sz="1200" spc="80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I</a:t>
            </a:r>
            <a:r>
              <a:rPr dirty="0" sz="1200" spc="2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N</a:t>
            </a:r>
            <a:r>
              <a:rPr dirty="0" sz="1200" spc="2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D</a:t>
            </a:r>
            <a:r>
              <a:rPr dirty="0" sz="1200" spc="20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O</a:t>
            </a:r>
            <a:r>
              <a:rPr dirty="0" sz="1200" spc="2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N</a:t>
            </a:r>
            <a:r>
              <a:rPr dirty="0" sz="1200" spc="2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E</a:t>
            </a:r>
            <a:r>
              <a:rPr dirty="0" sz="1200" spc="10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S</a:t>
            </a:r>
            <a:r>
              <a:rPr dirty="0" sz="1200" spc="20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I</a:t>
            </a:r>
            <a:r>
              <a:rPr dirty="0" sz="1200" spc="2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A</a:t>
            </a:r>
            <a:endParaRPr sz="1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34216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03501" y="483234"/>
            <a:ext cx="798766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90" b="0">
                <a:solidFill>
                  <a:srgbClr val="C00000"/>
                </a:solidFill>
                <a:latin typeface="Trebuchet MS"/>
                <a:cs typeface="Trebuchet MS"/>
              </a:rPr>
              <a:t>Tingkat </a:t>
            </a:r>
            <a:r>
              <a:rPr dirty="0" sz="4400" spc="-120" b="0">
                <a:solidFill>
                  <a:srgbClr val="C00000"/>
                </a:solidFill>
                <a:latin typeface="Trebuchet MS"/>
                <a:cs typeface="Trebuchet MS"/>
              </a:rPr>
              <a:t>Kematangan </a:t>
            </a:r>
            <a:r>
              <a:rPr dirty="0" sz="4400" spc="-60" b="0">
                <a:solidFill>
                  <a:srgbClr val="C00000"/>
                </a:solidFill>
                <a:latin typeface="Trebuchet MS"/>
                <a:cs typeface="Trebuchet MS"/>
              </a:rPr>
              <a:t>dan</a:t>
            </a:r>
            <a:r>
              <a:rPr dirty="0" sz="4400" spc="-180" b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dirty="0" sz="4400" spc="-229" b="0" i="1">
                <a:solidFill>
                  <a:srgbClr val="C00000"/>
                </a:solidFill>
                <a:latin typeface="Trebuchet MS"/>
                <a:cs typeface="Trebuchet MS"/>
              </a:rPr>
              <a:t>Evidence</a:t>
            </a:r>
            <a:endParaRPr sz="44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65376" y="2467355"/>
            <a:ext cx="6045835" cy="4368165"/>
            <a:chOff x="1865376" y="2467355"/>
            <a:chExt cx="6045835" cy="4368165"/>
          </a:xfrm>
        </p:grpSpPr>
        <p:sp>
          <p:nvSpPr>
            <p:cNvPr id="5" name="object 5"/>
            <p:cNvSpPr/>
            <p:nvPr/>
          </p:nvSpPr>
          <p:spPr>
            <a:xfrm>
              <a:off x="1865376" y="2467355"/>
              <a:ext cx="6045708" cy="4038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355848" y="6172200"/>
              <a:ext cx="3070860" cy="6629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084320" y="6227065"/>
              <a:ext cx="1609344" cy="59281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417570" y="6214109"/>
              <a:ext cx="2952115" cy="544195"/>
            </a:xfrm>
            <a:custGeom>
              <a:avLst/>
              <a:gdLst/>
              <a:ahLst/>
              <a:cxnLst/>
              <a:rect l="l" t="t" r="r" b="b"/>
              <a:pathLst>
                <a:path w="2952115" h="544195">
                  <a:moveTo>
                    <a:pt x="2951988" y="0"/>
                  </a:moveTo>
                  <a:lnTo>
                    <a:pt x="0" y="0"/>
                  </a:lnTo>
                  <a:lnTo>
                    <a:pt x="0" y="544067"/>
                  </a:lnTo>
                  <a:lnTo>
                    <a:pt x="2951988" y="544067"/>
                  </a:lnTo>
                  <a:lnTo>
                    <a:pt x="2951988" y="0"/>
                  </a:lnTo>
                  <a:close/>
                </a:path>
              </a:pathLst>
            </a:custGeom>
            <a:solidFill>
              <a:srgbClr val="AD474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3417570" y="6214109"/>
            <a:ext cx="2952115" cy="544195"/>
          </a:xfrm>
          <a:prstGeom prst="rect">
            <a:avLst/>
          </a:prstGeom>
          <a:ln w="38100">
            <a:solidFill>
              <a:srgbClr val="FFFFFF"/>
            </a:solidFill>
          </a:ln>
        </p:spPr>
        <p:txBody>
          <a:bodyPr wrap="square" lIns="0" tIns="97790" rIns="0" bIns="0" rtlCol="0" vert="horz">
            <a:spAutoFit/>
          </a:bodyPr>
          <a:lstStyle/>
          <a:p>
            <a:pPr marL="856615">
              <a:lnSpc>
                <a:spcPct val="100000"/>
              </a:lnSpc>
              <a:spcBef>
                <a:spcPts val="770"/>
              </a:spcBef>
            </a:pPr>
            <a:r>
              <a:rPr dirty="0" sz="1900" spc="-5">
                <a:solidFill>
                  <a:srgbClr val="FFFFFF"/>
                </a:solidFill>
                <a:latin typeface="Carlito"/>
                <a:cs typeface="Carlito"/>
              </a:rPr>
              <a:t>5 -</a:t>
            </a:r>
            <a:r>
              <a:rPr dirty="0" sz="1900" spc="-10">
                <a:solidFill>
                  <a:srgbClr val="FFFFFF"/>
                </a:solidFill>
                <a:latin typeface="Carlito"/>
                <a:cs typeface="Carlito"/>
              </a:rPr>
              <a:t> Optimum</a:t>
            </a:r>
            <a:endParaRPr sz="19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355847" y="5343144"/>
            <a:ext cx="3070860" cy="955675"/>
            <a:chOff x="3355847" y="5343144"/>
            <a:chExt cx="3070860" cy="955675"/>
          </a:xfrm>
        </p:grpSpPr>
        <p:sp>
          <p:nvSpPr>
            <p:cNvPr id="11" name="object 11"/>
            <p:cNvSpPr/>
            <p:nvPr/>
          </p:nvSpPr>
          <p:spPr>
            <a:xfrm>
              <a:off x="3355847" y="5343144"/>
              <a:ext cx="3070860" cy="9555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450335" y="5399532"/>
              <a:ext cx="2878836" cy="5928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417569" y="5385054"/>
              <a:ext cx="2952115" cy="836930"/>
            </a:xfrm>
            <a:custGeom>
              <a:avLst/>
              <a:gdLst/>
              <a:ahLst/>
              <a:cxnLst/>
              <a:rect l="l" t="t" r="r" b="b"/>
              <a:pathLst>
                <a:path w="2952115" h="836929">
                  <a:moveTo>
                    <a:pt x="2951988" y="0"/>
                  </a:moveTo>
                  <a:lnTo>
                    <a:pt x="0" y="0"/>
                  </a:lnTo>
                  <a:lnTo>
                    <a:pt x="0" y="543648"/>
                  </a:lnTo>
                  <a:lnTo>
                    <a:pt x="1371345" y="543648"/>
                  </a:lnTo>
                  <a:lnTo>
                    <a:pt x="1371345" y="627507"/>
                  </a:lnTo>
                  <a:lnTo>
                    <a:pt x="1266825" y="627507"/>
                  </a:lnTo>
                  <a:lnTo>
                    <a:pt x="1475993" y="836676"/>
                  </a:lnTo>
                  <a:lnTo>
                    <a:pt x="1685163" y="627507"/>
                  </a:lnTo>
                  <a:lnTo>
                    <a:pt x="1580641" y="627507"/>
                  </a:lnTo>
                  <a:lnTo>
                    <a:pt x="1580641" y="543648"/>
                  </a:lnTo>
                  <a:lnTo>
                    <a:pt x="2951988" y="543648"/>
                  </a:lnTo>
                  <a:lnTo>
                    <a:pt x="2951988" y="0"/>
                  </a:lnTo>
                  <a:close/>
                </a:path>
              </a:pathLst>
            </a:custGeom>
            <a:solidFill>
              <a:srgbClr val="BA5B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417569" y="5385054"/>
              <a:ext cx="2952115" cy="836930"/>
            </a:xfrm>
            <a:custGeom>
              <a:avLst/>
              <a:gdLst/>
              <a:ahLst/>
              <a:cxnLst/>
              <a:rect l="l" t="t" r="r" b="b"/>
              <a:pathLst>
                <a:path w="2952115" h="836929">
                  <a:moveTo>
                    <a:pt x="2951988" y="543648"/>
                  </a:moveTo>
                  <a:lnTo>
                    <a:pt x="1580641" y="543648"/>
                  </a:lnTo>
                  <a:lnTo>
                    <a:pt x="1580641" y="627507"/>
                  </a:lnTo>
                  <a:lnTo>
                    <a:pt x="1685163" y="627507"/>
                  </a:lnTo>
                  <a:lnTo>
                    <a:pt x="1475993" y="836676"/>
                  </a:lnTo>
                  <a:lnTo>
                    <a:pt x="1266825" y="627507"/>
                  </a:lnTo>
                  <a:lnTo>
                    <a:pt x="1371345" y="627507"/>
                  </a:lnTo>
                  <a:lnTo>
                    <a:pt x="1371345" y="543648"/>
                  </a:lnTo>
                  <a:lnTo>
                    <a:pt x="0" y="543648"/>
                  </a:lnTo>
                  <a:lnTo>
                    <a:pt x="0" y="0"/>
                  </a:lnTo>
                  <a:lnTo>
                    <a:pt x="2951988" y="0"/>
                  </a:lnTo>
                  <a:lnTo>
                    <a:pt x="2951988" y="543648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3627882" y="5471261"/>
            <a:ext cx="2531110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>
                <a:solidFill>
                  <a:srgbClr val="FFFFFF"/>
                </a:solidFill>
                <a:latin typeface="Carlito"/>
                <a:cs typeface="Carlito"/>
              </a:rPr>
              <a:t>4 – </a:t>
            </a:r>
            <a:r>
              <a:rPr dirty="0" sz="1900" spc="-25">
                <a:solidFill>
                  <a:srgbClr val="FFFFFF"/>
                </a:solidFill>
                <a:latin typeface="Carlito"/>
                <a:cs typeface="Carlito"/>
              </a:rPr>
              <a:t>Terintegrasi </a:t>
            </a:r>
            <a:r>
              <a:rPr dirty="0" sz="1900" spc="-5">
                <a:solidFill>
                  <a:srgbClr val="FFFFFF"/>
                </a:solidFill>
                <a:latin typeface="Carlito"/>
                <a:cs typeface="Carlito"/>
              </a:rPr>
              <a:t>&amp;</a:t>
            </a:r>
            <a:r>
              <a:rPr dirty="0" sz="1900" spc="1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900" spc="-35">
                <a:solidFill>
                  <a:srgbClr val="FFFFFF"/>
                </a:solidFill>
                <a:latin typeface="Carlito"/>
                <a:cs typeface="Carlito"/>
              </a:rPr>
              <a:t>Terukur</a:t>
            </a:r>
            <a:endParaRPr sz="1900">
              <a:latin typeface="Carlito"/>
              <a:cs typeface="Carlito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355847" y="4515611"/>
            <a:ext cx="3070860" cy="955675"/>
            <a:chOff x="3355847" y="4515611"/>
            <a:chExt cx="3070860" cy="955675"/>
          </a:xfrm>
        </p:grpSpPr>
        <p:sp>
          <p:nvSpPr>
            <p:cNvPr id="17" name="object 17"/>
            <p:cNvSpPr/>
            <p:nvPr/>
          </p:nvSpPr>
          <p:spPr>
            <a:xfrm>
              <a:off x="3355847" y="4515611"/>
              <a:ext cx="3070860" cy="95554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826763" y="4570501"/>
              <a:ext cx="2125980" cy="59281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417569" y="4557521"/>
              <a:ext cx="2952115" cy="836930"/>
            </a:xfrm>
            <a:custGeom>
              <a:avLst/>
              <a:gdLst/>
              <a:ahLst/>
              <a:cxnLst/>
              <a:rect l="l" t="t" r="r" b="b"/>
              <a:pathLst>
                <a:path w="2952115" h="836929">
                  <a:moveTo>
                    <a:pt x="2951988" y="0"/>
                  </a:moveTo>
                  <a:lnTo>
                    <a:pt x="0" y="0"/>
                  </a:lnTo>
                  <a:lnTo>
                    <a:pt x="0" y="543686"/>
                  </a:lnTo>
                  <a:lnTo>
                    <a:pt x="1371345" y="543686"/>
                  </a:lnTo>
                  <a:lnTo>
                    <a:pt x="1371345" y="627507"/>
                  </a:lnTo>
                  <a:lnTo>
                    <a:pt x="1266825" y="627507"/>
                  </a:lnTo>
                  <a:lnTo>
                    <a:pt x="1475993" y="836675"/>
                  </a:lnTo>
                  <a:lnTo>
                    <a:pt x="1685163" y="627507"/>
                  </a:lnTo>
                  <a:lnTo>
                    <a:pt x="1580641" y="627507"/>
                  </a:lnTo>
                  <a:lnTo>
                    <a:pt x="1580641" y="543686"/>
                  </a:lnTo>
                  <a:lnTo>
                    <a:pt x="2951988" y="543686"/>
                  </a:lnTo>
                  <a:lnTo>
                    <a:pt x="2951988" y="0"/>
                  </a:lnTo>
                  <a:close/>
                </a:path>
              </a:pathLst>
            </a:custGeom>
            <a:solidFill>
              <a:srgbClr val="C471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417569" y="4557521"/>
              <a:ext cx="2952115" cy="836930"/>
            </a:xfrm>
            <a:custGeom>
              <a:avLst/>
              <a:gdLst/>
              <a:ahLst/>
              <a:cxnLst/>
              <a:rect l="l" t="t" r="r" b="b"/>
              <a:pathLst>
                <a:path w="2952115" h="836929">
                  <a:moveTo>
                    <a:pt x="2951988" y="543686"/>
                  </a:moveTo>
                  <a:lnTo>
                    <a:pt x="1580641" y="543686"/>
                  </a:lnTo>
                  <a:lnTo>
                    <a:pt x="1580641" y="627507"/>
                  </a:lnTo>
                  <a:lnTo>
                    <a:pt x="1685163" y="627507"/>
                  </a:lnTo>
                  <a:lnTo>
                    <a:pt x="1475993" y="836675"/>
                  </a:lnTo>
                  <a:lnTo>
                    <a:pt x="1266825" y="627507"/>
                  </a:lnTo>
                  <a:lnTo>
                    <a:pt x="1371345" y="627507"/>
                  </a:lnTo>
                  <a:lnTo>
                    <a:pt x="1371345" y="543686"/>
                  </a:lnTo>
                  <a:lnTo>
                    <a:pt x="0" y="543686"/>
                  </a:lnTo>
                  <a:lnTo>
                    <a:pt x="0" y="0"/>
                  </a:lnTo>
                  <a:lnTo>
                    <a:pt x="2951988" y="0"/>
                  </a:lnTo>
                  <a:lnTo>
                    <a:pt x="2951988" y="54368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4004309" y="4642865"/>
            <a:ext cx="1778000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>
                <a:solidFill>
                  <a:srgbClr val="FFFFFF"/>
                </a:solidFill>
                <a:latin typeface="Carlito"/>
                <a:cs typeface="Carlito"/>
              </a:rPr>
              <a:t>3 -</a:t>
            </a:r>
            <a:r>
              <a:rPr dirty="0" sz="1900" spc="-8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900" spc="-20">
                <a:solidFill>
                  <a:srgbClr val="FFFFFF"/>
                </a:solidFill>
                <a:latin typeface="Carlito"/>
                <a:cs typeface="Carlito"/>
              </a:rPr>
              <a:t>Terstandarisasi</a:t>
            </a:r>
            <a:endParaRPr sz="1900">
              <a:latin typeface="Carlito"/>
              <a:cs typeface="Carli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355847" y="3686555"/>
            <a:ext cx="3070860" cy="955675"/>
            <a:chOff x="3355847" y="3686555"/>
            <a:chExt cx="3070860" cy="955675"/>
          </a:xfrm>
        </p:grpSpPr>
        <p:sp>
          <p:nvSpPr>
            <p:cNvPr id="23" name="object 23"/>
            <p:cNvSpPr/>
            <p:nvPr/>
          </p:nvSpPr>
          <p:spPr>
            <a:xfrm>
              <a:off x="3355847" y="3686555"/>
              <a:ext cx="3070860" cy="95554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113275" y="3742969"/>
              <a:ext cx="1552955" cy="59281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417569" y="3728465"/>
              <a:ext cx="2952115" cy="836930"/>
            </a:xfrm>
            <a:custGeom>
              <a:avLst/>
              <a:gdLst/>
              <a:ahLst/>
              <a:cxnLst/>
              <a:rect l="l" t="t" r="r" b="b"/>
              <a:pathLst>
                <a:path w="2952115" h="836929">
                  <a:moveTo>
                    <a:pt x="2951988" y="0"/>
                  </a:moveTo>
                  <a:lnTo>
                    <a:pt x="0" y="0"/>
                  </a:lnTo>
                  <a:lnTo>
                    <a:pt x="0" y="543686"/>
                  </a:lnTo>
                  <a:lnTo>
                    <a:pt x="1371345" y="543686"/>
                  </a:lnTo>
                  <a:lnTo>
                    <a:pt x="1371345" y="627506"/>
                  </a:lnTo>
                  <a:lnTo>
                    <a:pt x="1266825" y="627506"/>
                  </a:lnTo>
                  <a:lnTo>
                    <a:pt x="1475993" y="836675"/>
                  </a:lnTo>
                  <a:lnTo>
                    <a:pt x="1685163" y="627506"/>
                  </a:lnTo>
                  <a:lnTo>
                    <a:pt x="1580641" y="627506"/>
                  </a:lnTo>
                  <a:lnTo>
                    <a:pt x="1580641" y="543686"/>
                  </a:lnTo>
                  <a:lnTo>
                    <a:pt x="2951988" y="543686"/>
                  </a:lnTo>
                  <a:lnTo>
                    <a:pt x="2951988" y="0"/>
                  </a:lnTo>
                  <a:close/>
                </a:path>
              </a:pathLst>
            </a:custGeom>
            <a:solidFill>
              <a:srgbClr val="CC89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417569" y="3728465"/>
              <a:ext cx="2952115" cy="836930"/>
            </a:xfrm>
            <a:custGeom>
              <a:avLst/>
              <a:gdLst/>
              <a:ahLst/>
              <a:cxnLst/>
              <a:rect l="l" t="t" r="r" b="b"/>
              <a:pathLst>
                <a:path w="2952115" h="836929">
                  <a:moveTo>
                    <a:pt x="2951988" y="543686"/>
                  </a:moveTo>
                  <a:lnTo>
                    <a:pt x="1580641" y="543686"/>
                  </a:lnTo>
                  <a:lnTo>
                    <a:pt x="1580641" y="627506"/>
                  </a:lnTo>
                  <a:lnTo>
                    <a:pt x="1685163" y="627506"/>
                  </a:lnTo>
                  <a:lnTo>
                    <a:pt x="1475993" y="836675"/>
                  </a:lnTo>
                  <a:lnTo>
                    <a:pt x="1266825" y="627506"/>
                  </a:lnTo>
                  <a:lnTo>
                    <a:pt x="1371345" y="627506"/>
                  </a:lnTo>
                  <a:lnTo>
                    <a:pt x="1371345" y="543686"/>
                  </a:lnTo>
                  <a:lnTo>
                    <a:pt x="0" y="543686"/>
                  </a:lnTo>
                  <a:lnTo>
                    <a:pt x="0" y="0"/>
                  </a:lnTo>
                  <a:lnTo>
                    <a:pt x="2951988" y="0"/>
                  </a:lnTo>
                  <a:lnTo>
                    <a:pt x="2951988" y="54368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4290821" y="3813759"/>
            <a:ext cx="1205865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>
                <a:solidFill>
                  <a:srgbClr val="FFFFFF"/>
                </a:solidFill>
                <a:latin typeface="Carlito"/>
                <a:cs typeface="Carlito"/>
              </a:rPr>
              <a:t>2 -</a:t>
            </a:r>
            <a:r>
              <a:rPr dirty="0" sz="1900" spc="-6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900" spc="-30">
                <a:solidFill>
                  <a:srgbClr val="FFFFFF"/>
                </a:solidFill>
                <a:latin typeface="Carlito"/>
                <a:cs typeface="Carlito"/>
              </a:rPr>
              <a:t>Terkelola</a:t>
            </a:r>
            <a:endParaRPr sz="1900">
              <a:latin typeface="Carlito"/>
              <a:cs typeface="Carlito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355847" y="2859011"/>
            <a:ext cx="3070860" cy="954405"/>
            <a:chOff x="3355847" y="2859011"/>
            <a:chExt cx="3070860" cy="954405"/>
          </a:xfrm>
        </p:grpSpPr>
        <p:sp>
          <p:nvSpPr>
            <p:cNvPr id="29" name="object 29"/>
            <p:cNvSpPr/>
            <p:nvPr/>
          </p:nvSpPr>
          <p:spPr>
            <a:xfrm>
              <a:off x="3355847" y="2859011"/>
              <a:ext cx="3070860" cy="954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158995" y="2913913"/>
              <a:ext cx="1461515" cy="59281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3417569" y="2900934"/>
              <a:ext cx="2952115" cy="835660"/>
            </a:xfrm>
            <a:custGeom>
              <a:avLst/>
              <a:gdLst/>
              <a:ahLst/>
              <a:cxnLst/>
              <a:rect l="l" t="t" r="r" b="b"/>
              <a:pathLst>
                <a:path w="2952115" h="835660">
                  <a:moveTo>
                    <a:pt x="2951988" y="0"/>
                  </a:moveTo>
                  <a:lnTo>
                    <a:pt x="0" y="0"/>
                  </a:lnTo>
                  <a:lnTo>
                    <a:pt x="0" y="542670"/>
                  </a:lnTo>
                  <a:lnTo>
                    <a:pt x="1371600" y="542670"/>
                  </a:lnTo>
                  <a:lnTo>
                    <a:pt x="1371600" y="626363"/>
                  </a:lnTo>
                  <a:lnTo>
                    <a:pt x="1267205" y="626363"/>
                  </a:lnTo>
                  <a:lnTo>
                    <a:pt x="1475993" y="835151"/>
                  </a:lnTo>
                  <a:lnTo>
                    <a:pt x="1684781" y="626363"/>
                  </a:lnTo>
                  <a:lnTo>
                    <a:pt x="1580388" y="626363"/>
                  </a:lnTo>
                  <a:lnTo>
                    <a:pt x="1580388" y="542670"/>
                  </a:lnTo>
                  <a:lnTo>
                    <a:pt x="2951988" y="542670"/>
                  </a:lnTo>
                  <a:lnTo>
                    <a:pt x="2951988" y="0"/>
                  </a:lnTo>
                  <a:close/>
                </a:path>
              </a:pathLst>
            </a:custGeom>
            <a:solidFill>
              <a:srgbClr val="D5A0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3417569" y="2900934"/>
              <a:ext cx="2952115" cy="835660"/>
            </a:xfrm>
            <a:custGeom>
              <a:avLst/>
              <a:gdLst/>
              <a:ahLst/>
              <a:cxnLst/>
              <a:rect l="l" t="t" r="r" b="b"/>
              <a:pathLst>
                <a:path w="2952115" h="835660">
                  <a:moveTo>
                    <a:pt x="2951988" y="542670"/>
                  </a:moveTo>
                  <a:lnTo>
                    <a:pt x="1580388" y="542670"/>
                  </a:lnTo>
                  <a:lnTo>
                    <a:pt x="1580388" y="626363"/>
                  </a:lnTo>
                  <a:lnTo>
                    <a:pt x="1684781" y="626363"/>
                  </a:lnTo>
                  <a:lnTo>
                    <a:pt x="1475993" y="835151"/>
                  </a:lnTo>
                  <a:lnTo>
                    <a:pt x="1267205" y="626363"/>
                  </a:lnTo>
                  <a:lnTo>
                    <a:pt x="1371600" y="626363"/>
                  </a:lnTo>
                  <a:lnTo>
                    <a:pt x="1371600" y="542670"/>
                  </a:lnTo>
                  <a:lnTo>
                    <a:pt x="0" y="542670"/>
                  </a:lnTo>
                  <a:lnTo>
                    <a:pt x="0" y="0"/>
                  </a:lnTo>
                  <a:lnTo>
                    <a:pt x="2951988" y="0"/>
                  </a:lnTo>
                  <a:lnTo>
                    <a:pt x="2951988" y="54267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4336541" y="2985642"/>
            <a:ext cx="1113155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>
                <a:solidFill>
                  <a:srgbClr val="FFFFFF"/>
                </a:solidFill>
                <a:latin typeface="Carlito"/>
                <a:cs typeface="Carlito"/>
              </a:rPr>
              <a:t>1 -</a:t>
            </a:r>
            <a:r>
              <a:rPr dirty="0" sz="1900" spc="-75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900" spc="-5">
                <a:solidFill>
                  <a:srgbClr val="FFFFFF"/>
                </a:solidFill>
                <a:latin typeface="Carlito"/>
                <a:cs typeface="Carlito"/>
              </a:rPr>
              <a:t>Rintisan</a:t>
            </a:r>
            <a:endParaRPr sz="1900">
              <a:latin typeface="Carlito"/>
              <a:cs typeface="Carlito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763639" y="3015488"/>
            <a:ext cx="14236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rlito"/>
                <a:cs typeface="Carlito"/>
              </a:rPr>
              <a:t>“konsep/draft”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63639" y="3807967"/>
            <a:ext cx="10356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">
                <a:latin typeface="Carlito"/>
                <a:cs typeface="Carlito"/>
              </a:rPr>
              <a:t>“</a:t>
            </a:r>
            <a:r>
              <a:rPr dirty="0" sz="1800" spc="-5">
                <a:latin typeface="Carlito"/>
                <a:cs typeface="Carlito"/>
              </a:rPr>
              <a:t>s</a:t>
            </a:r>
            <a:r>
              <a:rPr dirty="0" sz="1800" spc="5">
                <a:latin typeface="Carlito"/>
                <a:cs typeface="Carlito"/>
              </a:rPr>
              <a:t>e</a:t>
            </a:r>
            <a:r>
              <a:rPr dirty="0" sz="1800" spc="-5">
                <a:latin typeface="Carlito"/>
                <a:cs typeface="Carlito"/>
              </a:rPr>
              <a:t>ba</a:t>
            </a:r>
            <a:r>
              <a:rPr dirty="0" sz="1800" spc="5">
                <a:latin typeface="Carlito"/>
                <a:cs typeface="Carlito"/>
              </a:rPr>
              <a:t>g</a:t>
            </a:r>
            <a:r>
              <a:rPr dirty="0" sz="1800" spc="-5">
                <a:latin typeface="Carlito"/>
                <a:cs typeface="Carlito"/>
              </a:rPr>
              <a:t>i</a:t>
            </a:r>
            <a:r>
              <a:rPr dirty="0" sz="1800">
                <a:latin typeface="Carlito"/>
                <a:cs typeface="Carlito"/>
              </a:rPr>
              <a:t>an”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763639" y="4672076"/>
            <a:ext cx="8293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">
                <a:latin typeface="Carlito"/>
                <a:cs typeface="Carlito"/>
              </a:rPr>
              <a:t>“</a:t>
            </a:r>
            <a:r>
              <a:rPr dirty="0" sz="1800" spc="-5">
                <a:latin typeface="Carlito"/>
                <a:cs typeface="Carlito"/>
              </a:rPr>
              <a:t>s</a:t>
            </a:r>
            <a:r>
              <a:rPr dirty="0" sz="1800" spc="5">
                <a:latin typeface="Carlito"/>
                <a:cs typeface="Carlito"/>
              </a:rPr>
              <a:t>e</a:t>
            </a:r>
            <a:r>
              <a:rPr dirty="0" sz="1800">
                <a:latin typeface="Carlito"/>
                <a:cs typeface="Carlito"/>
              </a:rPr>
              <a:t>mu</a:t>
            </a:r>
            <a:r>
              <a:rPr dirty="0" sz="1800" spc="5">
                <a:latin typeface="Carlito"/>
                <a:cs typeface="Carlito"/>
              </a:rPr>
              <a:t>a</a:t>
            </a:r>
            <a:r>
              <a:rPr dirty="0" sz="1800">
                <a:latin typeface="Carlito"/>
                <a:cs typeface="Carlito"/>
              </a:rPr>
              <a:t>”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763639" y="5392318"/>
            <a:ext cx="4084954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latin typeface="Carlito"/>
                <a:cs typeface="Carlito"/>
              </a:rPr>
              <a:t>“antar </a:t>
            </a:r>
            <a:r>
              <a:rPr dirty="0" sz="1800" spc="-25">
                <a:latin typeface="Carlito"/>
                <a:cs typeface="Carlito"/>
              </a:rPr>
              <a:t>instansi”, </a:t>
            </a:r>
            <a:r>
              <a:rPr dirty="0" sz="1800" spc="-30">
                <a:latin typeface="Carlito"/>
                <a:cs typeface="Carlito"/>
              </a:rPr>
              <a:t>“dikendalikan”,</a:t>
            </a:r>
            <a:r>
              <a:rPr dirty="0" sz="1800" spc="40">
                <a:latin typeface="Carlito"/>
                <a:cs typeface="Carlito"/>
              </a:rPr>
              <a:t> </a:t>
            </a:r>
            <a:r>
              <a:rPr dirty="0" sz="1800" spc="-10">
                <a:latin typeface="Carlito"/>
                <a:cs typeface="Carlito"/>
              </a:rPr>
              <a:t>“dievaluasi”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Carlito"/>
                <a:cs typeface="Carlito"/>
              </a:rPr>
              <a:t>notulen</a:t>
            </a:r>
            <a:r>
              <a:rPr dirty="0" sz="1800" spc="10">
                <a:latin typeface="Carlito"/>
                <a:cs typeface="Carlito"/>
              </a:rPr>
              <a:t> </a:t>
            </a:r>
            <a:r>
              <a:rPr dirty="0" sz="1800" spc="-10">
                <a:latin typeface="Carlito"/>
                <a:cs typeface="Carlito"/>
              </a:rPr>
              <a:t>evaluasi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763639" y="6184798"/>
            <a:ext cx="34639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rlito"/>
                <a:cs typeface="Carlito"/>
              </a:rPr>
              <a:t>Pembaharuan</a:t>
            </a:r>
            <a:r>
              <a:rPr dirty="0" sz="1800" spc="10">
                <a:latin typeface="Carlito"/>
                <a:cs typeface="Carlito"/>
              </a:rPr>
              <a:t> </a:t>
            </a:r>
            <a:r>
              <a:rPr dirty="0" sz="1800" spc="-15">
                <a:latin typeface="Carlito"/>
                <a:cs typeface="Carlito"/>
              </a:rPr>
              <a:t>kebijakan,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Carlito"/>
                <a:cs typeface="Carlito"/>
              </a:rPr>
              <a:t>notulen evaluasi </a:t>
            </a:r>
            <a:r>
              <a:rPr dirty="0" sz="1800" spc="-10">
                <a:latin typeface="Carlito"/>
                <a:cs typeface="Carlito"/>
              </a:rPr>
              <a:t>telah</a:t>
            </a:r>
            <a:r>
              <a:rPr dirty="0" sz="1800" spc="5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ditindaklanjuti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012948" y="5469635"/>
            <a:ext cx="403859" cy="12329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350010" y="5896152"/>
            <a:ext cx="156527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i="1">
                <a:latin typeface="Carlito"/>
                <a:cs typeface="Carlito"/>
              </a:rPr>
              <a:t>generic</a:t>
            </a:r>
            <a:r>
              <a:rPr dirty="0" sz="1800" spc="-50" i="1">
                <a:latin typeface="Carlito"/>
                <a:cs typeface="Carlito"/>
              </a:rPr>
              <a:t> </a:t>
            </a:r>
            <a:r>
              <a:rPr dirty="0" sz="1800" spc="-10" i="1">
                <a:latin typeface="Carlito"/>
                <a:cs typeface="Carlito"/>
              </a:rPr>
              <a:t>evidence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Joshua ariel Perkasa</dc:creator>
  <dc:title>PowerPoint Presentation</dc:title>
  <dcterms:created xsi:type="dcterms:W3CDTF">2021-06-08T06:30:10Z</dcterms:created>
  <dcterms:modified xsi:type="dcterms:W3CDTF">2021-06-08T06:30:10Z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2021-04-28T00:00:00Z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2021-06-08T00:00:00Z</vt:filetime>
  </property>
</Properties>
</file>