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202684" y="134823"/>
            <a:ext cx="3786631" cy="560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Noto Naskh Arabic UI"/>
                <a:cs typeface="Noto Naskh Arabic UI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500" b="0" i="0">
                <a:solidFill>
                  <a:schemeClr val="tx1"/>
                </a:solidFill>
                <a:latin typeface="Bookman Uralic"/>
                <a:cs typeface="Bookman Ural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Noto Naskh Arabic UI"/>
                <a:cs typeface="Noto Naskh Arabic UI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Noto Naskh Arabic UI"/>
                <a:cs typeface="Noto Naskh Arabic UI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Noto Naskh Arabic UI"/>
                <a:cs typeface="Noto Naskh Arabic UI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7"/>
            <a:ext cx="12191999" cy="6857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0" y="0"/>
            <a:ext cx="6781799" cy="6857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050" b="0" i="0">
                <a:solidFill>
                  <a:schemeClr val="bg1"/>
                </a:solidFill>
                <a:latin typeface="Noto Naskh Arabic UI"/>
                <a:cs typeface="Noto Naskh Arabic UI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37"/>
            <a:ext cx="12191999" cy="685736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02048" y="134823"/>
            <a:ext cx="3787902" cy="560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C00000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2269" y="1429003"/>
            <a:ext cx="5723890" cy="17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500" b="0" i="0">
                <a:solidFill>
                  <a:schemeClr val="tx1"/>
                </a:solidFill>
                <a:latin typeface="Bookman Uralic"/>
                <a:cs typeface="Bookman Uralic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770106" y="6454152"/>
            <a:ext cx="228600" cy="2082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bg1"/>
                </a:solidFill>
                <a:latin typeface="Noto Naskh Arabic UI"/>
                <a:cs typeface="Noto Naskh Arabic UI"/>
              </a:defRPr>
            </a:lvl1pPr>
          </a:lstStyle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6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23.png"/><Relationship Id="rId6" Type="http://schemas.openxmlformats.org/officeDocument/2006/relationships/image" Target="../media/image24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image" Target="../media/image2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Relationship Id="rId3" Type="http://schemas.openxmlformats.org/officeDocument/2006/relationships/image" Target="../media/image30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37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27.jpg"/><Relationship Id="rId4" Type="http://schemas.openxmlformats.org/officeDocument/2006/relationships/image" Target="../media/image39.jp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40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Relationship Id="rId4" Type="http://schemas.openxmlformats.org/officeDocument/2006/relationships/image" Target="../media/image46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image" Target="../media/image55.jpg"/><Relationship Id="rId6" Type="http://schemas.openxmlformats.org/officeDocument/2006/relationships/image" Target="../media/image56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57.png"/><Relationship Id="rId5" Type="http://schemas.openxmlformats.org/officeDocument/2006/relationships/image" Target="../media/image58.jpg"/><Relationship Id="rId6" Type="http://schemas.openxmlformats.org/officeDocument/2006/relationships/image" Target="../media/image59.png"/><Relationship Id="rId7" Type="http://schemas.openxmlformats.org/officeDocument/2006/relationships/image" Target="../media/image6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66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67.jpg"/><Relationship Id="rId5" Type="http://schemas.openxmlformats.org/officeDocument/2006/relationships/image" Target="../media/image68.jpg"/><Relationship Id="rId6" Type="http://schemas.openxmlformats.org/officeDocument/2006/relationships/image" Target="../media/image69.jpg"/><Relationship Id="rId7" Type="http://schemas.openxmlformats.org/officeDocument/2006/relationships/image" Target="../media/image70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8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71.pn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67.jpg"/><Relationship Id="rId5" Type="http://schemas.openxmlformats.org/officeDocument/2006/relationships/image" Target="../media/image72.jpg"/><Relationship Id="rId6" Type="http://schemas.openxmlformats.org/officeDocument/2006/relationships/image" Target="../media/image69.jpg"/><Relationship Id="rId7" Type="http://schemas.openxmlformats.org/officeDocument/2006/relationships/image" Target="../media/image70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3.jp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74.jpg"/><Relationship Id="rId5" Type="http://schemas.openxmlformats.org/officeDocument/2006/relationships/image" Target="../media/image75.jpg"/><Relationship Id="rId6" Type="http://schemas.openxmlformats.org/officeDocument/2006/relationships/image" Target="../media/image76.jpg"/><Relationship Id="rId7" Type="http://schemas.openxmlformats.org/officeDocument/2006/relationships/image" Target="../media/image77.jpg"/><Relationship Id="rId8" Type="http://schemas.openxmlformats.org/officeDocument/2006/relationships/image" Target="../media/image78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79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80.jpg"/><Relationship Id="rId5" Type="http://schemas.openxmlformats.org/officeDocument/2006/relationships/image" Target="../media/image81.jpg"/><Relationship Id="rId6" Type="http://schemas.openxmlformats.org/officeDocument/2006/relationships/image" Target="../media/image82.jpg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67.jpg"/><Relationship Id="rId5" Type="http://schemas.openxmlformats.org/officeDocument/2006/relationships/image" Target="../media/image83.jpg"/><Relationship Id="rId6" Type="http://schemas.openxmlformats.org/officeDocument/2006/relationships/image" Target="../media/image84.jpg"/></Relationships>
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85.jpg"/></Relationships>
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67.jpg"/><Relationship Id="rId5" Type="http://schemas.openxmlformats.org/officeDocument/2006/relationships/image" Target="../media/image86.jpg"/><Relationship Id="rId6" Type="http://schemas.openxmlformats.org/officeDocument/2006/relationships/image" Target="../media/image87.jpg"/><Relationship Id="rId7" Type="http://schemas.openxmlformats.org/officeDocument/2006/relationships/image" Target="../media/image88.jpg"/></Relationships>
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89.jpg"/></Relationships>
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90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g"/><Relationship Id="rId4" Type="http://schemas.openxmlformats.org/officeDocument/2006/relationships/image" Target="../media/image19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Relationship Id="rId3" Type="http://schemas.openxmlformats.org/officeDocument/2006/relationships/image" Target="../media/image20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9.png"/><Relationship Id="rId4" Type="http://schemas.openxmlformats.org/officeDocument/2006/relationships/image" Target="../media/image21.jpg"/><Relationship Id="rId5" Type="http://schemas.openxmlformats.org/officeDocument/2006/relationships/image" Target="../media/image22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856488" y="710183"/>
            <a:ext cx="10479405" cy="5438140"/>
            <a:chOff x="856488" y="710183"/>
            <a:chExt cx="10479405" cy="5438140"/>
          </a:xfrm>
        </p:grpSpPr>
        <p:sp>
          <p:nvSpPr>
            <p:cNvPr id="4" name="object 4"/>
            <p:cNvSpPr/>
            <p:nvPr/>
          </p:nvSpPr>
          <p:spPr>
            <a:xfrm>
              <a:off x="856488" y="710183"/>
              <a:ext cx="10479405" cy="5438140"/>
            </a:xfrm>
            <a:custGeom>
              <a:avLst/>
              <a:gdLst/>
              <a:ahLst/>
              <a:cxnLst/>
              <a:rect l="l" t="t" r="r" b="b"/>
              <a:pathLst>
                <a:path w="10479405" h="5438140">
                  <a:moveTo>
                    <a:pt x="10479023" y="0"/>
                  </a:moveTo>
                  <a:lnTo>
                    <a:pt x="0" y="0"/>
                  </a:lnTo>
                  <a:lnTo>
                    <a:pt x="0" y="5437632"/>
                  </a:lnTo>
                  <a:lnTo>
                    <a:pt x="10479023" y="5437632"/>
                  </a:lnTo>
                  <a:lnTo>
                    <a:pt x="10479023" y="0"/>
                  </a:lnTo>
                  <a:close/>
                </a:path>
              </a:pathLst>
            </a:custGeom>
            <a:solidFill>
              <a:srgbClr val="FFFFFF">
                <a:alpha val="8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410200" y="1626108"/>
              <a:ext cx="1371600" cy="1802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238880" y="3690365"/>
            <a:ext cx="571119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1746250">
              <a:lnSpc>
                <a:spcPct val="150000"/>
              </a:lnSpc>
              <a:spcBef>
                <a:spcPts val="100"/>
              </a:spcBef>
            </a:pPr>
            <a:r>
              <a:rPr dirty="0" sz="2400" spc="-5" b="1">
                <a:latin typeface="Verdana"/>
                <a:cs typeface="Verdana"/>
              </a:rPr>
              <a:t>Kementerian  Pendayagunaan Aparatur</a:t>
            </a:r>
            <a:r>
              <a:rPr dirty="0" sz="2400" spc="-90" b="1">
                <a:latin typeface="Verdana"/>
                <a:cs typeface="Verdana"/>
              </a:rPr>
              <a:t> </a:t>
            </a:r>
            <a:r>
              <a:rPr dirty="0" sz="2400" b="1">
                <a:latin typeface="Verdana"/>
                <a:cs typeface="Verdana"/>
              </a:rPr>
              <a:t>Negara</a:t>
            </a:r>
            <a:endParaRPr sz="2400">
              <a:latin typeface="Verdana"/>
              <a:cs typeface="Verdana"/>
            </a:endParaRPr>
          </a:p>
          <a:p>
            <a:pPr marL="795655">
              <a:lnSpc>
                <a:spcPct val="100000"/>
              </a:lnSpc>
              <a:spcBef>
                <a:spcPts val="1440"/>
              </a:spcBef>
            </a:pPr>
            <a:r>
              <a:rPr dirty="0" sz="2400" spc="-5" b="1">
                <a:latin typeface="Verdana"/>
                <a:cs typeface="Verdana"/>
              </a:rPr>
              <a:t>dan Reformasi</a:t>
            </a:r>
            <a:r>
              <a:rPr dirty="0" sz="2400" spc="-10" b="1">
                <a:latin typeface="Verdana"/>
                <a:cs typeface="Verdana"/>
              </a:rPr>
              <a:t> </a:t>
            </a:r>
            <a:r>
              <a:rPr dirty="0" sz="2400" spc="-5" b="1">
                <a:latin typeface="Verdana"/>
                <a:cs typeface="Verdana"/>
              </a:rPr>
              <a:t>Birokrasi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1181100"/>
            <a:ext cx="12195810" cy="5555615"/>
            <a:chOff x="1523" y="1181100"/>
            <a:chExt cx="12195810" cy="5555615"/>
          </a:xfrm>
        </p:grpSpPr>
        <p:sp>
          <p:nvSpPr>
            <p:cNvPr id="3" name="object 3"/>
            <p:cNvSpPr/>
            <p:nvPr/>
          </p:nvSpPr>
          <p:spPr>
            <a:xfrm>
              <a:off x="1523" y="3041904"/>
              <a:ext cx="12190730" cy="3557270"/>
            </a:xfrm>
            <a:custGeom>
              <a:avLst/>
              <a:gdLst/>
              <a:ahLst/>
              <a:cxnLst/>
              <a:rect l="l" t="t" r="r" b="b"/>
              <a:pathLst>
                <a:path w="12190730" h="3557270">
                  <a:moveTo>
                    <a:pt x="12190476" y="0"/>
                  </a:moveTo>
                  <a:lnTo>
                    <a:pt x="0" y="0"/>
                  </a:lnTo>
                  <a:lnTo>
                    <a:pt x="0" y="3557016"/>
                  </a:lnTo>
                  <a:lnTo>
                    <a:pt x="12190476" y="3557016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897879" y="1181100"/>
              <a:ext cx="340360" cy="55244"/>
            </a:xfrm>
            <a:custGeom>
              <a:avLst/>
              <a:gdLst/>
              <a:ahLst/>
              <a:cxnLst/>
              <a:rect l="l" t="t" r="r" b="b"/>
              <a:pathLst>
                <a:path w="340360" h="55244">
                  <a:moveTo>
                    <a:pt x="339851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39851" y="54863"/>
                  </a:lnTo>
                  <a:lnTo>
                    <a:pt x="33985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1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581269" y="831849"/>
            <a:ext cx="103060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Verdana"/>
                <a:cs typeface="Verdana"/>
              </a:rPr>
              <a:t>Arsitektur</a:t>
            </a:r>
            <a:r>
              <a:rPr dirty="0" sz="1000" spc="-25">
                <a:latin typeface="Verdana"/>
                <a:cs typeface="Verdana"/>
              </a:rPr>
              <a:t> </a:t>
            </a:r>
            <a:r>
              <a:rPr dirty="0" sz="1000" spc="-5">
                <a:latin typeface="Verdana"/>
                <a:cs typeface="Verdana"/>
              </a:rPr>
              <a:t>SPBE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1795506" y="6463385"/>
            <a:ext cx="17780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FFFFFF"/>
                </a:solidFill>
                <a:latin typeface="Noto Naskh Arabic UI"/>
                <a:cs typeface="Noto Naskh Arabic UI"/>
              </a:rPr>
              <a:t>10</a:t>
            </a:r>
            <a:endParaRPr sz="1050">
              <a:latin typeface="Noto Naskh Arabic UI"/>
              <a:cs typeface="Noto Naskh Arabic U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773923" y="2185416"/>
            <a:ext cx="4264660" cy="4511675"/>
            <a:chOff x="7773923" y="2185416"/>
            <a:chExt cx="4264660" cy="4511675"/>
          </a:xfrm>
        </p:grpSpPr>
        <p:sp>
          <p:nvSpPr>
            <p:cNvPr id="13" name="object 13"/>
            <p:cNvSpPr/>
            <p:nvPr/>
          </p:nvSpPr>
          <p:spPr>
            <a:xfrm>
              <a:off x="7773923" y="2185416"/>
              <a:ext cx="3517900" cy="530860"/>
            </a:xfrm>
            <a:custGeom>
              <a:avLst/>
              <a:gdLst/>
              <a:ahLst/>
              <a:cxnLst/>
              <a:rect l="l" t="t" r="r" b="b"/>
              <a:pathLst>
                <a:path w="3517900" h="530860">
                  <a:moveTo>
                    <a:pt x="3464305" y="0"/>
                  </a:moveTo>
                  <a:lnTo>
                    <a:pt x="53085" y="0"/>
                  </a:lnTo>
                  <a:lnTo>
                    <a:pt x="32414" y="4169"/>
                  </a:lnTo>
                  <a:lnTo>
                    <a:pt x="15541" y="15541"/>
                  </a:lnTo>
                  <a:lnTo>
                    <a:pt x="4169" y="32414"/>
                  </a:lnTo>
                  <a:lnTo>
                    <a:pt x="0" y="53086"/>
                  </a:lnTo>
                  <a:lnTo>
                    <a:pt x="0" y="477266"/>
                  </a:lnTo>
                  <a:lnTo>
                    <a:pt x="4169" y="497937"/>
                  </a:lnTo>
                  <a:lnTo>
                    <a:pt x="15541" y="514810"/>
                  </a:lnTo>
                  <a:lnTo>
                    <a:pt x="32414" y="526182"/>
                  </a:lnTo>
                  <a:lnTo>
                    <a:pt x="53085" y="530351"/>
                  </a:lnTo>
                  <a:lnTo>
                    <a:pt x="3464305" y="530351"/>
                  </a:lnTo>
                  <a:lnTo>
                    <a:pt x="3484977" y="526182"/>
                  </a:lnTo>
                  <a:lnTo>
                    <a:pt x="3501850" y="514810"/>
                  </a:lnTo>
                  <a:lnTo>
                    <a:pt x="3513222" y="497937"/>
                  </a:lnTo>
                  <a:lnTo>
                    <a:pt x="3517392" y="477266"/>
                  </a:lnTo>
                  <a:lnTo>
                    <a:pt x="3517392" y="53086"/>
                  </a:lnTo>
                  <a:lnTo>
                    <a:pt x="3513222" y="32414"/>
                  </a:lnTo>
                  <a:lnTo>
                    <a:pt x="3501850" y="15541"/>
                  </a:lnTo>
                  <a:lnTo>
                    <a:pt x="3484977" y="4169"/>
                  </a:lnTo>
                  <a:lnTo>
                    <a:pt x="3464305" y="0"/>
                  </a:lnTo>
                  <a:close/>
                </a:path>
              </a:pathLst>
            </a:custGeom>
            <a:solidFill>
              <a:srgbClr val="58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8124443" y="2715768"/>
              <a:ext cx="352425" cy="398145"/>
            </a:xfrm>
            <a:custGeom>
              <a:avLst/>
              <a:gdLst/>
              <a:ahLst/>
              <a:cxnLst/>
              <a:rect l="l" t="t" r="r" b="b"/>
              <a:pathLst>
                <a:path w="352425" h="398144">
                  <a:moveTo>
                    <a:pt x="0" y="0"/>
                  </a:moveTo>
                  <a:lnTo>
                    <a:pt x="0" y="397764"/>
                  </a:lnTo>
                  <a:lnTo>
                    <a:pt x="352044" y="397764"/>
                  </a:lnTo>
                </a:path>
              </a:pathLst>
            </a:custGeom>
            <a:ln w="12700">
              <a:solidFill>
                <a:srgbClr val="4779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8476487" y="2848356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3502405" y="0"/>
                  </a:moveTo>
                  <a:lnTo>
                    <a:pt x="53085" y="0"/>
                  </a:lnTo>
                  <a:lnTo>
                    <a:pt x="32414" y="4169"/>
                  </a:lnTo>
                  <a:lnTo>
                    <a:pt x="15541" y="15541"/>
                  </a:lnTo>
                  <a:lnTo>
                    <a:pt x="4169" y="32414"/>
                  </a:lnTo>
                  <a:lnTo>
                    <a:pt x="0" y="53086"/>
                  </a:lnTo>
                  <a:lnTo>
                    <a:pt x="0" y="477266"/>
                  </a:lnTo>
                  <a:lnTo>
                    <a:pt x="4169" y="497937"/>
                  </a:lnTo>
                  <a:lnTo>
                    <a:pt x="15541" y="514810"/>
                  </a:lnTo>
                  <a:lnTo>
                    <a:pt x="32414" y="526182"/>
                  </a:lnTo>
                  <a:lnTo>
                    <a:pt x="53085" y="530352"/>
                  </a:lnTo>
                  <a:lnTo>
                    <a:pt x="3502405" y="530352"/>
                  </a:lnTo>
                  <a:lnTo>
                    <a:pt x="3523077" y="526182"/>
                  </a:lnTo>
                  <a:lnTo>
                    <a:pt x="3539950" y="514810"/>
                  </a:lnTo>
                  <a:lnTo>
                    <a:pt x="3551322" y="497937"/>
                  </a:lnTo>
                  <a:lnTo>
                    <a:pt x="3555491" y="477266"/>
                  </a:lnTo>
                  <a:lnTo>
                    <a:pt x="3555491" y="53086"/>
                  </a:lnTo>
                  <a:lnTo>
                    <a:pt x="3551322" y="32414"/>
                  </a:lnTo>
                  <a:lnTo>
                    <a:pt x="3539950" y="15541"/>
                  </a:lnTo>
                  <a:lnTo>
                    <a:pt x="3523077" y="4169"/>
                  </a:lnTo>
                  <a:lnTo>
                    <a:pt x="3502405" y="0"/>
                  </a:lnTo>
                  <a:close/>
                </a:path>
              </a:pathLst>
            </a:custGeom>
            <a:solidFill>
              <a:srgbClr val="FFFFFF">
                <a:alpha val="8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476487" y="2848356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0" y="53086"/>
                  </a:moveTo>
                  <a:lnTo>
                    <a:pt x="4169" y="32414"/>
                  </a:lnTo>
                  <a:lnTo>
                    <a:pt x="15541" y="15541"/>
                  </a:lnTo>
                  <a:lnTo>
                    <a:pt x="32414" y="4169"/>
                  </a:lnTo>
                  <a:lnTo>
                    <a:pt x="53085" y="0"/>
                  </a:lnTo>
                  <a:lnTo>
                    <a:pt x="3502405" y="0"/>
                  </a:lnTo>
                  <a:lnTo>
                    <a:pt x="3523077" y="4169"/>
                  </a:lnTo>
                  <a:lnTo>
                    <a:pt x="3539950" y="15541"/>
                  </a:lnTo>
                  <a:lnTo>
                    <a:pt x="3551322" y="32414"/>
                  </a:lnTo>
                  <a:lnTo>
                    <a:pt x="3555491" y="53086"/>
                  </a:lnTo>
                  <a:lnTo>
                    <a:pt x="3555491" y="477266"/>
                  </a:lnTo>
                  <a:lnTo>
                    <a:pt x="3551322" y="497937"/>
                  </a:lnTo>
                  <a:lnTo>
                    <a:pt x="3539950" y="514810"/>
                  </a:lnTo>
                  <a:lnTo>
                    <a:pt x="3523077" y="526182"/>
                  </a:lnTo>
                  <a:lnTo>
                    <a:pt x="3502405" y="530352"/>
                  </a:lnTo>
                  <a:lnTo>
                    <a:pt x="53085" y="530352"/>
                  </a:lnTo>
                  <a:lnTo>
                    <a:pt x="32414" y="526182"/>
                  </a:lnTo>
                  <a:lnTo>
                    <a:pt x="15541" y="514810"/>
                  </a:lnTo>
                  <a:lnTo>
                    <a:pt x="4169" y="497937"/>
                  </a:lnTo>
                  <a:lnTo>
                    <a:pt x="0" y="477266"/>
                  </a:lnTo>
                  <a:lnTo>
                    <a:pt x="0" y="53086"/>
                  </a:lnTo>
                  <a:close/>
                </a:path>
              </a:pathLst>
            </a:custGeom>
            <a:ln w="12699">
              <a:solidFill>
                <a:srgbClr val="58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8124443" y="2715768"/>
              <a:ext cx="352425" cy="1061085"/>
            </a:xfrm>
            <a:custGeom>
              <a:avLst/>
              <a:gdLst/>
              <a:ahLst/>
              <a:cxnLst/>
              <a:rect l="l" t="t" r="r" b="b"/>
              <a:pathLst>
                <a:path w="352425" h="1061085">
                  <a:moveTo>
                    <a:pt x="0" y="0"/>
                  </a:moveTo>
                  <a:lnTo>
                    <a:pt x="0" y="1060704"/>
                  </a:lnTo>
                  <a:lnTo>
                    <a:pt x="352044" y="1060704"/>
                  </a:lnTo>
                </a:path>
              </a:pathLst>
            </a:custGeom>
            <a:ln w="12700">
              <a:solidFill>
                <a:srgbClr val="4779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476487" y="3511296"/>
              <a:ext cx="3556000" cy="528955"/>
            </a:xfrm>
            <a:custGeom>
              <a:avLst/>
              <a:gdLst/>
              <a:ahLst/>
              <a:cxnLst/>
              <a:rect l="l" t="t" r="r" b="b"/>
              <a:pathLst>
                <a:path w="3556000" h="528954">
                  <a:moveTo>
                    <a:pt x="3502659" y="0"/>
                  </a:moveTo>
                  <a:lnTo>
                    <a:pt x="52831" y="0"/>
                  </a:lnTo>
                  <a:lnTo>
                    <a:pt x="32254" y="4147"/>
                  </a:lnTo>
                  <a:lnTo>
                    <a:pt x="15462" y="15462"/>
                  </a:lnTo>
                  <a:lnTo>
                    <a:pt x="4147" y="32254"/>
                  </a:lnTo>
                  <a:lnTo>
                    <a:pt x="0" y="52831"/>
                  </a:lnTo>
                  <a:lnTo>
                    <a:pt x="0" y="475995"/>
                  </a:lnTo>
                  <a:lnTo>
                    <a:pt x="4147" y="496573"/>
                  </a:lnTo>
                  <a:lnTo>
                    <a:pt x="15462" y="513365"/>
                  </a:lnTo>
                  <a:lnTo>
                    <a:pt x="32254" y="524680"/>
                  </a:lnTo>
                  <a:lnTo>
                    <a:pt x="52831" y="528827"/>
                  </a:lnTo>
                  <a:lnTo>
                    <a:pt x="3502659" y="528827"/>
                  </a:lnTo>
                  <a:lnTo>
                    <a:pt x="3523237" y="524680"/>
                  </a:lnTo>
                  <a:lnTo>
                    <a:pt x="3540029" y="513365"/>
                  </a:lnTo>
                  <a:lnTo>
                    <a:pt x="3551344" y="496573"/>
                  </a:lnTo>
                  <a:lnTo>
                    <a:pt x="3555491" y="475995"/>
                  </a:lnTo>
                  <a:lnTo>
                    <a:pt x="3555491" y="52831"/>
                  </a:lnTo>
                  <a:lnTo>
                    <a:pt x="3551344" y="32254"/>
                  </a:lnTo>
                  <a:lnTo>
                    <a:pt x="3540029" y="15462"/>
                  </a:lnTo>
                  <a:lnTo>
                    <a:pt x="3523237" y="4147"/>
                  </a:lnTo>
                  <a:lnTo>
                    <a:pt x="3502659" y="0"/>
                  </a:lnTo>
                  <a:close/>
                </a:path>
              </a:pathLst>
            </a:custGeom>
            <a:solidFill>
              <a:srgbClr val="FFFFFF">
                <a:alpha val="8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476487" y="3511296"/>
              <a:ext cx="3556000" cy="528955"/>
            </a:xfrm>
            <a:custGeom>
              <a:avLst/>
              <a:gdLst/>
              <a:ahLst/>
              <a:cxnLst/>
              <a:rect l="l" t="t" r="r" b="b"/>
              <a:pathLst>
                <a:path w="3556000" h="528954">
                  <a:moveTo>
                    <a:pt x="0" y="52831"/>
                  </a:moveTo>
                  <a:lnTo>
                    <a:pt x="4147" y="32254"/>
                  </a:lnTo>
                  <a:lnTo>
                    <a:pt x="15462" y="15462"/>
                  </a:lnTo>
                  <a:lnTo>
                    <a:pt x="32254" y="4147"/>
                  </a:lnTo>
                  <a:lnTo>
                    <a:pt x="52831" y="0"/>
                  </a:lnTo>
                  <a:lnTo>
                    <a:pt x="3502659" y="0"/>
                  </a:lnTo>
                  <a:lnTo>
                    <a:pt x="3523237" y="4147"/>
                  </a:lnTo>
                  <a:lnTo>
                    <a:pt x="3540029" y="15462"/>
                  </a:lnTo>
                  <a:lnTo>
                    <a:pt x="3551344" y="32254"/>
                  </a:lnTo>
                  <a:lnTo>
                    <a:pt x="3555491" y="52831"/>
                  </a:lnTo>
                  <a:lnTo>
                    <a:pt x="3555491" y="475995"/>
                  </a:lnTo>
                  <a:lnTo>
                    <a:pt x="3551344" y="496573"/>
                  </a:lnTo>
                  <a:lnTo>
                    <a:pt x="3540029" y="513365"/>
                  </a:lnTo>
                  <a:lnTo>
                    <a:pt x="3523237" y="524680"/>
                  </a:lnTo>
                  <a:lnTo>
                    <a:pt x="3502659" y="528827"/>
                  </a:lnTo>
                  <a:lnTo>
                    <a:pt x="52831" y="528827"/>
                  </a:lnTo>
                  <a:lnTo>
                    <a:pt x="32254" y="524680"/>
                  </a:lnTo>
                  <a:lnTo>
                    <a:pt x="15462" y="513365"/>
                  </a:lnTo>
                  <a:lnTo>
                    <a:pt x="4147" y="496573"/>
                  </a:lnTo>
                  <a:lnTo>
                    <a:pt x="0" y="475995"/>
                  </a:lnTo>
                  <a:lnTo>
                    <a:pt x="0" y="52831"/>
                  </a:lnTo>
                  <a:close/>
                </a:path>
              </a:pathLst>
            </a:custGeom>
            <a:ln w="12700">
              <a:solidFill>
                <a:srgbClr val="58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8124443" y="2715768"/>
              <a:ext cx="352425" cy="1722120"/>
            </a:xfrm>
            <a:custGeom>
              <a:avLst/>
              <a:gdLst/>
              <a:ahLst/>
              <a:cxnLst/>
              <a:rect l="l" t="t" r="r" b="b"/>
              <a:pathLst>
                <a:path w="352425" h="1722120">
                  <a:moveTo>
                    <a:pt x="0" y="0"/>
                  </a:moveTo>
                  <a:lnTo>
                    <a:pt x="0" y="1722120"/>
                  </a:lnTo>
                  <a:lnTo>
                    <a:pt x="352044" y="1722120"/>
                  </a:lnTo>
                </a:path>
              </a:pathLst>
            </a:custGeom>
            <a:ln w="12700">
              <a:solidFill>
                <a:srgbClr val="4779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8476487" y="4172711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3502405" y="0"/>
                  </a:moveTo>
                  <a:lnTo>
                    <a:pt x="53085" y="0"/>
                  </a:lnTo>
                  <a:lnTo>
                    <a:pt x="32414" y="4169"/>
                  </a:lnTo>
                  <a:lnTo>
                    <a:pt x="15541" y="15541"/>
                  </a:lnTo>
                  <a:lnTo>
                    <a:pt x="4169" y="32414"/>
                  </a:lnTo>
                  <a:lnTo>
                    <a:pt x="0" y="53086"/>
                  </a:lnTo>
                  <a:lnTo>
                    <a:pt x="0" y="477265"/>
                  </a:lnTo>
                  <a:lnTo>
                    <a:pt x="4169" y="497937"/>
                  </a:lnTo>
                  <a:lnTo>
                    <a:pt x="15541" y="514810"/>
                  </a:lnTo>
                  <a:lnTo>
                    <a:pt x="32414" y="526182"/>
                  </a:lnTo>
                  <a:lnTo>
                    <a:pt x="53085" y="530351"/>
                  </a:lnTo>
                  <a:lnTo>
                    <a:pt x="3502405" y="530351"/>
                  </a:lnTo>
                  <a:lnTo>
                    <a:pt x="3523077" y="526182"/>
                  </a:lnTo>
                  <a:lnTo>
                    <a:pt x="3539950" y="514810"/>
                  </a:lnTo>
                  <a:lnTo>
                    <a:pt x="3551322" y="497937"/>
                  </a:lnTo>
                  <a:lnTo>
                    <a:pt x="3555491" y="477265"/>
                  </a:lnTo>
                  <a:lnTo>
                    <a:pt x="3555491" y="53086"/>
                  </a:lnTo>
                  <a:lnTo>
                    <a:pt x="3551322" y="32414"/>
                  </a:lnTo>
                  <a:lnTo>
                    <a:pt x="3539950" y="15541"/>
                  </a:lnTo>
                  <a:lnTo>
                    <a:pt x="3523077" y="4169"/>
                  </a:lnTo>
                  <a:lnTo>
                    <a:pt x="3502405" y="0"/>
                  </a:lnTo>
                  <a:close/>
                </a:path>
              </a:pathLst>
            </a:custGeom>
            <a:solidFill>
              <a:srgbClr val="FFFFFF">
                <a:alpha val="8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8476487" y="4172711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0" y="53086"/>
                  </a:moveTo>
                  <a:lnTo>
                    <a:pt x="4169" y="32414"/>
                  </a:lnTo>
                  <a:lnTo>
                    <a:pt x="15541" y="15541"/>
                  </a:lnTo>
                  <a:lnTo>
                    <a:pt x="32414" y="4169"/>
                  </a:lnTo>
                  <a:lnTo>
                    <a:pt x="53085" y="0"/>
                  </a:lnTo>
                  <a:lnTo>
                    <a:pt x="3502405" y="0"/>
                  </a:lnTo>
                  <a:lnTo>
                    <a:pt x="3523077" y="4169"/>
                  </a:lnTo>
                  <a:lnTo>
                    <a:pt x="3539950" y="15541"/>
                  </a:lnTo>
                  <a:lnTo>
                    <a:pt x="3551322" y="32414"/>
                  </a:lnTo>
                  <a:lnTo>
                    <a:pt x="3555491" y="53086"/>
                  </a:lnTo>
                  <a:lnTo>
                    <a:pt x="3555491" y="477265"/>
                  </a:lnTo>
                  <a:lnTo>
                    <a:pt x="3551322" y="497937"/>
                  </a:lnTo>
                  <a:lnTo>
                    <a:pt x="3539950" y="514810"/>
                  </a:lnTo>
                  <a:lnTo>
                    <a:pt x="3523077" y="526182"/>
                  </a:lnTo>
                  <a:lnTo>
                    <a:pt x="3502405" y="530351"/>
                  </a:lnTo>
                  <a:lnTo>
                    <a:pt x="53085" y="530351"/>
                  </a:lnTo>
                  <a:lnTo>
                    <a:pt x="32414" y="526182"/>
                  </a:lnTo>
                  <a:lnTo>
                    <a:pt x="15541" y="514810"/>
                  </a:lnTo>
                  <a:lnTo>
                    <a:pt x="4169" y="497937"/>
                  </a:lnTo>
                  <a:lnTo>
                    <a:pt x="0" y="477265"/>
                  </a:lnTo>
                  <a:lnTo>
                    <a:pt x="0" y="53086"/>
                  </a:lnTo>
                  <a:close/>
                </a:path>
              </a:pathLst>
            </a:custGeom>
            <a:ln w="12700">
              <a:solidFill>
                <a:srgbClr val="58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124443" y="2715768"/>
              <a:ext cx="352425" cy="2385060"/>
            </a:xfrm>
            <a:custGeom>
              <a:avLst/>
              <a:gdLst/>
              <a:ahLst/>
              <a:cxnLst/>
              <a:rect l="l" t="t" r="r" b="b"/>
              <a:pathLst>
                <a:path w="352425" h="2385060">
                  <a:moveTo>
                    <a:pt x="0" y="0"/>
                  </a:moveTo>
                  <a:lnTo>
                    <a:pt x="0" y="2385060"/>
                  </a:lnTo>
                  <a:lnTo>
                    <a:pt x="352044" y="2385060"/>
                  </a:lnTo>
                </a:path>
              </a:pathLst>
            </a:custGeom>
            <a:ln w="12700">
              <a:solidFill>
                <a:srgbClr val="4779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8476487" y="4835651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3502405" y="0"/>
                  </a:moveTo>
                  <a:lnTo>
                    <a:pt x="53085" y="0"/>
                  </a:lnTo>
                  <a:lnTo>
                    <a:pt x="32414" y="4169"/>
                  </a:lnTo>
                  <a:lnTo>
                    <a:pt x="15541" y="15541"/>
                  </a:lnTo>
                  <a:lnTo>
                    <a:pt x="4169" y="32414"/>
                  </a:lnTo>
                  <a:lnTo>
                    <a:pt x="0" y="53086"/>
                  </a:lnTo>
                  <a:lnTo>
                    <a:pt x="0" y="477266"/>
                  </a:lnTo>
                  <a:lnTo>
                    <a:pt x="4169" y="497937"/>
                  </a:lnTo>
                  <a:lnTo>
                    <a:pt x="15541" y="514810"/>
                  </a:lnTo>
                  <a:lnTo>
                    <a:pt x="32414" y="526182"/>
                  </a:lnTo>
                  <a:lnTo>
                    <a:pt x="53085" y="530352"/>
                  </a:lnTo>
                  <a:lnTo>
                    <a:pt x="3502405" y="530352"/>
                  </a:lnTo>
                  <a:lnTo>
                    <a:pt x="3523077" y="526182"/>
                  </a:lnTo>
                  <a:lnTo>
                    <a:pt x="3539950" y="514810"/>
                  </a:lnTo>
                  <a:lnTo>
                    <a:pt x="3551322" y="497937"/>
                  </a:lnTo>
                  <a:lnTo>
                    <a:pt x="3555491" y="477266"/>
                  </a:lnTo>
                  <a:lnTo>
                    <a:pt x="3555491" y="53086"/>
                  </a:lnTo>
                  <a:lnTo>
                    <a:pt x="3551322" y="32414"/>
                  </a:lnTo>
                  <a:lnTo>
                    <a:pt x="3539950" y="15541"/>
                  </a:lnTo>
                  <a:lnTo>
                    <a:pt x="3523077" y="4169"/>
                  </a:lnTo>
                  <a:lnTo>
                    <a:pt x="3502405" y="0"/>
                  </a:lnTo>
                  <a:close/>
                </a:path>
              </a:pathLst>
            </a:custGeom>
            <a:solidFill>
              <a:srgbClr val="FFFFFF">
                <a:alpha val="8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8476487" y="4835651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0" y="53086"/>
                  </a:moveTo>
                  <a:lnTo>
                    <a:pt x="4169" y="32414"/>
                  </a:lnTo>
                  <a:lnTo>
                    <a:pt x="15541" y="15541"/>
                  </a:lnTo>
                  <a:lnTo>
                    <a:pt x="32414" y="4169"/>
                  </a:lnTo>
                  <a:lnTo>
                    <a:pt x="53085" y="0"/>
                  </a:lnTo>
                  <a:lnTo>
                    <a:pt x="3502405" y="0"/>
                  </a:lnTo>
                  <a:lnTo>
                    <a:pt x="3523077" y="4169"/>
                  </a:lnTo>
                  <a:lnTo>
                    <a:pt x="3539950" y="15541"/>
                  </a:lnTo>
                  <a:lnTo>
                    <a:pt x="3551322" y="32414"/>
                  </a:lnTo>
                  <a:lnTo>
                    <a:pt x="3555491" y="53086"/>
                  </a:lnTo>
                  <a:lnTo>
                    <a:pt x="3555491" y="477266"/>
                  </a:lnTo>
                  <a:lnTo>
                    <a:pt x="3551322" y="497937"/>
                  </a:lnTo>
                  <a:lnTo>
                    <a:pt x="3539950" y="514810"/>
                  </a:lnTo>
                  <a:lnTo>
                    <a:pt x="3523077" y="526182"/>
                  </a:lnTo>
                  <a:lnTo>
                    <a:pt x="3502405" y="530352"/>
                  </a:lnTo>
                  <a:lnTo>
                    <a:pt x="53085" y="530352"/>
                  </a:lnTo>
                  <a:lnTo>
                    <a:pt x="32414" y="526182"/>
                  </a:lnTo>
                  <a:lnTo>
                    <a:pt x="15541" y="514810"/>
                  </a:lnTo>
                  <a:lnTo>
                    <a:pt x="4169" y="497937"/>
                  </a:lnTo>
                  <a:lnTo>
                    <a:pt x="0" y="477266"/>
                  </a:lnTo>
                  <a:lnTo>
                    <a:pt x="0" y="53086"/>
                  </a:lnTo>
                  <a:close/>
                </a:path>
              </a:pathLst>
            </a:custGeom>
            <a:ln w="12700">
              <a:solidFill>
                <a:srgbClr val="58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8124443" y="2715768"/>
              <a:ext cx="352425" cy="3048000"/>
            </a:xfrm>
            <a:custGeom>
              <a:avLst/>
              <a:gdLst/>
              <a:ahLst/>
              <a:cxnLst/>
              <a:rect l="l" t="t" r="r" b="b"/>
              <a:pathLst>
                <a:path w="352425" h="3048000">
                  <a:moveTo>
                    <a:pt x="0" y="0"/>
                  </a:moveTo>
                  <a:lnTo>
                    <a:pt x="0" y="3048000"/>
                  </a:lnTo>
                  <a:lnTo>
                    <a:pt x="352044" y="3048000"/>
                  </a:lnTo>
                </a:path>
              </a:pathLst>
            </a:custGeom>
            <a:ln w="12700">
              <a:solidFill>
                <a:srgbClr val="4779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8476487" y="5498592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3502405" y="0"/>
                  </a:moveTo>
                  <a:lnTo>
                    <a:pt x="53085" y="0"/>
                  </a:lnTo>
                  <a:lnTo>
                    <a:pt x="32414" y="4169"/>
                  </a:lnTo>
                  <a:lnTo>
                    <a:pt x="15541" y="15541"/>
                  </a:lnTo>
                  <a:lnTo>
                    <a:pt x="4169" y="32414"/>
                  </a:lnTo>
                  <a:lnTo>
                    <a:pt x="0" y="53086"/>
                  </a:lnTo>
                  <a:lnTo>
                    <a:pt x="0" y="477316"/>
                  </a:lnTo>
                  <a:lnTo>
                    <a:pt x="4169" y="497958"/>
                  </a:lnTo>
                  <a:lnTo>
                    <a:pt x="15541" y="514816"/>
                  </a:lnTo>
                  <a:lnTo>
                    <a:pt x="32414" y="526183"/>
                  </a:lnTo>
                  <a:lnTo>
                    <a:pt x="53085" y="530352"/>
                  </a:lnTo>
                  <a:lnTo>
                    <a:pt x="3502405" y="530352"/>
                  </a:lnTo>
                  <a:lnTo>
                    <a:pt x="3523077" y="526185"/>
                  </a:lnTo>
                  <a:lnTo>
                    <a:pt x="3539950" y="514821"/>
                  </a:lnTo>
                  <a:lnTo>
                    <a:pt x="3551322" y="497964"/>
                  </a:lnTo>
                  <a:lnTo>
                    <a:pt x="3555491" y="477316"/>
                  </a:lnTo>
                  <a:lnTo>
                    <a:pt x="3555491" y="53086"/>
                  </a:lnTo>
                  <a:lnTo>
                    <a:pt x="3551322" y="32414"/>
                  </a:lnTo>
                  <a:lnTo>
                    <a:pt x="3539950" y="15541"/>
                  </a:lnTo>
                  <a:lnTo>
                    <a:pt x="3523077" y="4169"/>
                  </a:lnTo>
                  <a:lnTo>
                    <a:pt x="3502405" y="0"/>
                  </a:lnTo>
                  <a:close/>
                </a:path>
              </a:pathLst>
            </a:custGeom>
            <a:solidFill>
              <a:srgbClr val="FFFFFF">
                <a:alpha val="8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8476487" y="5498592"/>
              <a:ext cx="3556000" cy="530860"/>
            </a:xfrm>
            <a:custGeom>
              <a:avLst/>
              <a:gdLst/>
              <a:ahLst/>
              <a:cxnLst/>
              <a:rect l="l" t="t" r="r" b="b"/>
              <a:pathLst>
                <a:path w="3556000" h="530860">
                  <a:moveTo>
                    <a:pt x="0" y="53086"/>
                  </a:moveTo>
                  <a:lnTo>
                    <a:pt x="4169" y="32414"/>
                  </a:lnTo>
                  <a:lnTo>
                    <a:pt x="15541" y="15541"/>
                  </a:lnTo>
                  <a:lnTo>
                    <a:pt x="32414" y="4169"/>
                  </a:lnTo>
                  <a:lnTo>
                    <a:pt x="53085" y="0"/>
                  </a:lnTo>
                  <a:lnTo>
                    <a:pt x="3502405" y="0"/>
                  </a:lnTo>
                  <a:lnTo>
                    <a:pt x="3523077" y="4169"/>
                  </a:lnTo>
                  <a:lnTo>
                    <a:pt x="3539950" y="15541"/>
                  </a:lnTo>
                  <a:lnTo>
                    <a:pt x="3551322" y="32414"/>
                  </a:lnTo>
                  <a:lnTo>
                    <a:pt x="3555491" y="53086"/>
                  </a:lnTo>
                  <a:lnTo>
                    <a:pt x="3555491" y="477316"/>
                  </a:lnTo>
                  <a:lnTo>
                    <a:pt x="3551322" y="497964"/>
                  </a:lnTo>
                  <a:lnTo>
                    <a:pt x="3539950" y="514821"/>
                  </a:lnTo>
                  <a:lnTo>
                    <a:pt x="3523077" y="526185"/>
                  </a:lnTo>
                  <a:lnTo>
                    <a:pt x="3502405" y="530352"/>
                  </a:lnTo>
                  <a:lnTo>
                    <a:pt x="53085" y="530352"/>
                  </a:lnTo>
                  <a:lnTo>
                    <a:pt x="32414" y="526183"/>
                  </a:lnTo>
                  <a:lnTo>
                    <a:pt x="15541" y="514816"/>
                  </a:lnTo>
                  <a:lnTo>
                    <a:pt x="4169" y="497958"/>
                  </a:lnTo>
                  <a:lnTo>
                    <a:pt x="0" y="477316"/>
                  </a:lnTo>
                  <a:lnTo>
                    <a:pt x="0" y="53086"/>
                  </a:lnTo>
                  <a:close/>
                </a:path>
              </a:pathLst>
            </a:custGeom>
            <a:ln w="12700">
              <a:solidFill>
                <a:srgbClr val="589BD4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8124443" y="2715768"/>
              <a:ext cx="352425" cy="3709670"/>
            </a:xfrm>
            <a:custGeom>
              <a:avLst/>
              <a:gdLst/>
              <a:ahLst/>
              <a:cxnLst/>
              <a:rect l="l" t="t" r="r" b="b"/>
              <a:pathLst>
                <a:path w="352425" h="3709670">
                  <a:moveTo>
                    <a:pt x="0" y="0"/>
                  </a:moveTo>
                  <a:lnTo>
                    <a:pt x="0" y="3709416"/>
                  </a:lnTo>
                  <a:lnTo>
                    <a:pt x="352044" y="3709416"/>
                  </a:lnTo>
                </a:path>
              </a:pathLst>
            </a:custGeom>
            <a:ln w="12699">
              <a:solidFill>
                <a:srgbClr val="4779A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8476487" y="6161531"/>
              <a:ext cx="3556000" cy="528955"/>
            </a:xfrm>
            <a:custGeom>
              <a:avLst/>
              <a:gdLst/>
              <a:ahLst/>
              <a:cxnLst/>
              <a:rect l="l" t="t" r="r" b="b"/>
              <a:pathLst>
                <a:path w="3556000" h="528954">
                  <a:moveTo>
                    <a:pt x="3502659" y="0"/>
                  </a:moveTo>
                  <a:lnTo>
                    <a:pt x="52831" y="0"/>
                  </a:lnTo>
                  <a:lnTo>
                    <a:pt x="32254" y="4155"/>
                  </a:lnTo>
                  <a:lnTo>
                    <a:pt x="15462" y="15487"/>
                  </a:lnTo>
                  <a:lnTo>
                    <a:pt x="4147" y="32296"/>
                  </a:lnTo>
                  <a:lnTo>
                    <a:pt x="0" y="52882"/>
                  </a:lnTo>
                  <a:lnTo>
                    <a:pt x="0" y="475945"/>
                  </a:lnTo>
                  <a:lnTo>
                    <a:pt x="4147" y="496531"/>
                  </a:lnTo>
                  <a:lnTo>
                    <a:pt x="15462" y="513340"/>
                  </a:lnTo>
                  <a:lnTo>
                    <a:pt x="32254" y="524672"/>
                  </a:lnTo>
                  <a:lnTo>
                    <a:pt x="52831" y="528828"/>
                  </a:lnTo>
                  <a:lnTo>
                    <a:pt x="3502659" y="528828"/>
                  </a:lnTo>
                  <a:lnTo>
                    <a:pt x="3523237" y="524672"/>
                  </a:lnTo>
                  <a:lnTo>
                    <a:pt x="3540029" y="513340"/>
                  </a:lnTo>
                  <a:lnTo>
                    <a:pt x="3551344" y="496531"/>
                  </a:lnTo>
                  <a:lnTo>
                    <a:pt x="3555491" y="475945"/>
                  </a:lnTo>
                  <a:lnTo>
                    <a:pt x="3555491" y="52882"/>
                  </a:lnTo>
                  <a:lnTo>
                    <a:pt x="3551344" y="32296"/>
                  </a:lnTo>
                  <a:lnTo>
                    <a:pt x="3540029" y="15487"/>
                  </a:lnTo>
                  <a:lnTo>
                    <a:pt x="3523237" y="4155"/>
                  </a:lnTo>
                  <a:lnTo>
                    <a:pt x="3502659" y="0"/>
                  </a:lnTo>
                  <a:close/>
                </a:path>
              </a:pathLst>
            </a:custGeom>
            <a:solidFill>
              <a:srgbClr val="FFFFFF">
                <a:alpha val="89411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8476487" y="6161531"/>
              <a:ext cx="3556000" cy="528955"/>
            </a:xfrm>
            <a:custGeom>
              <a:avLst/>
              <a:gdLst/>
              <a:ahLst/>
              <a:cxnLst/>
              <a:rect l="l" t="t" r="r" b="b"/>
              <a:pathLst>
                <a:path w="3556000" h="528954">
                  <a:moveTo>
                    <a:pt x="0" y="52882"/>
                  </a:moveTo>
                  <a:lnTo>
                    <a:pt x="4147" y="32296"/>
                  </a:lnTo>
                  <a:lnTo>
                    <a:pt x="15462" y="15487"/>
                  </a:lnTo>
                  <a:lnTo>
                    <a:pt x="32254" y="4155"/>
                  </a:lnTo>
                  <a:lnTo>
                    <a:pt x="52831" y="0"/>
                  </a:lnTo>
                  <a:lnTo>
                    <a:pt x="3502659" y="0"/>
                  </a:lnTo>
                  <a:lnTo>
                    <a:pt x="3523237" y="4155"/>
                  </a:lnTo>
                  <a:lnTo>
                    <a:pt x="3540029" y="15487"/>
                  </a:lnTo>
                  <a:lnTo>
                    <a:pt x="3551344" y="32296"/>
                  </a:lnTo>
                  <a:lnTo>
                    <a:pt x="3555491" y="52882"/>
                  </a:lnTo>
                  <a:lnTo>
                    <a:pt x="3555491" y="475945"/>
                  </a:lnTo>
                  <a:lnTo>
                    <a:pt x="3551344" y="496531"/>
                  </a:lnTo>
                  <a:lnTo>
                    <a:pt x="3540029" y="513340"/>
                  </a:lnTo>
                  <a:lnTo>
                    <a:pt x="3523237" y="524672"/>
                  </a:lnTo>
                  <a:lnTo>
                    <a:pt x="3502659" y="528828"/>
                  </a:lnTo>
                  <a:lnTo>
                    <a:pt x="52831" y="528828"/>
                  </a:lnTo>
                  <a:lnTo>
                    <a:pt x="32254" y="524672"/>
                  </a:lnTo>
                  <a:lnTo>
                    <a:pt x="15462" y="513340"/>
                  </a:lnTo>
                  <a:lnTo>
                    <a:pt x="4147" y="496531"/>
                  </a:lnTo>
                  <a:lnTo>
                    <a:pt x="0" y="475945"/>
                  </a:lnTo>
                  <a:lnTo>
                    <a:pt x="0" y="52882"/>
                  </a:lnTo>
                  <a:close/>
                </a:path>
              </a:pathLst>
            </a:custGeom>
            <a:ln w="12700">
              <a:solidFill>
                <a:srgbClr val="589BD4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2" name="object 32"/>
          <p:cNvSpPr txBox="1"/>
          <p:nvPr/>
        </p:nvSpPr>
        <p:spPr>
          <a:xfrm>
            <a:off x="8325104" y="1922820"/>
            <a:ext cx="3603625" cy="4686300"/>
          </a:xfrm>
          <a:prstGeom prst="rect">
            <a:avLst/>
          </a:prstGeom>
        </p:spPr>
        <p:txBody>
          <a:bodyPr wrap="square" lIns="0" tIns="4445" rIns="0" bIns="0" rtlCol="0" vert="horz">
            <a:spAutoFit/>
          </a:bodyPr>
          <a:lstStyle/>
          <a:p>
            <a:pPr marL="220979" marR="5080" indent="-208915">
              <a:lnSpc>
                <a:spcPct val="154200"/>
              </a:lnSpc>
              <a:spcBef>
                <a:spcPts val="35"/>
              </a:spcBef>
            </a:pPr>
            <a:r>
              <a:rPr dirty="0" sz="3000" spc="-5">
                <a:solidFill>
                  <a:srgbClr val="FFFFFF"/>
                </a:solidFill>
                <a:latin typeface="Carlito"/>
                <a:cs typeface="Carlito"/>
              </a:rPr>
              <a:t>Arsitektur SPBE  </a:t>
            </a:r>
            <a:r>
              <a:rPr dirty="0" sz="2800" spc="-5">
                <a:latin typeface="Carlito"/>
                <a:cs typeface="Carlito"/>
              </a:rPr>
              <a:t>Arsitektur </a:t>
            </a:r>
            <a:r>
              <a:rPr dirty="0" sz="2800" spc="-10">
                <a:latin typeface="Carlito"/>
                <a:cs typeface="Carlito"/>
              </a:rPr>
              <a:t>Proses </a:t>
            </a:r>
            <a:r>
              <a:rPr dirty="0" sz="2800" spc="-5">
                <a:latin typeface="Carlito"/>
                <a:cs typeface="Carlito"/>
              </a:rPr>
              <a:t>Bisnis  Arsitektur </a:t>
            </a:r>
            <a:r>
              <a:rPr dirty="0" sz="2800" spc="-10">
                <a:latin typeface="Carlito"/>
                <a:cs typeface="Carlito"/>
              </a:rPr>
              <a:t>Layanan  </a:t>
            </a:r>
            <a:r>
              <a:rPr dirty="0" sz="2800" spc="-5">
                <a:latin typeface="Carlito"/>
                <a:cs typeface="Carlito"/>
              </a:rPr>
              <a:t>Arsitektur </a:t>
            </a:r>
            <a:r>
              <a:rPr dirty="0" sz="2800" spc="-10">
                <a:latin typeface="Carlito"/>
                <a:cs typeface="Carlito"/>
              </a:rPr>
              <a:t>Data  </a:t>
            </a:r>
            <a:r>
              <a:rPr dirty="0" sz="2800" spc="-5">
                <a:latin typeface="Carlito"/>
                <a:cs typeface="Carlito"/>
              </a:rPr>
              <a:t>Arsitektur Aplikasi  Arsitektur Infrastruktur  Arsitektur</a:t>
            </a:r>
            <a:r>
              <a:rPr dirty="0" sz="2800" spc="15">
                <a:latin typeface="Carlito"/>
                <a:cs typeface="Carlito"/>
              </a:rPr>
              <a:t> </a:t>
            </a:r>
            <a:r>
              <a:rPr dirty="0" sz="2800" spc="-5">
                <a:latin typeface="Carlito"/>
                <a:cs typeface="Carlito"/>
              </a:rPr>
              <a:t>Keamanan</a:t>
            </a:r>
            <a:endParaRPr sz="2800">
              <a:latin typeface="Carlito"/>
              <a:cs typeface="Carlito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58495" y="1191793"/>
            <a:ext cx="11875135" cy="5300980"/>
            <a:chOff x="158495" y="1191793"/>
            <a:chExt cx="11875135" cy="5300980"/>
          </a:xfrm>
        </p:grpSpPr>
        <p:sp>
          <p:nvSpPr>
            <p:cNvPr id="34" name="object 34"/>
            <p:cNvSpPr/>
            <p:nvPr/>
          </p:nvSpPr>
          <p:spPr>
            <a:xfrm>
              <a:off x="158495" y="1191793"/>
              <a:ext cx="11875008" cy="98358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58495" y="2343912"/>
              <a:ext cx="7263383" cy="41483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84645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1</a:t>
            </a:r>
          </a:p>
          <a:p>
            <a:pPr marL="301625">
              <a:lnSpc>
                <a:spcPct val="100000"/>
              </a:lnSpc>
              <a:spcBef>
                <a:spcPts val="100"/>
              </a:spcBef>
            </a:pPr>
            <a:r>
              <a:rPr dirty="0" sz="1800" b="0">
                <a:solidFill>
                  <a:srgbClr val="000000"/>
                </a:solidFill>
                <a:latin typeface="Verdana"/>
                <a:cs typeface="Verdana"/>
              </a:rPr>
              <a:t>Verifikasi Data</a:t>
            </a:r>
            <a:r>
              <a:rPr dirty="0" sz="1800" spc="-4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1800" b="0">
                <a:solidFill>
                  <a:srgbClr val="000000"/>
                </a:solidFill>
                <a:latin typeface="Verdana"/>
                <a:cs typeface="Verdana"/>
              </a:rPr>
              <a:t>Dukung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1795506" y="6463385"/>
            <a:ext cx="17780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FFFFFF"/>
                </a:solidFill>
                <a:latin typeface="Noto Naskh Arabic UI"/>
                <a:cs typeface="Noto Naskh Arabic UI"/>
              </a:rPr>
              <a:t>11</a:t>
            </a:r>
            <a:endParaRPr sz="1050">
              <a:latin typeface="Noto Naskh Arabic UI"/>
              <a:cs typeface="Noto Naskh Arabic U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70903" y="1000760"/>
          <a:ext cx="11256645" cy="5648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6300"/>
                <a:gridCol w="6005195"/>
                <a:gridCol w="4355464"/>
              </a:tblGrid>
              <a:tr h="375157">
                <a:tc>
                  <a:txBody>
                    <a:bodyPr/>
                    <a:lstStyle/>
                    <a:p>
                      <a:pPr algn="ctr" marL="635">
                        <a:lnSpc>
                          <a:spcPts val="2335"/>
                        </a:lnSpc>
                      </a:pPr>
                      <a:r>
                        <a:rPr dirty="0" sz="2000" spc="-19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2540">
                        <a:lnSpc>
                          <a:spcPts val="2335"/>
                        </a:lnSpc>
                      </a:pPr>
                      <a:r>
                        <a:rPr dirty="0" sz="2000" spc="-14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Kriteria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2335"/>
                        </a:lnSpc>
                      </a:pPr>
                      <a:r>
                        <a:rPr dirty="0" sz="2000" spc="-16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2000" spc="-29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2000" spc="-260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4451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060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Arsitektur SPBE</a:t>
                      </a:r>
                      <a:r>
                        <a:rPr dirty="0" sz="1400" spc="-2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ts val="1655"/>
                        </a:lnSpc>
                        <a:spcBef>
                          <a:spcPts val="120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belum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atau telah</a:t>
                      </a:r>
                      <a:r>
                        <a:rPr dirty="0" sz="1400" spc="-1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2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Draft kebijakan atau notulensi rapat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ts val="1655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penyusunan kebijakan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86484"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Arsitektur SPBE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1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4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 marR="179705">
                        <a:lnSpc>
                          <a:spcPct val="1070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Arsitektur SPBE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tersebut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belum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memuat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secara lengkap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pengaturan mengenai 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referensi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Arsitektur dan domain Arsitektur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SPBE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(Proses Bisnis,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Informasi, Infrastruktur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SPBE, Aplikasi SPBE, Keamanan SPBE, dan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arsitektur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 instansi</a:t>
                      </a:r>
                      <a:r>
                        <a:rPr dirty="0" sz="14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265430" indent="-287020">
                        <a:lnSpc>
                          <a:spcPts val="18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Arsitektur SPBE pada kebijakan tersebut</a:t>
                      </a:r>
                      <a:r>
                        <a:rPr dirty="0" sz="1400" spc="-2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belum  termuat secara</a:t>
                      </a:r>
                      <a:r>
                        <a:rPr dirty="0" sz="1400" spc="-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lengkap.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1129919"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terpenuhi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 marR="394970">
                        <a:lnSpc>
                          <a:spcPct val="1072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Instansi Pusat/Pemerintah Daerah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 memuat secara lengkap 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pengaturan mengenai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referensi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Arsitektur dan domain Arsitektur 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SPBE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(Proses Bisnis,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Informasi, Infrastruktur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SPBE,</a:t>
                      </a:r>
                      <a:r>
                        <a:rPr dirty="0" sz="1400" spc="-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Aplikasi  SPBE, Keamanan SPBE, 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4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arsitektur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 instansi</a:t>
                      </a:r>
                      <a:r>
                        <a:rPr dirty="0" sz="14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363855" indent="-287020">
                        <a:lnSpc>
                          <a:spcPct val="1071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Arsitektur SPBE pada kebijakan tersebut</a:t>
                      </a:r>
                      <a:r>
                        <a:rPr dirty="0" sz="1400" spc="-2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 termuat secara</a:t>
                      </a:r>
                      <a:r>
                        <a:rPr dirty="0" sz="1400" spc="-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lengkap.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358176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terpenuhi,</a:t>
                      </a:r>
                      <a:r>
                        <a:rPr dirty="0"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 marR="113030">
                        <a:lnSpc>
                          <a:spcPct val="1070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Instansi Pusat/Pemerintah Daerah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mengatur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integrasi SPBE</a:t>
                      </a:r>
                      <a:r>
                        <a:rPr dirty="0" sz="1400" spc="-2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antar 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Pusat,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antar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Pemerintah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Daerah, dan/atau antar Instansi 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Pusat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Pemerintah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Daerah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,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kebijakan internal Arsitektur SPBE 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direviu dan dievaluasi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secara 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ditetapkan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tersebut</a:t>
                      </a:r>
                      <a:r>
                        <a:rPr dirty="0" sz="140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252729">
                        <a:lnSpc>
                          <a:spcPct val="1072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mengatur arahan integrasi SPBE antar</a:t>
                      </a:r>
                      <a:r>
                        <a:rPr dirty="0" sz="1400" spc="-1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instansi,  baik antar sesama instansi, dengan daerah,  maupun dengan</a:t>
                      </a:r>
                      <a:r>
                        <a:rPr dirty="0" sz="14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715010" indent="-287020">
                        <a:lnSpc>
                          <a:spcPct val="106400"/>
                        </a:lnSpc>
                        <a:spcBef>
                          <a:spcPts val="1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Notulensi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rapat/laporan evaluasi/telaahan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terkait arsitektur SBPE</a:t>
                      </a:r>
                      <a:r>
                        <a:rPr dirty="0" sz="1400" spc="-1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740956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4 telah terpenuhi serta hasil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reviu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dan evaluasi</a:t>
                      </a:r>
                      <a:r>
                        <a:rPr dirty="0" sz="1400" spc="-254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kebijakan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 marR="671195">
                        <a:lnSpc>
                          <a:spcPct val="107100"/>
                        </a:lnSpc>
                      </a:pPr>
                      <a:r>
                        <a:rPr dirty="0" sz="1400" spc="-5" b="1">
                          <a:latin typeface="Arial"/>
                          <a:cs typeface="Arial"/>
                        </a:rPr>
                        <a:t>internal Arsitektur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SPBE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 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ditindaklanjuti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 kebijakan</a:t>
                      </a:r>
                      <a:r>
                        <a:rPr dirty="0" sz="1400" spc="-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update/notulensi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rapat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pemutakhiran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indent="-28765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Hasil/rapat tindak lanjut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4775" y="828062"/>
            <a:ext cx="3497883" cy="2500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154970" y="3737600"/>
            <a:ext cx="4386003" cy="26614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431764" y="580464"/>
            <a:ext cx="3974732" cy="59503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1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73651" y="776732"/>
            <a:ext cx="305054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Verdana"/>
                <a:cs typeface="Verdana"/>
              </a:rPr>
              <a:t>Contoh Kebijakan</a:t>
            </a:r>
            <a:r>
              <a:rPr dirty="0" sz="1800" spc="-8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Internal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97879" y="112776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93572" y="3977132"/>
            <a:ext cx="1456055" cy="13487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85750">
              <a:lnSpc>
                <a:spcPct val="100000"/>
              </a:lnSpc>
              <a:spcBef>
                <a:spcPts val="100"/>
              </a:spcBef>
            </a:pP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2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-15" b="1">
                <a:solidFill>
                  <a:srgbClr val="FF0000"/>
                </a:solidFill>
                <a:latin typeface="Arial"/>
                <a:cs typeface="Arial"/>
              </a:rPr>
              <a:t>DITAMBAH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dengan</a:t>
            </a:r>
            <a:r>
              <a:rPr dirty="0" sz="1400" spc="32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evaluasi</a:t>
            </a:r>
            <a:endParaRPr sz="140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610"/>
              </a:spcBef>
            </a:pP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373456"/>
            <a:ext cx="10202545" cy="1184275"/>
          </a:xfrm>
          <a:prstGeom prst="rect"/>
        </p:spPr>
        <p:txBody>
          <a:bodyPr wrap="square" lIns="0" tIns="81280" rIns="0" bIns="0" rtlCol="0" vert="horz">
            <a:spAutoFit/>
          </a:bodyPr>
          <a:lstStyle/>
          <a:p>
            <a:pPr marL="12700" marR="5080">
              <a:lnSpc>
                <a:spcPts val="4320"/>
              </a:lnSpc>
              <a:spcBef>
                <a:spcPts val="640"/>
              </a:spcBef>
              <a:tabLst>
                <a:tab pos="2738755" algn="l"/>
              </a:tabLst>
            </a:pPr>
            <a:r>
              <a:rPr dirty="0" sz="4000" spc="-5" b="0">
                <a:solidFill>
                  <a:srgbClr val="000000"/>
                </a:solidFill>
                <a:latin typeface="Carlito"/>
                <a:cs typeface="Carlito"/>
              </a:rPr>
              <a:t>Peraturan diatas merupakan revisi </a:t>
            </a:r>
            <a:r>
              <a:rPr dirty="0" sz="4000" b="0">
                <a:solidFill>
                  <a:srgbClr val="000000"/>
                </a:solidFill>
                <a:latin typeface="Carlito"/>
                <a:cs typeface="Carlito"/>
              </a:rPr>
              <a:t>dari </a:t>
            </a:r>
            <a:r>
              <a:rPr dirty="0" sz="4000" spc="-10" b="0">
                <a:solidFill>
                  <a:srgbClr val="000000"/>
                </a:solidFill>
                <a:latin typeface="Carlito"/>
                <a:cs typeface="Carlito"/>
              </a:rPr>
              <a:t>peraturan  sebelumnya	</a:t>
            </a:r>
            <a:r>
              <a:rPr dirty="0" sz="4000" spc="-5" b="0">
                <a:solidFill>
                  <a:srgbClr val="000000"/>
                </a:solidFill>
                <a:latin typeface="Carlito"/>
                <a:cs typeface="Carlito"/>
              </a:rPr>
              <a:t>(perubahan</a:t>
            </a:r>
            <a:r>
              <a:rPr dirty="0" sz="4000" spc="-10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4000" spc="-5" b="0">
                <a:solidFill>
                  <a:srgbClr val="000000"/>
                </a:solidFill>
                <a:latin typeface="Carlito"/>
                <a:cs typeface="Carlito"/>
              </a:rPr>
              <a:t>Arsitektur)</a:t>
            </a:r>
            <a:endParaRPr sz="40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51330" y="2168652"/>
            <a:ext cx="3488017" cy="3960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789608" y="1755020"/>
            <a:ext cx="3147183" cy="47050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510784" y="1814647"/>
            <a:ext cx="2980344" cy="4674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15925" y="4737353"/>
            <a:ext cx="1734185" cy="1028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5" b="1">
                <a:solidFill>
                  <a:srgbClr val="FF0000"/>
                </a:solidFill>
                <a:latin typeface="Arial"/>
                <a:cs typeface="Arial"/>
              </a:rPr>
              <a:t>DITAMBAH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dengan</a:t>
            </a:r>
            <a:r>
              <a:rPr dirty="0" sz="1400" spc="35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evaluasi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dan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tindak</a:t>
            </a:r>
            <a:r>
              <a:rPr dirty="0" sz="1400" spc="-9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0000"/>
                </a:solidFill>
                <a:latin typeface="Arial"/>
                <a:cs typeface="Arial"/>
              </a:rPr>
              <a:t>lanjutnya</a:t>
            </a:r>
            <a:endParaRPr sz="140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1165"/>
              </a:spcBef>
            </a:pP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2</a:t>
            </a: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74650" y="883666"/>
          <a:ext cx="11449050" cy="5309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3000"/>
                <a:gridCol w="6105525"/>
                <a:gridCol w="2591434"/>
                <a:gridCol w="1590040"/>
              </a:tblGrid>
              <a:tr h="470535"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Domain</a:t>
                      </a:r>
                      <a:r>
                        <a:rPr dirty="0" sz="14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62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Aspek</a:t>
                      </a:r>
                      <a:r>
                        <a:rPr dirty="0" sz="14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62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Tata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Kelola</a:t>
                      </a:r>
                      <a:r>
                        <a:rPr dirty="0" sz="14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280924"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Indikator</a:t>
                      </a:r>
                      <a:r>
                        <a:rPr dirty="0" sz="14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Tingkat Kematangan Kebijakan Internal </a:t>
                      </a:r>
                      <a:r>
                        <a:rPr dirty="0" sz="1600" spc="-5" b="1">
                          <a:latin typeface="Arial"/>
                          <a:cs typeface="Arial"/>
                        </a:rPr>
                        <a:t>Peta Rencana SPBE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Instansi Pusat/Pemerintah</a:t>
                      </a:r>
                      <a:r>
                        <a:rPr dirty="0" sz="16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Daerah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0797">
                <a:tc>
                  <a:txBody>
                    <a:bodyPr/>
                    <a:lstStyle/>
                    <a:p>
                      <a:pPr marL="278765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dirty="0" sz="1600" spc="-5" b="1">
                          <a:latin typeface="Arial"/>
                          <a:cs typeface="Arial"/>
                        </a:rPr>
                        <a:t>Kriteria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01320">
                        <a:lnSpc>
                          <a:spcPts val="1860"/>
                        </a:lnSpc>
                      </a:pPr>
                      <a:r>
                        <a:rPr dirty="0" sz="1600" spc="-5" b="1">
                          <a:latin typeface="Arial"/>
                          <a:cs typeface="Arial"/>
                        </a:rPr>
                        <a:t>Capaian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</a:tr>
              <a:tr h="445135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Peta Rencana SPBE Instansi Pusat/Pemerintah Daerah belum atau</a:t>
                      </a:r>
                      <a:r>
                        <a:rPr dirty="0" sz="1400" spc="-2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ts val="1655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01572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Peta Rencana SPBE Instansi Pusat/Pemerintah Daerah telah</a:t>
                      </a:r>
                      <a:r>
                        <a:rPr dirty="0" sz="1400" spc="-2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 marR="54610">
                        <a:lnSpc>
                          <a:spcPct val="1072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Peta Rencana SPBE Instansi Pusat/Pemerintah Daerah tersebut belum</a:t>
                      </a:r>
                      <a:r>
                        <a:rPr dirty="0" sz="1400" spc="-229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mengatur  muatan Peta Rencana SPBE secara lengkap (Tata Kelola SPBE, Manajemen SPBE,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SPBE,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Infrastruktur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SPBE, Aplikasi SPBE, Keamanan SPBE, dan Audit</a:t>
                      </a:r>
                      <a:r>
                        <a:rPr dirty="0" sz="1400" spc="-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TIK).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759714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2 telah terpenuhi dan kebijakan internal Peta Rencana SPBE Instansi</a:t>
                      </a:r>
                      <a:r>
                        <a:rPr dirty="0" sz="1400" spc="-2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Pusat/Pemerintah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 marR="293370">
                        <a:lnSpc>
                          <a:spcPct val="1071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Daerah telah mengatur seluruh muatan Peta Rencana SPBE secara lengkap (Tata Kelola SPBE,  Manajemen SPBE,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SPBE,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Infrastruktur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SPBE, Aplikasi SPBE, Keamanan SPBE, dan Audit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TIK).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586522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terpenuhi,</a:t>
                      </a:r>
                      <a:r>
                        <a:rPr dirty="0" sz="1400" spc="-2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internal Peta Rencana SPBE Instansi Pusat/Pemerintah Daerah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 marR="65405">
                        <a:lnSpc>
                          <a:spcPct val="1070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telah mengatur keselarasan antara Peta Rencana SPBE Kriteria tingkat 3 telah terpenuhi, kebijakan internal  Peta Rencana SPBE Instansi Pusat/Pemerintah Daerah telah mengatur keselarasan antara Peta Rencana  SPBE Instansi Pusat/Pemerintah Daerah dan Peta Rencana SPBE Nasional. Selain itu, Kebijakan internal  Peta Rencana SPBE Instansi Pusat/Pemerintah Daerah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dievaluasi secara periodik.</a:t>
                      </a:r>
                      <a:r>
                        <a:rPr dirty="0" sz="140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 Pusat/Pemerintah Daerah dan Peta Rencana SPBE Nasional. Selain itu, Kebijakan internal Peta Rencana  SPBE Instansi Pusat/Pemerintah Daerah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dievaluasi secara</a:t>
                      </a:r>
                      <a:r>
                        <a:rPr dirty="0" sz="1400" spc="-1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571207"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terpenuhi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serta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hasil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reviu</a:t>
                      </a:r>
                      <a:r>
                        <a:rPr dirty="0" sz="14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Pusat/Pemerintah Daerah SPBE telah ditindaklanjuti dengan kebijakan</a:t>
                      </a:r>
                      <a:r>
                        <a:rPr dirty="0" sz="1400" spc="-1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16</a:t>
            </a:fld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1484401"/>
            <a:ext cx="12195810" cy="5252085"/>
            <a:chOff x="1523" y="1484401"/>
            <a:chExt cx="12195810" cy="5252085"/>
          </a:xfrm>
        </p:grpSpPr>
        <p:sp>
          <p:nvSpPr>
            <p:cNvPr id="3" name="object 3"/>
            <p:cNvSpPr/>
            <p:nvPr/>
          </p:nvSpPr>
          <p:spPr>
            <a:xfrm>
              <a:off x="1523" y="3041904"/>
              <a:ext cx="12190730" cy="3557270"/>
            </a:xfrm>
            <a:custGeom>
              <a:avLst/>
              <a:gdLst/>
              <a:ahLst/>
              <a:cxnLst/>
              <a:rect l="l" t="t" r="r" b="b"/>
              <a:pathLst>
                <a:path w="12190730" h="3557270">
                  <a:moveTo>
                    <a:pt x="12190476" y="0"/>
                  </a:moveTo>
                  <a:lnTo>
                    <a:pt x="0" y="0"/>
                  </a:lnTo>
                  <a:lnTo>
                    <a:pt x="0" y="3557016"/>
                  </a:lnTo>
                  <a:lnTo>
                    <a:pt x="12190476" y="3557016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256032" y="1484401"/>
              <a:ext cx="11695176" cy="44424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549521" y="134823"/>
            <a:ext cx="3440429" cy="560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INDIKATOR</a:t>
            </a:r>
            <a:r>
              <a:rPr dirty="0" sz="3500" spc="-11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2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65572" y="829436"/>
            <a:ext cx="22612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Verdana"/>
                <a:cs typeface="Verdana"/>
              </a:rPr>
              <a:t>Peta Rencana</a:t>
            </a:r>
            <a:r>
              <a:rPr dirty="0" sz="1800" spc="-6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SPBE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97879" y="118110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16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9621" y="782192"/>
            <a:ext cx="149415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Verdana"/>
                <a:cs typeface="Verdana"/>
              </a:rPr>
              <a:t>Verifikasi Data Dukung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70903" y="925194"/>
          <a:ext cx="11256645" cy="57499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8180"/>
                <a:gridCol w="6203950"/>
                <a:gridCol w="4356100"/>
              </a:tblGrid>
              <a:tr h="375284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806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Kriteria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806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806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413258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510"/>
                        </a:lnSpc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Konsep kebijakan internal terkait Peta Rencana SPBE Instansi</a:t>
                      </a:r>
                      <a:r>
                        <a:rPr dirty="0" sz="1300" spc="2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Pusat/Pemerintah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ts val="1535"/>
                        </a:lnSpc>
                        <a:spcBef>
                          <a:spcPts val="105"/>
                        </a:spcBef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Daerah belum atau telah</a:t>
                      </a:r>
                      <a:r>
                        <a:rPr dirty="0" sz="1300" spc="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tersedia.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1305">
                        <a:lnSpc>
                          <a:spcPts val="151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Draft kebijakan atau notulensi rapat</a:t>
                      </a:r>
                      <a:r>
                        <a:rPr dirty="0" sz="1300" spc="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terkait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ts val="1535"/>
                        </a:lnSpc>
                        <a:spcBef>
                          <a:spcPts val="105"/>
                        </a:spcBef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penyusunan kebijakan peta rencana</a:t>
                      </a:r>
                      <a:r>
                        <a:rPr dirty="0" sz="1300" spc="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SPBE.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61110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510"/>
                        </a:lnSpc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Kebijakan internal Peta Rencana SPBE Instansi Pusat/Pemerintah Daerah</a:t>
                      </a:r>
                      <a:r>
                        <a:rPr dirty="0" sz="1300" spc="3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ditetapkan.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 marR="367665">
                        <a:lnSpc>
                          <a:spcPct val="107000"/>
                        </a:lnSpc>
                        <a:spcBef>
                          <a:spcPts val="10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Kondisi: Kebijakan internal Peta Rencana SPBE Instansi Pusat/Pemerintah 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Daerah tersebut belum mengatur muatan Peta Rencana SPBE secara lengkap  </a:t>
                      </a:r>
                      <a:r>
                        <a:rPr dirty="0" sz="1300">
                          <a:latin typeface="Arial"/>
                          <a:cs typeface="Arial"/>
                        </a:rPr>
                        <a:t>(Tata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Kelola SPBE, Manajemen SPBE,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SPBE, Infrastruktur SPBE, 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Aplikasi SPBE, Keamanan SPBE, dan Audit</a:t>
                      </a:r>
                      <a:r>
                        <a:rPr dirty="0" sz="1300" spc="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TIK).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1305">
                        <a:lnSpc>
                          <a:spcPts val="151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Kebijakan terkait peta rencana SPBE instansi</a:t>
                      </a:r>
                      <a:r>
                        <a:rPr dirty="0" sz="1300" spc="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yang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ditetapkan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 indent="-28130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Pengaturan peta rencana pada kebijakan</a:t>
                      </a:r>
                      <a:r>
                        <a:rPr dirty="0" sz="1300" spc="1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tersebut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belum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lengkap.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837183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515"/>
                        </a:lnSpc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Kriteria tingkat 2 telah terpenuhi dan kebijakan internal Peta Rencana</a:t>
                      </a:r>
                      <a:r>
                        <a:rPr dirty="0" sz="1300" spc="2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SPBE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Instansi Pusat/Pemerintah Daerah telah mengatur seluruh muatan Peta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Rencana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 marR="410209">
                        <a:lnSpc>
                          <a:spcPct val="106900"/>
                        </a:lnSpc>
                        <a:spcBef>
                          <a:spcPts val="10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SPBE secara lengkap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(Tata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Kelola SPBE, Manajemen SPBE, Layanan SPBE,  Infrastruktur SPBE, Aplikasi SPBE, Keamanan SPBE, dan Audit</a:t>
                      </a:r>
                      <a:r>
                        <a:rPr dirty="0" sz="1300" spc="1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TIK).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1305">
                        <a:lnSpc>
                          <a:spcPts val="151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Kebijakan terkait peta rencana SPBE instansi</a:t>
                      </a:r>
                      <a:r>
                        <a:rPr dirty="0" sz="1300" spc="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yang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ditetapkan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 marR="335280" indent="-280670">
                        <a:lnSpc>
                          <a:spcPct val="106900"/>
                        </a:lnSpc>
                        <a:spcBef>
                          <a:spcPts val="1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Pengaturan peta rencana pada kebijakan tersebut 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lengkap.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108962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515"/>
                        </a:lnSpc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Kriteria tingkat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 terpenuhi, kebijakan internal Peta Rencana SPBE</a:t>
                      </a:r>
                      <a:r>
                        <a:rPr dirty="0" sz="13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Pusat/Pemerintah Daerah telah mengatur keselarasan antara Peta</a:t>
                      </a:r>
                      <a:r>
                        <a:rPr dirty="0" sz="1300" spc="3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Rencana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 marR="60960">
                        <a:lnSpc>
                          <a:spcPct val="106900"/>
                        </a:lnSpc>
                        <a:spcBef>
                          <a:spcPts val="15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SPBE. Kriteria tingkat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 terpenuhi, kebijakan internal Peta Rencana SPBE  Instansi Pusat/Pemerintah Daerah telah mengatur keselarasan antara Peta  Rencana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SPBE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 Pusat/Pemerintah Daerah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dan Peta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Rencana SPBE 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Nasional. Selain itu, Kebijakan internal Peta Rencana SPBE Instansi 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Pusat/Pemerintah Daerah telah direviu dan dievaluasi secara periodik. Instansi  Pusat/Pemerintah Daerah dan Peta Rencana SPBE Nasional. Selain itu, Kebijakan 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internal Peta Rencana SPBE Instansi Pusat/Pemerintah Daerah telah direviu dan  dievaluasi secara</a:t>
                      </a:r>
                      <a:r>
                        <a:rPr dirty="0" sz="1300" spc="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periodik.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1305">
                        <a:lnSpc>
                          <a:spcPts val="151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Kebijakan terkait peta rencana SPBE instansi</a:t>
                      </a:r>
                      <a:r>
                        <a:rPr dirty="0" sz="1300" spc="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yang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ditetapkan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 marR="335280" indent="-280670">
                        <a:lnSpc>
                          <a:spcPct val="106900"/>
                        </a:lnSpc>
                        <a:spcBef>
                          <a:spcPts val="15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Pengaturan peta rencana pada kebijakan tersebut 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lengkap.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 indent="-281305">
                        <a:lnSpc>
                          <a:spcPct val="100000"/>
                        </a:lnSpc>
                        <a:spcBef>
                          <a:spcPts val="105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Pengaturan keselarasan dengan peta rencana</a:t>
                      </a:r>
                      <a:r>
                        <a:rPr dirty="0" sz="1300" spc="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SPBE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nasional telah tercakup dalam kebijakan</a:t>
                      </a:r>
                      <a:r>
                        <a:rPr dirty="0" sz="1300" spc="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tersebut.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 marR="217170" indent="-280670">
                        <a:lnSpc>
                          <a:spcPct val="1069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Notulensi rapat/laporan evaluasi/telaahan kebijakan 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terkait peta rencana SPBE</a:t>
                      </a:r>
                      <a:r>
                        <a:rPr dirty="0" sz="1300" spc="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740956">
                <a:tc>
                  <a:txBody>
                    <a:bodyPr/>
                    <a:lstStyle/>
                    <a:p>
                      <a:pPr algn="ctr">
                        <a:lnSpc>
                          <a:spcPts val="1495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520"/>
                        </a:lnSpc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Kriteria tingkat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4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 terpenuhi serta hasil reviu dan evaluasi kebijakan</a:t>
                      </a:r>
                      <a:r>
                        <a:rPr dirty="0" sz="13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internal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 marR="342900">
                        <a:lnSpc>
                          <a:spcPts val="1680"/>
                        </a:lnSpc>
                        <a:spcBef>
                          <a:spcPts val="65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Arsitektur Instansi Pusat/Pemerintah Daerah SPBE telah ditindaklanjuti dengan 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baru.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1305">
                        <a:lnSpc>
                          <a:spcPts val="152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Kebijakan internal yang telah update/notulensi</a:t>
                      </a:r>
                      <a:r>
                        <a:rPr dirty="0" sz="1300" spc="2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rapat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hasil pemutakhiran kebijakan</a:t>
                      </a:r>
                      <a:r>
                        <a:rPr dirty="0" sz="1300" spc="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internal.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344805" indent="-28130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Hasil/rapat tindak lanjut hasil evaluasi</a:t>
                      </a:r>
                      <a:r>
                        <a:rPr dirty="0" sz="1300" spc="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kebijakan.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16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2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42940" y="779144"/>
            <a:ext cx="170370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Verdana"/>
                <a:cs typeface="Verdana"/>
              </a:rPr>
              <a:t>Contoh Kebijakan</a:t>
            </a:r>
            <a:r>
              <a:rPr dirty="0" sz="1000" spc="-10">
                <a:latin typeface="Verdana"/>
                <a:cs typeface="Verdana"/>
              </a:rPr>
              <a:t> </a:t>
            </a:r>
            <a:r>
              <a:rPr dirty="0" sz="1000" spc="-5">
                <a:latin typeface="Verdana"/>
                <a:cs typeface="Verdana"/>
              </a:rPr>
              <a:t>Internal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112776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6640904" y="1453896"/>
            <a:ext cx="3910006" cy="42464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906523" y="3595531"/>
            <a:ext cx="3890683" cy="275895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46904" y="855288"/>
            <a:ext cx="3484449" cy="24903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228396" y="4268546"/>
            <a:ext cx="1456055" cy="13493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28575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2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1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-15" b="1">
                <a:solidFill>
                  <a:srgbClr val="FF0000"/>
                </a:solidFill>
                <a:latin typeface="Arial"/>
                <a:cs typeface="Arial"/>
              </a:rPr>
              <a:t>DITAMBAH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dengan</a:t>
            </a:r>
            <a:r>
              <a:rPr dirty="0" sz="1400" spc="32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evaluasi</a:t>
            </a:r>
            <a:endParaRPr sz="140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610"/>
              </a:spcBef>
            </a:pP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16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8486775" cy="69723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4400" b="0">
                <a:solidFill>
                  <a:srgbClr val="000000"/>
                </a:solidFill>
                <a:latin typeface="Carlito"/>
                <a:cs typeface="Carlito"/>
              </a:rPr>
              <a:t>Peta rencana </a:t>
            </a:r>
            <a:r>
              <a:rPr dirty="0" sz="4400" spc="-5" b="0">
                <a:solidFill>
                  <a:srgbClr val="000000"/>
                </a:solidFill>
                <a:latin typeface="Carlito"/>
                <a:cs typeface="Carlito"/>
              </a:rPr>
              <a:t>sudah </a:t>
            </a:r>
            <a:r>
              <a:rPr dirty="0" sz="4400" b="0">
                <a:solidFill>
                  <a:srgbClr val="000000"/>
                </a:solidFill>
                <a:latin typeface="Carlito"/>
                <a:cs typeface="Carlito"/>
              </a:rPr>
              <a:t>mengalami</a:t>
            </a:r>
            <a:r>
              <a:rPr dirty="0" sz="4400" spc="-20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4400" b="0">
                <a:solidFill>
                  <a:srgbClr val="000000"/>
                </a:solidFill>
                <a:latin typeface="Carlito"/>
                <a:cs typeface="Carlito"/>
              </a:rPr>
              <a:t>revisi</a:t>
            </a:r>
            <a:endParaRPr sz="4400">
              <a:latin typeface="Carlito"/>
              <a:cs typeface="Carlito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904216" y="1901951"/>
            <a:ext cx="4708145" cy="36312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229675" y="1424939"/>
            <a:ext cx="4316256" cy="49015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10718" y="4672076"/>
            <a:ext cx="1734185" cy="10280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5" b="1">
                <a:solidFill>
                  <a:srgbClr val="FF0000"/>
                </a:solidFill>
                <a:latin typeface="Arial"/>
                <a:cs typeface="Arial"/>
              </a:rPr>
              <a:t>DITAMBAH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dengan</a:t>
            </a:r>
            <a:r>
              <a:rPr dirty="0" sz="1400" spc="35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evaluasi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dan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tindak</a:t>
            </a:r>
            <a:r>
              <a:rPr dirty="0" sz="1400" spc="-9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0000"/>
                </a:solidFill>
                <a:latin typeface="Arial"/>
                <a:cs typeface="Arial"/>
              </a:rPr>
              <a:t>lanjutnya</a:t>
            </a:r>
            <a:endParaRPr sz="140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1165"/>
              </a:spcBef>
            </a:pP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3</a:t>
            </a: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74650" y="893317"/>
          <a:ext cx="11449050" cy="5739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3320"/>
                <a:gridCol w="6085205"/>
                <a:gridCol w="2672715"/>
                <a:gridCol w="1508759"/>
              </a:tblGrid>
              <a:tr h="471551">
                <a:tc>
                  <a:txBody>
                    <a:bodyPr/>
                    <a:lstStyle/>
                    <a:p>
                      <a:pPr marL="228600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Domain</a:t>
                      </a:r>
                      <a:r>
                        <a:rPr dirty="0" sz="13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Internal</a:t>
                      </a:r>
                      <a:r>
                        <a:rPr dirty="0" sz="1300" spc="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Aspek</a:t>
                      </a: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 marR="121285">
                        <a:lnSpc>
                          <a:spcPts val="1520"/>
                        </a:lnSpc>
                        <a:spcBef>
                          <a:spcPts val="340"/>
                        </a:spcBef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Internal  </a:t>
                      </a: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Tata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Kelola</a:t>
                      </a:r>
                      <a:r>
                        <a:rPr dirty="0" sz="13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194945">
                        <a:lnSpc>
                          <a:spcPts val="1510"/>
                        </a:lnSpc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Indikator</a:t>
                      </a:r>
                      <a:r>
                        <a:rPr dirty="0" sz="1300" spc="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57150">
                        <a:lnSpc>
                          <a:spcPts val="1745"/>
                        </a:lnSpc>
                      </a:pPr>
                      <a:r>
                        <a:rPr dirty="0" sz="1500" spc="-5">
                          <a:latin typeface="Arial"/>
                          <a:cs typeface="Arial"/>
                        </a:rPr>
                        <a:t>Tingkat Kematangan Kebijakan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Internal Manajemen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Data di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500" spc="-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Daerah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5726">
                <a:tc>
                  <a:txBody>
                    <a:bodyPr/>
                    <a:lstStyle/>
                    <a:p>
                      <a:pPr marL="288925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dirty="0" sz="13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704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dirty="0" sz="1300" spc="-5" b="1">
                          <a:latin typeface="Arial"/>
                          <a:cs typeface="Arial"/>
                        </a:rPr>
                        <a:t>Kriteria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704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dirty="0" sz="1300" spc="-5" b="1">
                          <a:latin typeface="Arial"/>
                          <a:cs typeface="Arial"/>
                        </a:rPr>
                        <a:t>Capaian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704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 marL="635">
                        <a:lnSpc>
                          <a:spcPts val="151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510"/>
                        </a:lnSpc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Konsep kebijakan internal terkait Manajemen Data di Instansi Pusat/Pemerintah</a:t>
                      </a:r>
                      <a:r>
                        <a:rPr dirty="0" sz="1300" spc="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Daerah belum atau telah tersedia.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37183">
                <a:tc>
                  <a:txBody>
                    <a:bodyPr/>
                    <a:lstStyle/>
                    <a:p>
                      <a:pPr algn="ctr" marL="635">
                        <a:lnSpc>
                          <a:spcPts val="151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510"/>
                        </a:lnSpc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Kebijakan internal Manajemen Data di Instansi Pusat/Pemerintah Daerah telah</a:t>
                      </a:r>
                      <a:r>
                        <a:rPr dirty="0" sz="1300" spc="25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ditetapkan.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Kondisi: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Manajemen</a:t>
                      </a:r>
                      <a:r>
                        <a:rPr dirty="0" sz="130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3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30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Daerah</a:t>
                      </a:r>
                      <a:r>
                        <a:rPr dirty="0" sz="13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tersebut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hanya</a:t>
                      </a:r>
                      <a:r>
                        <a:rPr dirty="0" sz="13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mengatur</a:t>
                      </a:r>
                      <a:r>
                        <a:rPr dirty="0" sz="13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sebagian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 marR="911225">
                        <a:lnSpc>
                          <a:spcPct val="106900"/>
                        </a:lnSpc>
                        <a:spcBef>
                          <a:spcPts val="10"/>
                        </a:spcBef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dari rangkaian proses pengelolaan arsitektur data, data induk, data referensi, basis data, kualitas data dan  interoperabilitas</a:t>
                      </a:r>
                      <a:r>
                        <a:rPr dirty="0" sz="13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data.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995934">
                <a:tc>
                  <a:txBody>
                    <a:bodyPr/>
                    <a:lstStyle/>
                    <a:p>
                      <a:pPr algn="ctr" marL="635">
                        <a:lnSpc>
                          <a:spcPts val="1515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515"/>
                        </a:lnSpc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3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terpenuhi</a:t>
                      </a:r>
                      <a:r>
                        <a:rPr dirty="0" sz="13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3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3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Manajemen</a:t>
                      </a:r>
                      <a:r>
                        <a:rPr dirty="0" sz="130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3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30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Daerah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 marR="220979">
                        <a:lnSpc>
                          <a:spcPts val="1680"/>
                        </a:lnSpc>
                        <a:spcBef>
                          <a:spcPts val="65"/>
                        </a:spcBef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mengatur seluruh rangkaian proses pengelolaan arsitektur data, data induk, data referensi, basis data, kualitas data  dan interoperabilitas</a:t>
                      </a:r>
                      <a:r>
                        <a:rPr dirty="0" sz="13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data.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Kondisi: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Pengaturan</a:t>
                      </a:r>
                      <a:r>
                        <a:rPr dirty="0" sz="13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tersebut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hanya</a:t>
                      </a:r>
                      <a:r>
                        <a:rPr dirty="0" sz="13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untuk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diterapkan</a:t>
                      </a:r>
                      <a:r>
                        <a:rPr dirty="0" sz="13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3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sebagian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unit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kerja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Pusat/Perangkat</a:t>
                      </a:r>
                      <a:r>
                        <a:rPr dirty="0" sz="13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Daerah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58190">
                <a:tc>
                  <a:txBody>
                    <a:bodyPr/>
                    <a:lstStyle/>
                    <a:p>
                      <a:pPr algn="ctr" marL="635">
                        <a:lnSpc>
                          <a:spcPts val="1515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515"/>
                        </a:lnSpc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terpenuhi,</a:t>
                      </a:r>
                      <a:r>
                        <a:rPr dirty="0" sz="13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3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Manajemen</a:t>
                      </a:r>
                      <a:r>
                        <a:rPr dirty="0" sz="130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30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Daerah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 marR="327025">
                        <a:lnSpc>
                          <a:spcPts val="1680"/>
                        </a:lnSpc>
                        <a:spcBef>
                          <a:spcPts val="65"/>
                        </a:spcBef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mencakup pengaturan penerapan di seluruh unit kerja/perangkat daerah. Selain itu, kebijakan internal Manajemen  Data di Instansi Pusat/Pemerintah Daerah tersebut telah direviu dan dievaluasi secara</a:t>
                      </a:r>
                      <a:r>
                        <a:rPr dirty="0" sz="1300" spc="3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periodik.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536955">
                <a:tc>
                  <a:txBody>
                    <a:bodyPr/>
                    <a:lstStyle/>
                    <a:p>
                      <a:pPr algn="ctr" marL="635">
                        <a:lnSpc>
                          <a:spcPts val="152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520"/>
                        </a:lnSpc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terpenuhi</a:t>
                      </a:r>
                      <a:r>
                        <a:rPr dirty="0" sz="13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serta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hasil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reviu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3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Manajemen</a:t>
                      </a:r>
                      <a:r>
                        <a:rPr dirty="0" sz="130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Pusat/Pemerintah Daerah telah ditindaklanjuti dengan kebijakan</a:t>
                      </a:r>
                      <a:r>
                        <a:rPr dirty="0" sz="1300" spc="2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baru.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48399">
                <a:tc>
                  <a:txBody>
                    <a:bodyPr/>
                    <a:lstStyle/>
                    <a:p>
                      <a:pPr marL="57150">
                        <a:lnSpc>
                          <a:spcPts val="1520"/>
                        </a:lnSpc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Jawaban: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520"/>
                        </a:lnSpc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Pilih tingkat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1, 2, 3, 4,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atau</a:t>
                      </a:r>
                      <a:r>
                        <a:rPr dirty="0" sz="1300" spc="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5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5676">
                <a:tc>
                  <a:txBody>
                    <a:bodyPr/>
                    <a:lstStyle/>
                    <a:p>
                      <a:pPr marL="57150">
                        <a:lnSpc>
                          <a:spcPts val="1520"/>
                        </a:lnSpc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Penjelasan</a:t>
                      </a:r>
                      <a:r>
                        <a:rPr dirty="0" sz="13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5676">
                <a:tc>
                  <a:txBody>
                    <a:bodyPr/>
                    <a:lstStyle/>
                    <a:p>
                      <a:pPr marL="57150">
                        <a:lnSpc>
                          <a:spcPts val="1520"/>
                        </a:lnSpc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3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dukung: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19</a:t>
            </a:fld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435863" y="326136"/>
            <a:ext cx="11320780" cy="6205855"/>
            <a:chOff x="435863" y="326136"/>
            <a:chExt cx="11320780" cy="6205855"/>
          </a:xfrm>
        </p:grpSpPr>
        <p:sp>
          <p:nvSpPr>
            <p:cNvPr id="4" name="object 4"/>
            <p:cNvSpPr/>
            <p:nvPr/>
          </p:nvSpPr>
          <p:spPr>
            <a:xfrm>
              <a:off x="435863" y="326136"/>
              <a:ext cx="11320780" cy="6205855"/>
            </a:xfrm>
            <a:custGeom>
              <a:avLst/>
              <a:gdLst/>
              <a:ahLst/>
              <a:cxnLst/>
              <a:rect l="l" t="t" r="r" b="b"/>
              <a:pathLst>
                <a:path w="11320780" h="6205855">
                  <a:moveTo>
                    <a:pt x="11320272" y="0"/>
                  </a:moveTo>
                  <a:lnTo>
                    <a:pt x="0" y="0"/>
                  </a:lnTo>
                  <a:lnTo>
                    <a:pt x="0" y="6205727"/>
                  </a:lnTo>
                  <a:lnTo>
                    <a:pt x="11320272" y="6205727"/>
                  </a:lnTo>
                  <a:lnTo>
                    <a:pt x="11320272" y="0"/>
                  </a:lnTo>
                  <a:close/>
                </a:path>
              </a:pathLst>
            </a:custGeom>
            <a:solidFill>
              <a:srgbClr val="C00000">
                <a:alpha val="874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193792" y="2414015"/>
              <a:ext cx="1804415" cy="18028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3051175" y="4269232"/>
            <a:ext cx="6091555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587375" marR="581660" indent="1905">
              <a:lnSpc>
                <a:spcPct val="150100"/>
              </a:lnSpc>
              <a:spcBef>
                <a:spcPts val="100"/>
              </a:spcBef>
            </a:pPr>
            <a:r>
              <a:rPr dirty="0" sz="2400" spc="-5" b="1">
                <a:solidFill>
                  <a:srgbClr val="FFFFFF"/>
                </a:solidFill>
                <a:latin typeface="Verdana"/>
                <a:cs typeface="Verdana"/>
              </a:rPr>
              <a:t>Profil </a:t>
            </a:r>
            <a:r>
              <a:rPr dirty="0" sz="2400" b="1">
                <a:solidFill>
                  <a:srgbClr val="FFFFFF"/>
                </a:solidFill>
                <a:latin typeface="Verdana"/>
                <a:cs typeface="Verdana"/>
              </a:rPr>
              <a:t>Narasumber  </a:t>
            </a:r>
            <a:r>
              <a:rPr dirty="0" sz="2400" spc="-5" b="1">
                <a:solidFill>
                  <a:srgbClr val="FFFFFF"/>
                </a:solidFill>
                <a:latin typeface="Verdana"/>
                <a:cs typeface="Verdana"/>
              </a:rPr>
              <a:t>Sosialisasi SPBE Tahun</a:t>
            </a:r>
            <a:r>
              <a:rPr dirty="0" sz="2400" spc="-35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5" b="1">
                <a:solidFill>
                  <a:srgbClr val="FFFFFF"/>
                </a:solidFill>
                <a:latin typeface="Verdana"/>
                <a:cs typeface="Verdana"/>
              </a:rPr>
              <a:t>2021</a:t>
            </a:r>
            <a:endParaRPr sz="24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dirty="0" sz="2400" spc="-5" b="1">
                <a:solidFill>
                  <a:srgbClr val="FFFFFF"/>
                </a:solidFill>
                <a:latin typeface="Verdana"/>
                <a:cs typeface="Verdana"/>
              </a:rPr>
              <a:t>Domain </a:t>
            </a:r>
            <a:r>
              <a:rPr dirty="0" sz="2400" b="1">
                <a:solidFill>
                  <a:srgbClr val="FFFFFF"/>
                </a:solidFill>
                <a:latin typeface="Verdana"/>
                <a:cs typeface="Verdana"/>
              </a:rPr>
              <a:t>Kebijakan (Indikator</a:t>
            </a:r>
            <a:r>
              <a:rPr dirty="0" sz="2400" spc="-50" b="1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15" b="1">
                <a:solidFill>
                  <a:srgbClr val="FFFFFF"/>
                </a:solidFill>
                <a:latin typeface="Verdana"/>
                <a:cs typeface="Verdana"/>
              </a:rPr>
              <a:t>1-10)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40121" y="831849"/>
            <a:ext cx="111188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Verdana"/>
                <a:cs typeface="Verdana"/>
              </a:rPr>
              <a:t>Manajemen</a:t>
            </a:r>
            <a:r>
              <a:rPr dirty="0" sz="1000" spc="-25">
                <a:latin typeface="Verdana"/>
                <a:cs typeface="Verdana"/>
              </a:rPr>
              <a:t> </a:t>
            </a:r>
            <a:r>
              <a:rPr dirty="0" sz="1000" spc="-5">
                <a:latin typeface="Verdana"/>
                <a:cs typeface="Verdana"/>
              </a:rPr>
              <a:t>Data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118110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1034796" y="1395983"/>
            <a:ext cx="10411968" cy="47790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19</a:t>
            </a:fld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3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9621" y="782192"/>
            <a:ext cx="149415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Verdana"/>
                <a:cs typeface="Verdana"/>
              </a:rPr>
              <a:t>Verifikasi Data Dukung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112776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59155" y="1290955"/>
          <a:ext cx="11732895" cy="5420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61060"/>
                <a:gridCol w="6021070"/>
                <a:gridCol w="4355464"/>
                <a:gridCol w="488950"/>
              </a:tblGrid>
              <a:tr h="3752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23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Kriteria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23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23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047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050" spc="-5">
                          <a:solidFill>
                            <a:srgbClr val="FFFFFF"/>
                          </a:solidFill>
                          <a:latin typeface="Noto Naskh Arabic UI"/>
                          <a:cs typeface="Noto Naskh Arabic UI"/>
                        </a:rPr>
                        <a:t>21</a:t>
                      </a:r>
                      <a:endParaRPr sz="1050">
                        <a:latin typeface="Noto Naskh Arabic UI"/>
                        <a:cs typeface="Noto Naskh Arabic U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445135">
                <a:tc>
                  <a:txBody>
                    <a:bodyPr/>
                    <a:lstStyle/>
                    <a:p>
                      <a:pPr algn="ctr" marL="635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400" spc="-2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785">
                        <a:lnSpc>
                          <a:spcPts val="1655"/>
                        </a:lnSpc>
                        <a:spcBef>
                          <a:spcPts val="120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belum atau telah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Draft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atau notulensi rapat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ts val="1655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penyusunan kebijakan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</a:t>
                      </a:r>
                      <a:r>
                        <a:rPr dirty="0" sz="1400" spc="-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358138">
                <a:tc>
                  <a:txBody>
                    <a:bodyPr/>
                    <a:lstStyle/>
                    <a:p>
                      <a:pPr algn="ctr" marL="635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785" marR="110489">
                        <a:lnSpc>
                          <a:spcPct val="1069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Instansi Pusat/Pemerintah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tersebut hanya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mengatur sebagian dari rangkaian proses  pengelolaan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data,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induk,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referensi,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basis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data,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kualitas  data dan interoperabilitas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 instansi</a:t>
                      </a:r>
                      <a:r>
                        <a:rPr dirty="0" sz="1400" spc="-1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88265" indent="-287020">
                        <a:lnSpc>
                          <a:spcPct val="1071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Baru sebagian dari rangkaian proses</a:t>
                      </a:r>
                      <a:r>
                        <a:rPr dirty="0" sz="140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pengelolaan  data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tercantum dalam kebijakan  tersebut.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358264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2 telah terpenuhi dan 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</a:t>
                      </a:r>
                      <a:r>
                        <a:rPr dirty="0" sz="1400" spc="-2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785" marR="184785">
                        <a:lnSpc>
                          <a:spcPct val="1071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 mengatur seluruh rangkaian  proses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pengelolaan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data,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induk,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referensi,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basis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data,  kualitas data dan interoperabilitas</a:t>
                      </a:r>
                      <a:r>
                        <a:rPr dirty="0" sz="140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785" marR="53340">
                        <a:lnSpc>
                          <a:spcPct val="106400"/>
                        </a:lnSpc>
                        <a:spcBef>
                          <a:spcPts val="1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Pengaturan tersebut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hanya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untuk diterapkan di sebagian unit</a:t>
                      </a:r>
                      <a:r>
                        <a:rPr dirty="0" sz="1400" spc="-2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 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Pusat/Perangkat</a:t>
                      </a:r>
                      <a:r>
                        <a:rPr dirty="0" sz="1400" spc="-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 instansi</a:t>
                      </a:r>
                      <a:r>
                        <a:rPr dirty="0" sz="1400" spc="-1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140335" indent="-287020">
                        <a:lnSpc>
                          <a:spcPct val="1071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Seluruh rangkaian proses pengelolaan data telah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tercantum dalam kebijakan</a:t>
                      </a:r>
                      <a:r>
                        <a:rPr dirty="0" sz="1400" spc="-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tersebut.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761365" indent="-287020">
                        <a:lnSpc>
                          <a:spcPct val="106400"/>
                        </a:lnSpc>
                        <a:spcBef>
                          <a:spcPts val="15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Lingkup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pengaturan 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tercantum</a:t>
                      </a:r>
                      <a:r>
                        <a:rPr dirty="0" sz="140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  melingkupi Sebagian unit</a:t>
                      </a:r>
                      <a:r>
                        <a:rPr dirty="0" sz="1400" spc="-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kerja/OPD.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129868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63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terpenuhi, 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</a:t>
                      </a:r>
                      <a:r>
                        <a:rPr dirty="0" sz="1400" spc="-2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785" marR="110489">
                        <a:lnSpc>
                          <a:spcPct val="1072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mencakup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pengaturan</a:t>
                      </a:r>
                      <a:r>
                        <a:rPr dirty="0" sz="1400" spc="-1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penerapan  di seluruh unit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kerja/perangkat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 Selain itu, kebijakan internal  Manajemen Data di Instansi Pusat/Pemerintah Daerah tersebut telah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dievaluasi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secara</a:t>
                      </a:r>
                      <a:r>
                        <a:rPr dirty="0" sz="14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Lingkup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pengaturan 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tercantum</a:t>
                      </a:r>
                      <a:r>
                        <a:rPr dirty="0" sz="14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pada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957580">
                        <a:lnSpc>
                          <a:spcPct val="1071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telah melingkupi seluruh</a:t>
                      </a:r>
                      <a:r>
                        <a:rPr dirty="0" sz="1400" spc="-20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unit  kerja/OPD.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indent="-28765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Notulensi rapat/laporan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evaluasi/telaahan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ts val="1639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740956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63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4 telah terpenuhi serta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2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785" marR="603885">
                        <a:lnSpc>
                          <a:spcPct val="1071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r>
                        <a:rPr dirty="0" sz="14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ditindaklanjuti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 kebijakan</a:t>
                      </a:r>
                      <a:r>
                        <a:rPr dirty="0" sz="14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update/notulensi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rapat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pemutakhiran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indent="-28765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Hasil/rapat tindak lanjut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8485" y="3843717"/>
            <a:ext cx="3695570" cy="2412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97904" y="651121"/>
            <a:ext cx="4010841" cy="28676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277059" y="1894332"/>
            <a:ext cx="3223568" cy="3966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3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42940" y="831849"/>
            <a:ext cx="170370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Verdana"/>
                <a:cs typeface="Verdana"/>
              </a:rPr>
              <a:t>Contoh Kebijakan</a:t>
            </a:r>
            <a:r>
              <a:rPr dirty="0" sz="1000" spc="-10">
                <a:latin typeface="Verdana"/>
                <a:cs typeface="Verdana"/>
              </a:rPr>
              <a:t> </a:t>
            </a:r>
            <a:r>
              <a:rPr dirty="0" sz="1000" spc="-5">
                <a:latin typeface="Verdana"/>
                <a:cs typeface="Verdana"/>
              </a:rPr>
              <a:t>Internal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897879" y="118110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743219" y="2397766"/>
            <a:ext cx="3229280" cy="27569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01802" y="4268546"/>
            <a:ext cx="626745" cy="2400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8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4</a:t>
            </a: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1795506" y="6463385"/>
            <a:ext cx="17780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FFFFFF"/>
                </a:solidFill>
                <a:latin typeface="Noto Naskh Arabic UI"/>
                <a:cs typeface="Noto Naskh Arabic UI"/>
              </a:rPr>
              <a:t>23</a:t>
            </a:r>
            <a:endParaRPr sz="1050">
              <a:latin typeface="Noto Naskh Arabic UI"/>
              <a:cs typeface="Noto Naskh Arabic U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74650" y="893317"/>
          <a:ext cx="11449050" cy="5373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3320"/>
                <a:gridCol w="6085205"/>
                <a:gridCol w="2672715"/>
                <a:gridCol w="1508759"/>
              </a:tblGrid>
              <a:tr h="47155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Domain</a:t>
                      </a:r>
                      <a:r>
                        <a:rPr dirty="0" sz="13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Internal</a:t>
                      </a:r>
                      <a:r>
                        <a:rPr dirty="0" sz="1300" spc="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Aspek</a:t>
                      </a: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 marR="121285">
                        <a:lnSpc>
                          <a:spcPts val="1520"/>
                        </a:lnSpc>
                        <a:spcBef>
                          <a:spcPts val="340"/>
                        </a:spcBef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Internal  </a:t>
                      </a: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Tata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Kelola</a:t>
                      </a:r>
                      <a:r>
                        <a:rPr dirty="0" sz="13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Indikator</a:t>
                      </a:r>
                      <a:r>
                        <a:rPr dirty="0" sz="1300" spc="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745"/>
                        </a:lnSpc>
                      </a:pPr>
                      <a:r>
                        <a:rPr dirty="0" sz="1500" spc="-5">
                          <a:latin typeface="Arial"/>
                          <a:cs typeface="Arial"/>
                        </a:rPr>
                        <a:t>Tingkat Kematangan Kebijakan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Internal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Pembangunan Aplikasi</a:t>
                      </a:r>
                      <a:r>
                        <a:rPr dirty="0" sz="1500" spc="-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SPBE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5726">
                <a:tc>
                  <a:txBody>
                    <a:bodyPr/>
                    <a:lstStyle/>
                    <a:p>
                      <a:pPr algn="ctr" marL="635">
                        <a:lnSpc>
                          <a:spcPts val="1510"/>
                        </a:lnSpc>
                      </a:pPr>
                      <a:r>
                        <a:rPr dirty="0" sz="13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dirty="0" sz="1300" spc="-5" b="1">
                          <a:latin typeface="Arial"/>
                          <a:cs typeface="Arial"/>
                        </a:rPr>
                        <a:t>Kriteria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ts val="1510"/>
                        </a:lnSpc>
                      </a:pPr>
                      <a:r>
                        <a:rPr dirty="0" sz="1300" spc="-5" b="1">
                          <a:latin typeface="Arial"/>
                          <a:cs typeface="Arial"/>
                        </a:rPr>
                        <a:t>Capaian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</a:tr>
              <a:tr h="396239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505"/>
                        </a:lnSpc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Konsep kebijakan internal terkait siklus Pembangunan Aplikasi SPBE di Instansi Pusat/Pemerintah</a:t>
                      </a:r>
                      <a:r>
                        <a:rPr dirty="0" sz="1300" spc="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Daerah belum atau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1515"/>
                        </a:lnSpc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tersedia.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96239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264795">
                        <a:lnSpc>
                          <a:spcPts val="1520"/>
                        </a:lnSpc>
                        <a:spcBef>
                          <a:spcPts val="50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Kebijakan internal terkait siklus Pembangunan Aplikasi SPBE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 Pusat/Pemerintah Daerah telah ditetapkan.  Kondisi: Kebijakan internal terkait Pembangunan Aplikasi SPBE telah mengatur siklus pembangunan</a:t>
                      </a:r>
                      <a:r>
                        <a:rPr dirty="0" sz="1300" spc="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aplikasi.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995934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R="252095">
                        <a:lnSpc>
                          <a:spcPct val="98800"/>
                        </a:lnSpc>
                        <a:spcBef>
                          <a:spcPts val="5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Kriteria tingkat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 terpenuhi dan Kebijakan internal terkait siklus Pembangunan Aplikasi SPBE telah mengatur 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proses konsultasi terkait siklus Pembangunan Aplikasi SPBE dengan unit kerja/perangkat daerah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menjalankan  fungsi pengelolaan </a:t>
                      </a:r>
                      <a:r>
                        <a:rPr dirty="0" sz="1300">
                          <a:latin typeface="Arial"/>
                          <a:cs typeface="Arial"/>
                        </a:rPr>
                        <a:t>TIK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 Instansi Pusat/Pemerintah</a:t>
                      </a:r>
                      <a:r>
                        <a:rPr dirty="0" sz="1300" spc="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Daerah.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12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92479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365760">
                        <a:lnSpc>
                          <a:spcPts val="1560"/>
                        </a:lnSpc>
                        <a:spcBef>
                          <a:spcPts val="20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Kriteria tingkat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3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 terpenuhi, kebijakan internal terkait siklus Pembangunan Aplikasi SPBE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  Pusat/Pemerintah Daerah telah mengatur keterpaduan dan pengendalian Pembangunan Aplikasi SPBE oleh unit  kerja/perangkat</a:t>
                      </a:r>
                      <a:r>
                        <a:rPr dirty="0" sz="1300" spc="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daerah</a:t>
                      </a:r>
                      <a:r>
                        <a:rPr dirty="0" sz="13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yang</a:t>
                      </a:r>
                      <a:r>
                        <a:rPr dirty="0" sz="13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menjalankan</a:t>
                      </a:r>
                      <a:r>
                        <a:rPr dirty="0" sz="13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fungsi</a:t>
                      </a:r>
                      <a:r>
                        <a:rPr dirty="0" sz="13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pengelolaan</a:t>
                      </a:r>
                      <a:r>
                        <a:rPr dirty="0" sz="130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TIK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30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Daerah.</a:t>
                      </a:r>
                      <a:r>
                        <a:rPr dirty="0" sz="1300" spc="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Selain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itu,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1440"/>
                        </a:lnSpc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kebijakan internal Pembangunan Aplikasi SPBE direviu dan dievaluasi secara</a:t>
                      </a:r>
                      <a:r>
                        <a:rPr dirty="0" sz="1300" spc="2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periodik.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536956">
                <a:tc>
                  <a:txBody>
                    <a:bodyPr/>
                    <a:lstStyle/>
                    <a:p>
                      <a:pPr algn="ctr">
                        <a:lnSpc>
                          <a:spcPts val="1495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461645">
                        <a:lnSpc>
                          <a:spcPts val="1520"/>
                        </a:lnSpc>
                        <a:spcBef>
                          <a:spcPts val="605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Kriteria tingkat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4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 terpenuhi serta hasil reviu dan evaluasi kebijakan internal Pembangunan Aplikasi SPBE di  Instansi Pusat/Pemerintah Daerah SPBE telah ditindaklanjuti dengan kebijakan</a:t>
                      </a:r>
                      <a:r>
                        <a:rPr dirty="0" sz="1300" spc="2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baru.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768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48361"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Jawaban: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520"/>
                        </a:lnSpc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Pilih tingkat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1, 2, 3, 4,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atau</a:t>
                      </a:r>
                      <a:r>
                        <a:rPr dirty="0" sz="1300" spc="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5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5676"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Penjelasan</a:t>
                      </a:r>
                      <a:r>
                        <a:rPr dirty="0" sz="1300" spc="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5676"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3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dukung: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78408" y="2037588"/>
            <a:ext cx="8621395" cy="4572000"/>
            <a:chOff x="978408" y="2037588"/>
            <a:chExt cx="8621395" cy="4572000"/>
          </a:xfrm>
        </p:grpSpPr>
        <p:sp>
          <p:nvSpPr>
            <p:cNvPr id="3" name="object 3"/>
            <p:cNvSpPr/>
            <p:nvPr/>
          </p:nvSpPr>
          <p:spPr>
            <a:xfrm>
              <a:off x="6178296" y="2037588"/>
              <a:ext cx="3421379" cy="314229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978408" y="4131563"/>
              <a:ext cx="6620256" cy="24780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5" name="object 5"/>
          <p:cNvGrpSpPr/>
          <p:nvPr/>
        </p:nvGrpSpPr>
        <p:grpSpPr>
          <a:xfrm>
            <a:off x="287664" y="34630"/>
            <a:ext cx="680085" cy="386080"/>
            <a:chOff x="287664" y="34630"/>
            <a:chExt cx="680085" cy="386080"/>
          </a:xfrm>
        </p:grpSpPr>
        <p:sp>
          <p:nvSpPr>
            <p:cNvPr id="6" name="object 6"/>
            <p:cNvSpPr/>
            <p:nvPr/>
          </p:nvSpPr>
          <p:spPr>
            <a:xfrm>
              <a:off x="287664" y="34630"/>
              <a:ext cx="295581" cy="38599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91311" y="44196"/>
              <a:ext cx="376428" cy="3764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046480" y="91567"/>
            <a:ext cx="116078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10" b="1">
                <a:latin typeface="Arial"/>
                <a:cs typeface="Arial"/>
              </a:rPr>
              <a:t>INDIKATOR</a:t>
            </a:r>
            <a:r>
              <a:rPr dirty="0" sz="1400" spc="-35" b="1">
                <a:latin typeface="Arial"/>
                <a:cs typeface="Arial"/>
              </a:rPr>
              <a:t> </a:t>
            </a:r>
            <a:r>
              <a:rPr dirty="0" sz="1400" b="1"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1291" y="1719072"/>
            <a:ext cx="5747004" cy="25892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67690" y="631316"/>
            <a:ext cx="10234295" cy="9423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z="2000" spc="-5" b="0">
                <a:solidFill>
                  <a:srgbClr val="000000"/>
                </a:solidFill>
                <a:latin typeface="Carlito"/>
                <a:cs typeface="Carlito"/>
              </a:rPr>
              <a:t>Perlu </a:t>
            </a:r>
            <a:r>
              <a:rPr dirty="0" sz="2000" b="0">
                <a:solidFill>
                  <a:srgbClr val="000000"/>
                </a:solidFill>
                <a:latin typeface="Carlito"/>
                <a:cs typeface="Carlito"/>
              </a:rPr>
              <a:t>ada Kebijakan yang </a:t>
            </a:r>
            <a:r>
              <a:rPr dirty="0" sz="2000" spc="-5" b="0">
                <a:solidFill>
                  <a:srgbClr val="000000"/>
                </a:solidFill>
                <a:latin typeface="Carlito"/>
                <a:cs typeface="Carlito"/>
              </a:rPr>
              <a:t>mendasari </a:t>
            </a:r>
            <a:r>
              <a:rPr dirty="0" sz="2000" b="0">
                <a:solidFill>
                  <a:srgbClr val="000000"/>
                </a:solidFill>
                <a:latin typeface="Carlito"/>
                <a:cs typeface="Carlito"/>
              </a:rPr>
              <a:t>Pembangunan Aplikasi </a:t>
            </a:r>
            <a:r>
              <a:rPr dirty="0" sz="2000" spc="-5" b="0">
                <a:solidFill>
                  <a:srgbClr val="000000"/>
                </a:solidFill>
                <a:latin typeface="Carlito"/>
                <a:cs typeface="Carlito"/>
              </a:rPr>
              <a:t>SPBE </a:t>
            </a:r>
            <a:r>
              <a:rPr dirty="0" sz="2000" b="0">
                <a:solidFill>
                  <a:srgbClr val="000000"/>
                </a:solidFill>
                <a:latin typeface="Carlito"/>
                <a:cs typeface="Carlito"/>
              </a:rPr>
              <a:t>merupakan </a:t>
            </a:r>
            <a:r>
              <a:rPr dirty="0" sz="2000" spc="-5" b="0">
                <a:solidFill>
                  <a:srgbClr val="000000"/>
                </a:solidFill>
                <a:latin typeface="Carlito"/>
                <a:cs typeface="Carlito"/>
              </a:rPr>
              <a:t>suatu proses  perancangan aplikasi melalui siklus pembangunan </a:t>
            </a:r>
            <a:r>
              <a:rPr dirty="0" sz="2000" b="0">
                <a:solidFill>
                  <a:srgbClr val="000000"/>
                </a:solidFill>
                <a:latin typeface="Carlito"/>
                <a:cs typeface="Carlito"/>
              </a:rPr>
              <a:t>aplikasi. </a:t>
            </a:r>
            <a:r>
              <a:rPr dirty="0" sz="2000" spc="-5" b="0">
                <a:solidFill>
                  <a:srgbClr val="000000"/>
                </a:solidFill>
                <a:latin typeface="Carlito"/>
                <a:cs typeface="Carlito"/>
              </a:rPr>
              <a:t>sebagai </a:t>
            </a:r>
            <a:r>
              <a:rPr dirty="0" sz="2000" b="0">
                <a:solidFill>
                  <a:srgbClr val="000000"/>
                </a:solidFill>
                <a:latin typeface="Carlito"/>
                <a:cs typeface="Carlito"/>
              </a:rPr>
              <a:t>contoh </a:t>
            </a:r>
            <a:r>
              <a:rPr dirty="0" sz="2000" spc="-5" b="0">
                <a:solidFill>
                  <a:srgbClr val="000000"/>
                </a:solidFill>
                <a:latin typeface="Carlito"/>
                <a:cs typeface="Carlito"/>
              </a:rPr>
              <a:t>kebijakan </a:t>
            </a:r>
            <a:r>
              <a:rPr dirty="0" sz="2000" b="0">
                <a:solidFill>
                  <a:srgbClr val="000000"/>
                </a:solidFill>
                <a:latin typeface="Carlito"/>
                <a:cs typeface="Carlito"/>
              </a:rPr>
              <a:t>tersebut akan  mengatur tata cara </a:t>
            </a:r>
            <a:r>
              <a:rPr dirty="0" sz="2000" spc="-5" b="0">
                <a:solidFill>
                  <a:srgbClr val="000000"/>
                </a:solidFill>
                <a:latin typeface="Carlito"/>
                <a:cs typeface="Carlito"/>
              </a:rPr>
              <a:t>pembangunan </a:t>
            </a:r>
            <a:r>
              <a:rPr dirty="0" sz="2000" b="0">
                <a:solidFill>
                  <a:srgbClr val="000000"/>
                </a:solidFill>
                <a:latin typeface="Carlito"/>
                <a:cs typeface="Carlito"/>
              </a:rPr>
              <a:t>aplikasi </a:t>
            </a:r>
            <a:r>
              <a:rPr dirty="0" sz="2000" spc="-5" b="0">
                <a:solidFill>
                  <a:srgbClr val="000000"/>
                </a:solidFill>
                <a:latin typeface="Carlito"/>
                <a:cs typeface="Carlito"/>
              </a:rPr>
              <a:t>seperti SDLC, </a:t>
            </a:r>
            <a:r>
              <a:rPr dirty="0" sz="2000" b="0">
                <a:solidFill>
                  <a:srgbClr val="000000"/>
                </a:solidFill>
                <a:latin typeface="Carlito"/>
                <a:cs typeface="Carlito"/>
              </a:rPr>
              <a:t>Waterfall, Agile,</a:t>
            </a:r>
            <a:r>
              <a:rPr dirty="0" sz="2000" spc="-15" b="0">
                <a:solidFill>
                  <a:srgbClr val="000000"/>
                </a:solidFill>
                <a:latin typeface="Carlito"/>
                <a:cs typeface="Carlito"/>
              </a:rPr>
              <a:t> </a:t>
            </a:r>
            <a:r>
              <a:rPr dirty="0" sz="2000" spc="-5" b="0">
                <a:solidFill>
                  <a:srgbClr val="000000"/>
                </a:solidFill>
                <a:latin typeface="Carlito"/>
                <a:cs typeface="Carlito"/>
              </a:rPr>
              <a:t>dll.</a:t>
            </a:r>
            <a:endParaRPr sz="20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4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9621" y="782192"/>
            <a:ext cx="149415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Verdana"/>
                <a:cs typeface="Verdana"/>
              </a:rPr>
              <a:t>Verifikasi Data Dukung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112776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70903" y="1176908"/>
          <a:ext cx="11721465" cy="5560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45819"/>
                <a:gridCol w="6036309"/>
                <a:gridCol w="4356100"/>
                <a:gridCol w="477520"/>
              </a:tblGrid>
              <a:tr h="3752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23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Kriteria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23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23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dirty="0" sz="1050" spc="-5">
                          <a:solidFill>
                            <a:srgbClr val="FFFFFF"/>
                          </a:solidFill>
                          <a:latin typeface="Noto Naskh Arabic UI"/>
                          <a:cs typeface="Noto Naskh Arabic UI"/>
                        </a:rPr>
                        <a:t>25</a:t>
                      </a:r>
                      <a:endParaRPr sz="1050">
                        <a:latin typeface="Noto Naskh Arabic UI"/>
                        <a:cs typeface="Noto Naskh Arabic U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673353"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398145">
                        <a:lnSpc>
                          <a:spcPts val="1639"/>
                        </a:lnSpc>
                        <a:spcBef>
                          <a:spcPts val="4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siklus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Pembangunan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Aplikasi SPBE</a:t>
                      </a:r>
                      <a:r>
                        <a:rPr dirty="0" sz="1400" spc="-2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 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belum atau telah</a:t>
                      </a:r>
                      <a:r>
                        <a:rPr dirty="0" sz="1400" spc="-1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Draft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atau notulensi rapat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412750">
                        <a:lnSpc>
                          <a:spcPct val="1071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penyusunan kebijakan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pembangunan</a:t>
                      </a:r>
                      <a:r>
                        <a:rPr dirty="0" sz="140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aplikasi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SPBE.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896619"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353695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terkait siklus Pembangunan Aplikasi SPBE di</a:t>
                      </a:r>
                      <a:r>
                        <a:rPr dirty="0" sz="1400" spc="-229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</a:t>
                      </a:r>
                      <a:r>
                        <a:rPr dirty="0" sz="1400" spc="-1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R="581660">
                        <a:lnSpc>
                          <a:spcPts val="1639"/>
                        </a:lnSpc>
                        <a:spcBef>
                          <a:spcPts val="3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terkait Pembangunan Aplikasi SPBE</a:t>
                      </a:r>
                      <a:r>
                        <a:rPr dirty="0" sz="1400" spc="-2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 mengatur siklus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pembangunan</a:t>
                      </a:r>
                      <a:r>
                        <a:rPr dirty="0" sz="14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aplikasi.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pembangunan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aplikasi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335915" indent="-287020">
                        <a:lnSpc>
                          <a:spcPct val="1071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Pengaturan siklus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pembangunan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aplikasi</a:t>
                      </a:r>
                      <a:r>
                        <a:rPr dirty="0" sz="140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 tercantum dalam kebijakan</a:t>
                      </a:r>
                      <a:r>
                        <a:rPr dirty="0" sz="1400" spc="-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tersebut.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581404"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346710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2 telah terpenuhi dan Kebijakan internal terkait siklus  Pembangunan Aplikasi SPBE telah mengatur proses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konsultasi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  siklus Pembangunan Aplikasi SPBE dengan unit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kerja/perangkat</a:t>
                      </a:r>
                      <a:r>
                        <a:rPr dirty="0" sz="1400" spc="-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menjalankan fungsi pengelolaan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TIK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 Instansi</a:t>
                      </a:r>
                      <a:r>
                        <a:rPr dirty="0" sz="1400" spc="-1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159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pembangunan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aplikasi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335915" indent="-287020">
                        <a:lnSpc>
                          <a:spcPct val="1071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Pengaturan siklus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pembangunan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aplikasi</a:t>
                      </a:r>
                      <a:r>
                        <a:rPr dirty="0" sz="140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 tercantum dalam kebijakan</a:t>
                      </a:r>
                      <a:r>
                        <a:rPr dirty="0" sz="1400" spc="-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tersebut.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165100" indent="-287020">
                        <a:lnSpc>
                          <a:spcPct val="106800"/>
                        </a:lnSpc>
                        <a:spcBef>
                          <a:spcPts val="5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Arahan proses konsultasi dengan unit</a:t>
                      </a:r>
                      <a:r>
                        <a:rPr dirty="0" sz="1400" spc="-1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kerja/OPD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pengelola TIK telah tercantum dalam kebijakan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tersebut.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280109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4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terpenuhi, kebijakan</a:t>
                      </a:r>
                      <a:r>
                        <a:rPr dirty="0" sz="1400" spc="-2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 terkait siklus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R="15875">
                        <a:lnSpc>
                          <a:spcPct val="99500"/>
                        </a:lnSpc>
                        <a:spcBef>
                          <a:spcPts val="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Pembangunan Aplikasi SPBE di Instansi Pusat/Pemerintah Daerah telah  mengatur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keterpaduan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pengendalian Pembangunan Aplikasi SPBE</a:t>
                      </a:r>
                      <a:r>
                        <a:rPr dirty="0" sz="1400" spc="-2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oleh  unit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kerja/perangkat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menjalankan fungsi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pengelolaan TIK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 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 Selain itu, kebijakan internal  Pembangunan Aplikasi SPBE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dievaluasi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secara</a:t>
                      </a:r>
                      <a:r>
                        <a:rPr dirty="0" sz="140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Notulensi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rapat/laporan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evaluasi/telaahan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pembangunan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aplikasi</a:t>
                      </a:r>
                      <a:r>
                        <a:rPr dirty="0" sz="140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SBPE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instansi.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740943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4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4 telah terpenuhi serta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2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R="71120">
                        <a:lnSpc>
                          <a:spcPts val="1639"/>
                        </a:lnSpc>
                        <a:spcBef>
                          <a:spcPts val="9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Pembangunan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Aplikasi SPBE di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 SPBE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ditindaklanjuti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 kebijakan</a:t>
                      </a:r>
                      <a:r>
                        <a:rPr dirty="0" sz="140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update/notulensi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rapat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pemutakhiran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indent="-28765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Hasil/rapat tindak lanjut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3301" y="265175"/>
            <a:ext cx="4902501" cy="23690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7514108" y="549511"/>
            <a:ext cx="3562392" cy="34889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467839" y="4304071"/>
            <a:ext cx="3744069" cy="19883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230335" y="3026340"/>
            <a:ext cx="3236046" cy="381677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267836" y="2738120"/>
            <a:ext cx="71755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>
                <a:latin typeface="Arial"/>
                <a:cs typeface="Arial"/>
              </a:rPr>
              <a:t>Pasal</a:t>
            </a:r>
            <a:r>
              <a:rPr dirty="0" sz="1400" spc="-9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23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68557" y="6464985"/>
            <a:ext cx="23177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78787"/>
                </a:solidFill>
                <a:latin typeface="Carlito"/>
                <a:cs typeface="Carlito"/>
              </a:rPr>
              <a:t>26</a:t>
            </a:fld>
            <a:endParaRPr sz="1200">
              <a:latin typeface="Carlito"/>
              <a:cs typeface="Carlito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8312" y="4295622"/>
            <a:ext cx="1459230" cy="11455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495300">
              <a:lnSpc>
                <a:spcPct val="144300"/>
              </a:lnSpc>
              <a:spcBef>
                <a:spcPts val="95"/>
              </a:spcBef>
            </a:pP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Level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3 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DIT</a:t>
            </a:r>
            <a:r>
              <a:rPr dirty="0" sz="1400" spc="-45" b="1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dirty="0" sz="1400" spc="15" b="1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B</a:t>
            </a:r>
            <a:r>
              <a:rPr dirty="0" sz="1400" spc="-45" b="1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H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dengan</a:t>
            </a:r>
            <a:r>
              <a:rPr dirty="0" sz="1400" spc="29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evaluasi</a:t>
            </a:r>
            <a:endParaRPr sz="1400">
              <a:latin typeface="Arial"/>
              <a:cs typeface="Arial"/>
            </a:endParaRPr>
          </a:p>
          <a:p>
            <a:pPr marL="61594">
              <a:lnSpc>
                <a:spcPct val="100000"/>
              </a:lnSpc>
              <a:spcBef>
                <a:spcPts val="610"/>
              </a:spcBef>
            </a:pP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4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36548" y="3372074"/>
            <a:ext cx="3636187" cy="283201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19903" y="928116"/>
            <a:ext cx="4243090" cy="2036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4973065" y="1511808"/>
            <a:ext cx="6275070" cy="2369185"/>
            <a:chOff x="4973065" y="1511808"/>
            <a:chExt cx="6275070" cy="2369185"/>
          </a:xfrm>
        </p:grpSpPr>
        <p:sp>
          <p:nvSpPr>
            <p:cNvPr id="5" name="object 5"/>
            <p:cNvSpPr/>
            <p:nvPr/>
          </p:nvSpPr>
          <p:spPr>
            <a:xfrm>
              <a:off x="6345277" y="1511808"/>
              <a:ext cx="4902501" cy="236908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985765" y="2611374"/>
              <a:ext cx="1362710" cy="515620"/>
            </a:xfrm>
            <a:custGeom>
              <a:avLst/>
              <a:gdLst/>
              <a:ahLst/>
              <a:cxnLst/>
              <a:rect l="l" t="t" r="r" b="b"/>
              <a:pathLst>
                <a:path w="1362710" h="515619">
                  <a:moveTo>
                    <a:pt x="1104900" y="0"/>
                  </a:moveTo>
                  <a:lnTo>
                    <a:pt x="1104900" y="128777"/>
                  </a:lnTo>
                  <a:lnTo>
                    <a:pt x="0" y="128777"/>
                  </a:lnTo>
                  <a:lnTo>
                    <a:pt x="0" y="386334"/>
                  </a:lnTo>
                  <a:lnTo>
                    <a:pt x="1104900" y="386334"/>
                  </a:lnTo>
                  <a:lnTo>
                    <a:pt x="1104900" y="515112"/>
                  </a:lnTo>
                  <a:lnTo>
                    <a:pt x="1362456" y="257555"/>
                  </a:lnTo>
                  <a:lnTo>
                    <a:pt x="1104900" y="0"/>
                  </a:lnTo>
                  <a:close/>
                </a:path>
              </a:pathLst>
            </a:custGeom>
            <a:solidFill>
              <a:srgbClr val="5B9BD4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985765" y="2611374"/>
              <a:ext cx="1362710" cy="515620"/>
            </a:xfrm>
            <a:custGeom>
              <a:avLst/>
              <a:gdLst/>
              <a:ahLst/>
              <a:cxnLst/>
              <a:rect l="l" t="t" r="r" b="b"/>
              <a:pathLst>
                <a:path w="1362710" h="515619">
                  <a:moveTo>
                    <a:pt x="0" y="128777"/>
                  </a:moveTo>
                  <a:lnTo>
                    <a:pt x="1104900" y="128777"/>
                  </a:lnTo>
                  <a:lnTo>
                    <a:pt x="1104900" y="0"/>
                  </a:lnTo>
                  <a:lnTo>
                    <a:pt x="1362456" y="257555"/>
                  </a:lnTo>
                  <a:lnTo>
                    <a:pt x="1104900" y="515112"/>
                  </a:lnTo>
                  <a:lnTo>
                    <a:pt x="1104900" y="386334"/>
                  </a:lnTo>
                  <a:lnTo>
                    <a:pt x="0" y="386334"/>
                  </a:lnTo>
                  <a:lnTo>
                    <a:pt x="0" y="128777"/>
                  </a:lnTo>
                  <a:close/>
                </a:path>
              </a:pathLst>
            </a:custGeom>
            <a:ln w="25400">
              <a:solidFill>
                <a:srgbClr val="42709B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5297551" y="2743581"/>
            <a:ext cx="610235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dirty="0" sz="1400">
                <a:solidFill>
                  <a:srgbClr val="FFFFFF"/>
                </a:solidFill>
                <a:latin typeface="Arial"/>
                <a:cs typeface="Arial"/>
              </a:rPr>
              <a:t>EVISI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068557" y="6464985"/>
            <a:ext cx="231775" cy="1784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 sz="1200">
                <a:solidFill>
                  <a:srgbClr val="878787"/>
                </a:solidFill>
                <a:latin typeface="Carlito"/>
                <a:cs typeface="Carlito"/>
              </a:rPr>
              <a:t>26</a:t>
            </a:fld>
            <a:endParaRPr sz="1200">
              <a:latin typeface="Carlito"/>
              <a:cs typeface="Carlito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63997" y="3514725"/>
            <a:ext cx="1733550" cy="102870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15" b="1">
                <a:solidFill>
                  <a:srgbClr val="FF0000"/>
                </a:solidFill>
                <a:latin typeface="Arial"/>
                <a:cs typeface="Arial"/>
              </a:rPr>
              <a:t>DITAMBAH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dengan</a:t>
            </a:r>
            <a:r>
              <a:rPr dirty="0" sz="1400" spc="34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evaluasi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dan tindak</a:t>
            </a:r>
            <a:r>
              <a:rPr dirty="0" sz="1400" spc="-90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spc="-10" b="1">
                <a:solidFill>
                  <a:srgbClr val="FF0000"/>
                </a:solidFill>
                <a:latin typeface="Arial"/>
                <a:cs typeface="Arial"/>
              </a:rPr>
              <a:t>lanjutnya</a:t>
            </a:r>
            <a:endParaRPr sz="140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1170"/>
              </a:spcBef>
            </a:pP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dirty="0" sz="1400" spc="-5" b="1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35" b="1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 b="1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8995" y="312420"/>
            <a:ext cx="5814060" cy="3973195"/>
            <a:chOff x="348995" y="312420"/>
            <a:chExt cx="5814060" cy="3973195"/>
          </a:xfrm>
        </p:grpSpPr>
        <p:sp>
          <p:nvSpPr>
            <p:cNvPr id="3" name="object 3"/>
            <p:cNvSpPr/>
            <p:nvPr/>
          </p:nvSpPr>
          <p:spPr>
            <a:xfrm>
              <a:off x="499871" y="312420"/>
              <a:ext cx="5596128" cy="21080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348995" y="2225040"/>
              <a:ext cx="5814060" cy="2060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610794" y="4372233"/>
            <a:ext cx="4992413" cy="23638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585818" y="947818"/>
            <a:ext cx="5040776" cy="19823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630745" y="3473170"/>
            <a:ext cx="4972991" cy="21343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751070" y="0"/>
            <a:ext cx="6918959" cy="8788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Contoh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800" spc="-10">
                <a:solidFill>
                  <a:srgbClr val="FF0000"/>
                </a:solidFill>
                <a:latin typeface="Arial"/>
                <a:cs typeface="Arial"/>
              </a:rPr>
              <a:t>ALUR PEMBANGUNAN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APLIKASI</a:t>
            </a:r>
            <a:r>
              <a:rPr dirty="0" sz="2800" spc="10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2800" spc="-5">
                <a:solidFill>
                  <a:srgbClr val="FF0000"/>
                </a:solidFill>
                <a:latin typeface="Arial"/>
                <a:cs typeface="Arial"/>
              </a:rPr>
              <a:t>UMUM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5</a:t>
            </a: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74650" y="893317"/>
          <a:ext cx="11449050" cy="55714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3320"/>
                <a:gridCol w="6085205"/>
                <a:gridCol w="2672715"/>
                <a:gridCol w="1508759"/>
              </a:tblGrid>
              <a:tr h="471551"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Domain</a:t>
                      </a:r>
                      <a:r>
                        <a:rPr dirty="0" sz="13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Internal</a:t>
                      </a:r>
                      <a:r>
                        <a:rPr dirty="0" sz="1300" spc="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1015"/>
                        </a:spcBef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Aspek</a:t>
                      </a: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128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 marR="121285">
                        <a:lnSpc>
                          <a:spcPts val="1520"/>
                        </a:lnSpc>
                        <a:spcBef>
                          <a:spcPts val="340"/>
                        </a:spcBef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Internal  </a:t>
                      </a: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Tata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Kelola</a:t>
                      </a:r>
                      <a:r>
                        <a:rPr dirty="0" sz="13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4318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dirty="0" sz="13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Indikator</a:t>
                      </a:r>
                      <a:r>
                        <a:rPr dirty="0" sz="1300" spc="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745"/>
                        </a:lnSpc>
                      </a:pPr>
                      <a:r>
                        <a:rPr dirty="0" sz="1500" spc="-5">
                          <a:latin typeface="Arial"/>
                          <a:cs typeface="Arial"/>
                        </a:rPr>
                        <a:t>Tingkat Kematangan Kebijakan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Internal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Pusat</a:t>
                      </a:r>
                      <a:r>
                        <a:rPr dirty="0" sz="15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Data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5726">
                <a:tc>
                  <a:txBody>
                    <a:bodyPr/>
                    <a:lstStyle/>
                    <a:p>
                      <a:pPr algn="ctr">
                        <a:lnSpc>
                          <a:spcPts val="1510"/>
                        </a:lnSpc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dirty="0" sz="1300" spc="-5" b="1">
                          <a:latin typeface="Arial"/>
                          <a:cs typeface="Arial"/>
                        </a:rPr>
                        <a:t>Kriteria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704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35609">
                        <a:lnSpc>
                          <a:spcPct val="100000"/>
                        </a:lnSpc>
                        <a:spcBef>
                          <a:spcPts val="555"/>
                        </a:spcBef>
                      </a:pPr>
                      <a:r>
                        <a:rPr dirty="0" sz="1300" spc="-5" b="1">
                          <a:latin typeface="Arial"/>
                          <a:cs typeface="Arial"/>
                        </a:rPr>
                        <a:t>Capaian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7048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</a:tr>
              <a:tr h="396239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505"/>
                        </a:lnSpc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Konsep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3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terkait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3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Pusat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yang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digunakan</a:t>
                      </a:r>
                      <a:r>
                        <a:rPr dirty="0" sz="13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300" spc="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Daerah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belum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atau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ts val="1515"/>
                        </a:lnSpc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tersedia.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594360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525"/>
                        </a:lnSpc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3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terkait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3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Pusat</a:t>
                      </a:r>
                      <a:r>
                        <a:rPr dirty="0" sz="13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yang</a:t>
                      </a:r>
                      <a:r>
                        <a:rPr dirty="0" sz="13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digunakan</a:t>
                      </a:r>
                      <a:r>
                        <a:rPr dirty="0" sz="13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300" spc="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300" spc="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Daerah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ditetapkan.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R="651510">
                        <a:lnSpc>
                          <a:spcPts val="1520"/>
                        </a:lnSpc>
                        <a:spcBef>
                          <a:spcPts val="85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Kondisi: Kebijakan internal terkait Layanan Pusat Data telah mengatur penggunaan Layanan Pusat Data untuk 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sebagian unit kerja/perangkat daerah di Instansi Pusat/Pemerintah</a:t>
                      </a:r>
                      <a:r>
                        <a:rPr dirty="0" sz="1300" spc="2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Daerah.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995933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R="606425">
                        <a:lnSpc>
                          <a:spcPts val="1520"/>
                        </a:lnSpc>
                        <a:spcBef>
                          <a:spcPts val="5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Kriteria tingkat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2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 terpenuhi dan kebijakan internal terkait Layanan Pusat Data telah mengatur penggunaan 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Layanan Pusat Data untuk seluruh unit kerja/perangkat daerah di Instansi Pusat/Pemerintah</a:t>
                      </a:r>
                      <a:r>
                        <a:rPr dirty="0" sz="1300" spc="3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Daerah.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92480">
                <a:tc>
                  <a:txBody>
                    <a:bodyPr/>
                    <a:lstStyle/>
                    <a:p>
                      <a:pPr algn="ctr">
                        <a:lnSpc>
                          <a:spcPts val="1490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ts val="1525"/>
                        </a:lnSpc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terpenuhi,</a:t>
                      </a:r>
                      <a:r>
                        <a:rPr dirty="0" sz="1300" spc="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300" spc="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terkait</a:t>
                      </a:r>
                      <a:r>
                        <a:rPr dirty="0" sz="1300" spc="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300" spc="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Pusat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yang</a:t>
                      </a:r>
                      <a:r>
                        <a:rPr dirty="0" sz="13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digunakan</a:t>
                      </a:r>
                      <a:r>
                        <a:rPr dirty="0" sz="1300" spc="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300" spc="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</a:t>
                      </a:r>
                      <a:endParaRPr sz="1300">
                        <a:latin typeface="Arial"/>
                        <a:cs typeface="Arial"/>
                      </a:endParaRPr>
                    </a:p>
                    <a:p>
                      <a:pPr marR="89535">
                        <a:lnSpc>
                          <a:spcPct val="98900"/>
                        </a:lnSpc>
                        <a:spcBef>
                          <a:spcPts val="15"/>
                        </a:spcBef>
                      </a:pPr>
                      <a:r>
                        <a:rPr dirty="0" sz="1300" spc="-5">
                          <a:latin typeface="Arial"/>
                          <a:cs typeface="Arial"/>
                        </a:rPr>
                        <a:t>Pusat/Pemerintah Daerah telah mengatur interkoneksi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Pusat Data dengan Pusat Data Nasional dan/atau  mengatur penggunaan Layanan Pusat Data Nasional. Selain itu, kebijakan internal terkait penggunaan Layanan Pusat  Data di Instansi Pusat/Pemerintah Daerah telah direviu dan dievaluasi secara</a:t>
                      </a:r>
                      <a:r>
                        <a:rPr dirty="0" sz="1300" spc="2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periodik.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536955">
                <a:tc>
                  <a:txBody>
                    <a:bodyPr/>
                    <a:lstStyle/>
                    <a:p>
                      <a:pPr algn="ctr">
                        <a:lnSpc>
                          <a:spcPts val="1495"/>
                        </a:lnSpc>
                      </a:pPr>
                      <a:r>
                        <a:rPr dirty="0" sz="13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R="460375">
                        <a:lnSpc>
                          <a:spcPts val="1520"/>
                        </a:lnSpc>
                        <a:spcBef>
                          <a:spcPts val="605"/>
                        </a:spcBef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Kriteria tingkat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4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telah terpenuhi serta hasil reviu dan evaluasi kebijakan internal terkait Layanan Pusat Data yang  digunakan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di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Instansi Pusat/Pemerintah Daerah SPBE telah ditindaklanjuti dengan kebijakan</a:t>
                      </a:r>
                      <a:r>
                        <a:rPr dirty="0" sz="1300" spc="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baru.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768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48361"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Jawaban: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520"/>
                        </a:lnSpc>
                      </a:pPr>
                      <a:r>
                        <a:rPr dirty="0" sz="1300" spc="-10">
                          <a:latin typeface="Arial"/>
                          <a:cs typeface="Arial"/>
                        </a:rPr>
                        <a:t>Pilih tingkat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1, 2, 3, 4, </a:t>
                      </a:r>
                      <a:r>
                        <a:rPr dirty="0" sz="1300" spc="-10">
                          <a:latin typeface="Arial"/>
                          <a:cs typeface="Arial"/>
                        </a:rPr>
                        <a:t>atau</a:t>
                      </a:r>
                      <a:r>
                        <a:rPr dirty="0" sz="1300" spc="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latin typeface="Arial"/>
                          <a:cs typeface="Arial"/>
                        </a:rPr>
                        <a:t>5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5676"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Penjelasan</a:t>
                      </a:r>
                      <a:r>
                        <a:rPr dirty="0" sz="13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355676">
                <a:tc>
                  <a:txBody>
                    <a:bodyPr/>
                    <a:lstStyle/>
                    <a:p>
                      <a:pPr algn="ctr">
                        <a:lnSpc>
                          <a:spcPts val="1520"/>
                        </a:lnSpc>
                      </a:pP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3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3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dukung:</a:t>
                      </a:r>
                      <a:endParaRPr sz="13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29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518909" cy="6858000"/>
            <a:chOff x="0" y="0"/>
            <a:chExt cx="6518909" cy="6858000"/>
          </a:xfrm>
        </p:grpSpPr>
        <p:sp>
          <p:nvSpPr>
            <p:cNvPr id="3" name="object 3"/>
            <p:cNvSpPr/>
            <p:nvPr/>
          </p:nvSpPr>
          <p:spPr>
            <a:xfrm>
              <a:off x="4583477" y="3468623"/>
              <a:ext cx="1057275" cy="3389629"/>
            </a:xfrm>
            <a:custGeom>
              <a:avLst/>
              <a:gdLst/>
              <a:ahLst/>
              <a:cxnLst/>
              <a:rect l="l" t="t" r="r" b="b"/>
              <a:pathLst>
                <a:path w="1057275" h="3389629">
                  <a:moveTo>
                    <a:pt x="130508" y="2486186"/>
                  </a:moveTo>
                  <a:lnTo>
                    <a:pt x="145811" y="2548941"/>
                  </a:lnTo>
                  <a:lnTo>
                    <a:pt x="158628" y="2596766"/>
                  </a:lnTo>
                  <a:lnTo>
                    <a:pt x="172439" y="2644774"/>
                  </a:lnTo>
                  <a:lnTo>
                    <a:pt x="187260" y="2692967"/>
                  </a:lnTo>
                  <a:lnTo>
                    <a:pt x="203106" y="2741351"/>
                  </a:lnTo>
                  <a:lnTo>
                    <a:pt x="219996" y="2789929"/>
                  </a:lnTo>
                  <a:lnTo>
                    <a:pt x="237943" y="2838704"/>
                  </a:lnTo>
                  <a:lnTo>
                    <a:pt x="256965" y="2887681"/>
                  </a:lnTo>
                  <a:lnTo>
                    <a:pt x="277079" y="2936863"/>
                  </a:lnTo>
                  <a:lnTo>
                    <a:pt x="298299" y="2986254"/>
                  </a:lnTo>
                  <a:lnTo>
                    <a:pt x="320642" y="3035859"/>
                  </a:lnTo>
                  <a:lnTo>
                    <a:pt x="344125" y="3085680"/>
                  </a:lnTo>
                  <a:lnTo>
                    <a:pt x="368763" y="3135722"/>
                  </a:lnTo>
                  <a:lnTo>
                    <a:pt x="394574" y="3185988"/>
                  </a:lnTo>
                  <a:lnTo>
                    <a:pt x="421572" y="3236483"/>
                  </a:lnTo>
                  <a:lnTo>
                    <a:pt x="449774" y="3287209"/>
                  </a:lnTo>
                  <a:lnTo>
                    <a:pt x="479197" y="3338172"/>
                  </a:lnTo>
                  <a:lnTo>
                    <a:pt x="509857" y="3389375"/>
                  </a:lnTo>
                  <a:lnTo>
                    <a:pt x="1056846" y="3389375"/>
                  </a:lnTo>
                  <a:lnTo>
                    <a:pt x="305377" y="2800650"/>
                  </a:lnTo>
                  <a:lnTo>
                    <a:pt x="130508" y="2486186"/>
                  </a:lnTo>
                  <a:close/>
                </a:path>
                <a:path w="1057275" h="3389629">
                  <a:moveTo>
                    <a:pt x="103942" y="1383318"/>
                  </a:moveTo>
                  <a:lnTo>
                    <a:pt x="91314" y="1424283"/>
                  </a:lnTo>
                  <a:lnTo>
                    <a:pt x="0" y="2251494"/>
                  </a:lnTo>
                  <a:lnTo>
                    <a:pt x="130508" y="2486186"/>
                  </a:lnTo>
                  <a:lnTo>
                    <a:pt x="123092" y="2453823"/>
                  </a:lnTo>
                  <a:lnTo>
                    <a:pt x="113159" y="2406522"/>
                  </a:lnTo>
                  <a:lnTo>
                    <a:pt x="104154" y="2359389"/>
                  </a:lnTo>
                  <a:lnTo>
                    <a:pt x="96063" y="2312418"/>
                  </a:lnTo>
                  <a:lnTo>
                    <a:pt x="88867" y="2265607"/>
                  </a:lnTo>
                  <a:lnTo>
                    <a:pt x="82552" y="2218952"/>
                  </a:lnTo>
                  <a:lnTo>
                    <a:pt x="77102" y="2172448"/>
                  </a:lnTo>
                  <a:lnTo>
                    <a:pt x="72499" y="2126092"/>
                  </a:lnTo>
                  <a:lnTo>
                    <a:pt x="68728" y="2079881"/>
                  </a:lnTo>
                  <a:lnTo>
                    <a:pt x="65772" y="2033810"/>
                  </a:lnTo>
                  <a:lnTo>
                    <a:pt x="63616" y="1987875"/>
                  </a:lnTo>
                  <a:lnTo>
                    <a:pt x="62243" y="1942073"/>
                  </a:lnTo>
                  <a:lnTo>
                    <a:pt x="61637" y="1896399"/>
                  </a:lnTo>
                  <a:lnTo>
                    <a:pt x="61781" y="1850851"/>
                  </a:lnTo>
                  <a:lnTo>
                    <a:pt x="62660" y="1805424"/>
                  </a:lnTo>
                  <a:lnTo>
                    <a:pt x="64258" y="1760114"/>
                  </a:lnTo>
                  <a:lnTo>
                    <a:pt x="66558" y="1714918"/>
                  </a:lnTo>
                  <a:lnTo>
                    <a:pt x="69544" y="1669831"/>
                  </a:lnTo>
                  <a:lnTo>
                    <a:pt x="73199" y="1624850"/>
                  </a:lnTo>
                  <a:lnTo>
                    <a:pt x="77508" y="1579971"/>
                  </a:lnTo>
                  <a:lnTo>
                    <a:pt x="82455" y="1535191"/>
                  </a:lnTo>
                  <a:lnTo>
                    <a:pt x="88023" y="1490505"/>
                  </a:lnTo>
                  <a:lnTo>
                    <a:pt x="94195" y="1445909"/>
                  </a:lnTo>
                  <a:lnTo>
                    <a:pt x="100957" y="1401400"/>
                  </a:lnTo>
                  <a:lnTo>
                    <a:pt x="103942" y="1383318"/>
                  </a:lnTo>
                  <a:close/>
                </a:path>
                <a:path w="1057275" h="3389629">
                  <a:moveTo>
                    <a:pt x="526698" y="11857"/>
                  </a:moveTo>
                  <a:lnTo>
                    <a:pt x="497284" y="87473"/>
                  </a:lnTo>
                  <a:lnTo>
                    <a:pt x="480388" y="131160"/>
                  </a:lnTo>
                  <a:lnTo>
                    <a:pt x="463595" y="174819"/>
                  </a:lnTo>
                  <a:lnTo>
                    <a:pt x="446921" y="218454"/>
                  </a:lnTo>
                  <a:lnTo>
                    <a:pt x="430383" y="262068"/>
                  </a:lnTo>
                  <a:lnTo>
                    <a:pt x="413996" y="305665"/>
                  </a:lnTo>
                  <a:lnTo>
                    <a:pt x="397777" y="349250"/>
                  </a:lnTo>
                  <a:lnTo>
                    <a:pt x="381742" y="392826"/>
                  </a:lnTo>
                  <a:lnTo>
                    <a:pt x="365907" y="436397"/>
                  </a:lnTo>
                  <a:lnTo>
                    <a:pt x="350289" y="479966"/>
                  </a:lnTo>
                  <a:lnTo>
                    <a:pt x="334903" y="523538"/>
                  </a:lnTo>
                  <a:lnTo>
                    <a:pt x="319765" y="567116"/>
                  </a:lnTo>
                  <a:lnTo>
                    <a:pt x="304893" y="610705"/>
                  </a:lnTo>
                  <a:lnTo>
                    <a:pt x="290302" y="654307"/>
                  </a:lnTo>
                  <a:lnTo>
                    <a:pt x="276008" y="697927"/>
                  </a:lnTo>
                  <a:lnTo>
                    <a:pt x="262028" y="741569"/>
                  </a:lnTo>
                  <a:lnTo>
                    <a:pt x="248377" y="785237"/>
                  </a:lnTo>
                  <a:lnTo>
                    <a:pt x="235072" y="828934"/>
                  </a:lnTo>
                  <a:lnTo>
                    <a:pt x="222130" y="872663"/>
                  </a:lnTo>
                  <a:lnTo>
                    <a:pt x="209565" y="916430"/>
                  </a:lnTo>
                  <a:lnTo>
                    <a:pt x="197396" y="960238"/>
                  </a:lnTo>
                  <a:lnTo>
                    <a:pt x="185636" y="1004090"/>
                  </a:lnTo>
                  <a:lnTo>
                    <a:pt x="174304" y="1047991"/>
                  </a:lnTo>
                  <a:lnTo>
                    <a:pt x="163415" y="1091944"/>
                  </a:lnTo>
                  <a:lnTo>
                    <a:pt x="152985" y="1135953"/>
                  </a:lnTo>
                  <a:lnTo>
                    <a:pt x="143031" y="1180022"/>
                  </a:lnTo>
                  <a:lnTo>
                    <a:pt x="133568" y="1224155"/>
                  </a:lnTo>
                  <a:lnTo>
                    <a:pt x="124613" y="1268355"/>
                  </a:lnTo>
                  <a:lnTo>
                    <a:pt x="116182" y="1312627"/>
                  </a:lnTo>
                  <a:lnTo>
                    <a:pt x="108291" y="1356974"/>
                  </a:lnTo>
                  <a:lnTo>
                    <a:pt x="103942" y="1383318"/>
                  </a:lnTo>
                  <a:lnTo>
                    <a:pt x="526698" y="11857"/>
                  </a:lnTo>
                  <a:close/>
                </a:path>
                <a:path w="1057275" h="3389629">
                  <a:moveTo>
                    <a:pt x="531320" y="0"/>
                  </a:moveTo>
                  <a:lnTo>
                    <a:pt x="529923" y="1397"/>
                  </a:lnTo>
                  <a:lnTo>
                    <a:pt x="526698" y="11857"/>
                  </a:lnTo>
                  <a:lnTo>
                    <a:pt x="5313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5616955" cy="6857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5676900" y="2808732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5" h="788035">
                  <a:moveTo>
                    <a:pt x="393953" y="0"/>
                  </a:moveTo>
                  <a:lnTo>
                    <a:pt x="344541" y="3069"/>
                  </a:lnTo>
                  <a:lnTo>
                    <a:pt x="296960" y="12033"/>
                  </a:lnTo>
                  <a:lnTo>
                    <a:pt x="251577" y="26520"/>
                  </a:lnTo>
                  <a:lnTo>
                    <a:pt x="208764" y="46162"/>
                  </a:lnTo>
                  <a:lnTo>
                    <a:pt x="168889" y="70589"/>
                  </a:lnTo>
                  <a:lnTo>
                    <a:pt x="132323" y="99433"/>
                  </a:lnTo>
                  <a:lnTo>
                    <a:pt x="99433" y="132323"/>
                  </a:lnTo>
                  <a:lnTo>
                    <a:pt x="70589" y="168889"/>
                  </a:lnTo>
                  <a:lnTo>
                    <a:pt x="46162" y="208764"/>
                  </a:lnTo>
                  <a:lnTo>
                    <a:pt x="26520" y="251577"/>
                  </a:lnTo>
                  <a:lnTo>
                    <a:pt x="12033" y="296960"/>
                  </a:lnTo>
                  <a:lnTo>
                    <a:pt x="3069" y="344541"/>
                  </a:lnTo>
                  <a:lnTo>
                    <a:pt x="0" y="393953"/>
                  </a:lnTo>
                  <a:lnTo>
                    <a:pt x="3069" y="443366"/>
                  </a:lnTo>
                  <a:lnTo>
                    <a:pt x="12033" y="490947"/>
                  </a:lnTo>
                  <a:lnTo>
                    <a:pt x="26520" y="536330"/>
                  </a:lnTo>
                  <a:lnTo>
                    <a:pt x="46162" y="579143"/>
                  </a:lnTo>
                  <a:lnTo>
                    <a:pt x="70589" y="619018"/>
                  </a:lnTo>
                  <a:lnTo>
                    <a:pt x="99433" y="655584"/>
                  </a:lnTo>
                  <a:lnTo>
                    <a:pt x="132323" y="688474"/>
                  </a:lnTo>
                  <a:lnTo>
                    <a:pt x="168889" y="717318"/>
                  </a:lnTo>
                  <a:lnTo>
                    <a:pt x="208764" y="741745"/>
                  </a:lnTo>
                  <a:lnTo>
                    <a:pt x="251577" y="761387"/>
                  </a:lnTo>
                  <a:lnTo>
                    <a:pt x="296960" y="775874"/>
                  </a:lnTo>
                  <a:lnTo>
                    <a:pt x="344541" y="784838"/>
                  </a:lnTo>
                  <a:lnTo>
                    <a:pt x="393953" y="787907"/>
                  </a:lnTo>
                  <a:lnTo>
                    <a:pt x="443366" y="784838"/>
                  </a:lnTo>
                  <a:lnTo>
                    <a:pt x="490947" y="775874"/>
                  </a:lnTo>
                  <a:lnTo>
                    <a:pt x="536330" y="761387"/>
                  </a:lnTo>
                  <a:lnTo>
                    <a:pt x="579143" y="741745"/>
                  </a:lnTo>
                  <a:lnTo>
                    <a:pt x="619018" y="717318"/>
                  </a:lnTo>
                  <a:lnTo>
                    <a:pt x="655584" y="688474"/>
                  </a:lnTo>
                  <a:lnTo>
                    <a:pt x="688474" y="655584"/>
                  </a:lnTo>
                  <a:lnTo>
                    <a:pt x="717318" y="619018"/>
                  </a:lnTo>
                  <a:lnTo>
                    <a:pt x="741745" y="579143"/>
                  </a:lnTo>
                  <a:lnTo>
                    <a:pt x="761387" y="536330"/>
                  </a:lnTo>
                  <a:lnTo>
                    <a:pt x="775874" y="490947"/>
                  </a:lnTo>
                  <a:lnTo>
                    <a:pt x="784838" y="443366"/>
                  </a:lnTo>
                  <a:lnTo>
                    <a:pt x="787908" y="393953"/>
                  </a:lnTo>
                  <a:lnTo>
                    <a:pt x="784838" y="344541"/>
                  </a:lnTo>
                  <a:lnTo>
                    <a:pt x="775874" y="296960"/>
                  </a:lnTo>
                  <a:lnTo>
                    <a:pt x="761387" y="251577"/>
                  </a:lnTo>
                  <a:lnTo>
                    <a:pt x="741745" y="208764"/>
                  </a:lnTo>
                  <a:lnTo>
                    <a:pt x="717318" y="168889"/>
                  </a:lnTo>
                  <a:lnTo>
                    <a:pt x="688474" y="132323"/>
                  </a:lnTo>
                  <a:lnTo>
                    <a:pt x="655584" y="99433"/>
                  </a:lnTo>
                  <a:lnTo>
                    <a:pt x="619018" y="70589"/>
                  </a:lnTo>
                  <a:lnTo>
                    <a:pt x="579143" y="46162"/>
                  </a:lnTo>
                  <a:lnTo>
                    <a:pt x="536330" y="26520"/>
                  </a:lnTo>
                  <a:lnTo>
                    <a:pt x="490947" y="12033"/>
                  </a:lnTo>
                  <a:lnTo>
                    <a:pt x="443366" y="3069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676900" y="2808732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5" h="788035">
                  <a:moveTo>
                    <a:pt x="0" y="393953"/>
                  </a:moveTo>
                  <a:lnTo>
                    <a:pt x="3069" y="344541"/>
                  </a:lnTo>
                  <a:lnTo>
                    <a:pt x="12033" y="296960"/>
                  </a:lnTo>
                  <a:lnTo>
                    <a:pt x="26520" y="251577"/>
                  </a:lnTo>
                  <a:lnTo>
                    <a:pt x="46162" y="208764"/>
                  </a:lnTo>
                  <a:lnTo>
                    <a:pt x="70589" y="168889"/>
                  </a:lnTo>
                  <a:lnTo>
                    <a:pt x="99433" y="132323"/>
                  </a:lnTo>
                  <a:lnTo>
                    <a:pt x="132323" y="99433"/>
                  </a:lnTo>
                  <a:lnTo>
                    <a:pt x="168889" y="70589"/>
                  </a:lnTo>
                  <a:lnTo>
                    <a:pt x="208764" y="46162"/>
                  </a:lnTo>
                  <a:lnTo>
                    <a:pt x="251577" y="26520"/>
                  </a:lnTo>
                  <a:lnTo>
                    <a:pt x="296960" y="12033"/>
                  </a:lnTo>
                  <a:lnTo>
                    <a:pt x="344541" y="3069"/>
                  </a:lnTo>
                  <a:lnTo>
                    <a:pt x="393953" y="0"/>
                  </a:lnTo>
                  <a:lnTo>
                    <a:pt x="443366" y="3069"/>
                  </a:lnTo>
                  <a:lnTo>
                    <a:pt x="490947" y="12033"/>
                  </a:lnTo>
                  <a:lnTo>
                    <a:pt x="536330" y="26520"/>
                  </a:lnTo>
                  <a:lnTo>
                    <a:pt x="579143" y="46162"/>
                  </a:lnTo>
                  <a:lnTo>
                    <a:pt x="619018" y="70589"/>
                  </a:lnTo>
                  <a:lnTo>
                    <a:pt x="655584" y="99433"/>
                  </a:lnTo>
                  <a:lnTo>
                    <a:pt x="688474" y="132323"/>
                  </a:lnTo>
                  <a:lnTo>
                    <a:pt x="717318" y="168889"/>
                  </a:lnTo>
                  <a:lnTo>
                    <a:pt x="741745" y="208764"/>
                  </a:lnTo>
                  <a:lnTo>
                    <a:pt x="761387" y="251577"/>
                  </a:lnTo>
                  <a:lnTo>
                    <a:pt x="775874" y="296960"/>
                  </a:lnTo>
                  <a:lnTo>
                    <a:pt x="784838" y="344541"/>
                  </a:lnTo>
                  <a:lnTo>
                    <a:pt x="787908" y="393953"/>
                  </a:lnTo>
                  <a:lnTo>
                    <a:pt x="784838" y="443366"/>
                  </a:lnTo>
                  <a:lnTo>
                    <a:pt x="775874" y="490947"/>
                  </a:lnTo>
                  <a:lnTo>
                    <a:pt x="761387" y="536330"/>
                  </a:lnTo>
                  <a:lnTo>
                    <a:pt x="741745" y="579143"/>
                  </a:lnTo>
                  <a:lnTo>
                    <a:pt x="717318" y="619018"/>
                  </a:lnTo>
                  <a:lnTo>
                    <a:pt x="688474" y="655584"/>
                  </a:lnTo>
                  <a:lnTo>
                    <a:pt x="655584" y="688474"/>
                  </a:lnTo>
                  <a:lnTo>
                    <a:pt x="619018" y="717318"/>
                  </a:lnTo>
                  <a:lnTo>
                    <a:pt x="579143" y="741745"/>
                  </a:lnTo>
                  <a:lnTo>
                    <a:pt x="536330" y="761387"/>
                  </a:lnTo>
                  <a:lnTo>
                    <a:pt x="490947" y="775874"/>
                  </a:lnTo>
                  <a:lnTo>
                    <a:pt x="443366" y="784838"/>
                  </a:lnTo>
                  <a:lnTo>
                    <a:pt x="393953" y="787907"/>
                  </a:lnTo>
                  <a:lnTo>
                    <a:pt x="344541" y="784838"/>
                  </a:lnTo>
                  <a:lnTo>
                    <a:pt x="296960" y="775874"/>
                  </a:lnTo>
                  <a:lnTo>
                    <a:pt x="251577" y="761387"/>
                  </a:lnTo>
                  <a:lnTo>
                    <a:pt x="208764" y="741745"/>
                  </a:lnTo>
                  <a:lnTo>
                    <a:pt x="168889" y="717318"/>
                  </a:lnTo>
                  <a:lnTo>
                    <a:pt x="132323" y="688474"/>
                  </a:lnTo>
                  <a:lnTo>
                    <a:pt x="99433" y="655584"/>
                  </a:lnTo>
                  <a:lnTo>
                    <a:pt x="70589" y="619018"/>
                  </a:lnTo>
                  <a:lnTo>
                    <a:pt x="46162" y="579143"/>
                  </a:lnTo>
                  <a:lnTo>
                    <a:pt x="26520" y="536330"/>
                  </a:lnTo>
                  <a:lnTo>
                    <a:pt x="12033" y="490947"/>
                  </a:lnTo>
                  <a:lnTo>
                    <a:pt x="3069" y="443366"/>
                  </a:lnTo>
                  <a:lnTo>
                    <a:pt x="0" y="39395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5708904" y="3784091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401574" y="0"/>
                  </a:moveTo>
                  <a:lnTo>
                    <a:pt x="354749" y="2702"/>
                  </a:lnTo>
                  <a:lnTo>
                    <a:pt x="309509" y="10608"/>
                  </a:lnTo>
                  <a:lnTo>
                    <a:pt x="266155" y="23415"/>
                  </a:lnTo>
                  <a:lnTo>
                    <a:pt x="224989" y="40823"/>
                  </a:lnTo>
                  <a:lnTo>
                    <a:pt x="186313" y="62530"/>
                  </a:lnTo>
                  <a:lnTo>
                    <a:pt x="150427" y="88234"/>
                  </a:lnTo>
                  <a:lnTo>
                    <a:pt x="117633" y="117633"/>
                  </a:lnTo>
                  <a:lnTo>
                    <a:pt x="88234" y="150427"/>
                  </a:lnTo>
                  <a:lnTo>
                    <a:pt x="62530" y="186313"/>
                  </a:lnTo>
                  <a:lnTo>
                    <a:pt x="40823" y="224989"/>
                  </a:lnTo>
                  <a:lnTo>
                    <a:pt x="23415" y="266155"/>
                  </a:lnTo>
                  <a:lnTo>
                    <a:pt x="10608" y="309509"/>
                  </a:lnTo>
                  <a:lnTo>
                    <a:pt x="2702" y="354749"/>
                  </a:lnTo>
                  <a:lnTo>
                    <a:pt x="0" y="401573"/>
                  </a:lnTo>
                  <a:lnTo>
                    <a:pt x="2702" y="448398"/>
                  </a:lnTo>
                  <a:lnTo>
                    <a:pt x="10608" y="493638"/>
                  </a:lnTo>
                  <a:lnTo>
                    <a:pt x="23415" y="536992"/>
                  </a:lnTo>
                  <a:lnTo>
                    <a:pt x="40823" y="578158"/>
                  </a:lnTo>
                  <a:lnTo>
                    <a:pt x="62530" y="616834"/>
                  </a:lnTo>
                  <a:lnTo>
                    <a:pt x="88234" y="652720"/>
                  </a:lnTo>
                  <a:lnTo>
                    <a:pt x="117633" y="685514"/>
                  </a:lnTo>
                  <a:lnTo>
                    <a:pt x="150427" y="714913"/>
                  </a:lnTo>
                  <a:lnTo>
                    <a:pt x="186313" y="740617"/>
                  </a:lnTo>
                  <a:lnTo>
                    <a:pt x="224989" y="762324"/>
                  </a:lnTo>
                  <a:lnTo>
                    <a:pt x="266155" y="779732"/>
                  </a:lnTo>
                  <a:lnTo>
                    <a:pt x="309509" y="792539"/>
                  </a:lnTo>
                  <a:lnTo>
                    <a:pt x="354749" y="800445"/>
                  </a:lnTo>
                  <a:lnTo>
                    <a:pt x="401574" y="803147"/>
                  </a:lnTo>
                  <a:lnTo>
                    <a:pt x="448398" y="800445"/>
                  </a:lnTo>
                  <a:lnTo>
                    <a:pt x="493638" y="792539"/>
                  </a:lnTo>
                  <a:lnTo>
                    <a:pt x="536992" y="779732"/>
                  </a:lnTo>
                  <a:lnTo>
                    <a:pt x="578158" y="762324"/>
                  </a:lnTo>
                  <a:lnTo>
                    <a:pt x="616834" y="740617"/>
                  </a:lnTo>
                  <a:lnTo>
                    <a:pt x="652720" y="714913"/>
                  </a:lnTo>
                  <a:lnTo>
                    <a:pt x="685514" y="685514"/>
                  </a:lnTo>
                  <a:lnTo>
                    <a:pt x="714913" y="652720"/>
                  </a:lnTo>
                  <a:lnTo>
                    <a:pt x="740617" y="616834"/>
                  </a:lnTo>
                  <a:lnTo>
                    <a:pt x="762324" y="578158"/>
                  </a:lnTo>
                  <a:lnTo>
                    <a:pt x="779732" y="536992"/>
                  </a:lnTo>
                  <a:lnTo>
                    <a:pt x="792539" y="493638"/>
                  </a:lnTo>
                  <a:lnTo>
                    <a:pt x="800445" y="448398"/>
                  </a:lnTo>
                  <a:lnTo>
                    <a:pt x="803148" y="401573"/>
                  </a:lnTo>
                  <a:lnTo>
                    <a:pt x="800445" y="354749"/>
                  </a:lnTo>
                  <a:lnTo>
                    <a:pt x="792539" y="309509"/>
                  </a:lnTo>
                  <a:lnTo>
                    <a:pt x="779732" y="266155"/>
                  </a:lnTo>
                  <a:lnTo>
                    <a:pt x="762324" y="224989"/>
                  </a:lnTo>
                  <a:lnTo>
                    <a:pt x="740617" y="186313"/>
                  </a:lnTo>
                  <a:lnTo>
                    <a:pt x="714913" y="150427"/>
                  </a:lnTo>
                  <a:lnTo>
                    <a:pt x="685514" y="117633"/>
                  </a:lnTo>
                  <a:lnTo>
                    <a:pt x="652720" y="88234"/>
                  </a:lnTo>
                  <a:lnTo>
                    <a:pt x="616834" y="62530"/>
                  </a:lnTo>
                  <a:lnTo>
                    <a:pt x="578158" y="40823"/>
                  </a:lnTo>
                  <a:lnTo>
                    <a:pt x="536992" y="23415"/>
                  </a:lnTo>
                  <a:lnTo>
                    <a:pt x="493638" y="10608"/>
                  </a:lnTo>
                  <a:lnTo>
                    <a:pt x="448398" y="2702"/>
                  </a:lnTo>
                  <a:lnTo>
                    <a:pt x="40157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708904" y="3784091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0" y="401573"/>
                  </a:moveTo>
                  <a:lnTo>
                    <a:pt x="2702" y="354749"/>
                  </a:lnTo>
                  <a:lnTo>
                    <a:pt x="10608" y="309509"/>
                  </a:lnTo>
                  <a:lnTo>
                    <a:pt x="23415" y="266155"/>
                  </a:lnTo>
                  <a:lnTo>
                    <a:pt x="40823" y="224989"/>
                  </a:lnTo>
                  <a:lnTo>
                    <a:pt x="62530" y="186313"/>
                  </a:lnTo>
                  <a:lnTo>
                    <a:pt x="88234" y="150427"/>
                  </a:lnTo>
                  <a:lnTo>
                    <a:pt x="117633" y="117633"/>
                  </a:lnTo>
                  <a:lnTo>
                    <a:pt x="150427" y="88234"/>
                  </a:lnTo>
                  <a:lnTo>
                    <a:pt x="186313" y="62530"/>
                  </a:lnTo>
                  <a:lnTo>
                    <a:pt x="224989" y="40823"/>
                  </a:lnTo>
                  <a:lnTo>
                    <a:pt x="266155" y="23415"/>
                  </a:lnTo>
                  <a:lnTo>
                    <a:pt x="309509" y="10608"/>
                  </a:lnTo>
                  <a:lnTo>
                    <a:pt x="354749" y="2702"/>
                  </a:lnTo>
                  <a:lnTo>
                    <a:pt x="401574" y="0"/>
                  </a:lnTo>
                  <a:lnTo>
                    <a:pt x="448398" y="2702"/>
                  </a:lnTo>
                  <a:lnTo>
                    <a:pt x="493638" y="10608"/>
                  </a:lnTo>
                  <a:lnTo>
                    <a:pt x="536992" y="23415"/>
                  </a:lnTo>
                  <a:lnTo>
                    <a:pt x="578158" y="40823"/>
                  </a:lnTo>
                  <a:lnTo>
                    <a:pt x="616834" y="62530"/>
                  </a:lnTo>
                  <a:lnTo>
                    <a:pt x="652720" y="88234"/>
                  </a:lnTo>
                  <a:lnTo>
                    <a:pt x="685514" y="117633"/>
                  </a:lnTo>
                  <a:lnTo>
                    <a:pt x="714913" y="150427"/>
                  </a:lnTo>
                  <a:lnTo>
                    <a:pt x="740617" y="186313"/>
                  </a:lnTo>
                  <a:lnTo>
                    <a:pt x="762324" y="224989"/>
                  </a:lnTo>
                  <a:lnTo>
                    <a:pt x="779732" y="266155"/>
                  </a:lnTo>
                  <a:lnTo>
                    <a:pt x="792539" y="309509"/>
                  </a:lnTo>
                  <a:lnTo>
                    <a:pt x="800445" y="354749"/>
                  </a:lnTo>
                  <a:lnTo>
                    <a:pt x="803148" y="401573"/>
                  </a:lnTo>
                  <a:lnTo>
                    <a:pt x="800445" y="448398"/>
                  </a:lnTo>
                  <a:lnTo>
                    <a:pt x="792539" y="493638"/>
                  </a:lnTo>
                  <a:lnTo>
                    <a:pt x="779732" y="536992"/>
                  </a:lnTo>
                  <a:lnTo>
                    <a:pt x="762324" y="578158"/>
                  </a:lnTo>
                  <a:lnTo>
                    <a:pt x="740617" y="616834"/>
                  </a:lnTo>
                  <a:lnTo>
                    <a:pt x="714913" y="652720"/>
                  </a:lnTo>
                  <a:lnTo>
                    <a:pt x="685514" y="685514"/>
                  </a:lnTo>
                  <a:lnTo>
                    <a:pt x="652720" y="714913"/>
                  </a:lnTo>
                  <a:lnTo>
                    <a:pt x="616834" y="740617"/>
                  </a:lnTo>
                  <a:lnTo>
                    <a:pt x="578158" y="762324"/>
                  </a:lnTo>
                  <a:lnTo>
                    <a:pt x="536992" y="779732"/>
                  </a:lnTo>
                  <a:lnTo>
                    <a:pt x="493638" y="792539"/>
                  </a:lnTo>
                  <a:lnTo>
                    <a:pt x="448398" y="800445"/>
                  </a:lnTo>
                  <a:lnTo>
                    <a:pt x="401574" y="803147"/>
                  </a:lnTo>
                  <a:lnTo>
                    <a:pt x="354749" y="800445"/>
                  </a:lnTo>
                  <a:lnTo>
                    <a:pt x="309509" y="792539"/>
                  </a:lnTo>
                  <a:lnTo>
                    <a:pt x="266155" y="779732"/>
                  </a:lnTo>
                  <a:lnTo>
                    <a:pt x="224989" y="762324"/>
                  </a:lnTo>
                  <a:lnTo>
                    <a:pt x="186313" y="740617"/>
                  </a:lnTo>
                  <a:lnTo>
                    <a:pt x="150427" y="714913"/>
                  </a:lnTo>
                  <a:lnTo>
                    <a:pt x="117633" y="685514"/>
                  </a:lnTo>
                  <a:lnTo>
                    <a:pt x="88234" y="652720"/>
                  </a:lnTo>
                  <a:lnTo>
                    <a:pt x="62530" y="616834"/>
                  </a:lnTo>
                  <a:lnTo>
                    <a:pt x="40823" y="578158"/>
                  </a:lnTo>
                  <a:lnTo>
                    <a:pt x="23415" y="536992"/>
                  </a:lnTo>
                  <a:lnTo>
                    <a:pt x="10608" y="493638"/>
                  </a:lnTo>
                  <a:lnTo>
                    <a:pt x="2702" y="448398"/>
                  </a:lnTo>
                  <a:lnTo>
                    <a:pt x="0" y="401573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727192" y="1618488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391668" y="0"/>
                  </a:moveTo>
                  <a:lnTo>
                    <a:pt x="342544" y="3052"/>
                  </a:lnTo>
                  <a:lnTo>
                    <a:pt x="295239" y="11963"/>
                  </a:lnTo>
                  <a:lnTo>
                    <a:pt x="250121" y="26367"/>
                  </a:lnTo>
                  <a:lnTo>
                    <a:pt x="207556" y="45896"/>
                  </a:lnTo>
                  <a:lnTo>
                    <a:pt x="167913" y="70182"/>
                  </a:lnTo>
                  <a:lnTo>
                    <a:pt x="131558" y="98858"/>
                  </a:lnTo>
                  <a:lnTo>
                    <a:pt x="98858" y="131558"/>
                  </a:lnTo>
                  <a:lnTo>
                    <a:pt x="70182" y="167913"/>
                  </a:lnTo>
                  <a:lnTo>
                    <a:pt x="45896" y="207556"/>
                  </a:lnTo>
                  <a:lnTo>
                    <a:pt x="26367" y="250121"/>
                  </a:lnTo>
                  <a:lnTo>
                    <a:pt x="11963" y="295239"/>
                  </a:lnTo>
                  <a:lnTo>
                    <a:pt x="3052" y="342544"/>
                  </a:lnTo>
                  <a:lnTo>
                    <a:pt x="0" y="391667"/>
                  </a:lnTo>
                  <a:lnTo>
                    <a:pt x="3052" y="440791"/>
                  </a:lnTo>
                  <a:lnTo>
                    <a:pt x="11963" y="488096"/>
                  </a:lnTo>
                  <a:lnTo>
                    <a:pt x="26367" y="533214"/>
                  </a:lnTo>
                  <a:lnTo>
                    <a:pt x="45896" y="575779"/>
                  </a:lnTo>
                  <a:lnTo>
                    <a:pt x="70182" y="615422"/>
                  </a:lnTo>
                  <a:lnTo>
                    <a:pt x="98858" y="651777"/>
                  </a:lnTo>
                  <a:lnTo>
                    <a:pt x="131558" y="684477"/>
                  </a:lnTo>
                  <a:lnTo>
                    <a:pt x="167913" y="713153"/>
                  </a:lnTo>
                  <a:lnTo>
                    <a:pt x="207556" y="737439"/>
                  </a:lnTo>
                  <a:lnTo>
                    <a:pt x="250121" y="756968"/>
                  </a:lnTo>
                  <a:lnTo>
                    <a:pt x="295239" y="771372"/>
                  </a:lnTo>
                  <a:lnTo>
                    <a:pt x="342544" y="780283"/>
                  </a:lnTo>
                  <a:lnTo>
                    <a:pt x="391668" y="783336"/>
                  </a:lnTo>
                  <a:lnTo>
                    <a:pt x="440791" y="780283"/>
                  </a:lnTo>
                  <a:lnTo>
                    <a:pt x="488096" y="771372"/>
                  </a:lnTo>
                  <a:lnTo>
                    <a:pt x="533214" y="756968"/>
                  </a:lnTo>
                  <a:lnTo>
                    <a:pt x="575779" y="737439"/>
                  </a:lnTo>
                  <a:lnTo>
                    <a:pt x="615422" y="713153"/>
                  </a:lnTo>
                  <a:lnTo>
                    <a:pt x="651777" y="684477"/>
                  </a:lnTo>
                  <a:lnTo>
                    <a:pt x="684477" y="651777"/>
                  </a:lnTo>
                  <a:lnTo>
                    <a:pt x="713153" y="615422"/>
                  </a:lnTo>
                  <a:lnTo>
                    <a:pt x="737439" y="575779"/>
                  </a:lnTo>
                  <a:lnTo>
                    <a:pt x="756968" y="533214"/>
                  </a:lnTo>
                  <a:lnTo>
                    <a:pt x="771372" y="488096"/>
                  </a:lnTo>
                  <a:lnTo>
                    <a:pt x="780283" y="440791"/>
                  </a:lnTo>
                  <a:lnTo>
                    <a:pt x="783336" y="391667"/>
                  </a:lnTo>
                  <a:lnTo>
                    <a:pt x="780283" y="342544"/>
                  </a:lnTo>
                  <a:lnTo>
                    <a:pt x="771372" y="295239"/>
                  </a:lnTo>
                  <a:lnTo>
                    <a:pt x="756968" y="250121"/>
                  </a:lnTo>
                  <a:lnTo>
                    <a:pt x="737439" y="207556"/>
                  </a:lnTo>
                  <a:lnTo>
                    <a:pt x="713153" y="167913"/>
                  </a:lnTo>
                  <a:lnTo>
                    <a:pt x="684477" y="131558"/>
                  </a:lnTo>
                  <a:lnTo>
                    <a:pt x="651777" y="98858"/>
                  </a:lnTo>
                  <a:lnTo>
                    <a:pt x="615422" y="70182"/>
                  </a:lnTo>
                  <a:lnTo>
                    <a:pt x="575779" y="45896"/>
                  </a:lnTo>
                  <a:lnTo>
                    <a:pt x="533214" y="26367"/>
                  </a:lnTo>
                  <a:lnTo>
                    <a:pt x="488096" y="11963"/>
                  </a:lnTo>
                  <a:lnTo>
                    <a:pt x="440791" y="3052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727192" y="1618488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0" y="391667"/>
                  </a:moveTo>
                  <a:lnTo>
                    <a:pt x="3052" y="342544"/>
                  </a:lnTo>
                  <a:lnTo>
                    <a:pt x="11963" y="295239"/>
                  </a:lnTo>
                  <a:lnTo>
                    <a:pt x="26367" y="250121"/>
                  </a:lnTo>
                  <a:lnTo>
                    <a:pt x="45896" y="207556"/>
                  </a:lnTo>
                  <a:lnTo>
                    <a:pt x="70182" y="167913"/>
                  </a:lnTo>
                  <a:lnTo>
                    <a:pt x="98858" y="131558"/>
                  </a:lnTo>
                  <a:lnTo>
                    <a:pt x="131558" y="98858"/>
                  </a:lnTo>
                  <a:lnTo>
                    <a:pt x="167913" y="70182"/>
                  </a:lnTo>
                  <a:lnTo>
                    <a:pt x="207556" y="45896"/>
                  </a:lnTo>
                  <a:lnTo>
                    <a:pt x="250121" y="26367"/>
                  </a:lnTo>
                  <a:lnTo>
                    <a:pt x="295239" y="11963"/>
                  </a:lnTo>
                  <a:lnTo>
                    <a:pt x="342544" y="3052"/>
                  </a:lnTo>
                  <a:lnTo>
                    <a:pt x="391668" y="0"/>
                  </a:lnTo>
                  <a:lnTo>
                    <a:pt x="440791" y="3052"/>
                  </a:lnTo>
                  <a:lnTo>
                    <a:pt x="488096" y="11963"/>
                  </a:lnTo>
                  <a:lnTo>
                    <a:pt x="533214" y="26367"/>
                  </a:lnTo>
                  <a:lnTo>
                    <a:pt x="575779" y="45896"/>
                  </a:lnTo>
                  <a:lnTo>
                    <a:pt x="615422" y="70182"/>
                  </a:lnTo>
                  <a:lnTo>
                    <a:pt x="651777" y="98858"/>
                  </a:lnTo>
                  <a:lnTo>
                    <a:pt x="684477" y="131558"/>
                  </a:lnTo>
                  <a:lnTo>
                    <a:pt x="713153" y="167913"/>
                  </a:lnTo>
                  <a:lnTo>
                    <a:pt x="737439" y="207556"/>
                  </a:lnTo>
                  <a:lnTo>
                    <a:pt x="756968" y="250121"/>
                  </a:lnTo>
                  <a:lnTo>
                    <a:pt x="771372" y="295239"/>
                  </a:lnTo>
                  <a:lnTo>
                    <a:pt x="780283" y="342544"/>
                  </a:lnTo>
                  <a:lnTo>
                    <a:pt x="783336" y="391667"/>
                  </a:lnTo>
                  <a:lnTo>
                    <a:pt x="780283" y="440791"/>
                  </a:lnTo>
                  <a:lnTo>
                    <a:pt x="771372" y="488096"/>
                  </a:lnTo>
                  <a:lnTo>
                    <a:pt x="756968" y="533214"/>
                  </a:lnTo>
                  <a:lnTo>
                    <a:pt x="737439" y="575779"/>
                  </a:lnTo>
                  <a:lnTo>
                    <a:pt x="713153" y="615422"/>
                  </a:lnTo>
                  <a:lnTo>
                    <a:pt x="684477" y="651777"/>
                  </a:lnTo>
                  <a:lnTo>
                    <a:pt x="651777" y="684477"/>
                  </a:lnTo>
                  <a:lnTo>
                    <a:pt x="615422" y="713153"/>
                  </a:lnTo>
                  <a:lnTo>
                    <a:pt x="575779" y="737439"/>
                  </a:lnTo>
                  <a:lnTo>
                    <a:pt x="533214" y="756968"/>
                  </a:lnTo>
                  <a:lnTo>
                    <a:pt x="488096" y="771372"/>
                  </a:lnTo>
                  <a:lnTo>
                    <a:pt x="440791" y="780283"/>
                  </a:lnTo>
                  <a:lnTo>
                    <a:pt x="391668" y="783336"/>
                  </a:lnTo>
                  <a:lnTo>
                    <a:pt x="342544" y="780283"/>
                  </a:lnTo>
                  <a:lnTo>
                    <a:pt x="295239" y="771372"/>
                  </a:lnTo>
                  <a:lnTo>
                    <a:pt x="250121" y="756968"/>
                  </a:lnTo>
                  <a:lnTo>
                    <a:pt x="207556" y="737439"/>
                  </a:lnTo>
                  <a:lnTo>
                    <a:pt x="167913" y="713153"/>
                  </a:lnTo>
                  <a:lnTo>
                    <a:pt x="131558" y="684477"/>
                  </a:lnTo>
                  <a:lnTo>
                    <a:pt x="98858" y="651777"/>
                  </a:lnTo>
                  <a:lnTo>
                    <a:pt x="70182" y="615422"/>
                  </a:lnTo>
                  <a:lnTo>
                    <a:pt x="45896" y="575779"/>
                  </a:lnTo>
                  <a:lnTo>
                    <a:pt x="26367" y="533214"/>
                  </a:lnTo>
                  <a:lnTo>
                    <a:pt x="11963" y="488096"/>
                  </a:lnTo>
                  <a:lnTo>
                    <a:pt x="3052" y="440791"/>
                  </a:lnTo>
                  <a:lnTo>
                    <a:pt x="0" y="391667"/>
                  </a:lnTo>
                  <a:close/>
                </a:path>
              </a:pathLst>
            </a:custGeom>
            <a:ln w="12700">
              <a:solidFill>
                <a:srgbClr val="C293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5841492" y="1726692"/>
              <a:ext cx="595884" cy="59740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 txBox="1"/>
          <p:nvPr/>
        </p:nvSpPr>
        <p:spPr>
          <a:xfrm>
            <a:off x="9265157" y="132715"/>
            <a:ext cx="2682875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958215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IN</a:t>
            </a:r>
            <a:r>
              <a:rPr dirty="0" sz="1800" spc="5" b="1">
                <a:solidFill>
                  <a:srgbClr val="003E61"/>
                </a:solidFill>
                <a:latin typeface="Verdana"/>
                <a:cs typeface="Verdana"/>
              </a:rPr>
              <a:t>S</a:t>
            </a: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T</a:t>
            </a:r>
            <a:r>
              <a:rPr dirty="0" sz="1800" spc="-10" b="1">
                <a:solidFill>
                  <a:srgbClr val="003E61"/>
                </a:solidFill>
                <a:latin typeface="Verdana"/>
                <a:cs typeface="Verdana"/>
              </a:rPr>
              <a:t>R</a:t>
            </a: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U</a:t>
            </a:r>
            <a:r>
              <a:rPr dirty="0" sz="1800" spc="5" b="1">
                <a:solidFill>
                  <a:srgbClr val="003E61"/>
                </a:solidFill>
                <a:latin typeface="Verdana"/>
                <a:cs typeface="Verdana"/>
              </a:rPr>
              <a:t>K</a:t>
            </a:r>
            <a:r>
              <a:rPr dirty="0" sz="1800" b="1">
                <a:solidFill>
                  <a:srgbClr val="003E61"/>
                </a:solidFill>
                <a:latin typeface="Verdana"/>
                <a:cs typeface="Verdana"/>
              </a:rPr>
              <a:t>TUR  </a:t>
            </a:r>
            <a:r>
              <a:rPr dirty="0" sz="1800" spc="-5" b="1">
                <a:solidFill>
                  <a:srgbClr val="003E61"/>
                </a:solidFill>
                <a:latin typeface="Verdana"/>
                <a:cs typeface="Verdana"/>
              </a:rPr>
              <a:t>DOMAIN</a:t>
            </a:r>
            <a:r>
              <a:rPr dirty="0" sz="1800" spc="-55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1800" spc="-5" b="1">
                <a:solidFill>
                  <a:srgbClr val="003E61"/>
                </a:solidFill>
                <a:latin typeface="Verdana"/>
                <a:cs typeface="Verdana"/>
              </a:rPr>
              <a:t>KEBIJAKAN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705345" y="1680717"/>
            <a:ext cx="297815" cy="261620"/>
            <a:chOff x="6705345" y="1680717"/>
            <a:chExt cx="297815" cy="261620"/>
          </a:xfrm>
        </p:grpSpPr>
        <p:sp>
          <p:nvSpPr>
            <p:cNvPr id="14" name="object 14"/>
            <p:cNvSpPr/>
            <p:nvPr/>
          </p:nvSpPr>
          <p:spPr>
            <a:xfrm>
              <a:off x="6711695" y="1687067"/>
              <a:ext cx="285115" cy="248920"/>
            </a:xfrm>
            <a:custGeom>
              <a:avLst/>
              <a:gdLst/>
              <a:ahLst/>
              <a:cxnLst/>
              <a:rect l="l" t="t" r="r" b="b"/>
              <a:pathLst>
                <a:path w="285115" h="248919">
                  <a:moveTo>
                    <a:pt x="142494" y="0"/>
                  </a:moveTo>
                  <a:lnTo>
                    <a:pt x="97438" y="6333"/>
                  </a:lnTo>
                  <a:lnTo>
                    <a:pt x="58320" y="23969"/>
                  </a:lnTo>
                  <a:lnTo>
                    <a:pt x="27480" y="50858"/>
                  </a:lnTo>
                  <a:lnTo>
                    <a:pt x="7260" y="84953"/>
                  </a:lnTo>
                  <a:lnTo>
                    <a:pt x="0" y="124206"/>
                  </a:lnTo>
                  <a:lnTo>
                    <a:pt x="7260" y="163458"/>
                  </a:lnTo>
                  <a:lnTo>
                    <a:pt x="27480" y="197553"/>
                  </a:lnTo>
                  <a:lnTo>
                    <a:pt x="58320" y="224442"/>
                  </a:lnTo>
                  <a:lnTo>
                    <a:pt x="97438" y="242078"/>
                  </a:lnTo>
                  <a:lnTo>
                    <a:pt x="142494" y="248412"/>
                  </a:lnTo>
                  <a:lnTo>
                    <a:pt x="187549" y="242078"/>
                  </a:lnTo>
                  <a:lnTo>
                    <a:pt x="226667" y="224442"/>
                  </a:lnTo>
                  <a:lnTo>
                    <a:pt x="257507" y="197553"/>
                  </a:lnTo>
                  <a:lnTo>
                    <a:pt x="277727" y="163458"/>
                  </a:lnTo>
                  <a:lnTo>
                    <a:pt x="284987" y="124206"/>
                  </a:lnTo>
                  <a:lnTo>
                    <a:pt x="277727" y="84953"/>
                  </a:lnTo>
                  <a:lnTo>
                    <a:pt x="257507" y="50858"/>
                  </a:lnTo>
                  <a:lnTo>
                    <a:pt x="226667" y="23969"/>
                  </a:lnTo>
                  <a:lnTo>
                    <a:pt x="187549" y="6333"/>
                  </a:lnTo>
                  <a:lnTo>
                    <a:pt x="142494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711695" y="1687067"/>
              <a:ext cx="285115" cy="248920"/>
            </a:xfrm>
            <a:custGeom>
              <a:avLst/>
              <a:gdLst/>
              <a:ahLst/>
              <a:cxnLst/>
              <a:rect l="l" t="t" r="r" b="b"/>
              <a:pathLst>
                <a:path w="285115" h="248919">
                  <a:moveTo>
                    <a:pt x="0" y="124206"/>
                  </a:moveTo>
                  <a:lnTo>
                    <a:pt x="7260" y="84953"/>
                  </a:lnTo>
                  <a:lnTo>
                    <a:pt x="27480" y="50858"/>
                  </a:lnTo>
                  <a:lnTo>
                    <a:pt x="58320" y="23969"/>
                  </a:lnTo>
                  <a:lnTo>
                    <a:pt x="97438" y="6333"/>
                  </a:lnTo>
                  <a:lnTo>
                    <a:pt x="142494" y="0"/>
                  </a:lnTo>
                  <a:lnTo>
                    <a:pt x="187549" y="6333"/>
                  </a:lnTo>
                  <a:lnTo>
                    <a:pt x="226667" y="23969"/>
                  </a:lnTo>
                  <a:lnTo>
                    <a:pt x="257507" y="50858"/>
                  </a:lnTo>
                  <a:lnTo>
                    <a:pt x="277727" y="84953"/>
                  </a:lnTo>
                  <a:lnTo>
                    <a:pt x="284987" y="124206"/>
                  </a:lnTo>
                  <a:lnTo>
                    <a:pt x="277727" y="163458"/>
                  </a:lnTo>
                  <a:lnTo>
                    <a:pt x="257507" y="197553"/>
                  </a:lnTo>
                  <a:lnTo>
                    <a:pt x="226667" y="224442"/>
                  </a:lnTo>
                  <a:lnTo>
                    <a:pt x="187549" y="242078"/>
                  </a:lnTo>
                  <a:lnTo>
                    <a:pt x="142494" y="248412"/>
                  </a:lnTo>
                  <a:lnTo>
                    <a:pt x="97438" y="242078"/>
                  </a:lnTo>
                  <a:lnTo>
                    <a:pt x="58320" y="224442"/>
                  </a:lnTo>
                  <a:lnTo>
                    <a:pt x="27480" y="197553"/>
                  </a:lnTo>
                  <a:lnTo>
                    <a:pt x="7260" y="163458"/>
                  </a:lnTo>
                  <a:lnTo>
                    <a:pt x="0" y="124206"/>
                  </a:lnTo>
                  <a:close/>
                </a:path>
              </a:pathLst>
            </a:custGeom>
            <a:ln w="12700">
              <a:solidFill>
                <a:srgbClr val="C293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782561" y="1757933"/>
              <a:ext cx="164465" cy="93345"/>
            </a:xfrm>
            <a:custGeom>
              <a:avLst/>
              <a:gdLst/>
              <a:ahLst/>
              <a:cxnLst/>
              <a:rect l="l" t="t" r="r" b="b"/>
              <a:pathLst>
                <a:path w="164465" h="93344">
                  <a:moveTo>
                    <a:pt x="0" y="27431"/>
                  </a:moveTo>
                  <a:lnTo>
                    <a:pt x="60325" y="90169"/>
                  </a:lnTo>
                </a:path>
                <a:path w="164465" h="93344">
                  <a:moveTo>
                    <a:pt x="163957" y="0"/>
                  </a:moveTo>
                  <a:lnTo>
                    <a:pt x="42672" y="92837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6754114" y="3064510"/>
            <a:ext cx="261620" cy="261620"/>
            <a:chOff x="6754114" y="3064510"/>
            <a:chExt cx="261620" cy="261620"/>
          </a:xfrm>
        </p:grpSpPr>
        <p:sp>
          <p:nvSpPr>
            <p:cNvPr id="18" name="object 18"/>
            <p:cNvSpPr/>
            <p:nvPr/>
          </p:nvSpPr>
          <p:spPr>
            <a:xfrm>
              <a:off x="6760464" y="3070860"/>
              <a:ext cx="248411" cy="2484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6760464" y="3070860"/>
              <a:ext cx="248920" cy="248920"/>
            </a:xfrm>
            <a:custGeom>
              <a:avLst/>
              <a:gdLst/>
              <a:ahLst/>
              <a:cxnLst/>
              <a:rect l="l" t="t" r="r" b="b"/>
              <a:pathLst>
                <a:path w="248920" h="248920">
                  <a:moveTo>
                    <a:pt x="0" y="124205"/>
                  </a:moveTo>
                  <a:lnTo>
                    <a:pt x="9763" y="75866"/>
                  </a:lnTo>
                  <a:lnTo>
                    <a:pt x="36385" y="36385"/>
                  </a:lnTo>
                  <a:lnTo>
                    <a:pt x="75866" y="9763"/>
                  </a:lnTo>
                  <a:lnTo>
                    <a:pt x="124205" y="0"/>
                  </a:lnTo>
                  <a:lnTo>
                    <a:pt x="172545" y="9763"/>
                  </a:lnTo>
                  <a:lnTo>
                    <a:pt x="212026" y="36385"/>
                  </a:lnTo>
                  <a:lnTo>
                    <a:pt x="238648" y="75866"/>
                  </a:lnTo>
                  <a:lnTo>
                    <a:pt x="248411" y="124205"/>
                  </a:lnTo>
                  <a:lnTo>
                    <a:pt x="238648" y="172545"/>
                  </a:lnTo>
                  <a:lnTo>
                    <a:pt x="212026" y="212026"/>
                  </a:lnTo>
                  <a:lnTo>
                    <a:pt x="172545" y="238648"/>
                  </a:lnTo>
                  <a:lnTo>
                    <a:pt x="124205" y="248412"/>
                  </a:lnTo>
                  <a:lnTo>
                    <a:pt x="75866" y="238648"/>
                  </a:lnTo>
                  <a:lnTo>
                    <a:pt x="36385" y="212026"/>
                  </a:lnTo>
                  <a:lnTo>
                    <a:pt x="9763" y="172545"/>
                  </a:lnTo>
                  <a:lnTo>
                    <a:pt x="0" y="124205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6805422" y="3140202"/>
              <a:ext cx="159385" cy="110489"/>
            </a:xfrm>
            <a:custGeom>
              <a:avLst/>
              <a:gdLst/>
              <a:ahLst/>
              <a:cxnLst/>
              <a:rect l="l" t="t" r="r" b="b"/>
              <a:pathLst>
                <a:path w="159384" h="110489">
                  <a:moveTo>
                    <a:pt x="0" y="47244"/>
                  </a:moveTo>
                  <a:lnTo>
                    <a:pt x="52704" y="109982"/>
                  </a:lnTo>
                </a:path>
                <a:path w="159384" h="110489">
                  <a:moveTo>
                    <a:pt x="159384" y="0"/>
                  </a:moveTo>
                  <a:lnTo>
                    <a:pt x="53339" y="92837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6728206" y="3864609"/>
            <a:ext cx="261620" cy="261620"/>
            <a:chOff x="6728206" y="3864609"/>
            <a:chExt cx="261620" cy="261620"/>
          </a:xfrm>
        </p:grpSpPr>
        <p:sp>
          <p:nvSpPr>
            <p:cNvPr id="22" name="object 22"/>
            <p:cNvSpPr/>
            <p:nvPr/>
          </p:nvSpPr>
          <p:spPr>
            <a:xfrm>
              <a:off x="6734556" y="3870959"/>
              <a:ext cx="248412" cy="2484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734556" y="3870959"/>
              <a:ext cx="248920" cy="248920"/>
            </a:xfrm>
            <a:custGeom>
              <a:avLst/>
              <a:gdLst/>
              <a:ahLst/>
              <a:cxnLst/>
              <a:rect l="l" t="t" r="r" b="b"/>
              <a:pathLst>
                <a:path w="248920" h="248920">
                  <a:moveTo>
                    <a:pt x="0" y="124206"/>
                  </a:moveTo>
                  <a:lnTo>
                    <a:pt x="9763" y="75866"/>
                  </a:lnTo>
                  <a:lnTo>
                    <a:pt x="36385" y="36385"/>
                  </a:lnTo>
                  <a:lnTo>
                    <a:pt x="75866" y="9763"/>
                  </a:lnTo>
                  <a:lnTo>
                    <a:pt x="124205" y="0"/>
                  </a:lnTo>
                  <a:lnTo>
                    <a:pt x="172545" y="9763"/>
                  </a:lnTo>
                  <a:lnTo>
                    <a:pt x="212026" y="36385"/>
                  </a:lnTo>
                  <a:lnTo>
                    <a:pt x="238648" y="75866"/>
                  </a:lnTo>
                  <a:lnTo>
                    <a:pt x="248412" y="124206"/>
                  </a:lnTo>
                  <a:lnTo>
                    <a:pt x="238648" y="172545"/>
                  </a:lnTo>
                  <a:lnTo>
                    <a:pt x="212026" y="212026"/>
                  </a:lnTo>
                  <a:lnTo>
                    <a:pt x="172545" y="238648"/>
                  </a:lnTo>
                  <a:lnTo>
                    <a:pt x="124205" y="248412"/>
                  </a:lnTo>
                  <a:lnTo>
                    <a:pt x="75866" y="238648"/>
                  </a:lnTo>
                  <a:lnTo>
                    <a:pt x="36385" y="212026"/>
                  </a:lnTo>
                  <a:lnTo>
                    <a:pt x="9763" y="172545"/>
                  </a:lnTo>
                  <a:lnTo>
                    <a:pt x="0" y="124206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6781038" y="3941825"/>
              <a:ext cx="159385" cy="108585"/>
            </a:xfrm>
            <a:custGeom>
              <a:avLst/>
              <a:gdLst/>
              <a:ahLst/>
              <a:cxnLst/>
              <a:rect l="l" t="t" r="r" b="b"/>
              <a:pathLst>
                <a:path w="159384" h="108585">
                  <a:moveTo>
                    <a:pt x="0" y="45719"/>
                  </a:moveTo>
                  <a:lnTo>
                    <a:pt x="52704" y="108457"/>
                  </a:lnTo>
                </a:path>
                <a:path w="159384" h="108585">
                  <a:moveTo>
                    <a:pt x="159384" y="0"/>
                  </a:moveTo>
                  <a:lnTo>
                    <a:pt x="53339" y="92837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5486146" y="1129029"/>
            <a:ext cx="6523990" cy="55067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 b="1">
                <a:solidFill>
                  <a:srgbClr val="003E61"/>
                </a:solidFill>
                <a:latin typeface="Verdana"/>
                <a:cs typeface="Verdana"/>
              </a:rPr>
              <a:t>POLITEKNIK </a:t>
            </a:r>
            <a:r>
              <a:rPr dirty="0" sz="1900" spc="-10" b="1">
                <a:solidFill>
                  <a:srgbClr val="003E61"/>
                </a:solidFill>
                <a:latin typeface="Verdana"/>
                <a:cs typeface="Verdana"/>
              </a:rPr>
              <a:t>ELEKTRONIKA </a:t>
            </a:r>
            <a:r>
              <a:rPr dirty="0" sz="1900" spc="-5" b="1">
                <a:solidFill>
                  <a:srgbClr val="003E61"/>
                </a:solidFill>
                <a:latin typeface="Verdana"/>
                <a:cs typeface="Verdana"/>
              </a:rPr>
              <a:t>NEGERI</a:t>
            </a:r>
            <a:r>
              <a:rPr dirty="0" sz="1900" spc="60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1900" spc="-5" b="1">
                <a:solidFill>
                  <a:srgbClr val="003E61"/>
                </a:solidFill>
                <a:latin typeface="Verdana"/>
                <a:cs typeface="Verdana"/>
              </a:rPr>
              <a:t>SURABAYA</a:t>
            </a:r>
            <a:endParaRPr sz="1900">
              <a:latin typeface="Verdana"/>
              <a:cs typeface="Verdana"/>
            </a:endParaRPr>
          </a:p>
          <a:p>
            <a:pPr marL="1632585">
              <a:lnSpc>
                <a:spcPct val="100000"/>
              </a:lnSpc>
              <a:spcBef>
                <a:spcPts val="1914"/>
              </a:spcBef>
            </a:pPr>
            <a:r>
              <a:rPr dirty="0" sz="1400" b="1">
                <a:latin typeface="Verdana"/>
                <a:cs typeface="Verdana"/>
              </a:rPr>
              <a:t>Riwayat</a:t>
            </a:r>
            <a:r>
              <a:rPr dirty="0" sz="1400" spc="-25" b="1">
                <a:latin typeface="Verdana"/>
                <a:cs typeface="Verdana"/>
              </a:rPr>
              <a:t> </a:t>
            </a:r>
            <a:r>
              <a:rPr dirty="0" sz="1400" spc="-5" b="1">
                <a:latin typeface="Verdana"/>
                <a:cs typeface="Verdana"/>
              </a:rPr>
              <a:t>Pendidikan</a:t>
            </a:r>
            <a:endParaRPr sz="1400">
              <a:latin typeface="Verdana"/>
              <a:cs typeface="Verdana"/>
            </a:endParaRPr>
          </a:p>
          <a:p>
            <a:pPr marL="1445895" marR="5080" indent="-172720">
              <a:lnSpc>
                <a:spcPct val="150500"/>
              </a:lnSpc>
              <a:spcBef>
                <a:spcPts val="180"/>
              </a:spcBef>
              <a:buSzPct val="104761"/>
              <a:buFont typeface="Arial"/>
              <a:buChar char="•"/>
              <a:tabLst>
                <a:tab pos="1446530" algn="l"/>
              </a:tabLst>
            </a:pPr>
            <a:r>
              <a:rPr dirty="0" sz="1050" b="1">
                <a:latin typeface="Verdana"/>
                <a:cs typeface="Verdana"/>
              </a:rPr>
              <a:t>S2, </a:t>
            </a:r>
            <a:r>
              <a:rPr dirty="0" sz="1050" spc="-5" b="1">
                <a:latin typeface="Verdana"/>
                <a:cs typeface="Verdana"/>
              </a:rPr>
              <a:t>Information Science, </a:t>
            </a:r>
            <a:r>
              <a:rPr dirty="0" sz="1050" b="1">
                <a:latin typeface="Verdana"/>
                <a:cs typeface="Verdana"/>
              </a:rPr>
              <a:t>Faculty of Engineering, Saga </a:t>
            </a:r>
            <a:r>
              <a:rPr dirty="0" sz="1050" spc="-5" b="1">
                <a:latin typeface="Verdana"/>
                <a:cs typeface="Verdana"/>
              </a:rPr>
              <a:t>University,  </a:t>
            </a:r>
            <a:r>
              <a:rPr dirty="0" sz="1050" b="1">
                <a:latin typeface="Verdana"/>
                <a:cs typeface="Verdana"/>
              </a:rPr>
              <a:t>Jepang</a:t>
            </a:r>
            <a:endParaRPr sz="1050">
              <a:latin typeface="Verdana"/>
              <a:cs typeface="Verdana"/>
            </a:endParaRPr>
          </a:p>
          <a:p>
            <a:pPr marL="1445895" indent="-172720">
              <a:lnSpc>
                <a:spcPct val="100000"/>
              </a:lnSpc>
              <a:spcBef>
                <a:spcPts val="625"/>
              </a:spcBef>
              <a:buSzPct val="104761"/>
              <a:buFont typeface="Arial"/>
              <a:buChar char="•"/>
              <a:tabLst>
                <a:tab pos="1446530" algn="l"/>
              </a:tabLst>
            </a:pPr>
            <a:r>
              <a:rPr dirty="0" sz="1050" spc="5" b="1">
                <a:latin typeface="Verdana"/>
                <a:cs typeface="Verdana"/>
              </a:rPr>
              <a:t>S1, </a:t>
            </a:r>
            <a:r>
              <a:rPr dirty="0" sz="1050" b="1">
                <a:latin typeface="Verdana"/>
                <a:cs typeface="Verdana"/>
              </a:rPr>
              <a:t>Teknik Elektro, Fakultas Teknik </a:t>
            </a:r>
            <a:r>
              <a:rPr dirty="0" sz="1050" spc="5" b="1">
                <a:latin typeface="Verdana"/>
                <a:cs typeface="Verdana"/>
              </a:rPr>
              <a:t>dan </a:t>
            </a:r>
            <a:r>
              <a:rPr dirty="0" sz="1050" b="1">
                <a:latin typeface="Verdana"/>
                <a:cs typeface="Verdana"/>
              </a:rPr>
              <a:t>Industri, Institut</a:t>
            </a:r>
            <a:r>
              <a:rPr dirty="0" sz="1050" spc="-165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Teknologi</a:t>
            </a:r>
            <a:endParaRPr sz="1050">
              <a:latin typeface="Verdana"/>
              <a:cs typeface="Verdana"/>
            </a:endParaRPr>
          </a:p>
          <a:p>
            <a:pPr marL="1445895" indent="-172720">
              <a:lnSpc>
                <a:spcPct val="100000"/>
              </a:lnSpc>
              <a:spcBef>
                <a:spcPts val="635"/>
              </a:spcBef>
              <a:buSzPct val="104761"/>
              <a:buFont typeface="Arial"/>
              <a:buChar char="•"/>
              <a:tabLst>
                <a:tab pos="1446530" algn="l"/>
              </a:tabLst>
            </a:pPr>
            <a:r>
              <a:rPr dirty="0" sz="1050" b="1">
                <a:latin typeface="Verdana"/>
                <a:cs typeface="Verdana"/>
              </a:rPr>
              <a:t>Sepuluh Nopember,</a:t>
            </a:r>
            <a:r>
              <a:rPr dirty="0" sz="1050" spc="-35" b="1">
                <a:latin typeface="Verdana"/>
                <a:cs typeface="Verdana"/>
              </a:rPr>
              <a:t> </a:t>
            </a:r>
            <a:r>
              <a:rPr dirty="0" sz="1050" b="1">
                <a:latin typeface="Verdana"/>
                <a:cs typeface="Verdana"/>
              </a:rPr>
              <a:t>Surabaya.</a:t>
            </a:r>
            <a:endParaRPr sz="10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har char="•"/>
            </a:pPr>
            <a:endParaRPr sz="1300">
              <a:latin typeface="Verdana"/>
              <a:cs typeface="Verdana"/>
            </a:endParaRPr>
          </a:p>
          <a:p>
            <a:pPr marL="1670050">
              <a:lnSpc>
                <a:spcPct val="100000"/>
              </a:lnSpc>
              <a:spcBef>
                <a:spcPts val="5"/>
              </a:spcBef>
            </a:pPr>
            <a:r>
              <a:rPr dirty="0" sz="1400" spc="-5" b="1">
                <a:latin typeface="Verdana"/>
                <a:cs typeface="Verdana"/>
              </a:rPr>
              <a:t>Pengalaman</a:t>
            </a:r>
            <a:r>
              <a:rPr dirty="0" sz="1400" spc="-35" b="1">
                <a:latin typeface="Verdana"/>
                <a:cs typeface="Verdana"/>
              </a:rPr>
              <a:t> </a:t>
            </a:r>
            <a:r>
              <a:rPr dirty="0" sz="1400" spc="-5" b="1">
                <a:latin typeface="Verdana"/>
                <a:cs typeface="Verdana"/>
              </a:rPr>
              <a:t>Profesi</a:t>
            </a:r>
            <a:endParaRPr sz="1400">
              <a:latin typeface="Verdana"/>
              <a:cs typeface="Verdana"/>
            </a:endParaRPr>
          </a:p>
          <a:p>
            <a:pPr algn="ctr" marL="263525">
              <a:lnSpc>
                <a:spcPct val="100000"/>
              </a:lnSpc>
              <a:spcBef>
                <a:spcPts val="995"/>
              </a:spcBef>
            </a:pPr>
            <a:r>
              <a:rPr dirty="0" sz="1000" spc="-10" b="1">
                <a:latin typeface="Verdana"/>
                <a:cs typeface="Verdana"/>
              </a:rPr>
              <a:t>Dosen </a:t>
            </a:r>
            <a:r>
              <a:rPr dirty="0" sz="1000" spc="-5" b="1">
                <a:latin typeface="Verdana"/>
                <a:cs typeface="Verdana"/>
              </a:rPr>
              <a:t>/ </a:t>
            </a:r>
            <a:r>
              <a:rPr dirty="0" sz="1000" spc="-10" b="1">
                <a:latin typeface="Verdana"/>
                <a:cs typeface="Verdana"/>
              </a:rPr>
              <a:t>Akademisi </a:t>
            </a:r>
            <a:r>
              <a:rPr dirty="0" sz="1000" spc="-5" b="1">
                <a:latin typeface="Verdana"/>
                <a:cs typeface="Verdana"/>
              </a:rPr>
              <a:t>Politeknik </a:t>
            </a:r>
            <a:r>
              <a:rPr dirty="0" sz="1000" spc="-10" b="1">
                <a:latin typeface="Verdana"/>
                <a:cs typeface="Verdana"/>
              </a:rPr>
              <a:t>Elektronika </a:t>
            </a:r>
            <a:r>
              <a:rPr dirty="0" sz="1000" spc="-5" b="1">
                <a:latin typeface="Verdana"/>
                <a:cs typeface="Verdana"/>
              </a:rPr>
              <a:t>Negeri</a:t>
            </a:r>
            <a:r>
              <a:rPr dirty="0" sz="1000" spc="95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Surabaya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200">
              <a:latin typeface="Verdana"/>
              <a:cs typeface="Verdana"/>
            </a:endParaRPr>
          </a:p>
          <a:p>
            <a:pPr marL="1644650">
              <a:lnSpc>
                <a:spcPct val="100000"/>
              </a:lnSpc>
              <a:spcBef>
                <a:spcPts val="944"/>
              </a:spcBef>
            </a:pPr>
            <a:r>
              <a:rPr dirty="0" sz="1400" b="1">
                <a:latin typeface="Verdana"/>
                <a:cs typeface="Verdana"/>
              </a:rPr>
              <a:t>Pengalaman</a:t>
            </a:r>
            <a:r>
              <a:rPr dirty="0" sz="1400" spc="-30" b="1">
                <a:latin typeface="Verdana"/>
                <a:cs typeface="Verdana"/>
              </a:rPr>
              <a:t> </a:t>
            </a:r>
            <a:r>
              <a:rPr dirty="0" sz="1400" b="1">
                <a:latin typeface="Verdana"/>
                <a:cs typeface="Verdana"/>
              </a:rPr>
              <a:t>SPBE</a:t>
            </a:r>
            <a:endParaRPr sz="1400">
              <a:latin typeface="Verdana"/>
              <a:cs typeface="Verdana"/>
            </a:endParaRPr>
          </a:p>
          <a:p>
            <a:pPr algn="just" marL="1420495" marR="127635" indent="-172720">
              <a:lnSpc>
                <a:spcPct val="150000"/>
              </a:lnSpc>
              <a:spcBef>
                <a:spcPts val="145"/>
              </a:spcBef>
              <a:buFont typeface="Arial"/>
              <a:buChar char="•"/>
              <a:tabLst>
                <a:tab pos="1421130" algn="l"/>
              </a:tabLst>
            </a:pPr>
            <a:r>
              <a:rPr dirty="0" sz="1000" spc="-10" b="1">
                <a:latin typeface="Verdana"/>
                <a:cs typeface="Verdana"/>
              </a:rPr>
              <a:t>2018 </a:t>
            </a:r>
            <a:r>
              <a:rPr dirty="0" sz="1000" spc="-5" b="1">
                <a:latin typeface="Verdana"/>
                <a:cs typeface="Verdana"/>
              </a:rPr>
              <a:t>– 2019, Tim Evaluator </a:t>
            </a:r>
            <a:r>
              <a:rPr dirty="0" sz="1000" spc="-10" b="1">
                <a:latin typeface="Verdana"/>
                <a:cs typeface="Verdana"/>
              </a:rPr>
              <a:t>Eksternal dan </a:t>
            </a:r>
            <a:r>
              <a:rPr dirty="0" sz="1000" spc="-5" b="1">
                <a:latin typeface="Verdana"/>
                <a:cs typeface="Verdana"/>
              </a:rPr>
              <a:t>Instruktur  </a:t>
            </a:r>
            <a:r>
              <a:rPr dirty="0" sz="1000" spc="-10" b="1">
                <a:latin typeface="Verdana"/>
                <a:cs typeface="Verdana"/>
              </a:rPr>
              <a:t>Asistensi/Piloting </a:t>
            </a:r>
            <a:r>
              <a:rPr dirty="0" sz="1000" spc="-5" b="1">
                <a:latin typeface="Verdana"/>
                <a:cs typeface="Verdana"/>
              </a:rPr>
              <a:t>Sistem Pemerintahan </a:t>
            </a:r>
            <a:r>
              <a:rPr dirty="0" sz="1000" spc="-10" b="1">
                <a:latin typeface="Verdana"/>
                <a:cs typeface="Verdana"/>
              </a:rPr>
              <a:t>Berbasis </a:t>
            </a:r>
            <a:r>
              <a:rPr dirty="0" sz="1000" spc="-5" b="1">
                <a:latin typeface="Verdana"/>
                <a:cs typeface="Verdana"/>
              </a:rPr>
              <a:t>Elektronik (SPBE),  </a:t>
            </a:r>
            <a:r>
              <a:rPr dirty="0" sz="1000" spc="-10" b="1">
                <a:latin typeface="Verdana"/>
                <a:cs typeface="Verdana"/>
              </a:rPr>
              <a:t>KEMENPANRB</a:t>
            </a:r>
            <a:endParaRPr sz="1000">
              <a:latin typeface="Verdana"/>
              <a:cs typeface="Verdana"/>
            </a:endParaRPr>
          </a:p>
          <a:p>
            <a:pPr marL="1420495" marR="126364" indent="-172720">
              <a:lnSpc>
                <a:spcPct val="150000"/>
              </a:lnSpc>
              <a:buFont typeface="Arial"/>
              <a:buChar char="•"/>
              <a:tabLst>
                <a:tab pos="1420495" algn="l"/>
                <a:tab pos="1421130" algn="l"/>
              </a:tabLst>
            </a:pPr>
            <a:r>
              <a:rPr dirty="0" sz="1000" spc="-10" b="1">
                <a:latin typeface="Verdana"/>
                <a:cs typeface="Verdana"/>
              </a:rPr>
              <a:t>2018 </a:t>
            </a:r>
            <a:r>
              <a:rPr dirty="0" sz="1000" spc="-5" b="1">
                <a:latin typeface="Verdana"/>
                <a:cs typeface="Verdana"/>
              </a:rPr>
              <a:t>–2020, Wakil Tim </a:t>
            </a:r>
            <a:r>
              <a:rPr dirty="0" sz="1000" spc="-10" b="1">
                <a:latin typeface="Verdana"/>
                <a:cs typeface="Verdana"/>
              </a:rPr>
              <a:t>Asesor </a:t>
            </a:r>
            <a:r>
              <a:rPr dirty="0" sz="1000" spc="-5" b="1">
                <a:latin typeface="Verdana"/>
                <a:cs typeface="Verdana"/>
              </a:rPr>
              <a:t>Eksternal </a:t>
            </a:r>
            <a:r>
              <a:rPr dirty="0" sz="1000" spc="-10" b="1">
                <a:latin typeface="Verdana"/>
                <a:cs typeface="Verdana"/>
              </a:rPr>
              <a:t>Sistem </a:t>
            </a:r>
            <a:r>
              <a:rPr dirty="0" sz="1000" spc="-5" b="1">
                <a:latin typeface="Verdana"/>
                <a:cs typeface="Verdana"/>
              </a:rPr>
              <a:t>Pemerintahan  </a:t>
            </a:r>
            <a:r>
              <a:rPr dirty="0" sz="1000" spc="-10" b="1">
                <a:latin typeface="Verdana"/>
                <a:cs typeface="Verdana"/>
              </a:rPr>
              <a:t>Berbasis </a:t>
            </a:r>
            <a:r>
              <a:rPr dirty="0" sz="1000" spc="-5" b="1">
                <a:latin typeface="Verdana"/>
                <a:cs typeface="Verdana"/>
              </a:rPr>
              <a:t>Elektronik </a:t>
            </a:r>
            <a:r>
              <a:rPr dirty="0" sz="1000" spc="-10" b="1">
                <a:latin typeface="Verdana"/>
                <a:cs typeface="Verdana"/>
              </a:rPr>
              <a:t>(SPBE),</a:t>
            </a:r>
            <a:r>
              <a:rPr dirty="0" sz="1000" spc="60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KEMENPANRB</a:t>
            </a:r>
            <a:endParaRPr sz="1000">
              <a:latin typeface="Verdana"/>
              <a:cs typeface="Verdana"/>
            </a:endParaRPr>
          </a:p>
          <a:p>
            <a:pPr marL="1420495" indent="-173355">
              <a:lnSpc>
                <a:spcPct val="100000"/>
              </a:lnSpc>
              <a:spcBef>
                <a:spcPts val="600"/>
              </a:spcBef>
              <a:buFont typeface="Arial"/>
              <a:buChar char="•"/>
              <a:tabLst>
                <a:tab pos="1420495" algn="l"/>
                <a:tab pos="1421130" algn="l"/>
              </a:tabLst>
            </a:pPr>
            <a:r>
              <a:rPr dirty="0" sz="1000" spc="-5" b="1">
                <a:latin typeface="Verdana"/>
                <a:cs typeface="Verdana"/>
              </a:rPr>
              <a:t>2003, Strategi migrasi </a:t>
            </a:r>
            <a:r>
              <a:rPr dirty="0" sz="1000" b="1">
                <a:latin typeface="Verdana"/>
                <a:cs typeface="Verdana"/>
              </a:rPr>
              <a:t>IPv6 </a:t>
            </a:r>
            <a:r>
              <a:rPr dirty="0" sz="1000" spc="-5" b="1">
                <a:latin typeface="Verdana"/>
                <a:cs typeface="Verdana"/>
              </a:rPr>
              <a:t>di Indonesia, APJII </a:t>
            </a:r>
            <a:r>
              <a:rPr dirty="0" sz="1000" spc="-10" b="1">
                <a:latin typeface="Verdana"/>
                <a:cs typeface="Verdana"/>
              </a:rPr>
              <a:t>(Asosiasi</a:t>
            </a:r>
            <a:r>
              <a:rPr dirty="0" sz="1000" spc="140" b="1">
                <a:latin typeface="Verdana"/>
                <a:cs typeface="Verdana"/>
              </a:rPr>
              <a:t> </a:t>
            </a:r>
            <a:r>
              <a:rPr dirty="0" sz="1000" spc="-5" b="1">
                <a:latin typeface="Verdana"/>
                <a:cs typeface="Verdana"/>
              </a:rPr>
              <a:t>Pengusaha</a:t>
            </a:r>
            <a:endParaRPr sz="1000">
              <a:latin typeface="Verdana"/>
              <a:cs typeface="Verdana"/>
            </a:endParaRPr>
          </a:p>
          <a:p>
            <a:pPr algn="just" marL="1420495">
              <a:lnSpc>
                <a:spcPct val="100000"/>
              </a:lnSpc>
              <a:spcBef>
                <a:spcPts val="600"/>
              </a:spcBef>
            </a:pPr>
            <a:r>
              <a:rPr dirty="0" sz="1000" spc="-10" b="1">
                <a:latin typeface="Verdana"/>
                <a:cs typeface="Verdana"/>
              </a:rPr>
              <a:t>Jasa Internet</a:t>
            </a:r>
            <a:r>
              <a:rPr dirty="0" sz="1000" spc="10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Indonesia).</a:t>
            </a:r>
            <a:endParaRPr sz="1000">
              <a:latin typeface="Verdana"/>
              <a:cs typeface="Verdana"/>
            </a:endParaRPr>
          </a:p>
          <a:p>
            <a:pPr algn="just" marL="1420495" marR="126364" indent="-172720">
              <a:lnSpc>
                <a:spcPct val="150000"/>
              </a:lnSpc>
              <a:buFont typeface="Arial"/>
              <a:buChar char="•"/>
              <a:tabLst>
                <a:tab pos="1421130" algn="l"/>
              </a:tabLst>
            </a:pPr>
            <a:r>
              <a:rPr dirty="0" sz="1000" spc="-5" b="1">
                <a:latin typeface="Verdana"/>
                <a:cs typeface="Verdana"/>
              </a:rPr>
              <a:t>2013-2017, </a:t>
            </a:r>
            <a:r>
              <a:rPr dirty="0" sz="1000" b="1">
                <a:latin typeface="Verdana"/>
                <a:cs typeface="Verdana"/>
              </a:rPr>
              <a:t>Tim </a:t>
            </a:r>
            <a:r>
              <a:rPr dirty="0" sz="1000" spc="-5" b="1">
                <a:latin typeface="Verdana"/>
                <a:cs typeface="Verdana"/>
              </a:rPr>
              <a:t>Ahli Network Situational </a:t>
            </a:r>
            <a:r>
              <a:rPr dirty="0" sz="1000" spc="-10" b="1">
                <a:latin typeface="Verdana"/>
                <a:cs typeface="Verdana"/>
              </a:rPr>
              <a:t>Awareness untuk sistem  </a:t>
            </a:r>
            <a:r>
              <a:rPr dirty="0" sz="1000" spc="-5" b="1">
                <a:latin typeface="Verdana"/>
                <a:cs typeface="Verdana"/>
              </a:rPr>
              <a:t>monitoring trafik </a:t>
            </a:r>
            <a:r>
              <a:rPr dirty="0" sz="1000" spc="-10" b="1">
                <a:latin typeface="Verdana"/>
                <a:cs typeface="Verdana"/>
              </a:rPr>
              <a:t>Internet </a:t>
            </a:r>
            <a:r>
              <a:rPr dirty="0" sz="1000" spc="-5" b="1">
                <a:latin typeface="Verdana"/>
                <a:cs typeface="Verdana"/>
              </a:rPr>
              <a:t>Indonesia </a:t>
            </a:r>
            <a:r>
              <a:rPr dirty="0" sz="1000" b="1">
                <a:latin typeface="Verdana"/>
                <a:cs typeface="Verdana"/>
              </a:rPr>
              <a:t>IDSIRTII </a:t>
            </a:r>
            <a:r>
              <a:rPr dirty="0" sz="1000" spc="-5" b="1">
                <a:latin typeface="Verdana"/>
                <a:cs typeface="Verdana"/>
              </a:rPr>
              <a:t>(Indonesia Security  </a:t>
            </a:r>
            <a:r>
              <a:rPr dirty="0" sz="1000" spc="-10" b="1">
                <a:latin typeface="Verdana"/>
                <a:cs typeface="Verdana"/>
              </a:rPr>
              <a:t>Internet </a:t>
            </a:r>
            <a:r>
              <a:rPr dirty="0" sz="1000" spc="-5" b="1">
                <a:latin typeface="Verdana"/>
                <a:cs typeface="Verdana"/>
              </a:rPr>
              <a:t>Response Team </a:t>
            </a:r>
            <a:r>
              <a:rPr dirty="0" sz="1000" b="1">
                <a:latin typeface="Verdana"/>
                <a:cs typeface="Verdana"/>
              </a:rPr>
              <a:t>on </a:t>
            </a:r>
            <a:r>
              <a:rPr dirty="0" sz="1000" spc="-10" b="1">
                <a:latin typeface="Verdana"/>
                <a:cs typeface="Verdana"/>
              </a:rPr>
              <a:t>Internet </a:t>
            </a:r>
            <a:r>
              <a:rPr dirty="0" sz="1000" spc="-5" b="1">
                <a:latin typeface="Verdana"/>
                <a:cs typeface="Verdana"/>
              </a:rPr>
              <a:t>Infrastructure). Aplikasi telah  </a:t>
            </a:r>
            <a:r>
              <a:rPr dirty="0" sz="1000" spc="-10" b="1">
                <a:latin typeface="Verdana"/>
                <a:cs typeface="Verdana"/>
              </a:rPr>
              <a:t>diterapkan </a:t>
            </a:r>
            <a:r>
              <a:rPr dirty="0" sz="1000" spc="-5" b="1">
                <a:latin typeface="Verdana"/>
                <a:cs typeface="Verdana"/>
              </a:rPr>
              <a:t>di</a:t>
            </a:r>
            <a:r>
              <a:rPr dirty="0" sz="1000" spc="20" b="1">
                <a:latin typeface="Verdana"/>
                <a:cs typeface="Verdana"/>
              </a:rPr>
              <a:t> </a:t>
            </a:r>
            <a:r>
              <a:rPr dirty="0" sz="1000" spc="-10" b="1">
                <a:latin typeface="Verdana"/>
                <a:cs typeface="Verdana"/>
              </a:rPr>
              <a:t>IDSIRTII/CC.</a:t>
            </a:r>
            <a:endParaRPr sz="1000">
              <a:latin typeface="Verdana"/>
              <a:cs typeface="Verdan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774435" y="2918460"/>
            <a:ext cx="672465" cy="1626235"/>
            <a:chOff x="5774435" y="2918460"/>
            <a:chExt cx="672465" cy="1626235"/>
          </a:xfrm>
        </p:grpSpPr>
        <p:sp>
          <p:nvSpPr>
            <p:cNvPr id="27" name="object 27"/>
            <p:cNvSpPr/>
            <p:nvPr/>
          </p:nvSpPr>
          <p:spPr>
            <a:xfrm>
              <a:off x="5788151" y="2918460"/>
              <a:ext cx="548639" cy="550163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5774435" y="3872484"/>
              <a:ext cx="672084" cy="67208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 txBox="1">
            <a:spLocks noGrp="1"/>
          </p:cNvSpPr>
          <p:nvPr>
            <p:ph type="title"/>
          </p:nvPr>
        </p:nvSpPr>
        <p:spPr>
          <a:xfrm>
            <a:off x="6416802" y="705358"/>
            <a:ext cx="5636260" cy="36068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200" spc="-10">
                <a:solidFill>
                  <a:srgbClr val="000000"/>
                </a:solidFill>
              </a:rPr>
              <a:t>FERRY ASTIKA SAPUTRA, </a:t>
            </a:r>
            <a:r>
              <a:rPr dirty="0" sz="2200" spc="-5" b="0">
                <a:solidFill>
                  <a:srgbClr val="000000"/>
                </a:solidFill>
                <a:latin typeface="Verdana"/>
                <a:cs typeface="Verdana"/>
              </a:rPr>
              <a:t>S.T.,</a:t>
            </a:r>
            <a:r>
              <a:rPr dirty="0" sz="2200" spc="114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2200" spc="-5" b="0">
                <a:solidFill>
                  <a:srgbClr val="000000"/>
                </a:solidFill>
                <a:latin typeface="Verdana"/>
                <a:cs typeface="Verdana"/>
              </a:rPr>
              <a:t>M.Sc.</a:t>
            </a:r>
            <a:endParaRPr sz="2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3041904"/>
            <a:ext cx="12195810" cy="3694429"/>
            <a:chOff x="1523" y="3041904"/>
            <a:chExt cx="12195810" cy="3694429"/>
          </a:xfrm>
        </p:grpSpPr>
        <p:sp>
          <p:nvSpPr>
            <p:cNvPr id="3" name="object 3"/>
            <p:cNvSpPr/>
            <p:nvPr/>
          </p:nvSpPr>
          <p:spPr>
            <a:xfrm>
              <a:off x="1523" y="3041904"/>
              <a:ext cx="12190730" cy="3557270"/>
            </a:xfrm>
            <a:custGeom>
              <a:avLst/>
              <a:gdLst/>
              <a:ahLst/>
              <a:cxnLst/>
              <a:rect l="l" t="t" r="r" b="b"/>
              <a:pathLst>
                <a:path w="12190730" h="3557270">
                  <a:moveTo>
                    <a:pt x="12190476" y="0"/>
                  </a:moveTo>
                  <a:lnTo>
                    <a:pt x="0" y="0"/>
                  </a:lnTo>
                  <a:lnTo>
                    <a:pt x="0" y="3557016"/>
                  </a:lnTo>
                  <a:lnTo>
                    <a:pt x="12190476" y="3557016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5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736716" y="831849"/>
            <a:ext cx="720090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Verdana"/>
                <a:cs typeface="Verdana"/>
              </a:rPr>
              <a:t>Pusat</a:t>
            </a:r>
            <a:r>
              <a:rPr dirty="0" sz="1000" spc="-50">
                <a:latin typeface="Verdana"/>
                <a:cs typeface="Verdana"/>
              </a:rPr>
              <a:t> </a:t>
            </a:r>
            <a:r>
              <a:rPr dirty="0" sz="1000" spc="-5">
                <a:latin typeface="Verdana"/>
                <a:cs typeface="Verdana"/>
              </a:rPr>
              <a:t>Data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97879" y="118110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582269" y="1389634"/>
            <a:ext cx="6073775" cy="4832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355600" indent="-342900">
              <a:lnSpc>
                <a:spcPct val="100000"/>
              </a:lnSpc>
              <a:spcBef>
                <a:spcPts val="100"/>
              </a:spcBef>
              <a:buAutoNum type="alphaLcPeriod"/>
              <a:tabLst>
                <a:tab pos="355600" algn="l"/>
              </a:tabLst>
            </a:pPr>
            <a:r>
              <a:rPr dirty="0" sz="1200" spc="-5">
                <a:latin typeface="Bookman Uralic"/>
                <a:cs typeface="Bookman Uralic"/>
              </a:rPr>
              <a:t>Layanan Pusat </a:t>
            </a:r>
            <a:r>
              <a:rPr dirty="0" sz="1200">
                <a:latin typeface="Bookman Uralic"/>
                <a:cs typeface="Bookman Uralic"/>
              </a:rPr>
              <a:t>Data </a:t>
            </a:r>
            <a:r>
              <a:rPr dirty="0" sz="1200" spc="-5">
                <a:latin typeface="Bookman Uralic"/>
                <a:cs typeface="Bookman Uralic"/>
              </a:rPr>
              <a:t>adalah penyediaan penyimpanan aplikasi </a:t>
            </a:r>
            <a:r>
              <a:rPr dirty="0" sz="1200">
                <a:latin typeface="Bookman Uralic"/>
                <a:cs typeface="Bookman Uralic"/>
              </a:rPr>
              <a:t>dan</a:t>
            </a:r>
            <a:r>
              <a:rPr dirty="0" sz="1200" spc="100">
                <a:latin typeface="Bookman Uralic"/>
                <a:cs typeface="Bookman Uralic"/>
              </a:rPr>
              <a:t> </a:t>
            </a:r>
            <a:r>
              <a:rPr dirty="0" sz="1200" spc="-5">
                <a:latin typeface="Bookman Uralic"/>
                <a:cs typeface="Bookman Uralic"/>
              </a:rPr>
              <a:t>data.</a:t>
            </a:r>
            <a:endParaRPr sz="1200">
              <a:latin typeface="Bookman Uralic"/>
              <a:cs typeface="Bookman Uralic"/>
            </a:endParaRPr>
          </a:p>
          <a:p>
            <a:pPr algn="just" marL="355600" marR="6985" indent="-342900">
              <a:lnSpc>
                <a:spcPct val="150200"/>
              </a:lnSpc>
              <a:spcBef>
                <a:spcPts val="990"/>
              </a:spcBef>
              <a:buAutoNum type="alphaLcPeriod"/>
              <a:tabLst>
                <a:tab pos="355600" algn="l"/>
              </a:tabLst>
            </a:pPr>
            <a:r>
              <a:rPr dirty="0" sz="1200" spc="-5">
                <a:latin typeface="Bookman Uralic"/>
                <a:cs typeface="Bookman Uralic"/>
              </a:rPr>
              <a:t>Layanan Pusat </a:t>
            </a:r>
            <a:r>
              <a:rPr dirty="0" sz="1200">
                <a:latin typeface="Bookman Uralic"/>
                <a:cs typeface="Bookman Uralic"/>
              </a:rPr>
              <a:t>Data </a:t>
            </a:r>
            <a:r>
              <a:rPr dirty="0" sz="1200" spc="-5">
                <a:latin typeface="Bookman Uralic"/>
                <a:cs typeface="Bookman Uralic"/>
              </a:rPr>
              <a:t>bertujuan untuk </a:t>
            </a:r>
            <a:r>
              <a:rPr dirty="0" sz="1200">
                <a:latin typeface="Bookman Uralic"/>
                <a:cs typeface="Bookman Uralic"/>
              </a:rPr>
              <a:t>menjamin </a:t>
            </a:r>
            <a:r>
              <a:rPr dirty="0" sz="1200" spc="-5">
                <a:latin typeface="Bookman Uralic"/>
                <a:cs typeface="Bookman Uralic"/>
              </a:rPr>
              <a:t>ketersediaan penyimpanan  data bagi Instansi Pusat dan Pemerintah</a:t>
            </a:r>
            <a:r>
              <a:rPr dirty="0" sz="1200" spc="50">
                <a:latin typeface="Bookman Uralic"/>
                <a:cs typeface="Bookman Uralic"/>
              </a:rPr>
              <a:t> </a:t>
            </a:r>
            <a:r>
              <a:rPr dirty="0" sz="1200" spc="-5">
                <a:latin typeface="Bookman Uralic"/>
                <a:cs typeface="Bookman Uralic"/>
              </a:rPr>
              <a:t>Daerah.</a:t>
            </a:r>
            <a:endParaRPr sz="1200">
              <a:latin typeface="Bookman Uralic"/>
              <a:cs typeface="Bookman Uralic"/>
            </a:endParaRPr>
          </a:p>
          <a:p>
            <a:pPr algn="just" marL="355600" marR="6985" indent="-342900">
              <a:lnSpc>
                <a:spcPct val="150000"/>
              </a:lnSpc>
              <a:spcBef>
                <a:spcPts val="1010"/>
              </a:spcBef>
              <a:buAutoNum type="alphaLcPeriod"/>
              <a:tabLst>
                <a:tab pos="355600" algn="l"/>
              </a:tabLst>
            </a:pPr>
            <a:r>
              <a:rPr dirty="0" sz="1200" spc="-5">
                <a:latin typeface="Bookman Uralic"/>
                <a:cs typeface="Bookman Uralic"/>
              </a:rPr>
              <a:t>Layanan Pusat </a:t>
            </a:r>
            <a:r>
              <a:rPr dirty="0" sz="1200">
                <a:latin typeface="Bookman Uralic"/>
                <a:cs typeface="Bookman Uralic"/>
              </a:rPr>
              <a:t>Data </a:t>
            </a:r>
            <a:r>
              <a:rPr dirty="0" sz="1200" spc="-5">
                <a:latin typeface="Bookman Uralic"/>
                <a:cs typeface="Bookman Uralic"/>
              </a:rPr>
              <a:t>dilakukan </a:t>
            </a:r>
            <a:r>
              <a:rPr dirty="0" sz="1200">
                <a:latin typeface="Bookman Uralic"/>
                <a:cs typeface="Bookman Uralic"/>
              </a:rPr>
              <a:t>melalui serangkaian </a:t>
            </a:r>
            <a:r>
              <a:rPr dirty="0" sz="1200" spc="-5">
                <a:latin typeface="Bookman Uralic"/>
                <a:cs typeface="Bookman Uralic"/>
              </a:rPr>
              <a:t>proses </a:t>
            </a:r>
            <a:r>
              <a:rPr dirty="0" sz="1200">
                <a:latin typeface="Bookman Uralic"/>
                <a:cs typeface="Bookman Uralic"/>
              </a:rPr>
              <a:t>pengelolaan  </a:t>
            </a:r>
            <a:r>
              <a:rPr dirty="0" sz="1200" spc="-5">
                <a:latin typeface="Bookman Uralic"/>
                <a:cs typeface="Bookman Uralic"/>
              </a:rPr>
              <a:t>Arsitektur Data, </a:t>
            </a:r>
            <a:r>
              <a:rPr dirty="0" sz="1200">
                <a:latin typeface="Bookman Uralic"/>
                <a:cs typeface="Bookman Uralic"/>
              </a:rPr>
              <a:t>Data </a:t>
            </a:r>
            <a:r>
              <a:rPr dirty="0" sz="1200" spc="-5">
                <a:latin typeface="Bookman Uralic"/>
                <a:cs typeface="Bookman Uralic"/>
              </a:rPr>
              <a:t>Induk, </a:t>
            </a:r>
            <a:r>
              <a:rPr dirty="0" sz="1200">
                <a:latin typeface="Bookman Uralic"/>
                <a:cs typeface="Bookman Uralic"/>
              </a:rPr>
              <a:t>Data </a:t>
            </a:r>
            <a:r>
              <a:rPr dirty="0" sz="1200" spc="-5">
                <a:latin typeface="Bookman Uralic"/>
                <a:cs typeface="Bookman Uralic"/>
              </a:rPr>
              <a:t>Referensi, Basis Data, dan Kualitas  Data.</a:t>
            </a:r>
            <a:endParaRPr sz="1200">
              <a:latin typeface="Bookman Uralic"/>
              <a:cs typeface="Bookman Uralic"/>
            </a:endParaRPr>
          </a:p>
          <a:p>
            <a:pPr algn="just" marL="355600" marR="6350" indent="-342900">
              <a:lnSpc>
                <a:spcPct val="150000"/>
              </a:lnSpc>
              <a:spcBef>
                <a:spcPts val="1000"/>
              </a:spcBef>
              <a:buAutoNum type="alphaLcPeriod"/>
              <a:tabLst>
                <a:tab pos="355600" algn="l"/>
              </a:tabLst>
            </a:pPr>
            <a:r>
              <a:rPr dirty="0" sz="1200" spc="-5">
                <a:latin typeface="Bookman Uralic"/>
                <a:cs typeface="Bookman Uralic"/>
              </a:rPr>
              <a:t>Pusat </a:t>
            </a:r>
            <a:r>
              <a:rPr dirty="0" sz="1200">
                <a:latin typeface="Bookman Uralic"/>
                <a:cs typeface="Bookman Uralic"/>
              </a:rPr>
              <a:t>Data Nasional adalah </a:t>
            </a:r>
            <a:r>
              <a:rPr dirty="0" sz="1200" spc="-5">
                <a:latin typeface="Bookman Uralic"/>
                <a:cs typeface="Bookman Uralic"/>
              </a:rPr>
              <a:t>sekumpulan pusat data </a:t>
            </a:r>
            <a:r>
              <a:rPr dirty="0" sz="1200">
                <a:latin typeface="Bookman Uralic"/>
                <a:cs typeface="Bookman Uralic"/>
              </a:rPr>
              <a:t>yang digunakan  secara </a:t>
            </a:r>
            <a:r>
              <a:rPr dirty="0" sz="1200" spc="-5">
                <a:latin typeface="Bookman Uralic"/>
                <a:cs typeface="Bookman Uralic"/>
              </a:rPr>
              <a:t>bersama dan bagi pakai oleh Instansi Pusat dan Pemerintah </a:t>
            </a:r>
            <a:r>
              <a:rPr dirty="0" sz="1200">
                <a:latin typeface="Bookman Uralic"/>
                <a:cs typeface="Bookman Uralic"/>
              </a:rPr>
              <a:t>Daerah,  </a:t>
            </a:r>
            <a:r>
              <a:rPr dirty="0" sz="1200" spc="-5">
                <a:latin typeface="Bookman Uralic"/>
                <a:cs typeface="Bookman Uralic"/>
              </a:rPr>
              <a:t>dan </a:t>
            </a:r>
            <a:r>
              <a:rPr dirty="0" sz="1200">
                <a:latin typeface="Bookman Uralic"/>
                <a:cs typeface="Bookman Uralic"/>
              </a:rPr>
              <a:t>saling terhubung yang </a:t>
            </a:r>
            <a:r>
              <a:rPr dirty="0" sz="1200" spc="-5">
                <a:latin typeface="Bookman Uralic"/>
                <a:cs typeface="Bookman Uralic"/>
              </a:rPr>
              <a:t>terdiri atas pusat data </a:t>
            </a:r>
            <a:r>
              <a:rPr dirty="0" sz="1200">
                <a:latin typeface="Bookman Uralic"/>
                <a:cs typeface="Bookman Uralic"/>
              </a:rPr>
              <a:t>yang diselenggarakan  </a:t>
            </a:r>
            <a:r>
              <a:rPr dirty="0" sz="1200" spc="-5">
                <a:latin typeface="Bookman Uralic"/>
                <a:cs typeface="Bookman Uralic"/>
              </a:rPr>
              <a:t>oleh Instansi Pusat/Pemerintah </a:t>
            </a:r>
            <a:r>
              <a:rPr dirty="0" sz="1200">
                <a:latin typeface="Bookman Uralic"/>
                <a:cs typeface="Bookman Uralic"/>
              </a:rPr>
              <a:t>Daerah </a:t>
            </a:r>
            <a:r>
              <a:rPr dirty="0" sz="1200" spc="-5">
                <a:latin typeface="Bookman Uralic"/>
                <a:cs typeface="Bookman Uralic"/>
              </a:rPr>
              <a:t>dengan </a:t>
            </a:r>
            <a:r>
              <a:rPr dirty="0" sz="1200">
                <a:latin typeface="Bookman Uralic"/>
                <a:cs typeface="Bookman Uralic"/>
              </a:rPr>
              <a:t>memenuhi </a:t>
            </a:r>
            <a:r>
              <a:rPr dirty="0" sz="1200" spc="-5">
                <a:latin typeface="Bookman Uralic"/>
                <a:cs typeface="Bookman Uralic"/>
              </a:rPr>
              <a:t>persyaratan  pusat data atau pusat data </a:t>
            </a:r>
            <a:r>
              <a:rPr dirty="0" sz="1200">
                <a:latin typeface="Bookman Uralic"/>
                <a:cs typeface="Bookman Uralic"/>
              </a:rPr>
              <a:t>yang </a:t>
            </a:r>
            <a:r>
              <a:rPr dirty="0" sz="1200" spc="-5">
                <a:latin typeface="Bookman Uralic"/>
                <a:cs typeface="Bookman Uralic"/>
              </a:rPr>
              <a:t>dibangun khusus untuk digunakan  </a:t>
            </a:r>
            <a:r>
              <a:rPr dirty="0" sz="1200">
                <a:latin typeface="Bookman Uralic"/>
                <a:cs typeface="Bookman Uralic"/>
              </a:rPr>
              <a:t>secara </a:t>
            </a:r>
            <a:r>
              <a:rPr dirty="0" sz="1200" spc="-5">
                <a:latin typeface="Bookman Uralic"/>
                <a:cs typeface="Bookman Uralic"/>
              </a:rPr>
              <a:t>bersama dan bagi pakai oleh Instansi Pusat dan Pemerintah</a:t>
            </a:r>
            <a:r>
              <a:rPr dirty="0" sz="1200" spc="100">
                <a:latin typeface="Bookman Uralic"/>
                <a:cs typeface="Bookman Uralic"/>
              </a:rPr>
              <a:t> </a:t>
            </a:r>
            <a:r>
              <a:rPr dirty="0" sz="1200" spc="-5">
                <a:latin typeface="Bookman Uralic"/>
                <a:cs typeface="Bookman Uralic"/>
              </a:rPr>
              <a:t>Daerah.</a:t>
            </a:r>
            <a:endParaRPr sz="1200">
              <a:latin typeface="Bookman Uralic"/>
              <a:cs typeface="Bookman Uralic"/>
            </a:endParaRPr>
          </a:p>
          <a:p>
            <a:pPr algn="just" marL="355600" marR="5080" indent="-342900">
              <a:lnSpc>
                <a:spcPct val="150000"/>
              </a:lnSpc>
              <a:spcBef>
                <a:spcPts val="994"/>
              </a:spcBef>
              <a:buAutoNum type="alphaLcPeriod"/>
              <a:tabLst>
                <a:tab pos="355600" algn="l"/>
              </a:tabLst>
            </a:pPr>
            <a:r>
              <a:rPr dirty="0" sz="1200" spc="-5">
                <a:latin typeface="Bookman Uralic"/>
                <a:cs typeface="Bookman Uralic"/>
              </a:rPr>
              <a:t>Kebijakan Layanan Pusat </a:t>
            </a:r>
            <a:r>
              <a:rPr dirty="0" sz="1200">
                <a:latin typeface="Bookman Uralic"/>
                <a:cs typeface="Bookman Uralic"/>
              </a:rPr>
              <a:t>Data merupakan </a:t>
            </a:r>
            <a:r>
              <a:rPr dirty="0" sz="1200" spc="-5">
                <a:latin typeface="Bookman Uralic"/>
                <a:cs typeface="Bookman Uralic"/>
              </a:rPr>
              <a:t>pengaturan </a:t>
            </a:r>
            <a:r>
              <a:rPr dirty="0" sz="1200">
                <a:latin typeface="Bookman Uralic"/>
                <a:cs typeface="Bookman Uralic"/>
              </a:rPr>
              <a:t>mengenai layanan  </a:t>
            </a:r>
            <a:r>
              <a:rPr dirty="0" sz="1200" spc="-5">
                <a:latin typeface="Bookman Uralic"/>
                <a:cs typeface="Bookman Uralic"/>
              </a:rPr>
              <a:t>pusat data di Instansi Pusat </a:t>
            </a:r>
            <a:r>
              <a:rPr dirty="0" sz="1200">
                <a:latin typeface="Bookman Uralic"/>
                <a:cs typeface="Bookman Uralic"/>
              </a:rPr>
              <a:t>dan </a:t>
            </a:r>
            <a:r>
              <a:rPr dirty="0" sz="1200" spc="-5">
                <a:latin typeface="Bookman Uralic"/>
                <a:cs typeface="Bookman Uralic"/>
              </a:rPr>
              <a:t>Pemerintah </a:t>
            </a:r>
            <a:r>
              <a:rPr dirty="0" sz="1200">
                <a:latin typeface="Bookman Uralic"/>
                <a:cs typeface="Bookman Uralic"/>
              </a:rPr>
              <a:t>Daerah yang bertujuan </a:t>
            </a:r>
            <a:r>
              <a:rPr dirty="0" sz="1200" spc="-5">
                <a:latin typeface="Bookman Uralic"/>
                <a:cs typeface="Bookman Uralic"/>
              </a:rPr>
              <a:t>untuk  </a:t>
            </a:r>
            <a:r>
              <a:rPr dirty="0" sz="1200">
                <a:latin typeface="Bookman Uralic"/>
                <a:cs typeface="Bookman Uralic"/>
              </a:rPr>
              <a:t>memberikan </a:t>
            </a:r>
            <a:r>
              <a:rPr dirty="0" sz="1200" spc="-5">
                <a:latin typeface="Bookman Uralic"/>
                <a:cs typeface="Bookman Uralic"/>
              </a:rPr>
              <a:t>panduan dalam </a:t>
            </a:r>
            <a:r>
              <a:rPr dirty="0" sz="1200">
                <a:latin typeface="Bookman Uralic"/>
                <a:cs typeface="Bookman Uralic"/>
              </a:rPr>
              <a:t>pelaksanaan layanan </a:t>
            </a:r>
            <a:r>
              <a:rPr dirty="0" sz="1200" spc="-5">
                <a:latin typeface="Bookman Uralic"/>
                <a:cs typeface="Bookman Uralic"/>
              </a:rPr>
              <a:t>pusat data untuk  </a:t>
            </a:r>
            <a:r>
              <a:rPr dirty="0" sz="1200">
                <a:latin typeface="Bookman Uralic"/>
                <a:cs typeface="Bookman Uralic"/>
              </a:rPr>
              <a:t>menghasilkan </a:t>
            </a:r>
            <a:r>
              <a:rPr dirty="0" sz="1200" spc="-5">
                <a:latin typeface="Bookman Uralic"/>
                <a:cs typeface="Bookman Uralic"/>
              </a:rPr>
              <a:t>Layanan SPBE </a:t>
            </a:r>
            <a:r>
              <a:rPr dirty="0" sz="1200">
                <a:latin typeface="Bookman Uralic"/>
                <a:cs typeface="Bookman Uralic"/>
              </a:rPr>
              <a:t>yang</a:t>
            </a:r>
            <a:r>
              <a:rPr dirty="0" sz="1200" spc="35">
                <a:latin typeface="Bookman Uralic"/>
                <a:cs typeface="Bookman Uralic"/>
              </a:rPr>
              <a:t> </a:t>
            </a:r>
            <a:r>
              <a:rPr dirty="0" sz="1200" spc="-5">
                <a:latin typeface="Bookman Uralic"/>
                <a:cs typeface="Bookman Uralic"/>
              </a:rPr>
              <a:t>terpadu.</a:t>
            </a:r>
            <a:endParaRPr sz="1200">
              <a:latin typeface="Bookman Uralic"/>
              <a:cs typeface="Bookman Uralic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865619" y="1616963"/>
            <a:ext cx="4716780" cy="4318000"/>
            <a:chOff x="6865619" y="1616963"/>
            <a:chExt cx="4716780" cy="4318000"/>
          </a:xfrm>
        </p:grpSpPr>
        <p:sp>
          <p:nvSpPr>
            <p:cNvPr id="13" name="object 13"/>
            <p:cNvSpPr/>
            <p:nvPr/>
          </p:nvSpPr>
          <p:spPr>
            <a:xfrm>
              <a:off x="6865619" y="1616963"/>
              <a:ext cx="4322064" cy="29184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6891527" y="1642871"/>
              <a:ext cx="4219956" cy="28163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9767315" y="3546347"/>
              <a:ext cx="1815083" cy="238810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793223" y="3572256"/>
              <a:ext cx="1712976" cy="22860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29</a:t>
            </a:fld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5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349621" y="782192"/>
            <a:ext cx="149415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Verdana"/>
                <a:cs typeface="Verdana"/>
              </a:rPr>
              <a:t>Verifikasi Data Dukung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112776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59155" y="1290955"/>
          <a:ext cx="11266170" cy="48177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69620"/>
                <a:gridCol w="6122034"/>
                <a:gridCol w="4356100"/>
              </a:tblGrid>
              <a:tr h="3752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23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R="3810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Kriteria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23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7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400" spc="-2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7239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445135"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409575">
                        <a:lnSpc>
                          <a:spcPts val="1639"/>
                        </a:lnSpc>
                        <a:spcBef>
                          <a:spcPts val="4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digunakan</a:t>
                      </a:r>
                      <a:r>
                        <a:rPr dirty="0" sz="1400" spc="-2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 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belum atau telah</a:t>
                      </a:r>
                      <a:r>
                        <a:rPr dirty="0" sz="1400" spc="-1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Draft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atau notulensi rapat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ts val="1655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penyusunan 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</a:t>
                      </a:r>
                      <a:r>
                        <a:rPr dirty="0" sz="1400" spc="-1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365760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digunakan di</a:t>
                      </a:r>
                      <a:r>
                        <a:rPr dirty="0" sz="14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Instansi  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</a:t>
                      </a:r>
                      <a:r>
                        <a:rPr dirty="0" sz="1400" spc="-1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R="3175">
                        <a:lnSpc>
                          <a:spcPts val="162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2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mengatur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R="15240">
                        <a:lnSpc>
                          <a:spcPts val="1639"/>
                        </a:lnSpc>
                        <a:spcBef>
                          <a:spcPts val="90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penggunaan 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untuk sebagian unit kerja/perangkat daerah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data instansi</a:t>
                      </a:r>
                      <a:r>
                        <a:rPr dirty="0" sz="140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504190" indent="-287020">
                        <a:lnSpc>
                          <a:spcPct val="1071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Pengaturan penggunaan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  dalam beberapa unit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kerja/OPD.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896493"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64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2 telah terpenuhi dan kebijakan internal terkait</a:t>
                      </a:r>
                      <a:r>
                        <a:rPr dirty="0" sz="1400" spc="-2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R="372110">
                        <a:lnSpc>
                          <a:spcPts val="1639"/>
                        </a:lnSpc>
                        <a:spcBef>
                          <a:spcPts val="85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mengatur penggunaan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untuk seluruh</a:t>
                      </a:r>
                      <a:r>
                        <a:rPr dirty="0" sz="1400" spc="-2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unit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kerja/perangkat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di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data instansi</a:t>
                      </a:r>
                      <a:r>
                        <a:rPr dirty="0" sz="140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504190" indent="-287020">
                        <a:lnSpc>
                          <a:spcPct val="1071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Pengaturan penggunaan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data  instansi untuk seluruh unit</a:t>
                      </a:r>
                      <a:r>
                        <a:rPr dirty="0" sz="140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kerja/OPD.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280160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terpenuhi,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digunakan di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 mengatur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interkoneksi 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 Pusat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Nasional dan/atau  mengatur penggunaan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Nasional. Selain itu, kebijakan  internal terkait penggunaan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Data di Instansi</a:t>
                      </a:r>
                      <a:r>
                        <a:rPr dirty="0" sz="1400" spc="-2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Pusat/Pemerintah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R="3175">
                        <a:lnSpc>
                          <a:spcPts val="156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Daerah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dievaluasi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secara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Notulensi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rapat/laporan</a:t>
                      </a:r>
                      <a:r>
                        <a:rPr dirty="0" sz="14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evaluasi/telaahan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data</a:t>
                      </a:r>
                      <a:r>
                        <a:rPr dirty="0" sz="140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740968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R="3175">
                        <a:lnSpc>
                          <a:spcPts val="165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4 telah terpenuhi serta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2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R="99060">
                        <a:lnSpc>
                          <a:spcPts val="1639"/>
                        </a:lnSpc>
                        <a:spcBef>
                          <a:spcPts val="8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digunakan di Instansi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SPBE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ditindaklanjuti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 kebijakan</a:t>
                      </a:r>
                      <a:r>
                        <a:rPr dirty="0" sz="14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update/notulensi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rapat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pemutakhiran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indent="-28765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Hasil/rapat tindak lanjut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29</a:t>
            </a:fld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1181100"/>
            <a:ext cx="12195810" cy="5555615"/>
            <a:chOff x="1523" y="1181100"/>
            <a:chExt cx="12195810" cy="5555615"/>
          </a:xfrm>
        </p:grpSpPr>
        <p:sp>
          <p:nvSpPr>
            <p:cNvPr id="3" name="object 3"/>
            <p:cNvSpPr/>
            <p:nvPr/>
          </p:nvSpPr>
          <p:spPr>
            <a:xfrm>
              <a:off x="1523" y="3093720"/>
              <a:ext cx="12190730" cy="3558540"/>
            </a:xfrm>
            <a:custGeom>
              <a:avLst/>
              <a:gdLst/>
              <a:ahLst/>
              <a:cxnLst/>
              <a:rect l="l" t="t" r="r" b="b"/>
              <a:pathLst>
                <a:path w="12190730" h="3558540">
                  <a:moveTo>
                    <a:pt x="12190476" y="0"/>
                  </a:moveTo>
                  <a:lnTo>
                    <a:pt x="0" y="0"/>
                  </a:lnTo>
                  <a:lnTo>
                    <a:pt x="0" y="3558540"/>
                  </a:lnTo>
                  <a:lnTo>
                    <a:pt x="12190476" y="3558540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5897879" y="1181100"/>
              <a:ext cx="340360" cy="43180"/>
            </a:xfrm>
            <a:custGeom>
              <a:avLst/>
              <a:gdLst/>
              <a:ahLst/>
              <a:cxnLst/>
              <a:rect l="l" t="t" r="r" b="b"/>
              <a:pathLst>
                <a:path w="340360" h="43180">
                  <a:moveTo>
                    <a:pt x="0" y="42672"/>
                  </a:moveTo>
                  <a:lnTo>
                    <a:pt x="339851" y="42672"/>
                  </a:lnTo>
                  <a:lnTo>
                    <a:pt x="339851" y="0"/>
                  </a:lnTo>
                  <a:lnTo>
                    <a:pt x="0" y="0"/>
                  </a:lnTo>
                  <a:lnTo>
                    <a:pt x="0" y="4267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549902" y="134823"/>
            <a:ext cx="3440429" cy="5600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5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242940" y="831849"/>
            <a:ext cx="1703705" cy="1778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000" spc="-5">
                <a:latin typeface="Verdana"/>
                <a:cs typeface="Verdana"/>
              </a:rPr>
              <a:t>Contoh Kebijakan</a:t>
            </a:r>
            <a:r>
              <a:rPr dirty="0" sz="1000" spc="-10">
                <a:latin typeface="Verdana"/>
                <a:cs typeface="Verdana"/>
              </a:rPr>
              <a:t> </a:t>
            </a:r>
            <a:r>
              <a:rPr dirty="0" sz="1000" spc="-5">
                <a:latin typeface="Verdana"/>
                <a:cs typeface="Verdana"/>
              </a:rPr>
              <a:t>Internal</a:t>
            </a:r>
            <a:endParaRPr sz="10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1795506" y="6463385"/>
            <a:ext cx="17780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FFFFFF"/>
                </a:solidFill>
                <a:latin typeface="Noto Naskh Arabic UI"/>
                <a:cs typeface="Noto Naskh Arabic UI"/>
              </a:rPr>
              <a:t>32</a:t>
            </a:r>
            <a:endParaRPr sz="1050">
              <a:latin typeface="Noto Naskh Arabic UI"/>
              <a:cs typeface="Noto Naskh Arabic U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1094232"/>
            <a:ext cx="10829925" cy="5763895"/>
            <a:chOff x="0" y="1094232"/>
            <a:chExt cx="10829925" cy="5763895"/>
          </a:xfrm>
        </p:grpSpPr>
        <p:sp>
          <p:nvSpPr>
            <p:cNvPr id="13" name="object 13"/>
            <p:cNvSpPr/>
            <p:nvPr/>
          </p:nvSpPr>
          <p:spPr>
            <a:xfrm>
              <a:off x="4588764" y="1094232"/>
              <a:ext cx="6240780" cy="57637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4735067" y="1223772"/>
              <a:ext cx="5952744" cy="55016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4690617" y="1179320"/>
              <a:ext cx="6042025" cy="5590540"/>
            </a:xfrm>
            <a:custGeom>
              <a:avLst/>
              <a:gdLst/>
              <a:ahLst/>
              <a:cxnLst/>
              <a:rect l="l" t="t" r="r" b="b"/>
              <a:pathLst>
                <a:path w="6042025" h="5590540">
                  <a:moveTo>
                    <a:pt x="0" y="5590540"/>
                  </a:moveTo>
                  <a:lnTo>
                    <a:pt x="6041644" y="5590540"/>
                  </a:lnTo>
                  <a:lnTo>
                    <a:pt x="6041644" y="0"/>
                  </a:lnTo>
                  <a:lnTo>
                    <a:pt x="0" y="0"/>
                  </a:lnTo>
                  <a:lnTo>
                    <a:pt x="0" y="559054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0" y="2843783"/>
              <a:ext cx="4695444" cy="128015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12776" y="2973324"/>
              <a:ext cx="4440936" cy="9906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68326" y="2928874"/>
              <a:ext cx="4530090" cy="1079500"/>
            </a:xfrm>
            <a:custGeom>
              <a:avLst/>
              <a:gdLst/>
              <a:ahLst/>
              <a:cxnLst/>
              <a:rect l="l" t="t" r="r" b="b"/>
              <a:pathLst>
                <a:path w="4530090" h="1079500">
                  <a:moveTo>
                    <a:pt x="0" y="1079500"/>
                  </a:moveTo>
                  <a:lnTo>
                    <a:pt x="4529836" y="1079500"/>
                  </a:lnTo>
                  <a:lnTo>
                    <a:pt x="4529836" y="0"/>
                  </a:lnTo>
                  <a:lnTo>
                    <a:pt x="0" y="0"/>
                  </a:lnTo>
                  <a:lnTo>
                    <a:pt x="0" y="107950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729228" y="1589532"/>
              <a:ext cx="914400" cy="597535"/>
            </a:xfrm>
            <a:custGeom>
              <a:avLst/>
              <a:gdLst/>
              <a:ahLst/>
              <a:cxnLst/>
              <a:rect l="l" t="t" r="r" b="b"/>
              <a:pathLst>
                <a:path w="914400" h="597535">
                  <a:moveTo>
                    <a:pt x="615696" y="0"/>
                  </a:moveTo>
                  <a:lnTo>
                    <a:pt x="615696" y="149351"/>
                  </a:lnTo>
                  <a:lnTo>
                    <a:pt x="0" y="149351"/>
                  </a:lnTo>
                  <a:lnTo>
                    <a:pt x="0" y="448055"/>
                  </a:lnTo>
                  <a:lnTo>
                    <a:pt x="615696" y="448055"/>
                  </a:lnTo>
                  <a:lnTo>
                    <a:pt x="615696" y="597407"/>
                  </a:lnTo>
                  <a:lnTo>
                    <a:pt x="914400" y="298703"/>
                  </a:lnTo>
                  <a:lnTo>
                    <a:pt x="615696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729228" y="1589532"/>
              <a:ext cx="914400" cy="597535"/>
            </a:xfrm>
            <a:custGeom>
              <a:avLst/>
              <a:gdLst/>
              <a:ahLst/>
              <a:cxnLst/>
              <a:rect l="l" t="t" r="r" b="b"/>
              <a:pathLst>
                <a:path w="914400" h="597535">
                  <a:moveTo>
                    <a:pt x="0" y="149351"/>
                  </a:moveTo>
                  <a:lnTo>
                    <a:pt x="615696" y="149351"/>
                  </a:lnTo>
                  <a:lnTo>
                    <a:pt x="615696" y="0"/>
                  </a:lnTo>
                  <a:lnTo>
                    <a:pt x="914400" y="298703"/>
                  </a:lnTo>
                  <a:lnTo>
                    <a:pt x="615696" y="597407"/>
                  </a:lnTo>
                  <a:lnTo>
                    <a:pt x="615696" y="448055"/>
                  </a:lnTo>
                  <a:lnTo>
                    <a:pt x="0" y="448055"/>
                  </a:lnTo>
                  <a:lnTo>
                    <a:pt x="0" y="149351"/>
                  </a:lnTo>
                  <a:close/>
                </a:path>
              </a:pathLst>
            </a:custGeom>
            <a:ln w="12700">
              <a:solidFill>
                <a:srgbClr val="2E63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3639311" y="5268467"/>
              <a:ext cx="914400" cy="597535"/>
            </a:xfrm>
            <a:custGeom>
              <a:avLst/>
              <a:gdLst/>
              <a:ahLst/>
              <a:cxnLst/>
              <a:rect l="l" t="t" r="r" b="b"/>
              <a:pathLst>
                <a:path w="914400" h="597535">
                  <a:moveTo>
                    <a:pt x="615696" y="0"/>
                  </a:moveTo>
                  <a:lnTo>
                    <a:pt x="615696" y="149351"/>
                  </a:lnTo>
                  <a:lnTo>
                    <a:pt x="0" y="149351"/>
                  </a:lnTo>
                  <a:lnTo>
                    <a:pt x="0" y="448055"/>
                  </a:lnTo>
                  <a:lnTo>
                    <a:pt x="615696" y="448055"/>
                  </a:lnTo>
                  <a:lnTo>
                    <a:pt x="615696" y="597407"/>
                  </a:lnTo>
                  <a:lnTo>
                    <a:pt x="914400" y="298703"/>
                  </a:lnTo>
                  <a:lnTo>
                    <a:pt x="615696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3639311" y="5268467"/>
              <a:ext cx="914400" cy="597535"/>
            </a:xfrm>
            <a:custGeom>
              <a:avLst/>
              <a:gdLst/>
              <a:ahLst/>
              <a:cxnLst/>
              <a:rect l="l" t="t" r="r" b="b"/>
              <a:pathLst>
                <a:path w="914400" h="597535">
                  <a:moveTo>
                    <a:pt x="0" y="149351"/>
                  </a:moveTo>
                  <a:lnTo>
                    <a:pt x="615696" y="149351"/>
                  </a:lnTo>
                  <a:lnTo>
                    <a:pt x="615696" y="0"/>
                  </a:lnTo>
                  <a:lnTo>
                    <a:pt x="914400" y="298703"/>
                  </a:lnTo>
                  <a:lnTo>
                    <a:pt x="615696" y="597407"/>
                  </a:lnTo>
                  <a:lnTo>
                    <a:pt x="615696" y="448055"/>
                  </a:lnTo>
                  <a:lnTo>
                    <a:pt x="0" y="448055"/>
                  </a:lnTo>
                  <a:lnTo>
                    <a:pt x="0" y="149351"/>
                  </a:lnTo>
                  <a:close/>
                </a:path>
              </a:pathLst>
            </a:custGeom>
            <a:ln w="12700">
              <a:solidFill>
                <a:srgbClr val="2E63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3639311" y="5815584"/>
              <a:ext cx="914400" cy="597535"/>
            </a:xfrm>
            <a:custGeom>
              <a:avLst/>
              <a:gdLst/>
              <a:ahLst/>
              <a:cxnLst/>
              <a:rect l="l" t="t" r="r" b="b"/>
              <a:pathLst>
                <a:path w="914400" h="597535">
                  <a:moveTo>
                    <a:pt x="615696" y="0"/>
                  </a:moveTo>
                  <a:lnTo>
                    <a:pt x="615696" y="149351"/>
                  </a:lnTo>
                  <a:lnTo>
                    <a:pt x="0" y="149351"/>
                  </a:lnTo>
                  <a:lnTo>
                    <a:pt x="0" y="448055"/>
                  </a:lnTo>
                  <a:lnTo>
                    <a:pt x="615696" y="448055"/>
                  </a:lnTo>
                  <a:lnTo>
                    <a:pt x="615696" y="597407"/>
                  </a:lnTo>
                  <a:lnTo>
                    <a:pt x="914400" y="298703"/>
                  </a:lnTo>
                  <a:lnTo>
                    <a:pt x="615696" y="0"/>
                  </a:lnTo>
                  <a:close/>
                </a:path>
              </a:pathLst>
            </a:custGeom>
            <a:solidFill>
              <a:srgbClr val="4189B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639311" y="5815584"/>
              <a:ext cx="914400" cy="597535"/>
            </a:xfrm>
            <a:custGeom>
              <a:avLst/>
              <a:gdLst/>
              <a:ahLst/>
              <a:cxnLst/>
              <a:rect l="l" t="t" r="r" b="b"/>
              <a:pathLst>
                <a:path w="914400" h="597535">
                  <a:moveTo>
                    <a:pt x="0" y="149351"/>
                  </a:moveTo>
                  <a:lnTo>
                    <a:pt x="615696" y="149351"/>
                  </a:lnTo>
                  <a:lnTo>
                    <a:pt x="615696" y="0"/>
                  </a:lnTo>
                  <a:lnTo>
                    <a:pt x="914400" y="298703"/>
                  </a:lnTo>
                  <a:lnTo>
                    <a:pt x="615696" y="597407"/>
                  </a:lnTo>
                  <a:lnTo>
                    <a:pt x="615696" y="448055"/>
                  </a:lnTo>
                  <a:lnTo>
                    <a:pt x="0" y="448055"/>
                  </a:lnTo>
                  <a:lnTo>
                    <a:pt x="0" y="149351"/>
                  </a:lnTo>
                  <a:close/>
                </a:path>
              </a:pathLst>
            </a:custGeom>
            <a:ln w="12700">
              <a:solidFill>
                <a:srgbClr val="2E638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5" name="object 25"/>
          <p:cNvSpPr txBox="1"/>
          <p:nvPr/>
        </p:nvSpPr>
        <p:spPr>
          <a:xfrm>
            <a:off x="2928873" y="1763649"/>
            <a:ext cx="596900" cy="23939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8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864611" y="5440781"/>
            <a:ext cx="642620" cy="82232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5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 marL="57785">
              <a:lnSpc>
                <a:spcPct val="100000"/>
              </a:lnSpc>
              <a:spcBef>
                <a:spcPts val="1180"/>
              </a:spcBef>
            </a:pP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Level</a:t>
            </a:r>
            <a:r>
              <a:rPr dirty="0" sz="1400" spc="-8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26007" y="6491427"/>
            <a:ext cx="3208020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solidFill>
                  <a:srgbClr val="FF0000"/>
                </a:solidFill>
                <a:latin typeface="Arial"/>
                <a:cs typeface="Arial"/>
              </a:rPr>
              <a:t>Ditambah </a:t>
            </a:r>
            <a:r>
              <a:rPr dirty="0" sz="1400">
                <a:solidFill>
                  <a:srgbClr val="FF0000"/>
                </a:solidFill>
                <a:latin typeface="Arial"/>
                <a:cs typeface="Arial"/>
              </a:rPr>
              <a:t>dengan REVIEW</a:t>
            </a:r>
            <a:r>
              <a:rPr dirty="0" sz="1400" spc="-95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 sz="1400">
                <a:solidFill>
                  <a:srgbClr val="FF0000"/>
                </a:solidFill>
                <a:latin typeface="Arial"/>
                <a:cs typeface="Arial"/>
              </a:rPr>
              <a:t>KEBIJAKAN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" y="0"/>
            <a:ext cx="6779895" cy="6856730"/>
          </a:xfrm>
          <a:custGeom>
            <a:avLst/>
            <a:gdLst/>
            <a:ahLst/>
            <a:cxnLst/>
            <a:rect l="l" t="t" r="r" b="b"/>
            <a:pathLst>
              <a:path w="6779895" h="6856730">
                <a:moveTo>
                  <a:pt x="6779313" y="0"/>
                </a:moveTo>
                <a:lnTo>
                  <a:pt x="0" y="0"/>
                </a:lnTo>
                <a:lnTo>
                  <a:pt x="0" y="6856475"/>
                </a:lnTo>
                <a:lnTo>
                  <a:pt x="3050159" y="6856475"/>
                </a:lnTo>
                <a:lnTo>
                  <a:pt x="6779313" y="0"/>
                </a:lnTo>
                <a:close/>
              </a:path>
            </a:pathLst>
          </a:custGeom>
          <a:solidFill>
            <a:srgbClr val="C00000">
              <a:alpha val="73724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939531" y="224104"/>
            <a:ext cx="3855720" cy="9417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2705100">
              <a:lnSpc>
                <a:spcPct val="100099"/>
              </a:lnSpc>
              <a:spcBef>
                <a:spcPts val="100"/>
              </a:spcBef>
            </a:pP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M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ATERI 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INSTRUMEN</a:t>
            </a:r>
            <a:r>
              <a:rPr dirty="0" sz="2000" spc="-9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PEMANTAUAN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DAN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EVALUASI</a:t>
            </a:r>
            <a:r>
              <a:rPr dirty="0" sz="2000" spc="-1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SPBE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73115" y="4869941"/>
            <a:ext cx="6440170" cy="17348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978275">
              <a:lnSpc>
                <a:spcPct val="100000"/>
              </a:lnSpc>
              <a:spcBef>
                <a:spcPts val="95"/>
              </a:spcBef>
            </a:pPr>
            <a:r>
              <a:rPr dirty="0" sz="4000" spc="-10" b="1">
                <a:solidFill>
                  <a:srgbClr val="C00000"/>
                </a:solidFill>
                <a:latin typeface="Verdana"/>
                <a:cs typeface="Verdana"/>
              </a:rPr>
              <a:t>DOMAIN  </a:t>
            </a:r>
            <a:r>
              <a:rPr dirty="0" sz="4000" spc="-5" b="1">
                <a:solidFill>
                  <a:srgbClr val="FFFFFF"/>
                </a:solidFill>
                <a:latin typeface="Verdana"/>
                <a:cs typeface="Verdana"/>
              </a:rPr>
              <a:t>KEBI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JAKAN</a:t>
            </a:r>
            <a:r>
              <a:rPr dirty="0" sz="4000" spc="-5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INTERNAL</a:t>
            </a:r>
            <a:endParaRPr sz="4000">
              <a:latin typeface="Verdana"/>
              <a:cs typeface="Verdana"/>
            </a:endParaRPr>
          </a:p>
          <a:p>
            <a:pPr marL="2526030">
              <a:lnSpc>
                <a:spcPct val="100000"/>
              </a:lnSpc>
              <a:spcBef>
                <a:spcPts val="20"/>
              </a:spcBef>
            </a:pPr>
            <a:r>
              <a:rPr dirty="0" sz="3200" b="1" i="1">
                <a:solidFill>
                  <a:srgbClr val="C00000"/>
                </a:solidFill>
                <a:latin typeface="Verdana"/>
                <a:cs typeface="Verdana"/>
              </a:rPr>
              <a:t>INDIKATOR</a:t>
            </a:r>
            <a:r>
              <a:rPr dirty="0" sz="3200" spc="-75" b="1" i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 i="1">
                <a:solidFill>
                  <a:srgbClr val="C00000"/>
                </a:solidFill>
                <a:latin typeface="Verdana"/>
                <a:cs typeface="Verdana"/>
              </a:rPr>
              <a:t>6-10</a:t>
            </a:r>
            <a:endParaRPr sz="32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18515" y="295656"/>
            <a:ext cx="6004560" cy="4735195"/>
            <a:chOff x="318515" y="295656"/>
            <a:chExt cx="6004560" cy="4735195"/>
          </a:xfrm>
        </p:grpSpPr>
        <p:sp>
          <p:nvSpPr>
            <p:cNvPr id="6" name="object 6"/>
            <p:cNvSpPr/>
            <p:nvPr/>
          </p:nvSpPr>
          <p:spPr>
            <a:xfrm>
              <a:off x="2887980" y="1595628"/>
              <a:ext cx="3435096" cy="3435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18515" y="295656"/>
              <a:ext cx="681228" cy="8961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3041904"/>
            <a:ext cx="12195810" cy="3694429"/>
            <a:chOff x="1523" y="3041904"/>
            <a:chExt cx="12195810" cy="3694429"/>
          </a:xfrm>
        </p:grpSpPr>
        <p:sp>
          <p:nvSpPr>
            <p:cNvPr id="3" name="object 3"/>
            <p:cNvSpPr/>
            <p:nvPr/>
          </p:nvSpPr>
          <p:spPr>
            <a:xfrm>
              <a:off x="1524" y="3041916"/>
              <a:ext cx="12190730" cy="3557270"/>
            </a:xfrm>
            <a:custGeom>
              <a:avLst/>
              <a:gdLst/>
              <a:ahLst/>
              <a:cxnLst/>
              <a:rect l="l" t="t" r="r" b="b"/>
              <a:pathLst>
                <a:path w="12190730" h="3557270">
                  <a:moveTo>
                    <a:pt x="12190476" y="0"/>
                  </a:moveTo>
                  <a:lnTo>
                    <a:pt x="0" y="0"/>
                  </a:lnTo>
                  <a:lnTo>
                    <a:pt x="0" y="779005"/>
                  </a:lnTo>
                  <a:lnTo>
                    <a:pt x="0" y="3557003"/>
                  </a:lnTo>
                  <a:lnTo>
                    <a:pt x="12190476" y="3557003"/>
                  </a:lnTo>
                  <a:lnTo>
                    <a:pt x="12190476" y="779005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6</a:t>
            </a:r>
          </a:p>
        </p:txBody>
      </p:sp>
      <p:sp>
        <p:nvSpPr>
          <p:cNvPr id="7" name="object 7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74650" y="1091438"/>
          <a:ext cx="11449050" cy="53359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3320"/>
                <a:gridCol w="6085205"/>
                <a:gridCol w="2672715"/>
                <a:gridCol w="1508759"/>
              </a:tblGrid>
              <a:tr h="7315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Domain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Internal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Aspek</a:t>
                      </a:r>
                      <a:r>
                        <a:rPr dirty="0" sz="16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63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 marR="302260">
                        <a:lnSpc>
                          <a:spcPts val="1920"/>
                        </a:lnSpc>
                        <a:spcBef>
                          <a:spcPts val="25"/>
                        </a:spcBef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 Internal</a:t>
                      </a:r>
                      <a:r>
                        <a:rPr dirty="0" sz="16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Tata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58419">
                        <a:lnSpc>
                          <a:spcPts val="1795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Kelola</a:t>
                      </a:r>
                      <a:r>
                        <a:rPr dirty="0" sz="1600" spc="-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355726">
                <a:tc>
                  <a:txBody>
                    <a:bodyPr/>
                    <a:lstStyle/>
                    <a:p>
                      <a:pPr marL="57150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Indikator</a:t>
                      </a:r>
                      <a:r>
                        <a:rPr dirty="0" sz="14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Tingkat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Kematangan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Internal </a:t>
                      </a:r>
                      <a:r>
                        <a:rPr dirty="0" sz="1400" spc="-10" b="1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Jaringan Intra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1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5726">
                <a:tc>
                  <a:txBody>
                    <a:bodyPr/>
                    <a:lstStyle/>
                    <a:p>
                      <a:pPr marL="288925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1270">
                        <a:lnSpc>
                          <a:spcPts val="1630"/>
                        </a:lnSpc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Kriteria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09575">
                        <a:lnSpc>
                          <a:spcPts val="1630"/>
                        </a:lnSpc>
                      </a:pPr>
                      <a:r>
                        <a:rPr dirty="0" sz="1400" spc="-5" b="1">
                          <a:latin typeface="Arial"/>
                          <a:cs typeface="Arial"/>
                        </a:rPr>
                        <a:t>Capaian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 marL="635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177165">
                        <a:lnSpc>
                          <a:spcPts val="1639"/>
                        </a:lnSpc>
                        <a:spcBef>
                          <a:spcPts val="5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Instansi Pusat/Pemerintah Daerah belum</a:t>
                      </a:r>
                      <a:r>
                        <a:rPr dirty="0" sz="1400" spc="-229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atau  telah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53439">
                <a:tc>
                  <a:txBody>
                    <a:bodyPr/>
                    <a:lstStyle/>
                    <a:p>
                      <a:pPr algn="ctr" marL="635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>
                        <a:lnSpc>
                          <a:spcPts val="1639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Instansi Pusat/Pemerintah Daerah telah</a:t>
                      </a:r>
                      <a:r>
                        <a:rPr dirty="0" sz="1400" spc="-2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608965">
                        <a:lnSpc>
                          <a:spcPct val="99000"/>
                        </a:lnSpc>
                        <a:spcBef>
                          <a:spcPts val="1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terkait Layanan Jaringan Intra Instansi Pusat/Pemerintah Daerah</a:t>
                      </a:r>
                      <a:r>
                        <a:rPr dirty="0" sz="1400" spc="-2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 mengatur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untuk sebagian unit kerja/perangkat daerah di Instansi  Pusat/Pemerintah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995807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7200" marR="424180">
                        <a:lnSpc>
                          <a:spcPct val="989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2 telah terpenuhi dan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Instansi  Pusat/Pemerintah Daerah telah mengatur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untuk seluruh unit</a:t>
                      </a:r>
                      <a:r>
                        <a:rPr dirty="0" sz="1400" spc="-2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kerja/perangkat  daerah di Instansi Pusat/Pemerintah</a:t>
                      </a:r>
                      <a:r>
                        <a:rPr dirty="0" sz="1400" spc="-1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1066850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27305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 dan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Instansi  Pusat/Pemerintah Daerah telah mengatur interkoneksi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Instansi</a:t>
                      </a:r>
                      <a:r>
                        <a:rPr dirty="0" sz="1400" spc="-20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Pusat/Pemerintah  Daerah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Intra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Pemerintah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dan/atau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Intra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70485">
                        <a:lnSpc>
                          <a:spcPts val="1639"/>
                        </a:lnSpc>
                        <a:spcBef>
                          <a:spcPts val="3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lain. Selain itu,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Instansi Pusat/Pemerintah Daerah</a:t>
                      </a:r>
                      <a:r>
                        <a:rPr dirty="0" sz="1400" spc="-2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dievaluasi secara</a:t>
                      </a:r>
                      <a:r>
                        <a:rPr dirty="0" sz="14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537019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19050">
                        <a:lnSpc>
                          <a:spcPts val="1639"/>
                        </a:lnSpc>
                        <a:spcBef>
                          <a:spcPts val="49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4 telah terpenuhi serta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evaluasi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400" spc="-2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 Intra Instansi Pusat/Pemerintah Daerah telah ditindaklanjuti dengan kebijakan</a:t>
                      </a:r>
                      <a:r>
                        <a:rPr dirty="0" sz="1400" spc="-2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22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34</a:t>
            </a:fld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2677667"/>
            <a:ext cx="12195810" cy="4058920"/>
            <a:chOff x="1523" y="2677667"/>
            <a:chExt cx="12195810" cy="4058920"/>
          </a:xfrm>
        </p:grpSpPr>
        <p:sp>
          <p:nvSpPr>
            <p:cNvPr id="3" name="object 3"/>
            <p:cNvSpPr/>
            <p:nvPr/>
          </p:nvSpPr>
          <p:spPr>
            <a:xfrm>
              <a:off x="1523" y="3041903"/>
              <a:ext cx="12190730" cy="3557270"/>
            </a:xfrm>
            <a:custGeom>
              <a:avLst/>
              <a:gdLst/>
              <a:ahLst/>
              <a:cxnLst/>
              <a:rect l="l" t="t" r="r" b="b"/>
              <a:pathLst>
                <a:path w="12190730" h="3557270">
                  <a:moveTo>
                    <a:pt x="12190476" y="0"/>
                  </a:moveTo>
                  <a:lnTo>
                    <a:pt x="0" y="0"/>
                  </a:lnTo>
                  <a:lnTo>
                    <a:pt x="0" y="3557016"/>
                  </a:lnTo>
                  <a:lnTo>
                    <a:pt x="12190476" y="3557016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6620255" y="2677667"/>
              <a:ext cx="5466588" cy="353415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6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708016" y="834390"/>
            <a:ext cx="2778125" cy="3149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5">
                <a:latin typeface="Verdana"/>
                <a:cs typeface="Verdana"/>
              </a:rPr>
              <a:t>Jaringan Intra</a:t>
            </a:r>
            <a:r>
              <a:rPr dirty="0" sz="1900" spc="-40">
                <a:latin typeface="Verdana"/>
                <a:cs typeface="Verdana"/>
              </a:rPr>
              <a:t> </a:t>
            </a:r>
            <a:r>
              <a:rPr dirty="0" sz="1900" spc="-5">
                <a:latin typeface="Verdana"/>
                <a:cs typeface="Verdana"/>
              </a:rPr>
              <a:t>Instansi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97879" y="118110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55600" marR="335915" indent="-342900">
              <a:lnSpc>
                <a:spcPct val="99700"/>
              </a:lnSpc>
              <a:spcBef>
                <a:spcPts val="105"/>
              </a:spcBef>
              <a:buAutoNum type="alphaLcPeriod"/>
              <a:tabLst>
                <a:tab pos="361315" algn="l"/>
                <a:tab pos="361950" algn="l"/>
              </a:tabLst>
            </a:pPr>
            <a:r>
              <a:rPr dirty="0" spc="-5"/>
              <a:t>Jaringan </a:t>
            </a:r>
            <a:r>
              <a:rPr dirty="0"/>
              <a:t>Intra </a:t>
            </a:r>
            <a:r>
              <a:rPr dirty="0" spc="-5"/>
              <a:t>adalah jaringan </a:t>
            </a:r>
            <a:r>
              <a:rPr dirty="0" spc="-5" b="1">
                <a:latin typeface="Bookman Uralic"/>
                <a:cs typeface="Bookman Uralic"/>
              </a:rPr>
              <a:t>tertutup </a:t>
            </a:r>
            <a:r>
              <a:rPr dirty="0" spc="5"/>
              <a:t>yang  </a:t>
            </a:r>
            <a:r>
              <a:rPr dirty="0" spc="-5" b="1">
                <a:latin typeface="Bookman Uralic"/>
                <a:cs typeface="Bookman Uralic"/>
              </a:rPr>
              <a:t>menghubungkan </a:t>
            </a:r>
            <a:r>
              <a:rPr dirty="0" spc="-5"/>
              <a:t>antar simpul </a:t>
            </a:r>
            <a:r>
              <a:rPr dirty="0" spc="-5" b="1">
                <a:latin typeface="Bookman Uralic"/>
                <a:cs typeface="Bookman Uralic"/>
              </a:rPr>
              <a:t>jaringan </a:t>
            </a:r>
            <a:r>
              <a:rPr dirty="0" spc="-5"/>
              <a:t>dalam suatu  </a:t>
            </a:r>
            <a:r>
              <a:rPr dirty="0" spc="-5" b="1">
                <a:latin typeface="Bookman Uralic"/>
                <a:cs typeface="Bookman Uralic"/>
              </a:rPr>
              <a:t>organisasi</a:t>
            </a:r>
            <a:r>
              <a:rPr dirty="0" spc="-5"/>
              <a:t>.</a:t>
            </a:r>
          </a:p>
          <a:p>
            <a:pPr marL="355600" marR="5080" indent="-342900">
              <a:lnSpc>
                <a:spcPct val="100000"/>
              </a:lnSpc>
              <a:spcBef>
                <a:spcPts val="1019"/>
              </a:spcBef>
              <a:buAutoNum type="alphaLcPeriod"/>
              <a:tabLst>
                <a:tab pos="361315" algn="l"/>
                <a:tab pos="361950" algn="l"/>
              </a:tabLst>
            </a:pPr>
            <a:r>
              <a:rPr dirty="0" spc="-5"/>
              <a:t>Jaringan </a:t>
            </a:r>
            <a:r>
              <a:rPr dirty="0"/>
              <a:t>Intra Instansi </a:t>
            </a:r>
            <a:r>
              <a:rPr dirty="0" spc="-5"/>
              <a:t>Pusat </a:t>
            </a:r>
            <a:r>
              <a:rPr dirty="0"/>
              <a:t>dan </a:t>
            </a:r>
            <a:r>
              <a:rPr dirty="0" spc="-5"/>
              <a:t>Pemerintah </a:t>
            </a:r>
            <a:r>
              <a:rPr dirty="0"/>
              <a:t>Daerah  </a:t>
            </a:r>
            <a:r>
              <a:rPr dirty="0" spc="-5"/>
              <a:t>merupakan </a:t>
            </a:r>
            <a:r>
              <a:rPr dirty="0" spc="-5" b="1">
                <a:latin typeface="Bookman Uralic"/>
                <a:cs typeface="Bookman Uralic"/>
              </a:rPr>
              <a:t>Jaringan Intra </a:t>
            </a:r>
            <a:r>
              <a:rPr dirty="0"/>
              <a:t>yang </a:t>
            </a:r>
            <a:r>
              <a:rPr dirty="0" spc="-5"/>
              <a:t>diselenggarakan oleh  </a:t>
            </a:r>
            <a:r>
              <a:rPr dirty="0"/>
              <a:t>Instansi </a:t>
            </a:r>
            <a:r>
              <a:rPr dirty="0" spc="-5"/>
              <a:t>Pusat </a:t>
            </a:r>
            <a:r>
              <a:rPr dirty="0"/>
              <a:t>dan </a:t>
            </a:r>
            <a:r>
              <a:rPr dirty="0" spc="-5"/>
              <a:t>Pemerintah </a:t>
            </a:r>
            <a:r>
              <a:rPr dirty="0"/>
              <a:t>Daerah </a:t>
            </a:r>
            <a:r>
              <a:rPr dirty="0" spc="-5" b="1">
                <a:latin typeface="Bookman Uralic"/>
                <a:cs typeface="Bookman Uralic"/>
              </a:rPr>
              <a:t>untuk  menghubungkan antar </a:t>
            </a:r>
            <a:r>
              <a:rPr dirty="0" b="1">
                <a:latin typeface="Bookman Uralic"/>
                <a:cs typeface="Bookman Uralic"/>
              </a:rPr>
              <a:t>simpul </a:t>
            </a:r>
            <a:r>
              <a:rPr dirty="0" spc="-5" b="1">
                <a:latin typeface="Bookman Uralic"/>
                <a:cs typeface="Bookman Uralic"/>
              </a:rPr>
              <a:t>jaringan </a:t>
            </a:r>
            <a:r>
              <a:rPr dirty="0" spc="-5"/>
              <a:t>dalam</a:t>
            </a:r>
            <a:r>
              <a:rPr dirty="0" spc="35"/>
              <a:t> </a:t>
            </a:r>
            <a:r>
              <a:rPr dirty="0" spc="-5" b="1">
                <a:latin typeface="Bookman Uralic"/>
                <a:cs typeface="Bookman Uralic"/>
              </a:rPr>
              <a:t>Instansi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34</a:t>
            </a:fld>
          </a:p>
        </p:txBody>
      </p:sp>
      <p:sp>
        <p:nvSpPr>
          <p:cNvPr id="13" name="object 13"/>
          <p:cNvSpPr txBox="1"/>
          <p:nvPr/>
        </p:nvSpPr>
        <p:spPr>
          <a:xfrm>
            <a:off x="582269" y="3157473"/>
            <a:ext cx="5943600" cy="3021330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355600" marR="912494">
              <a:lnSpc>
                <a:spcPct val="99300"/>
              </a:lnSpc>
              <a:spcBef>
                <a:spcPts val="110"/>
              </a:spcBef>
            </a:pPr>
            <a:r>
              <a:rPr dirty="0" sz="1500" spc="-5">
                <a:latin typeface="Bookman Uralic"/>
                <a:cs typeface="Bookman Uralic"/>
              </a:rPr>
              <a:t>Pusat/Pemerintah </a:t>
            </a:r>
            <a:r>
              <a:rPr dirty="0" sz="1500">
                <a:latin typeface="Bookman Uralic"/>
                <a:cs typeface="Bookman Uralic"/>
              </a:rPr>
              <a:t>Daerah, dengan </a:t>
            </a:r>
            <a:r>
              <a:rPr dirty="0" sz="1500" spc="-5">
                <a:latin typeface="Bookman Uralic"/>
                <a:cs typeface="Bookman Uralic"/>
              </a:rPr>
              <a:t>Jaringan </a:t>
            </a:r>
            <a:r>
              <a:rPr dirty="0" sz="1500">
                <a:latin typeface="Bookman Uralic"/>
                <a:cs typeface="Bookman Uralic"/>
              </a:rPr>
              <a:t>Intra  </a:t>
            </a:r>
            <a:r>
              <a:rPr dirty="0" sz="1500" spc="-5">
                <a:latin typeface="Bookman Uralic"/>
                <a:cs typeface="Bookman Uralic"/>
              </a:rPr>
              <a:t>Pemerintah dan/atau Jaringan </a:t>
            </a:r>
            <a:r>
              <a:rPr dirty="0" sz="1500">
                <a:latin typeface="Bookman Uralic"/>
                <a:cs typeface="Bookman Uralic"/>
              </a:rPr>
              <a:t>Intra Instansi  </a:t>
            </a:r>
            <a:r>
              <a:rPr dirty="0" sz="1500" spc="-5">
                <a:latin typeface="Bookman Uralic"/>
                <a:cs typeface="Bookman Uralic"/>
              </a:rPr>
              <a:t>Pusat/Pemerintah </a:t>
            </a:r>
            <a:r>
              <a:rPr dirty="0" sz="1500">
                <a:latin typeface="Bookman Uralic"/>
                <a:cs typeface="Bookman Uralic"/>
              </a:rPr>
              <a:t>Daerah</a:t>
            </a:r>
            <a:r>
              <a:rPr dirty="0" sz="1500" spc="-35">
                <a:latin typeface="Bookman Uralic"/>
                <a:cs typeface="Bookman Uralic"/>
              </a:rPr>
              <a:t> </a:t>
            </a:r>
            <a:r>
              <a:rPr dirty="0" sz="1500" spc="-10">
                <a:latin typeface="Bookman Uralic"/>
                <a:cs typeface="Bookman Uralic"/>
              </a:rPr>
              <a:t>lain.</a:t>
            </a:r>
            <a:endParaRPr sz="1500">
              <a:latin typeface="Bookman Uralic"/>
              <a:cs typeface="Bookman Uralic"/>
            </a:endParaRPr>
          </a:p>
          <a:p>
            <a:pPr marL="355600" marR="66040" indent="-342900">
              <a:lnSpc>
                <a:spcPct val="99600"/>
              </a:lnSpc>
              <a:spcBef>
                <a:spcPts val="1030"/>
              </a:spcBef>
              <a:buAutoNum type="alphaLcPeriod" startAt="3"/>
              <a:tabLst>
                <a:tab pos="361315" algn="l"/>
                <a:tab pos="361950" algn="l"/>
              </a:tabLst>
            </a:pPr>
            <a:r>
              <a:rPr dirty="0" sz="1500" spc="-5">
                <a:latin typeface="Bookman Uralic"/>
                <a:cs typeface="Bookman Uralic"/>
              </a:rPr>
              <a:t>Penggunaan Jaringan </a:t>
            </a:r>
            <a:r>
              <a:rPr dirty="0" sz="1500">
                <a:latin typeface="Bookman Uralic"/>
                <a:cs typeface="Bookman Uralic"/>
              </a:rPr>
              <a:t>Intra Instansi </a:t>
            </a:r>
            <a:r>
              <a:rPr dirty="0" sz="1500" spc="-5">
                <a:latin typeface="Bookman Uralic"/>
                <a:cs typeface="Bookman Uralic"/>
              </a:rPr>
              <a:t>Pusat </a:t>
            </a:r>
            <a:r>
              <a:rPr dirty="0" sz="1500">
                <a:latin typeface="Bookman Uralic"/>
                <a:cs typeface="Bookman Uralic"/>
              </a:rPr>
              <a:t>dan </a:t>
            </a:r>
            <a:r>
              <a:rPr dirty="0" sz="1500" spc="-5">
                <a:latin typeface="Bookman Uralic"/>
                <a:cs typeface="Bookman Uralic"/>
              </a:rPr>
              <a:t>Pemerintah  </a:t>
            </a:r>
            <a:r>
              <a:rPr dirty="0" sz="1500">
                <a:latin typeface="Bookman Uralic"/>
                <a:cs typeface="Bookman Uralic"/>
              </a:rPr>
              <a:t>Daerah </a:t>
            </a:r>
            <a:r>
              <a:rPr dirty="0" sz="1500" spc="-5" b="1">
                <a:latin typeface="Bookman Uralic"/>
                <a:cs typeface="Bookman Uralic"/>
              </a:rPr>
              <a:t>bertujuan untuk menjaga keamanan </a:t>
            </a:r>
            <a:r>
              <a:rPr dirty="0" sz="1500" spc="-5">
                <a:latin typeface="Bookman Uralic"/>
                <a:cs typeface="Bookman Uralic"/>
              </a:rPr>
              <a:t>dalam  melakukan </a:t>
            </a:r>
            <a:r>
              <a:rPr dirty="0" sz="1500" spc="-5" b="1">
                <a:latin typeface="Bookman Uralic"/>
                <a:cs typeface="Bookman Uralic"/>
              </a:rPr>
              <a:t>pengiriman data </a:t>
            </a:r>
            <a:r>
              <a:rPr dirty="0" sz="1500">
                <a:latin typeface="Bookman Uralic"/>
                <a:cs typeface="Bookman Uralic"/>
              </a:rPr>
              <a:t>dan </a:t>
            </a:r>
            <a:r>
              <a:rPr dirty="0" sz="1500" spc="-5" b="1">
                <a:latin typeface="Bookman Uralic"/>
                <a:cs typeface="Bookman Uralic"/>
              </a:rPr>
              <a:t>informasi </a:t>
            </a:r>
            <a:r>
              <a:rPr dirty="0" sz="1500" spc="-5">
                <a:latin typeface="Bookman Uralic"/>
                <a:cs typeface="Bookman Uralic"/>
              </a:rPr>
              <a:t>antar simpul  jaringan dalam </a:t>
            </a:r>
            <a:r>
              <a:rPr dirty="0" sz="1500">
                <a:latin typeface="Bookman Uralic"/>
                <a:cs typeface="Bookman Uralic"/>
              </a:rPr>
              <a:t>Instansi </a:t>
            </a:r>
            <a:r>
              <a:rPr dirty="0" sz="1500" spc="-5">
                <a:latin typeface="Bookman Uralic"/>
                <a:cs typeface="Bookman Uralic"/>
              </a:rPr>
              <a:t>Pusat/Pemerintah</a:t>
            </a:r>
            <a:r>
              <a:rPr dirty="0" sz="1500" spc="-75">
                <a:latin typeface="Bookman Uralic"/>
                <a:cs typeface="Bookman Uralic"/>
              </a:rPr>
              <a:t> </a:t>
            </a:r>
            <a:r>
              <a:rPr dirty="0" sz="1500">
                <a:latin typeface="Bookman Uralic"/>
                <a:cs typeface="Bookman Uralic"/>
              </a:rPr>
              <a:t>Daerah.</a:t>
            </a:r>
            <a:endParaRPr sz="1500">
              <a:latin typeface="Bookman Uralic"/>
              <a:cs typeface="Bookman Uralic"/>
            </a:endParaRPr>
          </a:p>
          <a:p>
            <a:pPr marL="355600" marR="5080" indent="-342900">
              <a:lnSpc>
                <a:spcPct val="99800"/>
              </a:lnSpc>
              <a:spcBef>
                <a:spcPts val="1025"/>
              </a:spcBef>
              <a:buAutoNum type="alphaLcPeriod" startAt="3"/>
              <a:tabLst>
                <a:tab pos="361315" algn="l"/>
                <a:tab pos="361950" algn="l"/>
              </a:tabLst>
            </a:pPr>
            <a:r>
              <a:rPr dirty="0" sz="1500" spc="-5">
                <a:latin typeface="Bookman Uralic"/>
                <a:cs typeface="Bookman Uralic"/>
              </a:rPr>
              <a:t>Penyelenggaraan Jaringan </a:t>
            </a:r>
            <a:r>
              <a:rPr dirty="0" sz="1500">
                <a:latin typeface="Bookman Uralic"/>
                <a:cs typeface="Bookman Uralic"/>
              </a:rPr>
              <a:t>Intra Instansi </a:t>
            </a:r>
            <a:r>
              <a:rPr dirty="0" sz="1500" spc="-5">
                <a:latin typeface="Bookman Uralic"/>
                <a:cs typeface="Bookman Uralic"/>
              </a:rPr>
              <a:t>Pusat/Pemerintah  </a:t>
            </a:r>
            <a:r>
              <a:rPr dirty="0" sz="1500">
                <a:latin typeface="Bookman Uralic"/>
                <a:cs typeface="Bookman Uralic"/>
              </a:rPr>
              <a:t>Daerah </a:t>
            </a:r>
            <a:r>
              <a:rPr dirty="0" sz="1500" spc="-5">
                <a:latin typeface="Bookman Uralic"/>
                <a:cs typeface="Bookman Uralic"/>
              </a:rPr>
              <a:t>sebagaimana dimaksud, </a:t>
            </a:r>
            <a:r>
              <a:rPr dirty="0" sz="1500">
                <a:latin typeface="Bookman Uralic"/>
                <a:cs typeface="Bookman Uralic"/>
              </a:rPr>
              <a:t>dapat </a:t>
            </a:r>
            <a:r>
              <a:rPr dirty="0" sz="1500" spc="-5" b="1">
                <a:latin typeface="Bookman Uralic"/>
                <a:cs typeface="Bookman Uralic"/>
              </a:rPr>
              <a:t>menggunakan  jaringan fisik </a:t>
            </a:r>
            <a:r>
              <a:rPr dirty="0" sz="1500">
                <a:latin typeface="Bookman Uralic"/>
                <a:cs typeface="Bookman Uralic"/>
              </a:rPr>
              <a:t>yang </a:t>
            </a:r>
            <a:r>
              <a:rPr dirty="0" sz="1500" spc="-5" b="1">
                <a:latin typeface="Bookman Uralic"/>
                <a:cs typeface="Bookman Uralic"/>
              </a:rPr>
              <a:t>dibangun sendiri </a:t>
            </a:r>
            <a:r>
              <a:rPr dirty="0" sz="1500" spc="-5">
                <a:latin typeface="Bookman Uralic"/>
                <a:cs typeface="Bookman Uralic"/>
              </a:rPr>
              <a:t>oleh </a:t>
            </a:r>
            <a:r>
              <a:rPr dirty="0" sz="1500">
                <a:latin typeface="Bookman Uralic"/>
                <a:cs typeface="Bookman Uralic"/>
              </a:rPr>
              <a:t>Instansi  </a:t>
            </a:r>
            <a:r>
              <a:rPr dirty="0" sz="1500" spc="-5">
                <a:latin typeface="Bookman Uralic"/>
                <a:cs typeface="Bookman Uralic"/>
              </a:rPr>
              <a:t>Pusat/Pemerintah </a:t>
            </a:r>
            <a:r>
              <a:rPr dirty="0" sz="1500">
                <a:latin typeface="Bookman Uralic"/>
                <a:cs typeface="Bookman Uralic"/>
              </a:rPr>
              <a:t>Daerah </a:t>
            </a:r>
            <a:r>
              <a:rPr dirty="0" sz="1500" spc="-5">
                <a:latin typeface="Bookman Uralic"/>
                <a:cs typeface="Bookman Uralic"/>
              </a:rPr>
              <a:t>dan/atau </a:t>
            </a:r>
            <a:r>
              <a:rPr dirty="0" sz="1500">
                <a:latin typeface="Bookman Uralic"/>
                <a:cs typeface="Bookman Uralic"/>
              </a:rPr>
              <a:t>yang </a:t>
            </a:r>
            <a:r>
              <a:rPr dirty="0" sz="1500" spc="-5" b="1">
                <a:latin typeface="Bookman Uralic"/>
                <a:cs typeface="Bookman Uralic"/>
              </a:rPr>
              <a:t>dibangun </a:t>
            </a:r>
            <a:r>
              <a:rPr dirty="0" sz="1500" spc="-5">
                <a:latin typeface="Bookman Uralic"/>
                <a:cs typeface="Bookman Uralic"/>
              </a:rPr>
              <a:t>oleh  </a:t>
            </a:r>
            <a:r>
              <a:rPr dirty="0" sz="1500" spc="-5" b="1">
                <a:latin typeface="Bookman Uralic"/>
                <a:cs typeface="Bookman Uralic"/>
              </a:rPr>
              <a:t>penyedia jasa </a:t>
            </a:r>
            <a:r>
              <a:rPr dirty="0" sz="1500" spc="-5">
                <a:latin typeface="Bookman Uralic"/>
                <a:cs typeface="Bookman Uralic"/>
              </a:rPr>
              <a:t>layanan</a:t>
            </a:r>
            <a:r>
              <a:rPr dirty="0" sz="1500">
                <a:latin typeface="Bookman Uralic"/>
                <a:cs typeface="Bookman Uralic"/>
              </a:rPr>
              <a:t> </a:t>
            </a:r>
            <a:r>
              <a:rPr dirty="0" sz="1500" spc="-5">
                <a:latin typeface="Bookman Uralic"/>
                <a:cs typeface="Bookman Uralic"/>
              </a:rPr>
              <a:t>jaringan.</a:t>
            </a:r>
            <a:endParaRPr sz="1500">
              <a:latin typeface="Bookman Uralic"/>
              <a:cs typeface="Bookman Ur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308595" y="2182113"/>
            <a:ext cx="469963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Perpres 95 tahun 2018, Pasal</a:t>
            </a:r>
            <a:r>
              <a:rPr dirty="0" sz="2000" spc="-6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27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" y="3041904"/>
            <a:ext cx="12190730" cy="465455"/>
          </a:xfrm>
          <a:custGeom>
            <a:avLst/>
            <a:gdLst/>
            <a:ahLst/>
            <a:cxnLst/>
            <a:rect l="l" t="t" r="r" b="b"/>
            <a:pathLst>
              <a:path w="12190730" h="465454">
                <a:moveTo>
                  <a:pt x="0" y="465327"/>
                </a:moveTo>
                <a:lnTo>
                  <a:pt x="12190476" y="465327"/>
                </a:lnTo>
                <a:lnTo>
                  <a:pt x="12190476" y="0"/>
                </a:lnTo>
                <a:lnTo>
                  <a:pt x="0" y="0"/>
                </a:lnTo>
                <a:lnTo>
                  <a:pt x="0" y="46532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23" y="5897271"/>
            <a:ext cx="1440180" cy="701675"/>
          </a:xfrm>
          <a:custGeom>
            <a:avLst/>
            <a:gdLst/>
            <a:ahLst/>
            <a:cxnLst/>
            <a:rect l="l" t="t" r="r" b="b"/>
            <a:pathLst>
              <a:path w="1440180" h="701675">
                <a:moveTo>
                  <a:pt x="0" y="701648"/>
                </a:moveTo>
                <a:lnTo>
                  <a:pt x="1439672" y="701648"/>
                </a:lnTo>
                <a:lnTo>
                  <a:pt x="1439672" y="0"/>
                </a:lnTo>
                <a:lnTo>
                  <a:pt x="0" y="0"/>
                </a:lnTo>
                <a:lnTo>
                  <a:pt x="0" y="70164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523" y="1172083"/>
            <a:ext cx="12195810" cy="5633720"/>
            <a:chOff x="1523" y="1172083"/>
            <a:chExt cx="12195810" cy="5633720"/>
          </a:xfrm>
        </p:grpSpPr>
        <p:sp>
          <p:nvSpPr>
            <p:cNvPr id="5" name="object 5"/>
            <p:cNvSpPr/>
            <p:nvPr/>
          </p:nvSpPr>
          <p:spPr>
            <a:xfrm>
              <a:off x="1524" y="3507231"/>
              <a:ext cx="12190730" cy="3091815"/>
            </a:xfrm>
            <a:custGeom>
              <a:avLst/>
              <a:gdLst/>
              <a:ahLst/>
              <a:cxnLst/>
              <a:rect l="l" t="t" r="r" b="b"/>
              <a:pathLst>
                <a:path w="12190730" h="3091815">
                  <a:moveTo>
                    <a:pt x="12190476" y="0"/>
                  </a:moveTo>
                  <a:lnTo>
                    <a:pt x="0" y="0"/>
                  </a:lnTo>
                  <a:lnTo>
                    <a:pt x="0" y="2390051"/>
                  </a:lnTo>
                  <a:lnTo>
                    <a:pt x="7570597" y="2390051"/>
                  </a:lnTo>
                  <a:lnTo>
                    <a:pt x="7570597" y="3091688"/>
                  </a:lnTo>
                  <a:lnTo>
                    <a:pt x="12190476" y="3091688"/>
                  </a:lnTo>
                  <a:lnTo>
                    <a:pt x="12190476" y="2390051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259206" y="394716"/>
                  </a:moveTo>
                  <a:lnTo>
                    <a:pt x="748283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59155" y="1172083"/>
              <a:ext cx="11250295" cy="5633720"/>
            </a:xfrm>
            <a:custGeom>
              <a:avLst/>
              <a:gdLst/>
              <a:ahLst/>
              <a:cxnLst/>
              <a:rect l="l" t="t" r="r" b="b"/>
              <a:pathLst>
                <a:path w="11250295" h="5633720">
                  <a:moveTo>
                    <a:pt x="982040" y="0"/>
                  </a:moveTo>
                  <a:lnTo>
                    <a:pt x="982040" y="5633175"/>
                  </a:lnTo>
                </a:path>
                <a:path w="11250295" h="5633720">
                  <a:moveTo>
                    <a:pt x="7112838" y="0"/>
                  </a:moveTo>
                  <a:lnTo>
                    <a:pt x="7112838" y="5633175"/>
                  </a:lnTo>
                </a:path>
                <a:path w="11250295" h="5633720">
                  <a:moveTo>
                    <a:pt x="0" y="4725187"/>
                  </a:moveTo>
                  <a:lnTo>
                    <a:pt x="11250244" y="4725187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6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762880" y="781303"/>
            <a:ext cx="26689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Verdana"/>
                <a:cs typeface="Verdana"/>
              </a:rPr>
              <a:t>Verifikasi Data</a:t>
            </a:r>
            <a:r>
              <a:rPr dirty="0" sz="1800" spc="-8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Dukung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97879" y="112776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1523" y="1172083"/>
          <a:ext cx="12190730" cy="5633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4184"/>
                <a:gridCol w="975994"/>
                <a:gridCol w="6130925"/>
                <a:gridCol w="4137025"/>
                <a:gridCol w="483234"/>
              </a:tblGrid>
              <a:tr h="3752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Kriteria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ts val="2090"/>
                        </a:lnSpc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8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6733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580390">
                        <a:lnSpc>
                          <a:spcPts val="1639"/>
                        </a:lnSpc>
                        <a:spcBef>
                          <a:spcPts val="4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</a:t>
                      </a:r>
                      <a:r>
                        <a:rPr dirty="0" sz="1400" spc="-2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belum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atau telah</a:t>
                      </a:r>
                      <a:r>
                        <a:rPr dirty="0" sz="1400" spc="-1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5715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020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Draft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atau notulensi rapat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130175">
                        <a:lnSpc>
                          <a:spcPct val="1071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penyusunan 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400" spc="-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 intra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2801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ts val="1639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terkait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Jaringan Intra</a:t>
                      </a:r>
                      <a:r>
                        <a:rPr dirty="0" sz="1400" spc="-15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Instansi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ct val="100000"/>
                        </a:lnSpc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</a:t>
                      </a:r>
                      <a:r>
                        <a:rPr dirty="0" sz="1400" spc="-1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317500">
                        <a:lnSpc>
                          <a:spcPct val="9930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Instansi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mengatur </a:t>
                      </a:r>
                      <a:r>
                        <a:rPr dirty="0" sz="1400" spc="-10" b="1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Jaringan Intra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untuk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sebagian unit kerja/perangkat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 Instansi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020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</a:t>
                      </a:r>
                      <a:r>
                        <a:rPr dirty="0" sz="140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82550" indent="-287020">
                        <a:lnSpc>
                          <a:spcPct val="1071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Pengaturan penggunaan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intra  instansi dalam beberapa unit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kerja/OPD.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8964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130175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2 telah terpenuhi dan kebijakan internal terkait</a:t>
                      </a:r>
                      <a:r>
                        <a:rPr dirty="0" sz="1400" spc="-2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Instansi 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18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mengatur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162560">
                        <a:lnSpc>
                          <a:spcPts val="1639"/>
                        </a:lnSpc>
                        <a:spcBef>
                          <a:spcPts val="30"/>
                        </a:spcBef>
                      </a:pPr>
                      <a:r>
                        <a:rPr dirty="0" sz="1400" spc="-10" b="1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Jaringan Intra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untuk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seluruh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kerja/perangkat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di 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020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</a:t>
                      </a:r>
                      <a:r>
                        <a:rPr dirty="0" sz="140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82550" indent="-287020">
                        <a:lnSpc>
                          <a:spcPct val="1071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Pengaturan penggunaan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intra  instansi untuk seluruh unit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kerja/OPD.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solidFill>
                      <a:srgbClr val="F1F1F1"/>
                    </a:solidFill>
                  </a:tcPr>
                </a:tc>
              </a:tr>
              <a:tr h="14935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130175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 dan kebijakan internal terkait</a:t>
                      </a:r>
                      <a:r>
                        <a:rPr dirty="0" sz="1400" spc="-2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Instansi 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mengatur  interkoneksi </a:t>
                      </a:r>
                      <a:r>
                        <a:rPr dirty="0" sz="1400" spc="-10" b="1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Jaringan Intra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dengan Jaringan Intra Pemerintah dan/atau Jaringan Intra  Instansi Pusat/Pemerintah Daerah lain. Selain itu,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19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internal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308610">
                        <a:lnSpc>
                          <a:spcPts val="1639"/>
                        </a:lnSpc>
                        <a:spcBef>
                          <a:spcPts val="35"/>
                        </a:spcBef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terkait </a:t>
                      </a:r>
                      <a:r>
                        <a:rPr dirty="0" sz="1400" spc="-10" b="1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Jaringan Intra Instansi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Pusat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/Pemerintah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 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direviu dan dievaluasi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secara</a:t>
                      </a:r>
                      <a:r>
                        <a:rPr dirty="0" sz="1400" spc="-1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020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Notulensi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rapat/laporan</a:t>
                      </a:r>
                      <a:r>
                        <a:rPr dirty="0" sz="14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evaluasi/telaahan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</a:t>
                      </a:r>
                      <a:r>
                        <a:rPr dirty="0" sz="1400" spc="-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solidFill>
                      <a:srgbClr val="F1F1F1"/>
                    </a:solidFill>
                  </a:tcPr>
                </a:tc>
              </a:tr>
              <a:tr h="90163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ts val="165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4 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terpenuhi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serta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hasil reviu dan</a:t>
                      </a:r>
                      <a:r>
                        <a:rPr dirty="0" sz="1400" spc="-20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evaluasi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50165">
                        <a:lnSpc>
                          <a:spcPts val="1639"/>
                        </a:lnSpc>
                        <a:spcBef>
                          <a:spcPts val="8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Jaringan Intra Instansi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ditindaklanjuti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 kebijakan</a:t>
                      </a:r>
                      <a:r>
                        <a:rPr dirty="0" sz="1400" spc="-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020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1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update/notulensi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rapat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pemutakhiran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indent="-287020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Hasil/rapat tindak lanjut hasil</a:t>
                      </a:r>
                      <a:r>
                        <a:rPr dirty="0" sz="1400" spc="-1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ts val="1645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150">
                        <a:latin typeface="Times New Roman"/>
                        <a:cs typeface="Times New Roman"/>
                      </a:endParaRPr>
                    </a:p>
                    <a:p>
                      <a:pPr marL="104775">
                        <a:lnSpc>
                          <a:spcPct val="100000"/>
                        </a:lnSpc>
                      </a:pPr>
                      <a:r>
                        <a:rPr dirty="0" sz="1050" spc="-5">
                          <a:solidFill>
                            <a:srgbClr val="FFFFFF"/>
                          </a:solidFill>
                          <a:latin typeface="Noto Naskh Arabic UI"/>
                          <a:cs typeface="Noto Naskh Arabic UI"/>
                        </a:rPr>
                        <a:t>36</a:t>
                      </a:r>
                      <a:endParaRPr sz="1050">
                        <a:latin typeface="Noto Naskh Arabic UI"/>
                        <a:cs typeface="Noto Naskh Arabic U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9521" y="134823"/>
            <a:ext cx="3440429" cy="560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INDIKATOR</a:t>
            </a:r>
            <a:r>
              <a:rPr dirty="0" sz="3500" spc="-11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6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97879" y="118110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100584" y="1373124"/>
            <a:ext cx="11772900" cy="44470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4671440" y="781303"/>
            <a:ext cx="28524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C00000"/>
                </a:solidFill>
                <a:latin typeface="Verdana"/>
                <a:cs typeface="Verdana"/>
              </a:rPr>
              <a:t>Penjelasan </a:t>
            </a:r>
            <a:r>
              <a:rPr dirty="0" sz="1800">
                <a:latin typeface="Verdana"/>
                <a:cs typeface="Verdana"/>
              </a:rPr>
              <a:t>Data</a:t>
            </a:r>
            <a:r>
              <a:rPr dirty="0" sz="1800" spc="-4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Dukung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37</a:t>
            </a:fld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8885" y="134823"/>
            <a:ext cx="3440429" cy="5600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6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73651" y="829436"/>
            <a:ext cx="304482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solidFill>
                  <a:srgbClr val="C00000"/>
                </a:solidFill>
                <a:latin typeface="Verdana"/>
                <a:cs typeface="Verdana"/>
              </a:rPr>
              <a:t>Contoh </a:t>
            </a:r>
            <a:r>
              <a:rPr dirty="0" sz="1800" spc="-5">
                <a:latin typeface="Verdana"/>
                <a:cs typeface="Verdana"/>
              </a:rPr>
              <a:t>Kebijakan</a:t>
            </a:r>
            <a:r>
              <a:rPr dirty="0" sz="1800" spc="-55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Internal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118110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603504" y="1324355"/>
            <a:ext cx="5384292" cy="1716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882383" y="1847088"/>
            <a:ext cx="4910328" cy="38709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2" name="object 12"/>
          <p:cNvGrpSpPr/>
          <p:nvPr/>
        </p:nvGrpSpPr>
        <p:grpSpPr>
          <a:xfrm>
            <a:off x="641413" y="3332988"/>
            <a:ext cx="5628640" cy="3004185"/>
            <a:chOff x="641413" y="3332988"/>
            <a:chExt cx="5628640" cy="3004185"/>
          </a:xfrm>
        </p:grpSpPr>
        <p:sp>
          <p:nvSpPr>
            <p:cNvPr id="13" name="object 13"/>
            <p:cNvSpPr/>
            <p:nvPr/>
          </p:nvSpPr>
          <p:spPr>
            <a:xfrm>
              <a:off x="688848" y="3332988"/>
              <a:ext cx="5580888" cy="220370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31520" y="5394960"/>
              <a:ext cx="4390644" cy="9418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646176" y="5134355"/>
              <a:ext cx="5245735" cy="396240"/>
            </a:xfrm>
            <a:custGeom>
              <a:avLst/>
              <a:gdLst/>
              <a:ahLst/>
              <a:cxnLst/>
              <a:rect l="l" t="t" r="r" b="b"/>
              <a:pathLst>
                <a:path w="5245735" h="396239">
                  <a:moveTo>
                    <a:pt x="0" y="396240"/>
                  </a:moveTo>
                  <a:lnTo>
                    <a:pt x="5245608" y="396240"/>
                  </a:lnTo>
                  <a:lnTo>
                    <a:pt x="5245608" y="0"/>
                  </a:lnTo>
                  <a:lnTo>
                    <a:pt x="0" y="0"/>
                  </a:lnTo>
                  <a:lnTo>
                    <a:pt x="0" y="396240"/>
                  </a:lnTo>
                  <a:close/>
                </a:path>
              </a:pathLst>
            </a:custGeom>
            <a:ln w="9525">
              <a:solidFill>
                <a:srgbClr val="E90518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/>
          <p:nvPr/>
        </p:nvSpPr>
        <p:spPr>
          <a:xfrm>
            <a:off x="5027803" y="5751067"/>
            <a:ext cx="4053840" cy="666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b="1">
                <a:solidFill>
                  <a:srgbClr val="C00000"/>
                </a:solidFill>
                <a:latin typeface="Verdana"/>
                <a:cs typeface="Verdana"/>
              </a:rPr>
              <a:t>Level-3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dirty="0" sz="1400" b="1">
                <a:solidFill>
                  <a:srgbClr val="C00000"/>
                </a:solidFill>
                <a:latin typeface="Verdana"/>
                <a:cs typeface="Verdana"/>
              </a:rPr>
              <a:t>+ </a:t>
            </a:r>
            <a:r>
              <a:rPr dirty="0" sz="1400" spc="-5" b="1">
                <a:solidFill>
                  <a:srgbClr val="C00000"/>
                </a:solidFill>
                <a:latin typeface="Verdana"/>
                <a:cs typeface="Verdana"/>
              </a:rPr>
              <a:t>data dukung </a:t>
            </a:r>
            <a:r>
              <a:rPr dirty="0" sz="1400" b="1">
                <a:solidFill>
                  <a:srgbClr val="C00000"/>
                </a:solidFill>
                <a:latin typeface="Verdana"/>
                <a:cs typeface="Verdana"/>
              </a:rPr>
              <a:t>pelaksanaan </a:t>
            </a:r>
            <a:r>
              <a:rPr dirty="0" sz="1400" spc="-5" b="1">
                <a:solidFill>
                  <a:srgbClr val="C00000"/>
                </a:solidFill>
                <a:latin typeface="Verdana"/>
                <a:cs typeface="Verdana"/>
              </a:rPr>
              <a:t>review</a:t>
            </a:r>
            <a:r>
              <a:rPr dirty="0" sz="1400" spc="-10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Verdana"/>
                <a:cs typeface="Verdana"/>
              </a:rPr>
              <a:t>--&gt;4</a:t>
            </a:r>
            <a:endParaRPr sz="1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400" b="1">
                <a:solidFill>
                  <a:srgbClr val="C00000"/>
                </a:solidFill>
                <a:latin typeface="Verdana"/>
                <a:cs typeface="Verdana"/>
              </a:rPr>
              <a:t>+ ada </a:t>
            </a:r>
            <a:r>
              <a:rPr dirty="0" sz="1400" spc="-5" b="1">
                <a:solidFill>
                  <a:srgbClr val="C00000"/>
                </a:solidFill>
                <a:latin typeface="Verdana"/>
                <a:cs typeface="Verdana"/>
              </a:rPr>
              <a:t>bukti </a:t>
            </a:r>
            <a:r>
              <a:rPr dirty="0" sz="1400" b="1">
                <a:solidFill>
                  <a:srgbClr val="C00000"/>
                </a:solidFill>
                <a:latin typeface="Verdana"/>
                <a:cs typeface="Verdana"/>
              </a:rPr>
              <a:t>tindak </a:t>
            </a:r>
            <a:r>
              <a:rPr dirty="0" sz="1400" spc="-5" b="1">
                <a:solidFill>
                  <a:srgbClr val="C00000"/>
                </a:solidFill>
                <a:latin typeface="Verdana"/>
                <a:cs typeface="Verdana"/>
              </a:rPr>
              <a:t>lanjut</a:t>
            </a:r>
            <a:r>
              <a:rPr dirty="0" sz="1400" spc="-7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400" spc="-5" b="1">
                <a:solidFill>
                  <a:srgbClr val="C00000"/>
                </a:solidFill>
                <a:latin typeface="Verdana"/>
                <a:cs typeface="Verdana"/>
              </a:rPr>
              <a:t>--&gt;5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37</a:t>
            </a:fld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8885" y="134823"/>
            <a:ext cx="3440429" cy="5600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6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017389" y="829436"/>
            <a:ext cx="215773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C00000"/>
                </a:solidFill>
                <a:latin typeface="Verdana"/>
                <a:cs typeface="Verdana"/>
              </a:rPr>
              <a:t>Contoh</a:t>
            </a:r>
            <a:r>
              <a:rPr dirty="0" sz="1800" spc="-4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Penjelasan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118110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358900" y="1843557"/>
            <a:ext cx="9478010" cy="31108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14999"/>
              </a:lnSpc>
              <a:spcBef>
                <a:spcPts val="100"/>
              </a:spcBef>
            </a:pPr>
            <a:r>
              <a:rPr dirty="0" sz="2100" spc="-5">
                <a:latin typeface="Arial"/>
                <a:cs typeface="Arial"/>
              </a:rPr>
              <a:t>Kebijakan internal terkait </a:t>
            </a:r>
            <a:r>
              <a:rPr dirty="0" sz="2200" spc="-10">
                <a:latin typeface="Carlito"/>
                <a:cs typeface="Carlito"/>
              </a:rPr>
              <a:t>Tingkat </a:t>
            </a:r>
            <a:r>
              <a:rPr dirty="0" sz="2200" spc="-5">
                <a:latin typeface="Carlito"/>
                <a:cs typeface="Carlito"/>
              </a:rPr>
              <a:t>Kematangan Kebijakan Internal </a:t>
            </a:r>
            <a:r>
              <a:rPr dirty="0" sz="2200" spc="-15">
                <a:latin typeface="Carlito"/>
                <a:cs typeface="Carlito"/>
              </a:rPr>
              <a:t>Layanan Jaringan  </a:t>
            </a:r>
            <a:r>
              <a:rPr dirty="0" sz="2200" spc="-5">
                <a:latin typeface="Carlito"/>
                <a:cs typeface="Carlito"/>
              </a:rPr>
              <a:t>Intra Instansi Pusat/Pemerintah Daerah tercantum </a:t>
            </a:r>
            <a:r>
              <a:rPr dirty="0" sz="2200" spc="-10">
                <a:latin typeface="Carlito"/>
                <a:cs typeface="Carlito"/>
              </a:rPr>
              <a:t>dalam </a:t>
            </a:r>
            <a:r>
              <a:rPr dirty="0" sz="2200" spc="-5">
                <a:latin typeface="Carlito"/>
                <a:cs typeface="Carlito"/>
              </a:rPr>
              <a:t>Perlem </a:t>
            </a:r>
            <a:r>
              <a:rPr dirty="0" sz="2200">
                <a:latin typeface="Carlito"/>
                <a:cs typeface="Carlito"/>
              </a:rPr>
              <a:t>Lapan </a:t>
            </a:r>
            <a:r>
              <a:rPr dirty="0" sz="2200" spc="-5">
                <a:latin typeface="Carlito"/>
                <a:cs typeface="Carlito"/>
              </a:rPr>
              <a:t>No 2 tahun  2020 tentang Penyelenggaraan SPBE di </a:t>
            </a:r>
            <a:r>
              <a:rPr dirty="0" sz="2200" spc="-10">
                <a:latin typeface="Carlito"/>
                <a:cs typeface="Carlito"/>
              </a:rPr>
              <a:t>Lingkungan </a:t>
            </a:r>
            <a:r>
              <a:rPr dirty="0" sz="2200" spc="-5">
                <a:latin typeface="Carlito"/>
                <a:cs typeface="Carlito"/>
              </a:rPr>
              <a:t>Lapan yaitu </a:t>
            </a:r>
            <a:r>
              <a:rPr dirty="0" sz="2200" spc="-10">
                <a:latin typeface="Carlito"/>
                <a:cs typeface="Carlito"/>
              </a:rPr>
              <a:t>pada </a:t>
            </a:r>
            <a:r>
              <a:rPr dirty="0" sz="2200" spc="-5">
                <a:latin typeface="Carlito"/>
                <a:cs typeface="Carlito"/>
              </a:rPr>
              <a:t>pasal </a:t>
            </a:r>
            <a:r>
              <a:rPr dirty="0" sz="2200" spc="-10">
                <a:latin typeface="Carlito"/>
                <a:cs typeface="Carlito"/>
              </a:rPr>
              <a:t>25 dan  </a:t>
            </a:r>
            <a:r>
              <a:rPr dirty="0" sz="2200" spc="-5">
                <a:latin typeface="Carlito"/>
                <a:cs typeface="Carlito"/>
              </a:rPr>
              <a:t>26 yang </a:t>
            </a:r>
            <a:r>
              <a:rPr dirty="0" sz="2200" spc="-10">
                <a:latin typeface="Carlito"/>
                <a:cs typeface="Carlito"/>
              </a:rPr>
              <a:t>disampaikan</a:t>
            </a:r>
            <a:r>
              <a:rPr dirty="0" sz="2200" spc="-20">
                <a:latin typeface="Carlito"/>
                <a:cs typeface="Carlito"/>
              </a:rPr>
              <a:t> </a:t>
            </a:r>
            <a:r>
              <a:rPr dirty="0" sz="2200" spc="-10">
                <a:latin typeface="Carlito"/>
                <a:cs typeface="Carlito"/>
              </a:rPr>
              <a:t>pada</a:t>
            </a:r>
            <a:endParaRPr sz="2200">
              <a:latin typeface="Carlito"/>
              <a:cs typeface="Carlito"/>
            </a:endParaRPr>
          </a:p>
          <a:p>
            <a:pPr algn="just" marL="12700">
              <a:lnSpc>
                <a:spcPct val="100000"/>
              </a:lnSpc>
              <a:spcBef>
                <a:spcPts val="395"/>
              </a:spcBef>
            </a:pPr>
            <a:r>
              <a:rPr dirty="0" sz="2200" spc="-5">
                <a:latin typeface="Carlito"/>
                <a:cs typeface="Carlito"/>
              </a:rPr>
              <a:t>file </a:t>
            </a:r>
            <a:r>
              <a:rPr dirty="0" sz="2200" spc="-10" b="1">
                <a:latin typeface="Carlito"/>
                <a:cs typeface="Carlito"/>
              </a:rPr>
              <a:t>Indikator6_Perlem </a:t>
            </a:r>
            <a:r>
              <a:rPr dirty="0" sz="2200" spc="-5" b="1">
                <a:latin typeface="Carlito"/>
                <a:cs typeface="Carlito"/>
              </a:rPr>
              <a:t>2 tahun</a:t>
            </a:r>
            <a:r>
              <a:rPr dirty="0" sz="2200" spc="80" b="1">
                <a:latin typeface="Carlito"/>
                <a:cs typeface="Carlito"/>
              </a:rPr>
              <a:t> </a:t>
            </a:r>
            <a:r>
              <a:rPr dirty="0" sz="2200" spc="-5" b="1">
                <a:latin typeface="Carlito"/>
                <a:cs typeface="Carlito"/>
              </a:rPr>
              <a:t>2020.pdf</a:t>
            </a:r>
            <a:endParaRPr sz="2200">
              <a:latin typeface="Carlito"/>
              <a:cs typeface="Carlito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800">
              <a:latin typeface="Carlito"/>
              <a:cs typeface="Carlito"/>
            </a:endParaRPr>
          </a:p>
          <a:p>
            <a:pPr algn="just" marL="12700">
              <a:lnSpc>
                <a:spcPct val="100000"/>
              </a:lnSpc>
            </a:pPr>
            <a:r>
              <a:rPr dirty="0" sz="2200" spc="-10">
                <a:latin typeface="Carlito"/>
                <a:cs typeface="Carlito"/>
              </a:rPr>
              <a:t>Sehingga</a:t>
            </a:r>
            <a:r>
              <a:rPr dirty="0" sz="2200" spc="90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dari</a:t>
            </a:r>
            <a:r>
              <a:rPr dirty="0" sz="2200" spc="85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penjelasan</a:t>
            </a:r>
            <a:r>
              <a:rPr dirty="0" sz="2200" spc="90">
                <a:latin typeface="Carlito"/>
                <a:cs typeface="Carlito"/>
              </a:rPr>
              <a:t> </a:t>
            </a:r>
            <a:r>
              <a:rPr dirty="0" sz="2200" spc="-10">
                <a:latin typeface="Carlito"/>
                <a:cs typeface="Carlito"/>
              </a:rPr>
              <a:t>dan</a:t>
            </a:r>
            <a:r>
              <a:rPr dirty="0" sz="2200" spc="85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data</a:t>
            </a:r>
            <a:r>
              <a:rPr dirty="0" sz="2200" spc="80">
                <a:latin typeface="Carlito"/>
                <a:cs typeface="Carlito"/>
              </a:rPr>
              <a:t> </a:t>
            </a:r>
            <a:r>
              <a:rPr dirty="0" sz="2200" spc="-10">
                <a:latin typeface="Carlito"/>
                <a:cs typeface="Carlito"/>
              </a:rPr>
              <a:t>dukung</a:t>
            </a:r>
            <a:r>
              <a:rPr dirty="0" sz="2200" spc="75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yang</a:t>
            </a:r>
            <a:r>
              <a:rPr dirty="0" sz="2200" spc="80">
                <a:latin typeface="Carlito"/>
                <a:cs typeface="Carlito"/>
              </a:rPr>
              <a:t> </a:t>
            </a:r>
            <a:r>
              <a:rPr dirty="0" sz="2200" spc="-10">
                <a:latin typeface="Carlito"/>
                <a:cs typeface="Carlito"/>
              </a:rPr>
              <a:t>disampaikan</a:t>
            </a:r>
            <a:r>
              <a:rPr dirty="0" sz="2200" spc="85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tersebut,</a:t>
            </a:r>
            <a:r>
              <a:rPr dirty="0" sz="2200" spc="75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dinilai</a:t>
            </a:r>
            <a:r>
              <a:rPr dirty="0" sz="2200" spc="90">
                <a:latin typeface="Carlito"/>
                <a:cs typeface="Carlito"/>
              </a:rPr>
              <a:t> </a:t>
            </a:r>
            <a:r>
              <a:rPr dirty="0" sz="2200" spc="-5">
                <a:latin typeface="Carlito"/>
                <a:cs typeface="Carlito"/>
              </a:rPr>
              <a:t>telah</a:t>
            </a:r>
            <a:endParaRPr sz="2200">
              <a:latin typeface="Carlito"/>
              <a:cs typeface="Carlito"/>
            </a:endParaRPr>
          </a:p>
          <a:p>
            <a:pPr algn="just" marL="12700">
              <a:lnSpc>
                <a:spcPct val="100000"/>
              </a:lnSpc>
              <a:spcBef>
                <a:spcPts val="400"/>
              </a:spcBef>
            </a:pPr>
            <a:r>
              <a:rPr dirty="0" sz="2200" spc="-5">
                <a:latin typeface="Carlito"/>
                <a:cs typeface="Carlito"/>
              </a:rPr>
              <a:t>menggambarkan </a:t>
            </a:r>
            <a:r>
              <a:rPr dirty="0" sz="2200" spc="-10" b="1">
                <a:latin typeface="Carlito"/>
                <a:cs typeface="Carlito"/>
              </a:rPr>
              <a:t>Tingkat Kematangan</a:t>
            </a:r>
            <a:r>
              <a:rPr dirty="0" sz="2200" spc="50" b="1">
                <a:latin typeface="Carlito"/>
                <a:cs typeface="Carlito"/>
              </a:rPr>
              <a:t> </a:t>
            </a:r>
            <a:r>
              <a:rPr dirty="0" sz="2200" spc="-5" b="1">
                <a:latin typeface="Carlito"/>
                <a:cs typeface="Carlito"/>
              </a:rPr>
              <a:t>3</a:t>
            </a:r>
            <a:endParaRPr sz="2200">
              <a:latin typeface="Carlito"/>
              <a:cs typeface="Carlito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37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5640705" cy="6858000"/>
            <a:chOff x="0" y="0"/>
            <a:chExt cx="5640705" cy="6858000"/>
          </a:xfrm>
        </p:grpSpPr>
        <p:sp>
          <p:nvSpPr>
            <p:cNvPr id="3" name="object 3"/>
            <p:cNvSpPr/>
            <p:nvPr/>
          </p:nvSpPr>
          <p:spPr>
            <a:xfrm>
              <a:off x="4583477" y="3468623"/>
              <a:ext cx="1057275" cy="3389629"/>
            </a:xfrm>
            <a:custGeom>
              <a:avLst/>
              <a:gdLst/>
              <a:ahLst/>
              <a:cxnLst/>
              <a:rect l="l" t="t" r="r" b="b"/>
              <a:pathLst>
                <a:path w="1057275" h="3389629">
                  <a:moveTo>
                    <a:pt x="130508" y="2486186"/>
                  </a:moveTo>
                  <a:lnTo>
                    <a:pt x="145811" y="2548941"/>
                  </a:lnTo>
                  <a:lnTo>
                    <a:pt x="158628" y="2596766"/>
                  </a:lnTo>
                  <a:lnTo>
                    <a:pt x="172439" y="2644774"/>
                  </a:lnTo>
                  <a:lnTo>
                    <a:pt x="187260" y="2692967"/>
                  </a:lnTo>
                  <a:lnTo>
                    <a:pt x="203106" y="2741351"/>
                  </a:lnTo>
                  <a:lnTo>
                    <a:pt x="219996" y="2789929"/>
                  </a:lnTo>
                  <a:lnTo>
                    <a:pt x="237943" y="2838704"/>
                  </a:lnTo>
                  <a:lnTo>
                    <a:pt x="256965" y="2887681"/>
                  </a:lnTo>
                  <a:lnTo>
                    <a:pt x="277079" y="2936863"/>
                  </a:lnTo>
                  <a:lnTo>
                    <a:pt x="298299" y="2986254"/>
                  </a:lnTo>
                  <a:lnTo>
                    <a:pt x="320642" y="3035859"/>
                  </a:lnTo>
                  <a:lnTo>
                    <a:pt x="344125" y="3085680"/>
                  </a:lnTo>
                  <a:lnTo>
                    <a:pt x="368763" y="3135722"/>
                  </a:lnTo>
                  <a:lnTo>
                    <a:pt x="394574" y="3185988"/>
                  </a:lnTo>
                  <a:lnTo>
                    <a:pt x="421572" y="3236483"/>
                  </a:lnTo>
                  <a:lnTo>
                    <a:pt x="449774" y="3287209"/>
                  </a:lnTo>
                  <a:lnTo>
                    <a:pt x="479197" y="3338172"/>
                  </a:lnTo>
                  <a:lnTo>
                    <a:pt x="509857" y="3389375"/>
                  </a:lnTo>
                  <a:lnTo>
                    <a:pt x="1056846" y="3389375"/>
                  </a:lnTo>
                  <a:lnTo>
                    <a:pt x="305377" y="2800650"/>
                  </a:lnTo>
                  <a:lnTo>
                    <a:pt x="130508" y="2486186"/>
                  </a:lnTo>
                  <a:close/>
                </a:path>
                <a:path w="1057275" h="3389629">
                  <a:moveTo>
                    <a:pt x="103942" y="1383318"/>
                  </a:moveTo>
                  <a:lnTo>
                    <a:pt x="91314" y="1424283"/>
                  </a:lnTo>
                  <a:lnTo>
                    <a:pt x="0" y="2251494"/>
                  </a:lnTo>
                  <a:lnTo>
                    <a:pt x="130508" y="2486186"/>
                  </a:lnTo>
                  <a:lnTo>
                    <a:pt x="123092" y="2453823"/>
                  </a:lnTo>
                  <a:lnTo>
                    <a:pt x="113159" y="2406522"/>
                  </a:lnTo>
                  <a:lnTo>
                    <a:pt x="104154" y="2359389"/>
                  </a:lnTo>
                  <a:lnTo>
                    <a:pt x="96063" y="2312418"/>
                  </a:lnTo>
                  <a:lnTo>
                    <a:pt x="88867" y="2265607"/>
                  </a:lnTo>
                  <a:lnTo>
                    <a:pt x="82552" y="2218952"/>
                  </a:lnTo>
                  <a:lnTo>
                    <a:pt x="77102" y="2172448"/>
                  </a:lnTo>
                  <a:lnTo>
                    <a:pt x="72499" y="2126092"/>
                  </a:lnTo>
                  <a:lnTo>
                    <a:pt x="68728" y="2079881"/>
                  </a:lnTo>
                  <a:lnTo>
                    <a:pt x="65772" y="2033810"/>
                  </a:lnTo>
                  <a:lnTo>
                    <a:pt x="63616" y="1987875"/>
                  </a:lnTo>
                  <a:lnTo>
                    <a:pt x="62243" y="1942073"/>
                  </a:lnTo>
                  <a:lnTo>
                    <a:pt x="61637" y="1896399"/>
                  </a:lnTo>
                  <a:lnTo>
                    <a:pt x="61781" y="1850851"/>
                  </a:lnTo>
                  <a:lnTo>
                    <a:pt x="62660" y="1805424"/>
                  </a:lnTo>
                  <a:lnTo>
                    <a:pt x="64258" y="1760114"/>
                  </a:lnTo>
                  <a:lnTo>
                    <a:pt x="66558" y="1714918"/>
                  </a:lnTo>
                  <a:lnTo>
                    <a:pt x="69544" y="1669831"/>
                  </a:lnTo>
                  <a:lnTo>
                    <a:pt x="73199" y="1624850"/>
                  </a:lnTo>
                  <a:lnTo>
                    <a:pt x="77508" y="1579971"/>
                  </a:lnTo>
                  <a:lnTo>
                    <a:pt x="82455" y="1535191"/>
                  </a:lnTo>
                  <a:lnTo>
                    <a:pt x="88023" y="1490505"/>
                  </a:lnTo>
                  <a:lnTo>
                    <a:pt x="94195" y="1445909"/>
                  </a:lnTo>
                  <a:lnTo>
                    <a:pt x="100957" y="1401400"/>
                  </a:lnTo>
                  <a:lnTo>
                    <a:pt x="103942" y="1383318"/>
                  </a:lnTo>
                  <a:close/>
                </a:path>
                <a:path w="1057275" h="3389629">
                  <a:moveTo>
                    <a:pt x="526698" y="11857"/>
                  </a:moveTo>
                  <a:lnTo>
                    <a:pt x="497284" y="87473"/>
                  </a:lnTo>
                  <a:lnTo>
                    <a:pt x="480388" y="131160"/>
                  </a:lnTo>
                  <a:lnTo>
                    <a:pt x="463595" y="174819"/>
                  </a:lnTo>
                  <a:lnTo>
                    <a:pt x="446921" y="218454"/>
                  </a:lnTo>
                  <a:lnTo>
                    <a:pt x="430383" y="262068"/>
                  </a:lnTo>
                  <a:lnTo>
                    <a:pt x="413996" y="305665"/>
                  </a:lnTo>
                  <a:lnTo>
                    <a:pt x="397777" y="349250"/>
                  </a:lnTo>
                  <a:lnTo>
                    <a:pt x="381742" y="392826"/>
                  </a:lnTo>
                  <a:lnTo>
                    <a:pt x="365907" y="436397"/>
                  </a:lnTo>
                  <a:lnTo>
                    <a:pt x="350289" y="479966"/>
                  </a:lnTo>
                  <a:lnTo>
                    <a:pt x="334903" y="523538"/>
                  </a:lnTo>
                  <a:lnTo>
                    <a:pt x="319765" y="567116"/>
                  </a:lnTo>
                  <a:lnTo>
                    <a:pt x="304893" y="610705"/>
                  </a:lnTo>
                  <a:lnTo>
                    <a:pt x="290302" y="654307"/>
                  </a:lnTo>
                  <a:lnTo>
                    <a:pt x="276008" y="697927"/>
                  </a:lnTo>
                  <a:lnTo>
                    <a:pt x="262028" y="741569"/>
                  </a:lnTo>
                  <a:lnTo>
                    <a:pt x="248377" y="785237"/>
                  </a:lnTo>
                  <a:lnTo>
                    <a:pt x="235072" y="828934"/>
                  </a:lnTo>
                  <a:lnTo>
                    <a:pt x="222130" y="872663"/>
                  </a:lnTo>
                  <a:lnTo>
                    <a:pt x="209565" y="916430"/>
                  </a:lnTo>
                  <a:lnTo>
                    <a:pt x="197396" y="960238"/>
                  </a:lnTo>
                  <a:lnTo>
                    <a:pt x="185636" y="1004090"/>
                  </a:lnTo>
                  <a:lnTo>
                    <a:pt x="174304" y="1047991"/>
                  </a:lnTo>
                  <a:lnTo>
                    <a:pt x="163415" y="1091944"/>
                  </a:lnTo>
                  <a:lnTo>
                    <a:pt x="152985" y="1135953"/>
                  </a:lnTo>
                  <a:lnTo>
                    <a:pt x="143031" y="1180022"/>
                  </a:lnTo>
                  <a:lnTo>
                    <a:pt x="133568" y="1224155"/>
                  </a:lnTo>
                  <a:lnTo>
                    <a:pt x="124613" y="1268355"/>
                  </a:lnTo>
                  <a:lnTo>
                    <a:pt x="116182" y="1312627"/>
                  </a:lnTo>
                  <a:lnTo>
                    <a:pt x="108291" y="1356974"/>
                  </a:lnTo>
                  <a:lnTo>
                    <a:pt x="103942" y="1383318"/>
                  </a:lnTo>
                  <a:lnTo>
                    <a:pt x="526698" y="11857"/>
                  </a:lnTo>
                  <a:close/>
                </a:path>
                <a:path w="1057275" h="3389629">
                  <a:moveTo>
                    <a:pt x="531320" y="0"/>
                  </a:moveTo>
                  <a:lnTo>
                    <a:pt x="529923" y="1397"/>
                  </a:lnTo>
                  <a:lnTo>
                    <a:pt x="526698" y="11857"/>
                  </a:lnTo>
                  <a:lnTo>
                    <a:pt x="531320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5612865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010013" y="189052"/>
            <a:ext cx="1914525" cy="3314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>
                <a:solidFill>
                  <a:srgbClr val="003E61"/>
                </a:solidFill>
              </a:rPr>
              <a:t>I</a:t>
            </a:r>
            <a:r>
              <a:rPr dirty="0" sz="2000" spc="-5">
                <a:solidFill>
                  <a:srgbClr val="003E61"/>
                </a:solidFill>
              </a:rPr>
              <a:t>N</a:t>
            </a:r>
            <a:r>
              <a:rPr dirty="0" sz="2000" spc="-5">
                <a:solidFill>
                  <a:srgbClr val="003E61"/>
                </a:solidFill>
              </a:rPr>
              <a:t>ST</a:t>
            </a:r>
            <a:r>
              <a:rPr dirty="0" sz="2000" spc="5">
                <a:solidFill>
                  <a:srgbClr val="003E61"/>
                </a:solidFill>
              </a:rPr>
              <a:t>RU</a:t>
            </a:r>
            <a:r>
              <a:rPr dirty="0" sz="2000" spc="-10">
                <a:solidFill>
                  <a:srgbClr val="003E61"/>
                </a:solidFill>
              </a:rPr>
              <a:t>K</a:t>
            </a:r>
            <a:r>
              <a:rPr dirty="0" sz="2000">
                <a:solidFill>
                  <a:srgbClr val="003E61"/>
                </a:solidFill>
              </a:rPr>
              <a:t>T</a:t>
            </a:r>
            <a:r>
              <a:rPr dirty="0" sz="2000" spc="-5">
                <a:solidFill>
                  <a:srgbClr val="003E61"/>
                </a:solidFill>
              </a:rPr>
              <a:t>U</a:t>
            </a:r>
            <a:r>
              <a:rPr dirty="0" sz="2000" spc="5">
                <a:solidFill>
                  <a:srgbClr val="003E61"/>
                </a:solidFill>
              </a:rPr>
              <a:t>R</a:t>
            </a:r>
            <a:endParaRPr sz="2000"/>
          </a:p>
        </p:txBody>
      </p:sp>
      <p:sp>
        <p:nvSpPr>
          <p:cNvPr id="6" name="object 6"/>
          <p:cNvSpPr txBox="1"/>
          <p:nvPr/>
        </p:nvSpPr>
        <p:spPr>
          <a:xfrm>
            <a:off x="6962902" y="494538"/>
            <a:ext cx="4959985" cy="10121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0"/>
              </a:spcBef>
            </a:pPr>
            <a:r>
              <a:rPr dirty="0" sz="1800" spc="-5" b="1">
                <a:solidFill>
                  <a:srgbClr val="003E61"/>
                </a:solidFill>
                <a:latin typeface="Verdana"/>
                <a:cs typeface="Verdana"/>
              </a:rPr>
              <a:t>DOMAIN KEBIJAKAN</a:t>
            </a:r>
            <a:r>
              <a:rPr dirty="0" sz="1800" spc="-25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1800" spc="-5" b="1">
                <a:solidFill>
                  <a:srgbClr val="003E61"/>
                </a:solidFill>
                <a:latin typeface="Verdana"/>
                <a:cs typeface="Verdana"/>
              </a:rPr>
              <a:t>INTERNAL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400" spc="-125" b="1">
                <a:latin typeface="Arial"/>
                <a:cs typeface="Arial"/>
              </a:rPr>
              <a:t>NANANG </a:t>
            </a:r>
            <a:r>
              <a:rPr dirty="0" sz="2400" spc="-100" b="1">
                <a:latin typeface="Arial"/>
                <a:cs typeface="Arial"/>
              </a:rPr>
              <a:t>RUSWIANTO</a:t>
            </a:r>
            <a:r>
              <a:rPr dirty="0" sz="2400" spc="-100">
                <a:latin typeface="Arial"/>
                <a:cs typeface="Arial"/>
              </a:rPr>
              <a:t>, </a:t>
            </a:r>
            <a:r>
              <a:rPr dirty="0" sz="2400" spc="-155">
                <a:latin typeface="Arial"/>
                <a:cs typeface="Arial"/>
              </a:rPr>
              <a:t>S.T.,</a:t>
            </a:r>
            <a:r>
              <a:rPr dirty="0" sz="2400" spc="10">
                <a:latin typeface="Arial"/>
                <a:cs typeface="Arial"/>
              </a:rPr>
              <a:t> </a:t>
            </a:r>
            <a:r>
              <a:rPr dirty="0" sz="2400" spc="-65">
                <a:latin typeface="Arial"/>
                <a:cs typeface="Arial"/>
              </a:rPr>
              <a:t>M.KOM.</a:t>
            </a:r>
            <a:endParaRPr sz="2400">
              <a:latin typeface="Arial"/>
              <a:cs typeface="Arial"/>
            </a:endParaRPr>
          </a:p>
          <a:p>
            <a:pPr algn="r" marR="28575">
              <a:lnSpc>
                <a:spcPct val="100000"/>
              </a:lnSpc>
              <a:spcBef>
                <a:spcPts val="455"/>
              </a:spcBef>
            </a:pPr>
            <a:r>
              <a:rPr dirty="0" sz="1800" spc="-5" b="1">
                <a:solidFill>
                  <a:srgbClr val="003E61"/>
                </a:solidFill>
                <a:latin typeface="Verdana"/>
                <a:cs typeface="Verdana"/>
              </a:rPr>
              <a:t>UNIVERSITAS GADJAH</a:t>
            </a:r>
            <a:r>
              <a:rPr dirty="0" sz="1800" spc="-40" b="1">
                <a:solidFill>
                  <a:srgbClr val="003E61"/>
                </a:solidFill>
                <a:latin typeface="Verdana"/>
                <a:cs typeface="Verdana"/>
              </a:rPr>
              <a:t> </a:t>
            </a:r>
            <a:r>
              <a:rPr dirty="0" sz="1800" spc="-5" b="1">
                <a:solidFill>
                  <a:srgbClr val="003E61"/>
                </a:solidFill>
                <a:latin typeface="Verdana"/>
                <a:cs typeface="Verdana"/>
              </a:rPr>
              <a:t>MADA</a:t>
            </a:r>
            <a:endParaRPr sz="1800">
              <a:latin typeface="Verdana"/>
              <a:cs typeface="Verdana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00090" y="2157729"/>
            <a:ext cx="796290" cy="796290"/>
            <a:chOff x="5800090" y="2157729"/>
            <a:chExt cx="796290" cy="796290"/>
          </a:xfrm>
        </p:grpSpPr>
        <p:sp>
          <p:nvSpPr>
            <p:cNvPr id="8" name="object 8"/>
            <p:cNvSpPr/>
            <p:nvPr/>
          </p:nvSpPr>
          <p:spPr>
            <a:xfrm>
              <a:off x="5806440" y="2164079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391668" y="0"/>
                  </a:moveTo>
                  <a:lnTo>
                    <a:pt x="342544" y="3052"/>
                  </a:lnTo>
                  <a:lnTo>
                    <a:pt x="295239" y="11963"/>
                  </a:lnTo>
                  <a:lnTo>
                    <a:pt x="250121" y="26367"/>
                  </a:lnTo>
                  <a:lnTo>
                    <a:pt x="207556" y="45896"/>
                  </a:lnTo>
                  <a:lnTo>
                    <a:pt x="167913" y="70182"/>
                  </a:lnTo>
                  <a:lnTo>
                    <a:pt x="131558" y="98858"/>
                  </a:lnTo>
                  <a:lnTo>
                    <a:pt x="98858" y="131558"/>
                  </a:lnTo>
                  <a:lnTo>
                    <a:pt x="70182" y="167913"/>
                  </a:lnTo>
                  <a:lnTo>
                    <a:pt x="45896" y="207556"/>
                  </a:lnTo>
                  <a:lnTo>
                    <a:pt x="26367" y="250121"/>
                  </a:lnTo>
                  <a:lnTo>
                    <a:pt x="11963" y="295239"/>
                  </a:lnTo>
                  <a:lnTo>
                    <a:pt x="3052" y="342544"/>
                  </a:lnTo>
                  <a:lnTo>
                    <a:pt x="0" y="391668"/>
                  </a:lnTo>
                  <a:lnTo>
                    <a:pt x="3052" y="440791"/>
                  </a:lnTo>
                  <a:lnTo>
                    <a:pt x="11963" y="488096"/>
                  </a:lnTo>
                  <a:lnTo>
                    <a:pt x="26367" y="533214"/>
                  </a:lnTo>
                  <a:lnTo>
                    <a:pt x="45896" y="575779"/>
                  </a:lnTo>
                  <a:lnTo>
                    <a:pt x="70182" y="615422"/>
                  </a:lnTo>
                  <a:lnTo>
                    <a:pt x="98858" y="651777"/>
                  </a:lnTo>
                  <a:lnTo>
                    <a:pt x="131558" y="684477"/>
                  </a:lnTo>
                  <a:lnTo>
                    <a:pt x="167913" y="713153"/>
                  </a:lnTo>
                  <a:lnTo>
                    <a:pt x="207556" y="737439"/>
                  </a:lnTo>
                  <a:lnTo>
                    <a:pt x="250121" y="756968"/>
                  </a:lnTo>
                  <a:lnTo>
                    <a:pt x="295239" y="771372"/>
                  </a:lnTo>
                  <a:lnTo>
                    <a:pt x="342544" y="780283"/>
                  </a:lnTo>
                  <a:lnTo>
                    <a:pt x="391668" y="783336"/>
                  </a:lnTo>
                  <a:lnTo>
                    <a:pt x="440791" y="780283"/>
                  </a:lnTo>
                  <a:lnTo>
                    <a:pt x="488096" y="771372"/>
                  </a:lnTo>
                  <a:lnTo>
                    <a:pt x="533214" y="756968"/>
                  </a:lnTo>
                  <a:lnTo>
                    <a:pt x="575779" y="737439"/>
                  </a:lnTo>
                  <a:lnTo>
                    <a:pt x="615422" y="713153"/>
                  </a:lnTo>
                  <a:lnTo>
                    <a:pt x="651777" y="684477"/>
                  </a:lnTo>
                  <a:lnTo>
                    <a:pt x="684477" y="651777"/>
                  </a:lnTo>
                  <a:lnTo>
                    <a:pt x="713153" y="615422"/>
                  </a:lnTo>
                  <a:lnTo>
                    <a:pt x="737439" y="575779"/>
                  </a:lnTo>
                  <a:lnTo>
                    <a:pt x="756968" y="533214"/>
                  </a:lnTo>
                  <a:lnTo>
                    <a:pt x="771372" y="488096"/>
                  </a:lnTo>
                  <a:lnTo>
                    <a:pt x="780283" y="440791"/>
                  </a:lnTo>
                  <a:lnTo>
                    <a:pt x="783336" y="391668"/>
                  </a:lnTo>
                  <a:lnTo>
                    <a:pt x="780283" y="342544"/>
                  </a:lnTo>
                  <a:lnTo>
                    <a:pt x="771372" y="295239"/>
                  </a:lnTo>
                  <a:lnTo>
                    <a:pt x="756968" y="250121"/>
                  </a:lnTo>
                  <a:lnTo>
                    <a:pt x="737439" y="207556"/>
                  </a:lnTo>
                  <a:lnTo>
                    <a:pt x="713153" y="167913"/>
                  </a:lnTo>
                  <a:lnTo>
                    <a:pt x="684477" y="131558"/>
                  </a:lnTo>
                  <a:lnTo>
                    <a:pt x="651777" y="98858"/>
                  </a:lnTo>
                  <a:lnTo>
                    <a:pt x="615422" y="70182"/>
                  </a:lnTo>
                  <a:lnTo>
                    <a:pt x="575779" y="45896"/>
                  </a:lnTo>
                  <a:lnTo>
                    <a:pt x="533214" y="26367"/>
                  </a:lnTo>
                  <a:lnTo>
                    <a:pt x="488096" y="11963"/>
                  </a:lnTo>
                  <a:lnTo>
                    <a:pt x="440791" y="3052"/>
                  </a:lnTo>
                  <a:lnTo>
                    <a:pt x="391668" y="0"/>
                  </a:lnTo>
                  <a:close/>
                </a:path>
              </a:pathLst>
            </a:custGeom>
            <a:solidFill>
              <a:srgbClr val="E905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5806440" y="2164079"/>
              <a:ext cx="783590" cy="783590"/>
            </a:xfrm>
            <a:custGeom>
              <a:avLst/>
              <a:gdLst/>
              <a:ahLst/>
              <a:cxnLst/>
              <a:rect l="l" t="t" r="r" b="b"/>
              <a:pathLst>
                <a:path w="783590" h="783589">
                  <a:moveTo>
                    <a:pt x="0" y="391668"/>
                  </a:moveTo>
                  <a:lnTo>
                    <a:pt x="3052" y="342544"/>
                  </a:lnTo>
                  <a:lnTo>
                    <a:pt x="11963" y="295239"/>
                  </a:lnTo>
                  <a:lnTo>
                    <a:pt x="26367" y="250121"/>
                  </a:lnTo>
                  <a:lnTo>
                    <a:pt x="45896" y="207556"/>
                  </a:lnTo>
                  <a:lnTo>
                    <a:pt x="70182" y="167913"/>
                  </a:lnTo>
                  <a:lnTo>
                    <a:pt x="98858" y="131558"/>
                  </a:lnTo>
                  <a:lnTo>
                    <a:pt x="131558" y="98858"/>
                  </a:lnTo>
                  <a:lnTo>
                    <a:pt x="167913" y="70182"/>
                  </a:lnTo>
                  <a:lnTo>
                    <a:pt x="207556" y="45896"/>
                  </a:lnTo>
                  <a:lnTo>
                    <a:pt x="250121" y="26367"/>
                  </a:lnTo>
                  <a:lnTo>
                    <a:pt x="295239" y="11963"/>
                  </a:lnTo>
                  <a:lnTo>
                    <a:pt x="342544" y="3052"/>
                  </a:lnTo>
                  <a:lnTo>
                    <a:pt x="391668" y="0"/>
                  </a:lnTo>
                  <a:lnTo>
                    <a:pt x="440791" y="3052"/>
                  </a:lnTo>
                  <a:lnTo>
                    <a:pt x="488096" y="11963"/>
                  </a:lnTo>
                  <a:lnTo>
                    <a:pt x="533214" y="26367"/>
                  </a:lnTo>
                  <a:lnTo>
                    <a:pt x="575779" y="45896"/>
                  </a:lnTo>
                  <a:lnTo>
                    <a:pt x="615422" y="70182"/>
                  </a:lnTo>
                  <a:lnTo>
                    <a:pt x="651777" y="98858"/>
                  </a:lnTo>
                  <a:lnTo>
                    <a:pt x="684477" y="131558"/>
                  </a:lnTo>
                  <a:lnTo>
                    <a:pt x="713153" y="167913"/>
                  </a:lnTo>
                  <a:lnTo>
                    <a:pt x="737439" y="207556"/>
                  </a:lnTo>
                  <a:lnTo>
                    <a:pt x="756968" y="250121"/>
                  </a:lnTo>
                  <a:lnTo>
                    <a:pt x="771372" y="295239"/>
                  </a:lnTo>
                  <a:lnTo>
                    <a:pt x="780283" y="342544"/>
                  </a:lnTo>
                  <a:lnTo>
                    <a:pt x="783336" y="391668"/>
                  </a:lnTo>
                  <a:lnTo>
                    <a:pt x="780283" y="440791"/>
                  </a:lnTo>
                  <a:lnTo>
                    <a:pt x="771372" y="488096"/>
                  </a:lnTo>
                  <a:lnTo>
                    <a:pt x="756968" y="533214"/>
                  </a:lnTo>
                  <a:lnTo>
                    <a:pt x="737439" y="575779"/>
                  </a:lnTo>
                  <a:lnTo>
                    <a:pt x="713153" y="615422"/>
                  </a:lnTo>
                  <a:lnTo>
                    <a:pt x="684477" y="651777"/>
                  </a:lnTo>
                  <a:lnTo>
                    <a:pt x="651777" y="684477"/>
                  </a:lnTo>
                  <a:lnTo>
                    <a:pt x="615422" y="713153"/>
                  </a:lnTo>
                  <a:lnTo>
                    <a:pt x="575779" y="737439"/>
                  </a:lnTo>
                  <a:lnTo>
                    <a:pt x="533214" y="756968"/>
                  </a:lnTo>
                  <a:lnTo>
                    <a:pt x="488096" y="771372"/>
                  </a:lnTo>
                  <a:lnTo>
                    <a:pt x="440791" y="780283"/>
                  </a:lnTo>
                  <a:lnTo>
                    <a:pt x="391668" y="783336"/>
                  </a:lnTo>
                  <a:lnTo>
                    <a:pt x="342544" y="780283"/>
                  </a:lnTo>
                  <a:lnTo>
                    <a:pt x="295239" y="771372"/>
                  </a:lnTo>
                  <a:lnTo>
                    <a:pt x="250121" y="756968"/>
                  </a:lnTo>
                  <a:lnTo>
                    <a:pt x="207556" y="737439"/>
                  </a:lnTo>
                  <a:lnTo>
                    <a:pt x="167913" y="713153"/>
                  </a:lnTo>
                  <a:lnTo>
                    <a:pt x="131558" y="684477"/>
                  </a:lnTo>
                  <a:lnTo>
                    <a:pt x="98858" y="651777"/>
                  </a:lnTo>
                  <a:lnTo>
                    <a:pt x="70182" y="615422"/>
                  </a:lnTo>
                  <a:lnTo>
                    <a:pt x="45896" y="575779"/>
                  </a:lnTo>
                  <a:lnTo>
                    <a:pt x="26367" y="533214"/>
                  </a:lnTo>
                  <a:lnTo>
                    <a:pt x="11963" y="488096"/>
                  </a:lnTo>
                  <a:lnTo>
                    <a:pt x="3052" y="440791"/>
                  </a:lnTo>
                  <a:lnTo>
                    <a:pt x="0" y="391668"/>
                  </a:lnTo>
                  <a:close/>
                </a:path>
              </a:pathLst>
            </a:custGeom>
            <a:ln w="12700">
              <a:solidFill>
                <a:srgbClr val="E9051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920740" y="2272283"/>
              <a:ext cx="595884" cy="5958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5825997" y="3349497"/>
            <a:ext cx="800735" cy="800735"/>
            <a:chOff x="5825997" y="3349497"/>
            <a:chExt cx="800735" cy="800735"/>
          </a:xfrm>
        </p:grpSpPr>
        <p:sp>
          <p:nvSpPr>
            <p:cNvPr id="12" name="object 12"/>
            <p:cNvSpPr/>
            <p:nvPr/>
          </p:nvSpPr>
          <p:spPr>
            <a:xfrm>
              <a:off x="5832347" y="3355847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393953" y="0"/>
                  </a:moveTo>
                  <a:lnTo>
                    <a:pt x="344541" y="3069"/>
                  </a:lnTo>
                  <a:lnTo>
                    <a:pt x="296960" y="12033"/>
                  </a:lnTo>
                  <a:lnTo>
                    <a:pt x="251577" y="26520"/>
                  </a:lnTo>
                  <a:lnTo>
                    <a:pt x="208764" y="46162"/>
                  </a:lnTo>
                  <a:lnTo>
                    <a:pt x="168889" y="70589"/>
                  </a:lnTo>
                  <a:lnTo>
                    <a:pt x="132323" y="99433"/>
                  </a:lnTo>
                  <a:lnTo>
                    <a:pt x="99433" y="132323"/>
                  </a:lnTo>
                  <a:lnTo>
                    <a:pt x="70589" y="168889"/>
                  </a:lnTo>
                  <a:lnTo>
                    <a:pt x="46162" y="208764"/>
                  </a:lnTo>
                  <a:lnTo>
                    <a:pt x="26520" y="251577"/>
                  </a:lnTo>
                  <a:lnTo>
                    <a:pt x="12033" y="296960"/>
                  </a:lnTo>
                  <a:lnTo>
                    <a:pt x="3069" y="344541"/>
                  </a:lnTo>
                  <a:lnTo>
                    <a:pt x="0" y="393953"/>
                  </a:lnTo>
                  <a:lnTo>
                    <a:pt x="3069" y="443366"/>
                  </a:lnTo>
                  <a:lnTo>
                    <a:pt x="12033" y="490947"/>
                  </a:lnTo>
                  <a:lnTo>
                    <a:pt x="26520" y="536330"/>
                  </a:lnTo>
                  <a:lnTo>
                    <a:pt x="46162" y="579143"/>
                  </a:lnTo>
                  <a:lnTo>
                    <a:pt x="70589" y="619018"/>
                  </a:lnTo>
                  <a:lnTo>
                    <a:pt x="99433" y="655584"/>
                  </a:lnTo>
                  <a:lnTo>
                    <a:pt x="132323" y="688474"/>
                  </a:lnTo>
                  <a:lnTo>
                    <a:pt x="168889" y="717318"/>
                  </a:lnTo>
                  <a:lnTo>
                    <a:pt x="208764" y="741745"/>
                  </a:lnTo>
                  <a:lnTo>
                    <a:pt x="251577" y="761387"/>
                  </a:lnTo>
                  <a:lnTo>
                    <a:pt x="296960" y="775874"/>
                  </a:lnTo>
                  <a:lnTo>
                    <a:pt x="344541" y="784838"/>
                  </a:lnTo>
                  <a:lnTo>
                    <a:pt x="393953" y="787907"/>
                  </a:lnTo>
                  <a:lnTo>
                    <a:pt x="443366" y="784838"/>
                  </a:lnTo>
                  <a:lnTo>
                    <a:pt x="490947" y="775874"/>
                  </a:lnTo>
                  <a:lnTo>
                    <a:pt x="536330" y="761387"/>
                  </a:lnTo>
                  <a:lnTo>
                    <a:pt x="579143" y="741745"/>
                  </a:lnTo>
                  <a:lnTo>
                    <a:pt x="619018" y="717318"/>
                  </a:lnTo>
                  <a:lnTo>
                    <a:pt x="655584" y="688474"/>
                  </a:lnTo>
                  <a:lnTo>
                    <a:pt x="688474" y="655584"/>
                  </a:lnTo>
                  <a:lnTo>
                    <a:pt x="717318" y="619018"/>
                  </a:lnTo>
                  <a:lnTo>
                    <a:pt x="741745" y="579143"/>
                  </a:lnTo>
                  <a:lnTo>
                    <a:pt x="761387" y="536330"/>
                  </a:lnTo>
                  <a:lnTo>
                    <a:pt x="775874" y="490947"/>
                  </a:lnTo>
                  <a:lnTo>
                    <a:pt x="784838" y="443366"/>
                  </a:lnTo>
                  <a:lnTo>
                    <a:pt x="787907" y="393953"/>
                  </a:lnTo>
                  <a:lnTo>
                    <a:pt x="784838" y="344541"/>
                  </a:lnTo>
                  <a:lnTo>
                    <a:pt x="775874" y="296960"/>
                  </a:lnTo>
                  <a:lnTo>
                    <a:pt x="761387" y="251577"/>
                  </a:lnTo>
                  <a:lnTo>
                    <a:pt x="741745" y="208764"/>
                  </a:lnTo>
                  <a:lnTo>
                    <a:pt x="717318" y="168889"/>
                  </a:lnTo>
                  <a:lnTo>
                    <a:pt x="688474" y="132323"/>
                  </a:lnTo>
                  <a:lnTo>
                    <a:pt x="655584" y="99433"/>
                  </a:lnTo>
                  <a:lnTo>
                    <a:pt x="619018" y="70589"/>
                  </a:lnTo>
                  <a:lnTo>
                    <a:pt x="579143" y="46162"/>
                  </a:lnTo>
                  <a:lnTo>
                    <a:pt x="536330" y="26520"/>
                  </a:lnTo>
                  <a:lnTo>
                    <a:pt x="490947" y="12033"/>
                  </a:lnTo>
                  <a:lnTo>
                    <a:pt x="443366" y="3069"/>
                  </a:lnTo>
                  <a:lnTo>
                    <a:pt x="393953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832347" y="3355847"/>
              <a:ext cx="788035" cy="788035"/>
            </a:xfrm>
            <a:custGeom>
              <a:avLst/>
              <a:gdLst/>
              <a:ahLst/>
              <a:cxnLst/>
              <a:rect l="l" t="t" r="r" b="b"/>
              <a:pathLst>
                <a:path w="788034" h="788035">
                  <a:moveTo>
                    <a:pt x="0" y="393953"/>
                  </a:moveTo>
                  <a:lnTo>
                    <a:pt x="3069" y="344541"/>
                  </a:lnTo>
                  <a:lnTo>
                    <a:pt x="12033" y="296960"/>
                  </a:lnTo>
                  <a:lnTo>
                    <a:pt x="26520" y="251577"/>
                  </a:lnTo>
                  <a:lnTo>
                    <a:pt x="46162" y="208764"/>
                  </a:lnTo>
                  <a:lnTo>
                    <a:pt x="70589" y="168889"/>
                  </a:lnTo>
                  <a:lnTo>
                    <a:pt x="99433" y="132323"/>
                  </a:lnTo>
                  <a:lnTo>
                    <a:pt x="132323" y="99433"/>
                  </a:lnTo>
                  <a:lnTo>
                    <a:pt x="168889" y="70589"/>
                  </a:lnTo>
                  <a:lnTo>
                    <a:pt x="208764" y="46162"/>
                  </a:lnTo>
                  <a:lnTo>
                    <a:pt x="251577" y="26520"/>
                  </a:lnTo>
                  <a:lnTo>
                    <a:pt x="296960" y="12033"/>
                  </a:lnTo>
                  <a:lnTo>
                    <a:pt x="344541" y="3069"/>
                  </a:lnTo>
                  <a:lnTo>
                    <a:pt x="393953" y="0"/>
                  </a:lnTo>
                  <a:lnTo>
                    <a:pt x="443366" y="3069"/>
                  </a:lnTo>
                  <a:lnTo>
                    <a:pt x="490947" y="12033"/>
                  </a:lnTo>
                  <a:lnTo>
                    <a:pt x="536330" y="26520"/>
                  </a:lnTo>
                  <a:lnTo>
                    <a:pt x="579143" y="46162"/>
                  </a:lnTo>
                  <a:lnTo>
                    <a:pt x="619018" y="70589"/>
                  </a:lnTo>
                  <a:lnTo>
                    <a:pt x="655584" y="99433"/>
                  </a:lnTo>
                  <a:lnTo>
                    <a:pt x="688474" y="132323"/>
                  </a:lnTo>
                  <a:lnTo>
                    <a:pt x="717318" y="168889"/>
                  </a:lnTo>
                  <a:lnTo>
                    <a:pt x="741745" y="208764"/>
                  </a:lnTo>
                  <a:lnTo>
                    <a:pt x="761387" y="251577"/>
                  </a:lnTo>
                  <a:lnTo>
                    <a:pt x="775874" y="296960"/>
                  </a:lnTo>
                  <a:lnTo>
                    <a:pt x="784838" y="344541"/>
                  </a:lnTo>
                  <a:lnTo>
                    <a:pt x="787907" y="393953"/>
                  </a:lnTo>
                  <a:lnTo>
                    <a:pt x="784838" y="443366"/>
                  </a:lnTo>
                  <a:lnTo>
                    <a:pt x="775874" y="490947"/>
                  </a:lnTo>
                  <a:lnTo>
                    <a:pt x="761387" y="536330"/>
                  </a:lnTo>
                  <a:lnTo>
                    <a:pt x="741745" y="579143"/>
                  </a:lnTo>
                  <a:lnTo>
                    <a:pt x="717318" y="619018"/>
                  </a:lnTo>
                  <a:lnTo>
                    <a:pt x="688474" y="655584"/>
                  </a:lnTo>
                  <a:lnTo>
                    <a:pt x="655584" y="688474"/>
                  </a:lnTo>
                  <a:lnTo>
                    <a:pt x="619018" y="717318"/>
                  </a:lnTo>
                  <a:lnTo>
                    <a:pt x="579143" y="741745"/>
                  </a:lnTo>
                  <a:lnTo>
                    <a:pt x="536330" y="761387"/>
                  </a:lnTo>
                  <a:lnTo>
                    <a:pt x="490947" y="775874"/>
                  </a:lnTo>
                  <a:lnTo>
                    <a:pt x="443366" y="784838"/>
                  </a:lnTo>
                  <a:lnTo>
                    <a:pt x="393953" y="787907"/>
                  </a:lnTo>
                  <a:lnTo>
                    <a:pt x="344541" y="784838"/>
                  </a:lnTo>
                  <a:lnTo>
                    <a:pt x="296960" y="775874"/>
                  </a:lnTo>
                  <a:lnTo>
                    <a:pt x="251577" y="761387"/>
                  </a:lnTo>
                  <a:lnTo>
                    <a:pt x="208764" y="741745"/>
                  </a:lnTo>
                  <a:lnTo>
                    <a:pt x="168889" y="717318"/>
                  </a:lnTo>
                  <a:lnTo>
                    <a:pt x="132323" y="688474"/>
                  </a:lnTo>
                  <a:lnTo>
                    <a:pt x="99433" y="655584"/>
                  </a:lnTo>
                  <a:lnTo>
                    <a:pt x="70589" y="619018"/>
                  </a:lnTo>
                  <a:lnTo>
                    <a:pt x="46162" y="579143"/>
                  </a:lnTo>
                  <a:lnTo>
                    <a:pt x="26520" y="536330"/>
                  </a:lnTo>
                  <a:lnTo>
                    <a:pt x="12033" y="490947"/>
                  </a:lnTo>
                  <a:lnTo>
                    <a:pt x="3069" y="443366"/>
                  </a:lnTo>
                  <a:lnTo>
                    <a:pt x="0" y="393953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5942075" y="3465575"/>
              <a:ext cx="550163" cy="5486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5" name="object 15"/>
          <p:cNvGrpSpPr/>
          <p:nvPr/>
        </p:nvGrpSpPr>
        <p:grpSpPr>
          <a:xfrm>
            <a:off x="5867146" y="4558029"/>
            <a:ext cx="815975" cy="815975"/>
            <a:chOff x="5867146" y="4558029"/>
            <a:chExt cx="815975" cy="815975"/>
          </a:xfrm>
        </p:grpSpPr>
        <p:sp>
          <p:nvSpPr>
            <p:cNvPr id="16" name="object 16"/>
            <p:cNvSpPr/>
            <p:nvPr/>
          </p:nvSpPr>
          <p:spPr>
            <a:xfrm>
              <a:off x="5873496" y="4564379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401574" y="0"/>
                  </a:moveTo>
                  <a:lnTo>
                    <a:pt x="354749" y="2702"/>
                  </a:lnTo>
                  <a:lnTo>
                    <a:pt x="309509" y="10608"/>
                  </a:lnTo>
                  <a:lnTo>
                    <a:pt x="266155" y="23415"/>
                  </a:lnTo>
                  <a:lnTo>
                    <a:pt x="224989" y="40823"/>
                  </a:lnTo>
                  <a:lnTo>
                    <a:pt x="186313" y="62530"/>
                  </a:lnTo>
                  <a:lnTo>
                    <a:pt x="150427" y="88234"/>
                  </a:lnTo>
                  <a:lnTo>
                    <a:pt x="117633" y="117633"/>
                  </a:lnTo>
                  <a:lnTo>
                    <a:pt x="88234" y="150427"/>
                  </a:lnTo>
                  <a:lnTo>
                    <a:pt x="62530" y="186313"/>
                  </a:lnTo>
                  <a:lnTo>
                    <a:pt x="40823" y="224989"/>
                  </a:lnTo>
                  <a:lnTo>
                    <a:pt x="23415" y="266155"/>
                  </a:lnTo>
                  <a:lnTo>
                    <a:pt x="10608" y="309509"/>
                  </a:lnTo>
                  <a:lnTo>
                    <a:pt x="2702" y="354749"/>
                  </a:lnTo>
                  <a:lnTo>
                    <a:pt x="0" y="401574"/>
                  </a:lnTo>
                  <a:lnTo>
                    <a:pt x="2702" y="448398"/>
                  </a:lnTo>
                  <a:lnTo>
                    <a:pt x="10608" y="493638"/>
                  </a:lnTo>
                  <a:lnTo>
                    <a:pt x="23415" y="536992"/>
                  </a:lnTo>
                  <a:lnTo>
                    <a:pt x="40823" y="578158"/>
                  </a:lnTo>
                  <a:lnTo>
                    <a:pt x="62530" y="616834"/>
                  </a:lnTo>
                  <a:lnTo>
                    <a:pt x="88234" y="652720"/>
                  </a:lnTo>
                  <a:lnTo>
                    <a:pt x="117633" y="685514"/>
                  </a:lnTo>
                  <a:lnTo>
                    <a:pt x="150427" y="714913"/>
                  </a:lnTo>
                  <a:lnTo>
                    <a:pt x="186313" y="740617"/>
                  </a:lnTo>
                  <a:lnTo>
                    <a:pt x="224989" y="762324"/>
                  </a:lnTo>
                  <a:lnTo>
                    <a:pt x="266155" y="779732"/>
                  </a:lnTo>
                  <a:lnTo>
                    <a:pt x="309509" y="792539"/>
                  </a:lnTo>
                  <a:lnTo>
                    <a:pt x="354749" y="800445"/>
                  </a:lnTo>
                  <a:lnTo>
                    <a:pt x="401574" y="803148"/>
                  </a:lnTo>
                  <a:lnTo>
                    <a:pt x="448398" y="800445"/>
                  </a:lnTo>
                  <a:lnTo>
                    <a:pt x="493638" y="792539"/>
                  </a:lnTo>
                  <a:lnTo>
                    <a:pt x="536992" y="779732"/>
                  </a:lnTo>
                  <a:lnTo>
                    <a:pt x="578158" y="762324"/>
                  </a:lnTo>
                  <a:lnTo>
                    <a:pt x="616834" y="740617"/>
                  </a:lnTo>
                  <a:lnTo>
                    <a:pt x="652720" y="714913"/>
                  </a:lnTo>
                  <a:lnTo>
                    <a:pt x="685514" y="685514"/>
                  </a:lnTo>
                  <a:lnTo>
                    <a:pt x="714913" y="652720"/>
                  </a:lnTo>
                  <a:lnTo>
                    <a:pt x="740617" y="616834"/>
                  </a:lnTo>
                  <a:lnTo>
                    <a:pt x="762324" y="578158"/>
                  </a:lnTo>
                  <a:lnTo>
                    <a:pt x="779732" y="536992"/>
                  </a:lnTo>
                  <a:lnTo>
                    <a:pt x="792539" y="493638"/>
                  </a:lnTo>
                  <a:lnTo>
                    <a:pt x="800445" y="448398"/>
                  </a:lnTo>
                  <a:lnTo>
                    <a:pt x="803148" y="401574"/>
                  </a:lnTo>
                  <a:lnTo>
                    <a:pt x="800445" y="354749"/>
                  </a:lnTo>
                  <a:lnTo>
                    <a:pt x="792539" y="309509"/>
                  </a:lnTo>
                  <a:lnTo>
                    <a:pt x="779732" y="266155"/>
                  </a:lnTo>
                  <a:lnTo>
                    <a:pt x="762324" y="224989"/>
                  </a:lnTo>
                  <a:lnTo>
                    <a:pt x="740617" y="186313"/>
                  </a:lnTo>
                  <a:lnTo>
                    <a:pt x="714913" y="150427"/>
                  </a:lnTo>
                  <a:lnTo>
                    <a:pt x="685514" y="117633"/>
                  </a:lnTo>
                  <a:lnTo>
                    <a:pt x="652720" y="88234"/>
                  </a:lnTo>
                  <a:lnTo>
                    <a:pt x="616834" y="62530"/>
                  </a:lnTo>
                  <a:lnTo>
                    <a:pt x="578158" y="40823"/>
                  </a:lnTo>
                  <a:lnTo>
                    <a:pt x="536992" y="23415"/>
                  </a:lnTo>
                  <a:lnTo>
                    <a:pt x="493638" y="10608"/>
                  </a:lnTo>
                  <a:lnTo>
                    <a:pt x="448398" y="2702"/>
                  </a:lnTo>
                  <a:lnTo>
                    <a:pt x="401574" y="0"/>
                  </a:lnTo>
                  <a:close/>
                </a:path>
              </a:pathLst>
            </a:custGeom>
            <a:solidFill>
              <a:srgbClr val="00AF5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5873496" y="4564379"/>
              <a:ext cx="803275" cy="803275"/>
            </a:xfrm>
            <a:custGeom>
              <a:avLst/>
              <a:gdLst/>
              <a:ahLst/>
              <a:cxnLst/>
              <a:rect l="l" t="t" r="r" b="b"/>
              <a:pathLst>
                <a:path w="803275" h="803275">
                  <a:moveTo>
                    <a:pt x="0" y="401574"/>
                  </a:moveTo>
                  <a:lnTo>
                    <a:pt x="2702" y="354749"/>
                  </a:lnTo>
                  <a:lnTo>
                    <a:pt x="10608" y="309509"/>
                  </a:lnTo>
                  <a:lnTo>
                    <a:pt x="23415" y="266155"/>
                  </a:lnTo>
                  <a:lnTo>
                    <a:pt x="40823" y="224989"/>
                  </a:lnTo>
                  <a:lnTo>
                    <a:pt x="62530" y="186313"/>
                  </a:lnTo>
                  <a:lnTo>
                    <a:pt x="88234" y="150427"/>
                  </a:lnTo>
                  <a:lnTo>
                    <a:pt x="117633" y="117633"/>
                  </a:lnTo>
                  <a:lnTo>
                    <a:pt x="150427" y="88234"/>
                  </a:lnTo>
                  <a:lnTo>
                    <a:pt x="186313" y="62530"/>
                  </a:lnTo>
                  <a:lnTo>
                    <a:pt x="224989" y="40823"/>
                  </a:lnTo>
                  <a:lnTo>
                    <a:pt x="266155" y="23415"/>
                  </a:lnTo>
                  <a:lnTo>
                    <a:pt x="309509" y="10608"/>
                  </a:lnTo>
                  <a:lnTo>
                    <a:pt x="354749" y="2702"/>
                  </a:lnTo>
                  <a:lnTo>
                    <a:pt x="401574" y="0"/>
                  </a:lnTo>
                  <a:lnTo>
                    <a:pt x="448398" y="2702"/>
                  </a:lnTo>
                  <a:lnTo>
                    <a:pt x="493638" y="10608"/>
                  </a:lnTo>
                  <a:lnTo>
                    <a:pt x="536992" y="23415"/>
                  </a:lnTo>
                  <a:lnTo>
                    <a:pt x="578158" y="40823"/>
                  </a:lnTo>
                  <a:lnTo>
                    <a:pt x="616834" y="62530"/>
                  </a:lnTo>
                  <a:lnTo>
                    <a:pt x="652720" y="88234"/>
                  </a:lnTo>
                  <a:lnTo>
                    <a:pt x="685514" y="117633"/>
                  </a:lnTo>
                  <a:lnTo>
                    <a:pt x="714913" y="150427"/>
                  </a:lnTo>
                  <a:lnTo>
                    <a:pt x="740617" y="186313"/>
                  </a:lnTo>
                  <a:lnTo>
                    <a:pt x="762324" y="224989"/>
                  </a:lnTo>
                  <a:lnTo>
                    <a:pt x="779732" y="266155"/>
                  </a:lnTo>
                  <a:lnTo>
                    <a:pt x="792539" y="309509"/>
                  </a:lnTo>
                  <a:lnTo>
                    <a:pt x="800445" y="354749"/>
                  </a:lnTo>
                  <a:lnTo>
                    <a:pt x="803148" y="401574"/>
                  </a:lnTo>
                  <a:lnTo>
                    <a:pt x="800445" y="448398"/>
                  </a:lnTo>
                  <a:lnTo>
                    <a:pt x="792539" y="493638"/>
                  </a:lnTo>
                  <a:lnTo>
                    <a:pt x="779732" y="536992"/>
                  </a:lnTo>
                  <a:lnTo>
                    <a:pt x="762324" y="578158"/>
                  </a:lnTo>
                  <a:lnTo>
                    <a:pt x="740617" y="616834"/>
                  </a:lnTo>
                  <a:lnTo>
                    <a:pt x="714913" y="652720"/>
                  </a:lnTo>
                  <a:lnTo>
                    <a:pt x="685514" y="685514"/>
                  </a:lnTo>
                  <a:lnTo>
                    <a:pt x="652720" y="714913"/>
                  </a:lnTo>
                  <a:lnTo>
                    <a:pt x="616834" y="740617"/>
                  </a:lnTo>
                  <a:lnTo>
                    <a:pt x="578158" y="762324"/>
                  </a:lnTo>
                  <a:lnTo>
                    <a:pt x="536992" y="779732"/>
                  </a:lnTo>
                  <a:lnTo>
                    <a:pt x="493638" y="792539"/>
                  </a:lnTo>
                  <a:lnTo>
                    <a:pt x="448398" y="800445"/>
                  </a:lnTo>
                  <a:lnTo>
                    <a:pt x="401574" y="803148"/>
                  </a:lnTo>
                  <a:lnTo>
                    <a:pt x="354749" y="800445"/>
                  </a:lnTo>
                  <a:lnTo>
                    <a:pt x="309509" y="792539"/>
                  </a:lnTo>
                  <a:lnTo>
                    <a:pt x="266155" y="779732"/>
                  </a:lnTo>
                  <a:lnTo>
                    <a:pt x="224989" y="762324"/>
                  </a:lnTo>
                  <a:lnTo>
                    <a:pt x="186313" y="740617"/>
                  </a:lnTo>
                  <a:lnTo>
                    <a:pt x="150427" y="714913"/>
                  </a:lnTo>
                  <a:lnTo>
                    <a:pt x="117633" y="685514"/>
                  </a:lnTo>
                  <a:lnTo>
                    <a:pt x="88234" y="652720"/>
                  </a:lnTo>
                  <a:lnTo>
                    <a:pt x="62530" y="616834"/>
                  </a:lnTo>
                  <a:lnTo>
                    <a:pt x="40823" y="578158"/>
                  </a:lnTo>
                  <a:lnTo>
                    <a:pt x="23415" y="536992"/>
                  </a:lnTo>
                  <a:lnTo>
                    <a:pt x="10608" y="493638"/>
                  </a:lnTo>
                  <a:lnTo>
                    <a:pt x="2702" y="448398"/>
                  </a:lnTo>
                  <a:lnTo>
                    <a:pt x="0" y="401574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5939028" y="4652771"/>
              <a:ext cx="672083" cy="6720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6912609" y="2235834"/>
            <a:ext cx="4262755" cy="774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1475">
              <a:lnSpc>
                <a:spcPct val="100000"/>
              </a:lnSpc>
              <a:spcBef>
                <a:spcPts val="100"/>
              </a:spcBef>
            </a:pPr>
            <a:r>
              <a:rPr dirty="0" sz="1500" spc="-55" b="1">
                <a:latin typeface="Arial"/>
                <a:cs typeface="Arial"/>
              </a:rPr>
              <a:t>Riwayat</a:t>
            </a:r>
            <a:r>
              <a:rPr dirty="0" sz="1500" spc="-70" b="1">
                <a:latin typeface="Arial"/>
                <a:cs typeface="Arial"/>
              </a:rPr>
              <a:t> </a:t>
            </a:r>
            <a:r>
              <a:rPr dirty="0" sz="1500" spc="-90" b="1">
                <a:latin typeface="Arial"/>
                <a:cs typeface="Arial"/>
              </a:rPr>
              <a:t>Pendidikan</a:t>
            </a:r>
            <a:endParaRPr sz="150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100" spc="-75" b="1">
                <a:latin typeface="Arial"/>
                <a:cs typeface="Arial"/>
              </a:rPr>
              <a:t>S2, </a:t>
            </a:r>
            <a:r>
              <a:rPr dirty="0" sz="1100" spc="-50" b="1">
                <a:latin typeface="Arial"/>
                <a:cs typeface="Arial"/>
              </a:rPr>
              <a:t>Magister </a:t>
            </a:r>
            <a:r>
              <a:rPr dirty="0" sz="1100" spc="-70" b="1">
                <a:latin typeface="Arial"/>
                <a:cs typeface="Arial"/>
              </a:rPr>
              <a:t>Teknologi </a:t>
            </a:r>
            <a:r>
              <a:rPr dirty="0" sz="1100" spc="-50" b="1">
                <a:latin typeface="Arial"/>
                <a:cs typeface="Arial"/>
              </a:rPr>
              <a:t>Informasi, </a:t>
            </a:r>
            <a:r>
              <a:rPr dirty="0" sz="1100" spc="-55" b="1">
                <a:latin typeface="Arial"/>
                <a:cs typeface="Arial"/>
              </a:rPr>
              <a:t>Universitas </a:t>
            </a:r>
            <a:r>
              <a:rPr dirty="0" sz="1100" spc="-25" b="1">
                <a:latin typeface="Arial"/>
                <a:cs typeface="Arial"/>
              </a:rPr>
              <a:t>AMIKOM,</a:t>
            </a:r>
            <a:r>
              <a:rPr dirty="0" sz="1100" spc="85" b="1">
                <a:latin typeface="Arial"/>
                <a:cs typeface="Arial"/>
              </a:rPr>
              <a:t> </a:t>
            </a:r>
            <a:r>
              <a:rPr dirty="0" sz="1100" spc="-65" b="1">
                <a:latin typeface="Arial"/>
                <a:cs typeface="Arial"/>
              </a:rPr>
              <a:t>Yogyakarta</a:t>
            </a:r>
            <a:endParaRPr sz="1100">
              <a:latin typeface="Arial"/>
              <a:cs typeface="Arial"/>
            </a:endParaRPr>
          </a:p>
          <a:p>
            <a:pPr marL="184785" indent="-172720">
              <a:lnSpc>
                <a:spcPct val="100000"/>
              </a:lnSpc>
              <a:spcBef>
                <a:spcPts val="660"/>
              </a:spcBef>
              <a:buFont typeface="Arial"/>
              <a:buChar char="•"/>
              <a:tabLst>
                <a:tab pos="185420" algn="l"/>
              </a:tabLst>
            </a:pPr>
            <a:r>
              <a:rPr dirty="0" sz="1100" spc="-135" b="1">
                <a:latin typeface="Arial"/>
                <a:cs typeface="Arial"/>
              </a:rPr>
              <a:t>S1, </a:t>
            </a:r>
            <a:r>
              <a:rPr dirty="0" sz="1100" spc="-65" b="1">
                <a:latin typeface="Arial"/>
                <a:cs typeface="Arial"/>
              </a:rPr>
              <a:t>Teknik </a:t>
            </a:r>
            <a:r>
              <a:rPr dirty="0" sz="1100" spc="-40" b="1">
                <a:latin typeface="Arial"/>
                <a:cs typeface="Arial"/>
              </a:rPr>
              <a:t>Informatika, </a:t>
            </a:r>
            <a:r>
              <a:rPr dirty="0" sz="1100" spc="-70" b="1">
                <a:latin typeface="Arial"/>
                <a:cs typeface="Arial"/>
              </a:rPr>
              <a:t>Sekolah </a:t>
            </a:r>
            <a:r>
              <a:rPr dirty="0" sz="1100" spc="-80" b="1">
                <a:latin typeface="Arial"/>
                <a:cs typeface="Arial"/>
              </a:rPr>
              <a:t>Tinggi </a:t>
            </a:r>
            <a:r>
              <a:rPr dirty="0" sz="1100" spc="-70" b="1">
                <a:latin typeface="Arial"/>
                <a:cs typeface="Arial"/>
              </a:rPr>
              <a:t>Teknologi </a:t>
            </a:r>
            <a:r>
              <a:rPr dirty="0" sz="1100" spc="-55" b="1">
                <a:latin typeface="Arial"/>
                <a:cs typeface="Arial"/>
              </a:rPr>
              <a:t>Telkom, </a:t>
            </a:r>
            <a:r>
              <a:rPr dirty="0" sz="1100" spc="-85" b="1">
                <a:latin typeface="Arial"/>
                <a:cs typeface="Arial"/>
              </a:rPr>
              <a:t>Bandung.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871461" y="2264410"/>
            <a:ext cx="296545" cy="261620"/>
            <a:chOff x="6871461" y="2264410"/>
            <a:chExt cx="296545" cy="261620"/>
          </a:xfrm>
        </p:grpSpPr>
        <p:sp>
          <p:nvSpPr>
            <p:cNvPr id="21" name="object 21"/>
            <p:cNvSpPr/>
            <p:nvPr/>
          </p:nvSpPr>
          <p:spPr>
            <a:xfrm>
              <a:off x="6877811" y="2270760"/>
              <a:ext cx="283845" cy="248920"/>
            </a:xfrm>
            <a:custGeom>
              <a:avLst/>
              <a:gdLst/>
              <a:ahLst/>
              <a:cxnLst/>
              <a:rect l="l" t="t" r="r" b="b"/>
              <a:pathLst>
                <a:path w="283845" h="248919">
                  <a:moveTo>
                    <a:pt x="141732" y="0"/>
                  </a:moveTo>
                  <a:lnTo>
                    <a:pt x="96950" y="6333"/>
                  </a:lnTo>
                  <a:lnTo>
                    <a:pt x="58046" y="23969"/>
                  </a:lnTo>
                  <a:lnTo>
                    <a:pt x="27358" y="50858"/>
                  </a:lnTo>
                  <a:lnTo>
                    <a:pt x="7229" y="84953"/>
                  </a:lnTo>
                  <a:lnTo>
                    <a:pt x="0" y="124205"/>
                  </a:lnTo>
                  <a:lnTo>
                    <a:pt x="7229" y="163458"/>
                  </a:lnTo>
                  <a:lnTo>
                    <a:pt x="27358" y="197553"/>
                  </a:lnTo>
                  <a:lnTo>
                    <a:pt x="58046" y="224442"/>
                  </a:lnTo>
                  <a:lnTo>
                    <a:pt x="96950" y="242078"/>
                  </a:lnTo>
                  <a:lnTo>
                    <a:pt x="141732" y="248412"/>
                  </a:lnTo>
                  <a:lnTo>
                    <a:pt x="186513" y="242078"/>
                  </a:lnTo>
                  <a:lnTo>
                    <a:pt x="225417" y="224442"/>
                  </a:lnTo>
                  <a:lnTo>
                    <a:pt x="256105" y="197553"/>
                  </a:lnTo>
                  <a:lnTo>
                    <a:pt x="276234" y="163458"/>
                  </a:lnTo>
                  <a:lnTo>
                    <a:pt x="283464" y="124205"/>
                  </a:lnTo>
                  <a:lnTo>
                    <a:pt x="276234" y="84953"/>
                  </a:lnTo>
                  <a:lnTo>
                    <a:pt x="256105" y="50858"/>
                  </a:lnTo>
                  <a:lnTo>
                    <a:pt x="225417" y="23969"/>
                  </a:lnTo>
                  <a:lnTo>
                    <a:pt x="186513" y="6333"/>
                  </a:lnTo>
                  <a:lnTo>
                    <a:pt x="141732" y="0"/>
                  </a:lnTo>
                  <a:close/>
                </a:path>
              </a:pathLst>
            </a:custGeom>
            <a:solidFill>
              <a:srgbClr val="E9051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6877811" y="2270760"/>
              <a:ext cx="283845" cy="248920"/>
            </a:xfrm>
            <a:custGeom>
              <a:avLst/>
              <a:gdLst/>
              <a:ahLst/>
              <a:cxnLst/>
              <a:rect l="l" t="t" r="r" b="b"/>
              <a:pathLst>
                <a:path w="283845" h="248919">
                  <a:moveTo>
                    <a:pt x="0" y="124205"/>
                  </a:moveTo>
                  <a:lnTo>
                    <a:pt x="7229" y="84953"/>
                  </a:lnTo>
                  <a:lnTo>
                    <a:pt x="27358" y="50858"/>
                  </a:lnTo>
                  <a:lnTo>
                    <a:pt x="58046" y="23969"/>
                  </a:lnTo>
                  <a:lnTo>
                    <a:pt x="96950" y="6333"/>
                  </a:lnTo>
                  <a:lnTo>
                    <a:pt x="141732" y="0"/>
                  </a:lnTo>
                  <a:lnTo>
                    <a:pt x="186513" y="6333"/>
                  </a:lnTo>
                  <a:lnTo>
                    <a:pt x="225417" y="23969"/>
                  </a:lnTo>
                  <a:lnTo>
                    <a:pt x="256105" y="50858"/>
                  </a:lnTo>
                  <a:lnTo>
                    <a:pt x="276234" y="84953"/>
                  </a:lnTo>
                  <a:lnTo>
                    <a:pt x="283464" y="124205"/>
                  </a:lnTo>
                  <a:lnTo>
                    <a:pt x="276234" y="163458"/>
                  </a:lnTo>
                  <a:lnTo>
                    <a:pt x="256105" y="197553"/>
                  </a:lnTo>
                  <a:lnTo>
                    <a:pt x="225417" y="224442"/>
                  </a:lnTo>
                  <a:lnTo>
                    <a:pt x="186513" y="242078"/>
                  </a:lnTo>
                  <a:lnTo>
                    <a:pt x="141732" y="248412"/>
                  </a:lnTo>
                  <a:lnTo>
                    <a:pt x="96950" y="242078"/>
                  </a:lnTo>
                  <a:lnTo>
                    <a:pt x="58046" y="224442"/>
                  </a:lnTo>
                  <a:lnTo>
                    <a:pt x="27358" y="197553"/>
                  </a:lnTo>
                  <a:lnTo>
                    <a:pt x="7229" y="163458"/>
                  </a:lnTo>
                  <a:lnTo>
                    <a:pt x="0" y="124205"/>
                  </a:lnTo>
                  <a:close/>
                </a:path>
              </a:pathLst>
            </a:custGeom>
            <a:ln w="12700">
              <a:solidFill>
                <a:srgbClr val="E90518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6948677" y="2341626"/>
              <a:ext cx="162560" cy="93345"/>
            </a:xfrm>
            <a:custGeom>
              <a:avLst/>
              <a:gdLst/>
              <a:ahLst/>
              <a:cxnLst/>
              <a:rect l="l" t="t" r="r" b="b"/>
              <a:pathLst>
                <a:path w="162559" h="93344">
                  <a:moveTo>
                    <a:pt x="0" y="27432"/>
                  </a:moveTo>
                  <a:lnTo>
                    <a:pt x="60451" y="90170"/>
                  </a:lnTo>
                </a:path>
                <a:path w="162559" h="93344">
                  <a:moveTo>
                    <a:pt x="162305" y="0"/>
                  </a:moveTo>
                  <a:lnTo>
                    <a:pt x="41148" y="92963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4" name="object 24"/>
          <p:cNvGrpSpPr/>
          <p:nvPr/>
        </p:nvGrpSpPr>
        <p:grpSpPr>
          <a:xfrm>
            <a:off x="6892797" y="3442461"/>
            <a:ext cx="261620" cy="261620"/>
            <a:chOff x="6892797" y="3442461"/>
            <a:chExt cx="261620" cy="261620"/>
          </a:xfrm>
        </p:grpSpPr>
        <p:sp>
          <p:nvSpPr>
            <p:cNvPr id="25" name="object 25"/>
            <p:cNvSpPr/>
            <p:nvPr/>
          </p:nvSpPr>
          <p:spPr>
            <a:xfrm>
              <a:off x="6899147" y="3448811"/>
              <a:ext cx="248411" cy="2484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6899147" y="3448811"/>
              <a:ext cx="248920" cy="248920"/>
            </a:xfrm>
            <a:custGeom>
              <a:avLst/>
              <a:gdLst/>
              <a:ahLst/>
              <a:cxnLst/>
              <a:rect l="l" t="t" r="r" b="b"/>
              <a:pathLst>
                <a:path w="248920" h="248920">
                  <a:moveTo>
                    <a:pt x="0" y="124205"/>
                  </a:moveTo>
                  <a:lnTo>
                    <a:pt x="9763" y="75866"/>
                  </a:lnTo>
                  <a:lnTo>
                    <a:pt x="36385" y="36385"/>
                  </a:lnTo>
                  <a:lnTo>
                    <a:pt x="75866" y="9763"/>
                  </a:lnTo>
                  <a:lnTo>
                    <a:pt x="124205" y="0"/>
                  </a:lnTo>
                  <a:lnTo>
                    <a:pt x="172545" y="9763"/>
                  </a:lnTo>
                  <a:lnTo>
                    <a:pt x="212026" y="36385"/>
                  </a:lnTo>
                  <a:lnTo>
                    <a:pt x="238648" y="75866"/>
                  </a:lnTo>
                  <a:lnTo>
                    <a:pt x="248411" y="124205"/>
                  </a:lnTo>
                  <a:lnTo>
                    <a:pt x="238648" y="172545"/>
                  </a:lnTo>
                  <a:lnTo>
                    <a:pt x="212026" y="212026"/>
                  </a:lnTo>
                  <a:lnTo>
                    <a:pt x="172545" y="238648"/>
                  </a:lnTo>
                  <a:lnTo>
                    <a:pt x="124205" y="248412"/>
                  </a:lnTo>
                  <a:lnTo>
                    <a:pt x="75866" y="238648"/>
                  </a:lnTo>
                  <a:lnTo>
                    <a:pt x="36385" y="212026"/>
                  </a:lnTo>
                  <a:lnTo>
                    <a:pt x="9763" y="172545"/>
                  </a:lnTo>
                  <a:lnTo>
                    <a:pt x="0" y="124205"/>
                  </a:lnTo>
                  <a:close/>
                </a:path>
              </a:pathLst>
            </a:custGeom>
            <a:ln w="1270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6944105" y="3519677"/>
              <a:ext cx="159385" cy="108585"/>
            </a:xfrm>
            <a:custGeom>
              <a:avLst/>
              <a:gdLst/>
              <a:ahLst/>
              <a:cxnLst/>
              <a:rect l="l" t="t" r="r" b="b"/>
              <a:pathLst>
                <a:path w="159384" h="108585">
                  <a:moveTo>
                    <a:pt x="0" y="45720"/>
                  </a:moveTo>
                  <a:lnTo>
                    <a:pt x="52832" y="108458"/>
                  </a:lnTo>
                </a:path>
                <a:path w="159384" h="108585">
                  <a:moveTo>
                    <a:pt x="159258" y="0"/>
                  </a:moveTo>
                  <a:lnTo>
                    <a:pt x="53340" y="92964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/>
          <p:cNvSpPr txBox="1"/>
          <p:nvPr/>
        </p:nvSpPr>
        <p:spPr>
          <a:xfrm>
            <a:off x="6914133" y="3429965"/>
            <a:ext cx="4994275" cy="2996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81000">
              <a:lnSpc>
                <a:spcPct val="100000"/>
              </a:lnSpc>
              <a:spcBef>
                <a:spcPts val="100"/>
              </a:spcBef>
            </a:pPr>
            <a:r>
              <a:rPr dirty="0" sz="1500" spc="-105" b="1">
                <a:latin typeface="Arial"/>
                <a:cs typeface="Arial"/>
              </a:rPr>
              <a:t>Pengalaman</a:t>
            </a:r>
            <a:r>
              <a:rPr dirty="0" sz="1500" spc="-55" b="1">
                <a:latin typeface="Arial"/>
                <a:cs typeface="Arial"/>
              </a:rPr>
              <a:t> </a:t>
            </a:r>
            <a:r>
              <a:rPr dirty="0" sz="1500" spc="-95" b="1">
                <a:latin typeface="Arial"/>
                <a:cs typeface="Arial"/>
              </a:rPr>
              <a:t>Profesi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dirty="0" sz="1050" spc="-70" b="1">
                <a:latin typeface="Arial"/>
                <a:cs typeface="Arial"/>
              </a:rPr>
              <a:t>Dosen </a:t>
            </a:r>
            <a:r>
              <a:rPr dirty="0" sz="1050" spc="180" b="1">
                <a:latin typeface="Arial"/>
                <a:cs typeface="Arial"/>
              </a:rPr>
              <a:t>/</a:t>
            </a:r>
            <a:r>
              <a:rPr dirty="0" sz="1050" spc="-30" b="1">
                <a:latin typeface="Arial"/>
                <a:cs typeface="Arial"/>
              </a:rPr>
              <a:t> </a:t>
            </a:r>
            <a:r>
              <a:rPr dirty="0" sz="1050" spc="-65" b="1">
                <a:latin typeface="Arial"/>
                <a:cs typeface="Arial"/>
              </a:rPr>
              <a:t>Akademisi </a:t>
            </a:r>
            <a:r>
              <a:rPr dirty="0" sz="1050" spc="-50" b="1">
                <a:latin typeface="Arial"/>
                <a:cs typeface="Arial"/>
              </a:rPr>
              <a:t>Universitas </a:t>
            </a:r>
            <a:r>
              <a:rPr dirty="0" sz="1050" spc="-60" b="1">
                <a:latin typeface="Arial"/>
                <a:cs typeface="Arial"/>
              </a:rPr>
              <a:t>Gadjah </a:t>
            </a:r>
            <a:r>
              <a:rPr dirty="0" sz="1050" spc="-25" b="1">
                <a:latin typeface="Arial"/>
                <a:cs typeface="Arial"/>
              </a:rPr>
              <a:t>Mada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dirty="0" sz="1050" spc="-50" b="1">
                <a:latin typeface="Arial"/>
                <a:cs typeface="Arial"/>
              </a:rPr>
              <a:t>Peneliti </a:t>
            </a:r>
            <a:r>
              <a:rPr dirty="0" sz="1050" spc="-55" b="1">
                <a:latin typeface="Arial"/>
                <a:cs typeface="Arial"/>
              </a:rPr>
              <a:t>Center </a:t>
            </a:r>
            <a:r>
              <a:rPr dirty="0" sz="1050" spc="-35" b="1">
                <a:latin typeface="Arial"/>
                <a:cs typeface="Arial"/>
              </a:rPr>
              <a:t>for </a:t>
            </a:r>
            <a:r>
              <a:rPr dirty="0" sz="1050" spc="-40" b="1">
                <a:latin typeface="Arial"/>
                <a:cs typeface="Arial"/>
              </a:rPr>
              <a:t>Digital </a:t>
            </a:r>
            <a:r>
              <a:rPr dirty="0" sz="1050" spc="-55" b="1">
                <a:latin typeface="Arial"/>
                <a:cs typeface="Arial"/>
              </a:rPr>
              <a:t>Society </a:t>
            </a:r>
            <a:r>
              <a:rPr dirty="0" sz="1050" spc="-65" b="1">
                <a:latin typeface="Arial"/>
                <a:cs typeface="Arial"/>
              </a:rPr>
              <a:t>(CFDS)</a:t>
            </a:r>
            <a:r>
              <a:rPr dirty="0" sz="1050" spc="-40" b="1">
                <a:latin typeface="Arial"/>
                <a:cs typeface="Arial"/>
              </a:rPr>
              <a:t> </a:t>
            </a:r>
            <a:r>
              <a:rPr dirty="0" sz="1050" spc="-25" b="1">
                <a:latin typeface="Arial"/>
                <a:cs typeface="Arial"/>
              </a:rPr>
              <a:t>UGM,</a:t>
            </a:r>
            <a:endParaRPr sz="105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latin typeface="Arial"/>
              <a:cs typeface="Arial"/>
            </a:endParaRPr>
          </a:p>
          <a:p>
            <a:pPr marL="381000">
              <a:lnSpc>
                <a:spcPct val="100000"/>
              </a:lnSpc>
              <a:spcBef>
                <a:spcPts val="700"/>
              </a:spcBef>
            </a:pPr>
            <a:r>
              <a:rPr dirty="0" sz="1500" spc="-105" b="1">
                <a:latin typeface="Arial"/>
                <a:cs typeface="Arial"/>
              </a:rPr>
              <a:t>Pengalaman</a:t>
            </a:r>
            <a:r>
              <a:rPr dirty="0" sz="1500" spc="-60" b="1">
                <a:latin typeface="Arial"/>
                <a:cs typeface="Arial"/>
              </a:rPr>
              <a:t> </a:t>
            </a:r>
            <a:r>
              <a:rPr dirty="0" sz="1500" spc="-210" b="1">
                <a:latin typeface="Arial"/>
                <a:cs typeface="Arial"/>
              </a:rPr>
              <a:t>SPBE</a:t>
            </a:r>
            <a:endParaRPr sz="1500">
              <a:latin typeface="Arial"/>
              <a:cs typeface="Arial"/>
            </a:endParaRPr>
          </a:p>
          <a:p>
            <a:pPr algn="just" marL="184785" marR="5080" indent="-172720">
              <a:lnSpc>
                <a:spcPct val="150500"/>
              </a:lnSpc>
              <a:spcBef>
                <a:spcPts val="1050"/>
              </a:spcBef>
              <a:buSzPct val="104761"/>
              <a:buFont typeface="Arial"/>
              <a:buChar char="•"/>
              <a:tabLst>
                <a:tab pos="185420" algn="l"/>
              </a:tabLst>
            </a:pPr>
            <a:r>
              <a:rPr dirty="0" sz="1050" spc="-55" b="1">
                <a:latin typeface="Arial"/>
                <a:cs typeface="Arial"/>
              </a:rPr>
              <a:t>2018 </a:t>
            </a:r>
            <a:r>
              <a:rPr dirty="0" sz="1050" spc="-10" b="1">
                <a:latin typeface="Arial"/>
                <a:cs typeface="Arial"/>
              </a:rPr>
              <a:t>– </a:t>
            </a:r>
            <a:r>
              <a:rPr dirty="0" sz="1050" spc="-55" b="1">
                <a:latin typeface="Arial"/>
                <a:cs typeface="Arial"/>
              </a:rPr>
              <a:t>2019, Tim Evaluator </a:t>
            </a:r>
            <a:r>
              <a:rPr dirty="0" sz="1050" spc="-65" b="1">
                <a:latin typeface="Arial"/>
                <a:cs typeface="Arial"/>
              </a:rPr>
              <a:t>Eksternal </a:t>
            </a:r>
            <a:r>
              <a:rPr dirty="0" sz="1050" spc="-50" b="1">
                <a:latin typeface="Arial"/>
                <a:cs typeface="Arial"/>
              </a:rPr>
              <a:t>dan Instruktur </a:t>
            </a:r>
            <a:r>
              <a:rPr dirty="0" sz="1050" spc="-55" b="1">
                <a:latin typeface="Arial"/>
                <a:cs typeface="Arial"/>
              </a:rPr>
              <a:t>Asistensi/Piloting </a:t>
            </a:r>
            <a:r>
              <a:rPr dirty="0" sz="1050" spc="-70" b="1">
                <a:latin typeface="Arial"/>
                <a:cs typeface="Arial"/>
              </a:rPr>
              <a:t>Sistem  </a:t>
            </a:r>
            <a:r>
              <a:rPr dirty="0" sz="1050" spc="-60" b="1">
                <a:latin typeface="Arial"/>
                <a:cs typeface="Arial"/>
              </a:rPr>
              <a:t>Pemerintahan </a:t>
            </a:r>
            <a:r>
              <a:rPr dirty="0" sz="1050" spc="-75" b="1">
                <a:latin typeface="Arial"/>
                <a:cs typeface="Arial"/>
              </a:rPr>
              <a:t>Berbasis </a:t>
            </a:r>
            <a:r>
              <a:rPr dirty="0" sz="1050" spc="-55" b="1">
                <a:latin typeface="Arial"/>
                <a:cs typeface="Arial"/>
              </a:rPr>
              <a:t>Elektronik </a:t>
            </a:r>
            <a:r>
              <a:rPr dirty="0" sz="1050" spc="-85" b="1">
                <a:latin typeface="Arial"/>
                <a:cs typeface="Arial"/>
              </a:rPr>
              <a:t>(SPBE), </a:t>
            </a:r>
            <a:r>
              <a:rPr dirty="0" sz="1050" spc="-90" b="1">
                <a:latin typeface="Arial"/>
                <a:cs typeface="Arial"/>
              </a:rPr>
              <a:t>KEMENPANRB</a:t>
            </a:r>
            <a:endParaRPr sz="1050">
              <a:latin typeface="Arial"/>
              <a:cs typeface="Arial"/>
            </a:endParaRPr>
          </a:p>
          <a:p>
            <a:pPr algn="just" marL="184785" indent="-172720">
              <a:lnSpc>
                <a:spcPct val="100000"/>
              </a:lnSpc>
              <a:spcBef>
                <a:spcPts val="625"/>
              </a:spcBef>
              <a:buSzPct val="104761"/>
              <a:buFont typeface="Arial"/>
              <a:buChar char="•"/>
              <a:tabLst>
                <a:tab pos="185420" algn="l"/>
              </a:tabLst>
            </a:pPr>
            <a:r>
              <a:rPr dirty="0" sz="1050" spc="-65" b="1">
                <a:latin typeface="Arial"/>
                <a:cs typeface="Arial"/>
              </a:rPr>
              <a:t>2013 </a:t>
            </a:r>
            <a:r>
              <a:rPr dirty="0" sz="1050" spc="-10" b="1">
                <a:latin typeface="Arial"/>
                <a:cs typeface="Arial"/>
              </a:rPr>
              <a:t>– </a:t>
            </a:r>
            <a:r>
              <a:rPr dirty="0" sz="1050" spc="-55" b="1">
                <a:latin typeface="Arial"/>
                <a:cs typeface="Arial"/>
              </a:rPr>
              <a:t>2019, </a:t>
            </a:r>
            <a:r>
              <a:rPr dirty="0" sz="1050" spc="-85" b="1">
                <a:latin typeface="Arial"/>
                <a:cs typeface="Arial"/>
              </a:rPr>
              <a:t>Penyusunan </a:t>
            </a:r>
            <a:r>
              <a:rPr dirty="0" sz="1050" spc="-45" b="1">
                <a:latin typeface="Arial"/>
                <a:cs typeface="Arial"/>
              </a:rPr>
              <a:t>Masterplan </a:t>
            </a:r>
            <a:r>
              <a:rPr dirty="0" sz="1050" spc="-50" b="1">
                <a:latin typeface="Arial"/>
                <a:cs typeface="Arial"/>
              </a:rPr>
              <a:t>E-Government, </a:t>
            </a:r>
            <a:r>
              <a:rPr dirty="0" sz="1050" spc="-80" b="1">
                <a:latin typeface="Arial"/>
                <a:cs typeface="Arial"/>
              </a:rPr>
              <a:t>Penyusunan </a:t>
            </a:r>
            <a:r>
              <a:rPr dirty="0" sz="1050" spc="-40" b="1">
                <a:latin typeface="Arial"/>
                <a:cs typeface="Arial"/>
              </a:rPr>
              <a:t>e-GIF</a:t>
            </a:r>
            <a:r>
              <a:rPr dirty="0" sz="1050" b="1">
                <a:latin typeface="Arial"/>
                <a:cs typeface="Arial"/>
              </a:rPr>
              <a:t> </a:t>
            </a:r>
            <a:r>
              <a:rPr dirty="0" sz="1050" spc="-30" b="1">
                <a:latin typeface="Arial"/>
                <a:cs typeface="Arial"/>
              </a:rPr>
              <a:t>(e</a:t>
            </a:r>
            <a:endParaRPr sz="1050">
              <a:latin typeface="Arial"/>
              <a:cs typeface="Arial"/>
            </a:endParaRPr>
          </a:p>
          <a:p>
            <a:pPr algn="just" marL="184785" marR="5080">
              <a:lnSpc>
                <a:spcPct val="150100"/>
              </a:lnSpc>
            </a:pPr>
            <a:r>
              <a:rPr dirty="0" sz="1050" spc="-60" b="1">
                <a:latin typeface="Arial"/>
                <a:cs typeface="Arial"/>
              </a:rPr>
              <a:t>Government </a:t>
            </a:r>
            <a:r>
              <a:rPr dirty="0" sz="1050" spc="-40" b="1">
                <a:latin typeface="Arial"/>
                <a:cs typeface="Arial"/>
              </a:rPr>
              <a:t>Interoperability </a:t>
            </a:r>
            <a:r>
              <a:rPr dirty="0" sz="1050" spc="-45" b="1">
                <a:latin typeface="Arial"/>
                <a:cs typeface="Arial"/>
              </a:rPr>
              <a:t>Framework), </a:t>
            </a:r>
            <a:r>
              <a:rPr dirty="0" sz="1050" spc="-35" b="1">
                <a:latin typeface="Arial"/>
                <a:cs typeface="Arial"/>
              </a:rPr>
              <a:t>Diklat </a:t>
            </a:r>
            <a:r>
              <a:rPr dirty="0" sz="1050" spc="-65" b="1">
                <a:latin typeface="Arial"/>
                <a:cs typeface="Arial"/>
              </a:rPr>
              <a:t>Kota </a:t>
            </a:r>
            <a:r>
              <a:rPr dirty="0" sz="1050" spc="-50" b="1">
                <a:latin typeface="Arial"/>
                <a:cs typeface="Arial"/>
              </a:rPr>
              <a:t>Pintar, </a:t>
            </a:r>
            <a:r>
              <a:rPr dirty="0" sz="1050" spc="-55" b="1">
                <a:latin typeface="Arial"/>
                <a:cs typeface="Arial"/>
              </a:rPr>
              <a:t>Tim </a:t>
            </a:r>
            <a:r>
              <a:rPr dirty="0" sz="1050" spc="-80" b="1">
                <a:latin typeface="Arial"/>
                <a:cs typeface="Arial"/>
              </a:rPr>
              <a:t>Penyusunan  </a:t>
            </a:r>
            <a:r>
              <a:rPr dirty="0" sz="1050" spc="-45" b="1">
                <a:latin typeface="Arial"/>
                <a:cs typeface="Arial"/>
              </a:rPr>
              <a:t>Masterplan </a:t>
            </a:r>
            <a:r>
              <a:rPr dirty="0" sz="1050" spc="-55" b="1">
                <a:latin typeface="Arial"/>
                <a:cs typeface="Arial"/>
              </a:rPr>
              <a:t>Smart </a:t>
            </a:r>
            <a:r>
              <a:rPr dirty="0" sz="1050" spc="-80" b="1">
                <a:latin typeface="Arial"/>
                <a:cs typeface="Arial"/>
              </a:rPr>
              <a:t>Regency </a:t>
            </a:r>
            <a:r>
              <a:rPr dirty="0" sz="1050" spc="-50" b="1">
                <a:latin typeface="Arial"/>
                <a:cs typeface="Arial"/>
              </a:rPr>
              <a:t>Dan </a:t>
            </a:r>
            <a:r>
              <a:rPr dirty="0" sz="1050" spc="-80" b="1">
                <a:latin typeface="Arial"/>
                <a:cs typeface="Arial"/>
              </a:rPr>
              <a:t>Pengembangan </a:t>
            </a:r>
            <a:r>
              <a:rPr dirty="0" sz="1050" spc="-55" b="1">
                <a:latin typeface="Arial"/>
                <a:cs typeface="Arial"/>
              </a:rPr>
              <a:t>Inovasi </a:t>
            </a:r>
            <a:r>
              <a:rPr dirty="0" sz="1050" spc="-50" b="1">
                <a:latin typeface="Arial"/>
                <a:cs typeface="Arial"/>
              </a:rPr>
              <a:t>Smart, </a:t>
            </a:r>
            <a:r>
              <a:rPr dirty="0" sz="1050" spc="-60" b="1">
                <a:latin typeface="Arial"/>
                <a:cs typeface="Arial"/>
              </a:rPr>
              <a:t>Tim </a:t>
            </a:r>
            <a:r>
              <a:rPr dirty="0" sz="1050" spc="-114" b="1">
                <a:latin typeface="Arial"/>
                <a:cs typeface="Arial"/>
              </a:rPr>
              <a:t>Jogja </a:t>
            </a:r>
            <a:r>
              <a:rPr dirty="0" sz="1050" spc="-60" b="1">
                <a:latin typeface="Arial"/>
                <a:cs typeface="Arial"/>
              </a:rPr>
              <a:t>Smart  </a:t>
            </a:r>
            <a:r>
              <a:rPr dirty="0" sz="1050" spc="-55" b="1">
                <a:latin typeface="Arial"/>
                <a:cs typeface="Arial"/>
              </a:rPr>
              <a:t>Province, Tim </a:t>
            </a:r>
            <a:r>
              <a:rPr dirty="0" sz="1050" spc="-85" b="1">
                <a:latin typeface="Arial"/>
                <a:cs typeface="Arial"/>
              </a:rPr>
              <a:t>Penyusun </a:t>
            </a:r>
            <a:r>
              <a:rPr dirty="0" sz="1050" spc="-50" b="1">
                <a:latin typeface="Arial"/>
                <a:cs typeface="Arial"/>
              </a:rPr>
              <a:t>E-government </a:t>
            </a:r>
            <a:r>
              <a:rPr dirty="0" sz="1050" spc="-35" b="1">
                <a:latin typeface="Arial"/>
                <a:cs typeface="Arial"/>
              </a:rPr>
              <a:t>Interoperability</a:t>
            </a:r>
            <a:r>
              <a:rPr dirty="0" sz="1050" spc="-10" b="1">
                <a:latin typeface="Arial"/>
                <a:cs typeface="Arial"/>
              </a:rPr>
              <a:t> </a:t>
            </a:r>
            <a:r>
              <a:rPr dirty="0" sz="1050" spc="-50" b="1">
                <a:latin typeface="Arial"/>
                <a:cs typeface="Arial"/>
              </a:rPr>
              <a:t>Framework</a:t>
            </a:r>
            <a:endParaRPr sz="105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6892797" y="4606797"/>
            <a:ext cx="261620" cy="261620"/>
            <a:chOff x="6892797" y="4606797"/>
            <a:chExt cx="261620" cy="261620"/>
          </a:xfrm>
        </p:grpSpPr>
        <p:sp>
          <p:nvSpPr>
            <p:cNvPr id="30" name="object 30"/>
            <p:cNvSpPr/>
            <p:nvPr/>
          </p:nvSpPr>
          <p:spPr>
            <a:xfrm>
              <a:off x="6899147" y="4613147"/>
              <a:ext cx="248411" cy="2484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6899147" y="4613147"/>
              <a:ext cx="248920" cy="248920"/>
            </a:xfrm>
            <a:custGeom>
              <a:avLst/>
              <a:gdLst/>
              <a:ahLst/>
              <a:cxnLst/>
              <a:rect l="l" t="t" r="r" b="b"/>
              <a:pathLst>
                <a:path w="248920" h="248920">
                  <a:moveTo>
                    <a:pt x="0" y="124206"/>
                  </a:moveTo>
                  <a:lnTo>
                    <a:pt x="9763" y="75866"/>
                  </a:lnTo>
                  <a:lnTo>
                    <a:pt x="36385" y="36385"/>
                  </a:lnTo>
                  <a:lnTo>
                    <a:pt x="75866" y="9763"/>
                  </a:lnTo>
                  <a:lnTo>
                    <a:pt x="124205" y="0"/>
                  </a:lnTo>
                  <a:lnTo>
                    <a:pt x="172545" y="9763"/>
                  </a:lnTo>
                  <a:lnTo>
                    <a:pt x="212026" y="36385"/>
                  </a:lnTo>
                  <a:lnTo>
                    <a:pt x="238648" y="75866"/>
                  </a:lnTo>
                  <a:lnTo>
                    <a:pt x="248411" y="124206"/>
                  </a:lnTo>
                  <a:lnTo>
                    <a:pt x="238648" y="172545"/>
                  </a:lnTo>
                  <a:lnTo>
                    <a:pt x="212026" y="212026"/>
                  </a:lnTo>
                  <a:lnTo>
                    <a:pt x="172545" y="238648"/>
                  </a:lnTo>
                  <a:lnTo>
                    <a:pt x="124205" y="248412"/>
                  </a:lnTo>
                  <a:lnTo>
                    <a:pt x="75866" y="238648"/>
                  </a:lnTo>
                  <a:lnTo>
                    <a:pt x="36385" y="212026"/>
                  </a:lnTo>
                  <a:lnTo>
                    <a:pt x="9763" y="172545"/>
                  </a:lnTo>
                  <a:lnTo>
                    <a:pt x="0" y="124206"/>
                  </a:lnTo>
                  <a:close/>
                </a:path>
              </a:pathLst>
            </a:custGeom>
            <a:ln w="12700">
              <a:solidFill>
                <a:srgbClr val="00AF5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6944105" y="4684013"/>
              <a:ext cx="159385" cy="108585"/>
            </a:xfrm>
            <a:custGeom>
              <a:avLst/>
              <a:gdLst/>
              <a:ahLst/>
              <a:cxnLst/>
              <a:rect l="l" t="t" r="r" b="b"/>
              <a:pathLst>
                <a:path w="159384" h="108585">
                  <a:moveTo>
                    <a:pt x="0" y="45719"/>
                  </a:moveTo>
                  <a:lnTo>
                    <a:pt x="52832" y="108458"/>
                  </a:lnTo>
                </a:path>
                <a:path w="159384" h="108585">
                  <a:moveTo>
                    <a:pt x="159258" y="0"/>
                  </a:moveTo>
                  <a:lnTo>
                    <a:pt x="53340" y="92963"/>
                  </a:lnTo>
                </a:path>
              </a:pathLst>
            </a:custGeom>
            <a:ln w="285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7</a:t>
            </a: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91172" y="909955"/>
          <a:ext cx="11449050" cy="5421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3320"/>
                <a:gridCol w="6085205"/>
                <a:gridCol w="2672715"/>
                <a:gridCol w="1508759"/>
              </a:tblGrid>
              <a:tr h="731520">
                <a:tc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Domain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Internal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Aspek</a:t>
                      </a:r>
                      <a:r>
                        <a:rPr dirty="0" sz="16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 marR="302260">
                        <a:lnSpc>
                          <a:spcPts val="1920"/>
                        </a:lnSpc>
                        <a:spcBef>
                          <a:spcPts val="25"/>
                        </a:spcBef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 Internal</a:t>
                      </a:r>
                      <a:r>
                        <a:rPr dirty="0" sz="16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Tata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58419">
                        <a:lnSpc>
                          <a:spcPts val="1795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Kelola</a:t>
                      </a:r>
                      <a:r>
                        <a:rPr dirty="0" sz="1600" spc="-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445008">
                <a:tc>
                  <a:txBody>
                    <a:bodyPr/>
                    <a:lstStyle/>
                    <a:p>
                      <a:pPr marL="167005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Indikator</a:t>
                      </a:r>
                      <a:r>
                        <a:rPr dirty="0" sz="1400" spc="-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7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Tingkat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Kematangan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Internal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Penggunaan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Sistem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Penghubung </a:t>
                      </a:r>
                      <a:r>
                        <a:rPr dirty="0" sz="1400" spc="-10" b="1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400" spc="-18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ts val="1655"/>
                        </a:lnSpc>
                        <a:spcBef>
                          <a:spcPts val="120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49046">
                <a:tc>
                  <a:txBody>
                    <a:bodyPr/>
                    <a:lstStyle/>
                    <a:p>
                      <a:pPr marL="288925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635">
                        <a:lnSpc>
                          <a:spcPts val="1630"/>
                        </a:lnSpc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Kriteria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09575">
                        <a:lnSpc>
                          <a:spcPts val="1630"/>
                        </a:lnSpc>
                      </a:pPr>
                      <a:r>
                        <a:rPr dirty="0" sz="1400" spc="-5" b="1">
                          <a:latin typeface="Arial"/>
                          <a:cs typeface="Arial"/>
                        </a:rPr>
                        <a:t>Capaian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 marL="1270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>
                        <a:lnSpc>
                          <a:spcPts val="162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Penggunaan Sistem Penghubung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Instansi</a:t>
                      </a:r>
                      <a:r>
                        <a:rPr dirty="0" sz="1400" spc="-25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639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Daerah belum atau telah</a:t>
                      </a:r>
                      <a:r>
                        <a:rPr dirty="0" sz="1400" spc="-1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algn="ctr" marL="1270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171450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terkait Penggunaan Sistem Penghubung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25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 telah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62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terkait Penggunaan Sistem Penghubung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400" spc="-2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321310">
                        <a:lnSpc>
                          <a:spcPts val="1639"/>
                        </a:lnSpc>
                        <a:spcBef>
                          <a:spcPts val="9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Daerah telah mengatur penggunaan Sistem Penghubung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2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 untuk sebagian unit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kerja/perangkat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di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Instansi Pusat/Pemerintah</a:t>
                      </a:r>
                      <a:r>
                        <a:rPr dirty="0" sz="1400" spc="-2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995807">
                <a:tc>
                  <a:txBody>
                    <a:bodyPr/>
                    <a:lstStyle/>
                    <a:p>
                      <a:pPr algn="ctr" marL="1270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457200" marR="57150">
                        <a:lnSpc>
                          <a:spcPct val="990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terpenuhi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Penggunaan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Sistem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Penghubung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Pusat/Pemerintah Daerah telah mengatur penggunaan Sistem Penghubung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untuk  seluruh unit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kerja/perangkat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di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2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53490">
                <a:tc>
                  <a:txBody>
                    <a:bodyPr/>
                    <a:lstStyle/>
                    <a:p>
                      <a:pPr algn="ctr" marL="1270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116205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terpenuhi, kebijakan internal terkait Penggunaan Sistem Penghubung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 mengatur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keterhubungan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 Sistem Penghubung</a:t>
                      </a:r>
                      <a:r>
                        <a:rPr dirty="0" sz="1400" spc="-229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455295">
                        <a:lnSpc>
                          <a:spcPts val="1639"/>
                        </a:lnSpc>
                        <a:spcBef>
                          <a:spcPts val="3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Pemerintah. Selain itu, kebijakan internal terkait Penggunaan Sistem Penghubung</a:t>
                      </a:r>
                      <a:r>
                        <a:rPr dirty="0" sz="1400" spc="-2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Instansi  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dievaluasi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secara</a:t>
                      </a:r>
                      <a:r>
                        <a:rPr dirty="0" sz="140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ctr" marL="1270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>
                        <a:lnSpc>
                          <a:spcPts val="164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terpenuhi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serta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hasil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reviu</a:t>
                      </a:r>
                      <a:r>
                        <a:rPr dirty="0" sz="14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Penggunaan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219075">
                        <a:lnSpc>
                          <a:spcPts val="1639"/>
                        </a:lnSpc>
                        <a:spcBef>
                          <a:spcPts val="9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Sistem Penghubung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ditindaklanjuti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</a:t>
                      </a:r>
                      <a:r>
                        <a:rPr dirty="0" sz="1400" spc="-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 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37</a:t>
            </a:fld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3041904"/>
            <a:ext cx="12195810" cy="3694429"/>
            <a:chOff x="1523" y="3041904"/>
            <a:chExt cx="12195810" cy="3694429"/>
          </a:xfrm>
        </p:grpSpPr>
        <p:sp>
          <p:nvSpPr>
            <p:cNvPr id="3" name="object 3"/>
            <p:cNvSpPr/>
            <p:nvPr/>
          </p:nvSpPr>
          <p:spPr>
            <a:xfrm>
              <a:off x="1523" y="3041904"/>
              <a:ext cx="12190730" cy="3557270"/>
            </a:xfrm>
            <a:custGeom>
              <a:avLst/>
              <a:gdLst/>
              <a:ahLst/>
              <a:cxnLst/>
              <a:rect l="l" t="t" r="r" b="b"/>
              <a:pathLst>
                <a:path w="12190730" h="3557270">
                  <a:moveTo>
                    <a:pt x="12190476" y="0"/>
                  </a:moveTo>
                  <a:lnTo>
                    <a:pt x="0" y="0"/>
                  </a:lnTo>
                  <a:lnTo>
                    <a:pt x="0" y="3557016"/>
                  </a:lnTo>
                  <a:lnTo>
                    <a:pt x="12190476" y="3557016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7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587621" y="816990"/>
            <a:ext cx="301879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Sistem Penghubung</a:t>
            </a:r>
            <a:r>
              <a:rPr dirty="0" sz="1800" spc="-10">
                <a:latin typeface="Arial"/>
                <a:cs typeface="Arial"/>
              </a:rPr>
              <a:t> Layanan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97879" y="118110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1795506" y="6463385"/>
            <a:ext cx="177800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 spc="-5">
                <a:solidFill>
                  <a:srgbClr val="FFFFFF"/>
                </a:solidFill>
                <a:latin typeface="Noto Naskh Arabic UI"/>
                <a:cs typeface="Noto Naskh Arabic UI"/>
              </a:rPr>
              <a:t>41</a:t>
            </a:r>
            <a:endParaRPr sz="1050">
              <a:latin typeface="Noto Naskh Arabic UI"/>
              <a:cs typeface="Noto Naskh Arabic U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7256" y="1661261"/>
            <a:ext cx="6157595" cy="11918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5080" indent="-342900">
              <a:lnSpc>
                <a:spcPct val="150000"/>
              </a:lnSpc>
              <a:spcBef>
                <a:spcPts val="100"/>
              </a:spcBef>
              <a:tabLst>
                <a:tab pos="375285" algn="l"/>
              </a:tabLst>
            </a:pPr>
            <a:r>
              <a:rPr dirty="0" sz="1700" spc="-5">
                <a:latin typeface="Bookman Uralic"/>
                <a:cs typeface="Bookman Uralic"/>
              </a:rPr>
              <a:t>a.		</a:t>
            </a:r>
            <a:r>
              <a:rPr dirty="0" sz="1700">
                <a:latin typeface="Bookman Uralic"/>
                <a:cs typeface="Bookman Uralic"/>
              </a:rPr>
              <a:t>Sistem Penghubung </a:t>
            </a:r>
            <a:r>
              <a:rPr dirty="0" sz="1700" spc="-5">
                <a:latin typeface="Bookman Uralic"/>
                <a:cs typeface="Bookman Uralic"/>
              </a:rPr>
              <a:t>Layanan adalah </a:t>
            </a:r>
            <a:r>
              <a:rPr dirty="0" sz="1700" spc="-5" b="1">
                <a:latin typeface="Bookman Uralic"/>
                <a:cs typeface="Bookman Uralic"/>
              </a:rPr>
              <a:t>perangkat  integrasi</a:t>
            </a:r>
            <a:r>
              <a:rPr dirty="0" sz="1700" spc="-5">
                <a:latin typeface="Bookman Uralic"/>
                <a:cs typeface="Bookman Uralic"/>
              </a:rPr>
              <a:t>/</a:t>
            </a:r>
            <a:r>
              <a:rPr dirty="0" sz="1700" spc="-5" b="1">
                <a:latin typeface="Bookman Uralic"/>
                <a:cs typeface="Bookman Uralic"/>
              </a:rPr>
              <a:t>penghubung </a:t>
            </a:r>
            <a:r>
              <a:rPr dirty="0" sz="1700">
                <a:latin typeface="Bookman Uralic"/>
                <a:cs typeface="Bookman Uralic"/>
              </a:rPr>
              <a:t>untuk melakukan </a:t>
            </a:r>
            <a:r>
              <a:rPr dirty="0" sz="1700" spc="-5" b="1">
                <a:latin typeface="Bookman Uralic"/>
                <a:cs typeface="Bookman Uralic"/>
              </a:rPr>
              <a:t>pertukaran  Layanan </a:t>
            </a:r>
            <a:r>
              <a:rPr dirty="0" sz="1700" spc="-5">
                <a:latin typeface="Bookman Uralic"/>
                <a:cs typeface="Bookman Uralic"/>
              </a:rPr>
              <a:t>SPBE.</a:t>
            </a:r>
            <a:endParaRPr sz="1700">
              <a:latin typeface="Bookman Uralic"/>
              <a:cs typeface="Bookman Ural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97256" y="2955391"/>
            <a:ext cx="6262370" cy="31280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55600" marR="121920" indent="-342900">
              <a:lnSpc>
                <a:spcPct val="150000"/>
              </a:lnSpc>
              <a:spcBef>
                <a:spcPts val="100"/>
              </a:spcBef>
              <a:buAutoNum type="alphaLcPeriod" startAt="2"/>
              <a:tabLst>
                <a:tab pos="375285" algn="l"/>
                <a:tab pos="375920" algn="l"/>
              </a:tabLst>
            </a:pPr>
            <a:r>
              <a:rPr dirty="0" sz="1700" spc="-5">
                <a:latin typeface="Bookman Uralic"/>
                <a:cs typeface="Bookman Uralic"/>
              </a:rPr>
              <a:t>Penggunaan </a:t>
            </a:r>
            <a:r>
              <a:rPr dirty="0" sz="1700">
                <a:latin typeface="Bookman Uralic"/>
                <a:cs typeface="Bookman Uralic"/>
              </a:rPr>
              <a:t>Sistem Penghubung </a:t>
            </a:r>
            <a:r>
              <a:rPr dirty="0" sz="1700" spc="-5">
                <a:latin typeface="Bookman Uralic"/>
                <a:cs typeface="Bookman Uralic"/>
              </a:rPr>
              <a:t>Layanan </a:t>
            </a:r>
            <a:r>
              <a:rPr dirty="0" sz="1700">
                <a:latin typeface="Bookman Uralic"/>
                <a:cs typeface="Bookman Uralic"/>
              </a:rPr>
              <a:t>Pemerintah  </a:t>
            </a:r>
            <a:r>
              <a:rPr dirty="0" sz="1700" spc="-5" b="1">
                <a:latin typeface="Bookman Uralic"/>
                <a:cs typeface="Bookman Uralic"/>
              </a:rPr>
              <a:t>bertujuan </a:t>
            </a:r>
            <a:r>
              <a:rPr dirty="0" sz="1700" b="1">
                <a:latin typeface="Bookman Uralic"/>
                <a:cs typeface="Bookman Uralic"/>
              </a:rPr>
              <a:t>untuk memudahkan </a:t>
            </a:r>
            <a:r>
              <a:rPr dirty="0" sz="1700" spc="-5">
                <a:latin typeface="Bookman Uralic"/>
                <a:cs typeface="Bookman Uralic"/>
              </a:rPr>
              <a:t>dalam </a:t>
            </a:r>
            <a:r>
              <a:rPr dirty="0" sz="1700" spc="-5" b="1">
                <a:latin typeface="Bookman Uralic"/>
                <a:cs typeface="Bookman Uralic"/>
              </a:rPr>
              <a:t>melakukan  integrasi </a:t>
            </a:r>
            <a:r>
              <a:rPr dirty="0" sz="1700" spc="-5">
                <a:latin typeface="Bookman Uralic"/>
                <a:cs typeface="Bookman Uralic"/>
              </a:rPr>
              <a:t>antar </a:t>
            </a:r>
            <a:r>
              <a:rPr dirty="0" sz="1700" spc="-5" b="1">
                <a:latin typeface="Bookman Uralic"/>
                <a:cs typeface="Bookman Uralic"/>
              </a:rPr>
              <a:t>Layanan</a:t>
            </a:r>
            <a:r>
              <a:rPr dirty="0" sz="1700" b="1">
                <a:latin typeface="Bookman Uralic"/>
                <a:cs typeface="Bookman Uralic"/>
              </a:rPr>
              <a:t> </a:t>
            </a:r>
            <a:r>
              <a:rPr dirty="0" sz="1700" spc="-5">
                <a:latin typeface="Bookman Uralic"/>
                <a:cs typeface="Bookman Uralic"/>
              </a:rPr>
              <a:t>SPBE.</a:t>
            </a:r>
            <a:endParaRPr sz="1700">
              <a:latin typeface="Bookman Uralic"/>
              <a:cs typeface="Bookman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Bookman Uralic"/>
              <a:buAutoNum type="alphaLcPeriod" startAt="2"/>
            </a:pPr>
            <a:endParaRPr sz="1700">
              <a:latin typeface="Bookman Uralic"/>
              <a:cs typeface="Bookman Uralic"/>
            </a:endParaRPr>
          </a:p>
          <a:p>
            <a:pPr marL="375285" indent="-363220">
              <a:lnSpc>
                <a:spcPct val="100000"/>
              </a:lnSpc>
              <a:spcBef>
                <a:spcPts val="5"/>
              </a:spcBef>
              <a:buAutoNum type="alphaLcPeriod" startAt="2"/>
              <a:tabLst>
                <a:tab pos="375285" algn="l"/>
                <a:tab pos="375920" algn="l"/>
              </a:tabLst>
            </a:pPr>
            <a:r>
              <a:rPr dirty="0" sz="1700" spc="-5">
                <a:latin typeface="Bookman Uralic"/>
                <a:cs typeface="Bookman Uralic"/>
              </a:rPr>
              <a:t>Syarat </a:t>
            </a:r>
            <a:r>
              <a:rPr dirty="0" sz="1700">
                <a:latin typeface="Bookman Uralic"/>
                <a:cs typeface="Bookman Uralic"/>
              </a:rPr>
              <a:t>sebuah Sistem Penghubung</a:t>
            </a:r>
            <a:r>
              <a:rPr dirty="0" sz="1700" spc="-125">
                <a:latin typeface="Bookman Uralic"/>
                <a:cs typeface="Bookman Uralic"/>
              </a:rPr>
              <a:t> </a:t>
            </a:r>
            <a:r>
              <a:rPr dirty="0" sz="1700" spc="-5">
                <a:latin typeface="Bookman Uralic"/>
                <a:cs typeface="Bookman Uralic"/>
              </a:rPr>
              <a:t>Layanan:</a:t>
            </a:r>
            <a:endParaRPr sz="1700">
              <a:latin typeface="Bookman Uralic"/>
              <a:cs typeface="Bookman Uralic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Font typeface="Bookman Uralic"/>
              <a:buAutoNum type="alphaLcPeriod" startAt="2"/>
            </a:pPr>
            <a:endParaRPr sz="1700">
              <a:latin typeface="Bookman Uralic"/>
              <a:cs typeface="Bookman Uralic"/>
            </a:endParaRPr>
          </a:p>
          <a:p>
            <a:pPr lvl="1" marL="812800" indent="-361315">
              <a:lnSpc>
                <a:spcPct val="100000"/>
              </a:lnSpc>
              <a:buAutoNum type="arabicParenR"/>
              <a:tabLst>
                <a:tab pos="812165" algn="l"/>
                <a:tab pos="812800" algn="l"/>
              </a:tabLst>
            </a:pPr>
            <a:r>
              <a:rPr dirty="0" sz="1700">
                <a:latin typeface="Bookman Uralic"/>
                <a:cs typeface="Bookman Uralic"/>
              </a:rPr>
              <a:t>Tersedia jalur/bus </a:t>
            </a:r>
            <a:r>
              <a:rPr dirty="0" sz="1700" spc="5">
                <a:latin typeface="Bookman Uralic"/>
                <a:cs typeface="Bookman Uralic"/>
              </a:rPr>
              <a:t>(sistem </a:t>
            </a:r>
            <a:r>
              <a:rPr dirty="0" sz="1700">
                <a:latin typeface="Bookman Uralic"/>
                <a:cs typeface="Bookman Uralic"/>
              </a:rPr>
              <a:t>koneksi </a:t>
            </a:r>
            <a:r>
              <a:rPr dirty="0" sz="1700" spc="-5">
                <a:latin typeface="Bookman Uralic"/>
                <a:cs typeface="Bookman Uralic"/>
              </a:rPr>
              <a:t>bukan</a:t>
            </a:r>
            <a:r>
              <a:rPr dirty="0" sz="1700" spc="-170">
                <a:latin typeface="Bookman Uralic"/>
                <a:cs typeface="Bookman Uralic"/>
              </a:rPr>
              <a:t> </a:t>
            </a:r>
            <a:r>
              <a:rPr dirty="0" sz="1700">
                <a:latin typeface="Bookman Uralic"/>
                <a:cs typeface="Bookman Uralic"/>
              </a:rPr>
              <a:t>point-to-</a:t>
            </a:r>
            <a:endParaRPr sz="1700">
              <a:latin typeface="Bookman Uralic"/>
              <a:cs typeface="Bookman Uralic"/>
            </a:endParaRPr>
          </a:p>
          <a:p>
            <a:pPr marL="812800">
              <a:lnSpc>
                <a:spcPct val="100000"/>
              </a:lnSpc>
              <a:spcBef>
                <a:spcPts val="1019"/>
              </a:spcBef>
            </a:pPr>
            <a:r>
              <a:rPr dirty="0" sz="1700">
                <a:latin typeface="Bookman Uralic"/>
                <a:cs typeface="Bookman Uralic"/>
              </a:rPr>
              <a:t>point);</a:t>
            </a:r>
            <a:endParaRPr sz="1700">
              <a:latin typeface="Bookman Uralic"/>
              <a:cs typeface="Bookman Uralic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700">
              <a:latin typeface="Bookman Uralic"/>
              <a:cs typeface="Bookman Uralic"/>
            </a:endParaRPr>
          </a:p>
          <a:p>
            <a:pPr lvl="1" marL="812800" indent="-361315">
              <a:lnSpc>
                <a:spcPct val="100000"/>
              </a:lnSpc>
              <a:buAutoNum type="arabicParenR" startAt="2"/>
              <a:tabLst>
                <a:tab pos="812165" algn="l"/>
                <a:tab pos="812800" algn="l"/>
              </a:tabLst>
            </a:pPr>
            <a:r>
              <a:rPr dirty="0" sz="1700">
                <a:latin typeface="Bookman Uralic"/>
                <a:cs typeface="Bookman Uralic"/>
              </a:rPr>
              <a:t>Tersedia </a:t>
            </a:r>
            <a:r>
              <a:rPr dirty="0" sz="1700" spc="-10" i="1">
                <a:latin typeface="Bookman Uralic"/>
                <a:cs typeface="Bookman Uralic"/>
              </a:rPr>
              <a:t>metadata repository</a:t>
            </a:r>
            <a:r>
              <a:rPr dirty="0" sz="1700" spc="-10">
                <a:latin typeface="Bookman Uralic"/>
                <a:cs typeface="Bookman Uralic"/>
              </a:rPr>
              <a:t>;</a:t>
            </a:r>
            <a:r>
              <a:rPr dirty="0" sz="1700" spc="35">
                <a:latin typeface="Bookman Uralic"/>
                <a:cs typeface="Bookman Uralic"/>
              </a:rPr>
              <a:t> </a:t>
            </a:r>
            <a:r>
              <a:rPr dirty="0" sz="1700" spc="-5">
                <a:latin typeface="Bookman Uralic"/>
                <a:cs typeface="Bookman Uralic"/>
              </a:rPr>
              <a:t>dan</a:t>
            </a:r>
            <a:endParaRPr sz="1700">
              <a:latin typeface="Bookman Uralic"/>
              <a:cs typeface="Bookman Ur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36167" y="6312509"/>
            <a:ext cx="3096260" cy="28575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73380" algn="l"/>
              </a:tabLst>
            </a:pPr>
            <a:r>
              <a:rPr dirty="0" sz="1700">
                <a:latin typeface="Bookman Uralic"/>
                <a:cs typeface="Bookman Uralic"/>
              </a:rPr>
              <a:t>3)	Tersedia </a:t>
            </a:r>
            <a:r>
              <a:rPr dirty="0" sz="1700" spc="-5" i="1">
                <a:latin typeface="Bookman Uralic"/>
                <a:cs typeface="Bookman Uralic"/>
              </a:rPr>
              <a:t>service</a:t>
            </a:r>
            <a:r>
              <a:rPr dirty="0" sz="1700" spc="-110" i="1">
                <a:latin typeface="Bookman Uralic"/>
                <a:cs typeface="Bookman Uralic"/>
              </a:rPr>
              <a:t> </a:t>
            </a:r>
            <a:r>
              <a:rPr dirty="0" sz="1700" spc="-10" i="1">
                <a:latin typeface="Bookman Uralic"/>
                <a:cs typeface="Bookman Uralic"/>
              </a:rPr>
              <a:t>directory</a:t>
            </a:r>
            <a:r>
              <a:rPr dirty="0" sz="1700" spc="-10">
                <a:latin typeface="Bookman Uralic"/>
                <a:cs typeface="Bookman Uralic"/>
              </a:rPr>
              <a:t>.</a:t>
            </a:r>
            <a:endParaRPr sz="1700">
              <a:latin typeface="Bookman Uralic"/>
              <a:cs typeface="Bookman Uralic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798564" y="1653539"/>
            <a:ext cx="5393435" cy="4683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7149210" y="1525905"/>
            <a:ext cx="4699635" cy="3308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Perpres 95 tahun 2018, Pasal</a:t>
            </a:r>
            <a:r>
              <a:rPr dirty="0" sz="2000" spc="-6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27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84010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7</a:t>
            </a:r>
          </a:p>
          <a:p>
            <a:pPr marL="225425">
              <a:lnSpc>
                <a:spcPct val="100000"/>
              </a:lnSpc>
              <a:spcBef>
                <a:spcPts val="55"/>
              </a:spcBef>
            </a:pPr>
            <a:r>
              <a:rPr dirty="0" sz="1800" b="0">
                <a:solidFill>
                  <a:srgbClr val="000000"/>
                </a:solidFill>
                <a:latin typeface="Verdana"/>
                <a:cs typeface="Verdana"/>
              </a:rPr>
              <a:t>Verifikasi Data</a:t>
            </a:r>
            <a:r>
              <a:rPr dirty="0" sz="1800" spc="-4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1800" b="0">
                <a:solidFill>
                  <a:srgbClr val="000000"/>
                </a:solidFill>
                <a:latin typeface="Verdana"/>
                <a:cs typeface="Verdana"/>
              </a:rPr>
              <a:t>Dukung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232918" y="394716"/>
                  </a:moveTo>
                  <a:lnTo>
                    <a:pt x="748283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1299083" y="6148616"/>
            <a:ext cx="10377805" cy="709930"/>
          </a:xfrm>
          <a:custGeom>
            <a:avLst/>
            <a:gdLst/>
            <a:ahLst/>
            <a:cxnLst/>
            <a:rect l="l" t="t" r="r" b="b"/>
            <a:pathLst>
              <a:path w="10377805" h="709929">
                <a:moveTo>
                  <a:pt x="10377551" y="0"/>
                </a:moveTo>
                <a:lnTo>
                  <a:pt x="6021959" y="0"/>
                </a:lnTo>
                <a:lnTo>
                  <a:pt x="0" y="0"/>
                </a:lnTo>
                <a:lnTo>
                  <a:pt x="0" y="709383"/>
                </a:lnTo>
                <a:lnTo>
                  <a:pt x="6021959" y="709383"/>
                </a:lnTo>
                <a:lnTo>
                  <a:pt x="10377551" y="709383"/>
                </a:lnTo>
                <a:lnTo>
                  <a:pt x="103775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432727" y="1056258"/>
          <a:ext cx="11256645" cy="58019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9790"/>
                <a:gridCol w="6021705"/>
                <a:gridCol w="4355464"/>
              </a:tblGrid>
              <a:tr h="572135"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</a:t>
                      </a:r>
                      <a:endParaRPr sz="1800">
                        <a:latin typeface="Arial"/>
                        <a:cs typeface="Arial"/>
                      </a:endParaRPr>
                    </a:p>
                    <a:p>
                      <a:pPr algn="ctr">
                        <a:lnSpc>
                          <a:spcPts val="2160"/>
                        </a:lnSpc>
                        <a:spcBef>
                          <a:spcPts val="155"/>
                        </a:spcBef>
                      </a:pPr>
                      <a:r>
                        <a:rPr dirty="0" sz="18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0"/>
                        </a:lnSpc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Kriteria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ts val="2090"/>
                        </a:lnSpc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 Dukung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673353">
                <a:tc>
                  <a:txBody>
                    <a:bodyPr/>
                    <a:lstStyle/>
                    <a:p>
                      <a:pPr marL="379730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ts val="1639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Penggunaan Sistem</a:t>
                      </a:r>
                      <a:r>
                        <a:rPr dirty="0" sz="1400" spc="-2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Penghubung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677545">
                        <a:lnSpc>
                          <a:spcPts val="1639"/>
                        </a:lnSpc>
                        <a:spcBef>
                          <a:spcPts val="85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belum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atau</a:t>
                      </a:r>
                      <a:r>
                        <a:rPr dirty="0" sz="1400" spc="-12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  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Draft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atau notulensi rapat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108585">
                        <a:lnSpc>
                          <a:spcPct val="1071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penyusunan kebijakan terkait penggunaan</a:t>
                      </a:r>
                      <a:r>
                        <a:rPr dirty="0" sz="1400" spc="-2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sistem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penghubung layanan</a:t>
                      </a:r>
                      <a:r>
                        <a:rPr dirty="0"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instansi.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493520">
                <a:tc>
                  <a:txBody>
                    <a:bodyPr/>
                    <a:lstStyle/>
                    <a:p>
                      <a:pPr marL="379730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185420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terkait Penggunaan Sistem Penghubung</a:t>
                      </a:r>
                      <a:r>
                        <a:rPr dirty="0" sz="1400" spc="-2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14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75565">
                        <a:lnSpc>
                          <a:spcPts val="168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terkait Penggunaan Sistem Penghubung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mengatur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penggunaan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Sistem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Penghubung Layanan Instansi</a:t>
                      </a:r>
                      <a:r>
                        <a:rPr dirty="0" sz="140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492759">
                        <a:lnSpc>
                          <a:spcPts val="1639"/>
                        </a:lnSpc>
                        <a:spcBef>
                          <a:spcPts val="3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Daerah untuk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sebagian unit kerja/perangkat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di</a:t>
                      </a:r>
                      <a:r>
                        <a:rPr dirty="0" sz="140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Instansi  Pusat/Pemerintah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penggunaan sistem</a:t>
                      </a:r>
                      <a:r>
                        <a:rPr dirty="0" sz="140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penghubung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454025" indent="-287020">
                        <a:lnSpc>
                          <a:spcPct val="1071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Pengaturan penggunaan sistem</a:t>
                      </a:r>
                      <a:r>
                        <a:rPr dirty="0" sz="1400" spc="-20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penghubung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dalam beberapa unit</a:t>
                      </a:r>
                      <a:r>
                        <a:rPr dirty="0" sz="14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kerja/OPD.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marL="379730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53975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2 telah terpenuhi dan kebijakan internal terkait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Penggunaan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Sistem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Penghubung Layanan Instansi Pusat/Pemerintah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 mengatur penggunaan Sistem Penghubung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untuk seluruh unit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kerja/perangkat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di</a:t>
                      </a:r>
                      <a:r>
                        <a:rPr dirty="0" sz="1400" spc="-1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560"/>
                        </a:lnSpc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penggunaan sistem</a:t>
                      </a:r>
                      <a:r>
                        <a:rPr dirty="0" sz="140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penghubung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indent="-28765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Pengaturan penggunaan sistem</a:t>
                      </a:r>
                      <a:r>
                        <a:rPr dirty="0" sz="14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penghubung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untuk seluruh unit</a:t>
                      </a:r>
                      <a:r>
                        <a:rPr dirty="0" sz="14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kerja/OPD.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1280198">
                <a:tc>
                  <a:txBody>
                    <a:bodyPr/>
                    <a:lstStyle/>
                    <a:p>
                      <a:pPr marL="379730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24130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terpenuhi, kebijakan internal terkait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Penggunaan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Sistem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Penghubung Layanan Instansi Pusat/Pemerintah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 mengatur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keterhubungan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 Sistem Penghubung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Pemerintah. Selain itu, kebijakan internal terkait</a:t>
                      </a:r>
                      <a:r>
                        <a:rPr dirty="0" sz="1400" spc="-2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Penggunaan  Sistem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Penghubung Layanan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555"/>
                        </a:lnSpc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dievaluasi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secara</a:t>
                      </a:r>
                      <a:r>
                        <a:rPr dirty="0" sz="14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Notulensi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rapat/laporan</a:t>
                      </a:r>
                      <a:r>
                        <a:rPr dirty="0" sz="14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evaluasi/telaahan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88900">
                        <a:lnSpc>
                          <a:spcPct val="1071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penggunaan sistem</a:t>
                      </a:r>
                      <a:r>
                        <a:rPr dirty="0" sz="1400" spc="-229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penghubung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709381">
                <a:tc>
                  <a:txBody>
                    <a:bodyPr/>
                    <a:lstStyle/>
                    <a:p>
                      <a:pPr marL="379730">
                        <a:lnSpc>
                          <a:spcPts val="1614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215900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4 telah terpenuhi serta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internal terkait Penggunaan Sistem Penghubung</a:t>
                      </a:r>
                      <a:r>
                        <a:rPr dirty="0" sz="1400" spc="-2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ditindaklanjuti</a:t>
                      </a:r>
                      <a:r>
                        <a:rPr dirty="0" sz="1400" spc="-1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317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update/notulensi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rapat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pemutakhiran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indent="-28765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Hasil/rapat tindak lanjut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42</a:t>
            </a:fld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5877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7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43069" y="830961"/>
            <a:ext cx="270954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solidFill>
                  <a:srgbClr val="C00000"/>
                </a:solidFill>
                <a:latin typeface="Verdana"/>
                <a:cs typeface="Verdana"/>
              </a:rPr>
              <a:t>Contoh </a:t>
            </a:r>
            <a:r>
              <a:rPr dirty="0" sz="1600" spc="-5">
                <a:latin typeface="Verdana"/>
                <a:cs typeface="Verdana"/>
              </a:rPr>
              <a:t>Kebijakan</a:t>
            </a:r>
            <a:r>
              <a:rPr dirty="0" sz="1600" spc="-30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Internal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603504" y="1138427"/>
            <a:ext cx="5634355" cy="1717675"/>
            <a:chOff x="603504" y="1138427"/>
            <a:chExt cx="5634355" cy="1717675"/>
          </a:xfrm>
        </p:grpSpPr>
        <p:sp>
          <p:nvSpPr>
            <p:cNvPr id="10" name="object 10"/>
            <p:cNvSpPr/>
            <p:nvPr/>
          </p:nvSpPr>
          <p:spPr>
            <a:xfrm>
              <a:off x="5897880" y="1181099"/>
              <a:ext cx="340360" cy="55244"/>
            </a:xfrm>
            <a:custGeom>
              <a:avLst/>
              <a:gdLst/>
              <a:ahLst/>
              <a:cxnLst/>
              <a:rect l="l" t="t" r="r" b="b"/>
              <a:pathLst>
                <a:path w="340360" h="55244">
                  <a:moveTo>
                    <a:pt x="339851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39851" y="54863"/>
                  </a:lnTo>
                  <a:lnTo>
                    <a:pt x="33985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3504" y="1138427"/>
              <a:ext cx="5384292" cy="17175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6699504" y="1502663"/>
            <a:ext cx="4204715" cy="47137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1431036" y="3332988"/>
            <a:ext cx="4838700" cy="2304415"/>
            <a:chOff x="1431036" y="3332988"/>
            <a:chExt cx="4838700" cy="2304415"/>
          </a:xfrm>
        </p:grpSpPr>
        <p:sp>
          <p:nvSpPr>
            <p:cNvPr id="14" name="object 14"/>
            <p:cNvSpPr/>
            <p:nvPr/>
          </p:nvSpPr>
          <p:spPr>
            <a:xfrm>
              <a:off x="1431036" y="3332988"/>
              <a:ext cx="4838700" cy="169011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467612" y="4914900"/>
              <a:ext cx="3806952" cy="722376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42</a:t>
            </a:fld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8</a:t>
            </a: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74650" y="893317"/>
          <a:ext cx="11449050" cy="53105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3320"/>
                <a:gridCol w="6085205"/>
                <a:gridCol w="2672715"/>
                <a:gridCol w="1508759"/>
              </a:tblGrid>
              <a:tr h="777240">
                <a:tc>
                  <a:txBody>
                    <a:bodyPr/>
                    <a:lstStyle/>
                    <a:p>
                      <a:pPr marL="57150">
                        <a:lnSpc>
                          <a:spcPts val="1975"/>
                        </a:lnSpc>
                      </a:pPr>
                      <a:r>
                        <a:rPr dirty="0" sz="17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Domain</a:t>
                      </a:r>
                      <a:r>
                        <a:rPr dirty="0" sz="1700" spc="-4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975"/>
                        </a:lnSpc>
                      </a:pPr>
                      <a:r>
                        <a:rPr dirty="0" sz="17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</a:t>
                      </a:r>
                      <a:r>
                        <a:rPr dirty="0" sz="17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7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975"/>
                        </a:lnSpc>
                      </a:pPr>
                      <a:r>
                        <a:rPr dirty="0" sz="17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Aspek</a:t>
                      </a:r>
                      <a:r>
                        <a:rPr dirty="0" sz="17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2000"/>
                        </a:lnSpc>
                      </a:pPr>
                      <a:r>
                        <a:rPr dirty="0" sz="17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</a:t>
                      </a:r>
                      <a:endParaRPr sz="1700">
                        <a:latin typeface="Arial"/>
                        <a:cs typeface="Arial"/>
                      </a:endParaRPr>
                    </a:p>
                    <a:p>
                      <a:pPr marL="58419" marR="202565">
                        <a:lnSpc>
                          <a:spcPts val="1989"/>
                        </a:lnSpc>
                        <a:spcBef>
                          <a:spcPts val="105"/>
                        </a:spcBef>
                      </a:pPr>
                      <a:r>
                        <a:rPr dirty="0" sz="17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 </a:t>
                      </a:r>
                      <a:r>
                        <a:rPr dirty="0" sz="17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Tata  Kelola</a:t>
                      </a:r>
                      <a:r>
                        <a:rPr dirty="0" sz="1700" spc="-8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355726"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Indikator</a:t>
                      </a:r>
                      <a:r>
                        <a:rPr dirty="0" sz="14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Tingkat Kematangan Kebijakan Internal </a:t>
                      </a:r>
                      <a:r>
                        <a:rPr dirty="0" sz="1600" spc="-5" b="1">
                          <a:latin typeface="Arial"/>
                          <a:cs typeface="Arial"/>
                        </a:rPr>
                        <a:t>Manajemen Keamanan</a:t>
                      </a:r>
                      <a:r>
                        <a:rPr dirty="0" sz="1600" spc="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 b="1">
                          <a:latin typeface="Arial"/>
                          <a:cs typeface="Arial"/>
                        </a:rPr>
                        <a:t>Informasi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5726">
                <a:tc>
                  <a:txBody>
                    <a:bodyPr/>
                    <a:lstStyle/>
                    <a:p>
                      <a:pPr marL="288925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1270">
                        <a:lnSpc>
                          <a:spcPts val="1630"/>
                        </a:lnSpc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Kriteria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09575">
                        <a:lnSpc>
                          <a:spcPts val="1630"/>
                        </a:lnSpc>
                      </a:pPr>
                      <a:r>
                        <a:rPr dirty="0" sz="1400" spc="-5" b="1">
                          <a:latin typeface="Arial"/>
                          <a:cs typeface="Arial"/>
                        </a:rPr>
                        <a:t>Capaian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 marL="635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Manajemen Keamanan Informasi telah</a:t>
                      </a:r>
                      <a:r>
                        <a:rPr dirty="0" sz="1400" spc="-2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096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800">
                <a:tc>
                  <a:txBody>
                    <a:bodyPr/>
                    <a:lstStyle/>
                    <a:p>
                      <a:pPr algn="ctr" marL="635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>
                        <a:lnSpc>
                          <a:spcPts val="1639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terkait Manajemen Keamanan Informasi telah</a:t>
                      </a:r>
                      <a:r>
                        <a:rPr dirty="0" sz="1400" spc="-2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88265">
                        <a:lnSpc>
                          <a:spcPct val="1000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terkait Manajemen Keamanan Informasi belum mengatur secara lengkap  mengenai cakupan Manajemen Keamanan Informasi (penetapan ruang lingkup, penetapan</a:t>
                      </a:r>
                      <a:r>
                        <a:rPr dirty="0" sz="1400" spc="-26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penanggung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jawab,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perencanaan,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62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dukungan pengoperasian, evaluasi kinerja, dan perbaikan berkelanjutan terhadap Keamanan</a:t>
                      </a:r>
                      <a:r>
                        <a:rPr dirty="0" sz="1400" spc="-2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Informasi).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995933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10795">
                        <a:lnSpc>
                          <a:spcPct val="99300"/>
                        </a:lnSpc>
                        <a:spcBef>
                          <a:spcPts val="53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2 telah terpenuhi dan kebijakan internal terkait Manajemen Keamanan Informasi</a:t>
                      </a:r>
                      <a:r>
                        <a:rPr dirty="0" sz="1400" spc="-2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mengatur  seluruh cakupan Manajemen Keamanan Informasi secara lengkap (penetapan ruang lingkup, penetapan  penanggung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jawab, perencanaan,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dukungan pengoperasian,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kinerja, dan perbaikan  berkelanjutan terhadap Keamanan</a:t>
                      </a:r>
                      <a:r>
                        <a:rPr dirty="0" sz="14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79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53427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107314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terpenuhi, dan kebijakan internal terkait Manajemen Keamanan Informasi telah  mengatur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penerapan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untuk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seluruh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unit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kerja/perangkat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107314">
                        <a:lnSpc>
                          <a:spcPts val="1650"/>
                        </a:lnSpc>
                        <a:spcBef>
                          <a:spcPts val="2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Selain itu, kebijakan internal terkait Manajemen Keamanan Informasi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dievaluasi</a:t>
                      </a:r>
                      <a:r>
                        <a:rPr dirty="0" sz="1400" spc="-2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secara  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537032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502920">
                        <a:lnSpc>
                          <a:spcPts val="1639"/>
                        </a:lnSpc>
                        <a:spcBef>
                          <a:spcPts val="49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4 telah terpenuhi serta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evaluasi kebijakan internal terkait</a:t>
                      </a:r>
                      <a:r>
                        <a:rPr dirty="0" sz="1400" spc="-2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Manajemen  Keamanan Informasi telah ditindaklanjuti dengan kebijakan</a:t>
                      </a:r>
                      <a:r>
                        <a:rPr dirty="0" sz="1400" spc="-20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22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42</a:t>
            </a:fld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8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287136" y="781303"/>
            <a:ext cx="16205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Verdana"/>
                <a:cs typeface="Verdana"/>
              </a:rPr>
              <a:t>Poin</a:t>
            </a:r>
            <a:r>
              <a:rPr dirty="0" sz="1800" spc="-6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Penilaian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112776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595680" y="1581683"/>
            <a:ext cx="7229475" cy="405002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40665" marR="5080" indent="-228600">
              <a:lnSpc>
                <a:spcPct val="150000"/>
              </a:lnSpc>
              <a:spcBef>
                <a:spcPts val="100"/>
              </a:spcBef>
              <a:buFont typeface="Bookman Uralic"/>
              <a:buAutoNum type="alphaLcPeriod"/>
              <a:tabLst>
                <a:tab pos="343535" algn="l"/>
              </a:tabLst>
            </a:pPr>
            <a:r>
              <a:rPr dirty="0"/>
              <a:t>	</a:t>
            </a:r>
            <a:r>
              <a:rPr dirty="0" sz="1600" spc="-5">
                <a:latin typeface="Bookman Uralic"/>
                <a:cs typeface="Bookman Uralic"/>
              </a:rPr>
              <a:t>Manajemen </a:t>
            </a:r>
            <a:r>
              <a:rPr dirty="0" sz="1600" spc="-10">
                <a:latin typeface="Bookman Uralic"/>
                <a:cs typeface="Bookman Uralic"/>
              </a:rPr>
              <a:t>Keamanan </a:t>
            </a:r>
            <a:r>
              <a:rPr dirty="0" sz="1600">
                <a:latin typeface="Bookman Uralic"/>
                <a:cs typeface="Bookman Uralic"/>
              </a:rPr>
              <a:t>Informasi </a:t>
            </a:r>
            <a:r>
              <a:rPr dirty="0" sz="1600" spc="-5">
                <a:latin typeface="Bookman Uralic"/>
                <a:cs typeface="Bookman Uralic"/>
              </a:rPr>
              <a:t>dilakukan </a:t>
            </a:r>
            <a:r>
              <a:rPr dirty="0" sz="1600">
                <a:latin typeface="Bookman Uralic"/>
                <a:cs typeface="Bookman Uralic"/>
              </a:rPr>
              <a:t>melalui </a:t>
            </a:r>
            <a:r>
              <a:rPr dirty="0" sz="1600" spc="-10" b="1">
                <a:latin typeface="Bookman Uralic"/>
                <a:cs typeface="Bookman Uralic"/>
              </a:rPr>
              <a:t>serangkaian  </a:t>
            </a:r>
            <a:r>
              <a:rPr dirty="0" sz="1600" spc="-5" b="1">
                <a:latin typeface="Bookman Uralic"/>
                <a:cs typeface="Bookman Uralic"/>
              </a:rPr>
              <a:t>proses </a:t>
            </a:r>
            <a:r>
              <a:rPr dirty="0" sz="1600" spc="-10">
                <a:latin typeface="Bookman Uralic"/>
                <a:cs typeface="Bookman Uralic"/>
              </a:rPr>
              <a:t>yang </a:t>
            </a:r>
            <a:r>
              <a:rPr dirty="0" sz="1600" spc="-5">
                <a:latin typeface="Bookman Uralic"/>
                <a:cs typeface="Bookman Uralic"/>
              </a:rPr>
              <a:t>meliputi </a:t>
            </a:r>
            <a:r>
              <a:rPr dirty="0" sz="1600" spc="-10" b="1">
                <a:latin typeface="Bookman Uralic"/>
                <a:cs typeface="Bookman Uralic"/>
              </a:rPr>
              <a:t>penetapan </a:t>
            </a:r>
            <a:r>
              <a:rPr dirty="0" sz="1600" spc="-5" b="1">
                <a:latin typeface="Bookman Uralic"/>
                <a:cs typeface="Bookman Uralic"/>
              </a:rPr>
              <a:t>ruang lingkup, penetapan  </a:t>
            </a:r>
            <a:r>
              <a:rPr dirty="0" sz="1600" spc="-10" b="1">
                <a:latin typeface="Bookman Uralic"/>
                <a:cs typeface="Bookman Uralic"/>
              </a:rPr>
              <a:t>penanggung </a:t>
            </a:r>
            <a:r>
              <a:rPr dirty="0" sz="1600" spc="-5" b="1">
                <a:latin typeface="Bookman Uralic"/>
                <a:cs typeface="Bookman Uralic"/>
              </a:rPr>
              <a:t>jawab, </a:t>
            </a:r>
            <a:r>
              <a:rPr dirty="0" sz="1600" spc="-10" b="1">
                <a:latin typeface="Bookman Uralic"/>
                <a:cs typeface="Bookman Uralic"/>
              </a:rPr>
              <a:t>perencanaan, </a:t>
            </a:r>
            <a:r>
              <a:rPr dirty="0" sz="1600" spc="-5" b="1">
                <a:latin typeface="Bookman Uralic"/>
                <a:cs typeface="Bookman Uralic"/>
              </a:rPr>
              <a:t>dukungan pengoperasian,  evaluasi kinerja, dan perbaikan berkelanjutan </a:t>
            </a:r>
            <a:r>
              <a:rPr dirty="0" sz="1600" spc="-5">
                <a:latin typeface="Bookman Uralic"/>
                <a:cs typeface="Bookman Uralic"/>
              </a:rPr>
              <a:t>terhadap keamanan  informasi </a:t>
            </a:r>
            <a:r>
              <a:rPr dirty="0" sz="1600" spc="-10">
                <a:latin typeface="Bookman Uralic"/>
                <a:cs typeface="Bookman Uralic"/>
              </a:rPr>
              <a:t>dalam</a:t>
            </a:r>
            <a:r>
              <a:rPr dirty="0" sz="1600">
                <a:latin typeface="Bookman Uralic"/>
                <a:cs typeface="Bookman Uralic"/>
              </a:rPr>
              <a:t> </a:t>
            </a:r>
            <a:r>
              <a:rPr dirty="0" sz="1600" spc="-10">
                <a:latin typeface="Bookman Uralic"/>
                <a:cs typeface="Bookman Uralic"/>
              </a:rPr>
              <a:t>SPBE.</a:t>
            </a:r>
            <a:endParaRPr sz="1600">
              <a:latin typeface="Bookman Uralic"/>
              <a:cs typeface="Bookman Uralic"/>
            </a:endParaRPr>
          </a:p>
          <a:p>
            <a:pPr algn="just" marL="240665" indent="-228600">
              <a:lnSpc>
                <a:spcPct val="100000"/>
              </a:lnSpc>
              <a:spcBef>
                <a:spcPts val="960"/>
              </a:spcBef>
              <a:buAutoNum type="alphaLcPeriod"/>
              <a:tabLst>
                <a:tab pos="343535" algn="l"/>
              </a:tabLst>
            </a:pPr>
            <a:r>
              <a:rPr dirty="0" sz="1600" spc="-5">
                <a:latin typeface="Bookman Uralic"/>
                <a:cs typeface="Bookman Uralic"/>
              </a:rPr>
              <a:t>Manajemen Keamanan Informasi </a:t>
            </a:r>
            <a:r>
              <a:rPr dirty="0" sz="1600" spc="-5" b="1">
                <a:latin typeface="Bookman Uralic"/>
                <a:cs typeface="Bookman Uralic"/>
              </a:rPr>
              <a:t>bertujuan </a:t>
            </a:r>
            <a:r>
              <a:rPr dirty="0" sz="1600" spc="-5">
                <a:latin typeface="Bookman Uralic"/>
                <a:cs typeface="Bookman Uralic"/>
              </a:rPr>
              <a:t>untuk</a:t>
            </a:r>
            <a:r>
              <a:rPr dirty="0" sz="1600" spc="235">
                <a:latin typeface="Bookman Uralic"/>
                <a:cs typeface="Bookman Uralic"/>
              </a:rPr>
              <a:t> </a:t>
            </a:r>
            <a:r>
              <a:rPr dirty="0" sz="1600" spc="-5" b="1">
                <a:latin typeface="Bookman Uralic"/>
                <a:cs typeface="Bookman Uralic"/>
              </a:rPr>
              <a:t>menjamin</a:t>
            </a:r>
            <a:endParaRPr sz="1600">
              <a:latin typeface="Bookman Uralic"/>
              <a:cs typeface="Bookman Uralic"/>
            </a:endParaRPr>
          </a:p>
          <a:p>
            <a:pPr algn="just" marL="240665" marR="5080">
              <a:lnSpc>
                <a:spcPct val="150000"/>
              </a:lnSpc>
            </a:pPr>
            <a:r>
              <a:rPr dirty="0" sz="1600" spc="-5" b="1">
                <a:latin typeface="Bookman Uralic"/>
                <a:cs typeface="Bookman Uralic"/>
              </a:rPr>
              <a:t>keberlangsungan SPBE </a:t>
            </a:r>
            <a:r>
              <a:rPr dirty="0" sz="1600">
                <a:latin typeface="Bookman Uralic"/>
                <a:cs typeface="Bookman Uralic"/>
              </a:rPr>
              <a:t>dengan </a:t>
            </a:r>
            <a:r>
              <a:rPr dirty="0" sz="1600" spc="-5" b="1">
                <a:latin typeface="Bookman Uralic"/>
                <a:cs typeface="Bookman Uralic"/>
              </a:rPr>
              <a:t>meminimalkan </a:t>
            </a:r>
            <a:r>
              <a:rPr dirty="0" sz="1600" spc="-5">
                <a:latin typeface="Bookman Uralic"/>
                <a:cs typeface="Bookman Uralic"/>
              </a:rPr>
              <a:t>dampak </a:t>
            </a:r>
            <a:r>
              <a:rPr dirty="0" sz="1600" spc="-5" b="1">
                <a:latin typeface="Bookman Uralic"/>
                <a:cs typeface="Bookman Uralic"/>
              </a:rPr>
              <a:t>risiko  </a:t>
            </a:r>
            <a:r>
              <a:rPr dirty="0" sz="1600" spc="-10" b="1">
                <a:latin typeface="Bookman Uralic"/>
                <a:cs typeface="Bookman Uralic"/>
              </a:rPr>
              <a:t>keamanan</a:t>
            </a:r>
            <a:r>
              <a:rPr dirty="0" sz="1600" spc="20" b="1">
                <a:latin typeface="Bookman Uralic"/>
                <a:cs typeface="Bookman Uralic"/>
              </a:rPr>
              <a:t> </a:t>
            </a:r>
            <a:r>
              <a:rPr dirty="0" sz="1600" spc="-5" b="1">
                <a:latin typeface="Bookman Uralic"/>
                <a:cs typeface="Bookman Uralic"/>
              </a:rPr>
              <a:t>informasi</a:t>
            </a:r>
            <a:r>
              <a:rPr dirty="0" sz="1600" spc="-5">
                <a:latin typeface="Bookman Uralic"/>
                <a:cs typeface="Bookman Uralic"/>
              </a:rPr>
              <a:t>.</a:t>
            </a:r>
            <a:endParaRPr sz="1600">
              <a:latin typeface="Bookman Uralic"/>
              <a:cs typeface="Bookman Uralic"/>
            </a:endParaRPr>
          </a:p>
          <a:p>
            <a:pPr algn="just" marL="240665" marR="5080" indent="-228600">
              <a:lnSpc>
                <a:spcPts val="2880"/>
              </a:lnSpc>
              <a:spcBef>
                <a:spcPts val="254"/>
              </a:spcBef>
              <a:buFont typeface="Bookman Uralic"/>
              <a:buAutoNum type="alphaLcPeriod" startAt="3"/>
              <a:tabLst>
                <a:tab pos="343535" algn="l"/>
              </a:tabLst>
            </a:pPr>
            <a:r>
              <a:rPr dirty="0"/>
              <a:t>	</a:t>
            </a:r>
            <a:r>
              <a:rPr dirty="0" sz="1600" spc="-5">
                <a:latin typeface="Bookman Uralic"/>
                <a:cs typeface="Bookman Uralic"/>
              </a:rPr>
              <a:t>Kebijakan internal </a:t>
            </a:r>
            <a:r>
              <a:rPr dirty="0" sz="1600" spc="-10">
                <a:latin typeface="Bookman Uralic"/>
                <a:cs typeface="Bookman Uralic"/>
              </a:rPr>
              <a:t>dalam hal </a:t>
            </a:r>
            <a:r>
              <a:rPr dirty="0" sz="1600" spc="-5">
                <a:latin typeface="Bookman Uralic"/>
                <a:cs typeface="Bookman Uralic"/>
              </a:rPr>
              <a:t>ini </a:t>
            </a:r>
            <a:r>
              <a:rPr dirty="0" sz="1600" spc="-10" b="1">
                <a:latin typeface="Bookman Uralic"/>
                <a:cs typeface="Bookman Uralic"/>
              </a:rPr>
              <a:t>mengatur </a:t>
            </a:r>
            <a:r>
              <a:rPr dirty="0" sz="1600" spc="-5">
                <a:latin typeface="Bookman Uralic"/>
                <a:cs typeface="Bookman Uralic"/>
              </a:rPr>
              <a:t>terkait penerapan  </a:t>
            </a:r>
            <a:r>
              <a:rPr dirty="0" sz="1600" spc="-5" b="1">
                <a:latin typeface="Bookman Uralic"/>
                <a:cs typeface="Bookman Uralic"/>
              </a:rPr>
              <a:t>Manajemen </a:t>
            </a:r>
            <a:r>
              <a:rPr dirty="0" sz="1600" spc="-10" b="1">
                <a:latin typeface="Bookman Uralic"/>
                <a:cs typeface="Bookman Uralic"/>
              </a:rPr>
              <a:t>Keamanan </a:t>
            </a:r>
            <a:r>
              <a:rPr dirty="0" sz="1600" spc="-5" b="1">
                <a:latin typeface="Bookman Uralic"/>
                <a:cs typeface="Bookman Uralic"/>
              </a:rPr>
              <a:t>Informasi </a:t>
            </a:r>
            <a:r>
              <a:rPr dirty="0" sz="1600" spc="-5">
                <a:latin typeface="Bookman Uralic"/>
                <a:cs typeface="Bookman Uralic"/>
              </a:rPr>
              <a:t>pada Instansi Pusat/Pemerintah  Daerah.</a:t>
            </a:r>
            <a:endParaRPr sz="1600">
              <a:latin typeface="Bookman Uralic"/>
              <a:cs typeface="Bookman Ural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937497" y="1472565"/>
            <a:ext cx="105854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800" spc="-5">
                <a:latin typeface="Bookman Uralic"/>
                <a:cs typeface="Bookman Uralic"/>
              </a:rPr>
              <a:t>P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 spc="-5">
                <a:latin typeface="Bookman Uralic"/>
                <a:cs typeface="Bookman Uralic"/>
              </a:rPr>
              <a:t>n</a:t>
            </a:r>
            <a:r>
              <a:rPr dirty="0" sz="1800" spc="-15">
                <a:latin typeface="Bookman Uralic"/>
                <a:cs typeface="Bookman Uralic"/>
              </a:rPr>
              <a:t>i</a:t>
            </a:r>
            <a:r>
              <a:rPr dirty="0" sz="1800">
                <a:latin typeface="Bookman Uralic"/>
                <a:cs typeface="Bookman Uralic"/>
              </a:rPr>
              <a:t>laian  </a:t>
            </a:r>
            <a:r>
              <a:rPr dirty="0" sz="1800">
                <a:latin typeface="Bookman Uralic"/>
                <a:cs typeface="Bookman Uralic"/>
              </a:rPr>
              <a:t>terhadap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472166" y="1472565"/>
            <a:ext cx="1376045" cy="848360"/>
          </a:xfrm>
          <a:prstGeom prst="rect">
            <a:avLst/>
          </a:prstGeom>
        </p:spPr>
        <p:txBody>
          <a:bodyPr wrap="square" lIns="0" tIns="149860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180"/>
              </a:spcBef>
            </a:pPr>
            <a:r>
              <a:rPr dirty="0" sz="1800" spc="-5">
                <a:latin typeface="Bookman Uralic"/>
                <a:cs typeface="Bookman Uralic"/>
              </a:rPr>
              <a:t>dilak</a:t>
            </a:r>
            <a:r>
              <a:rPr dirty="0" sz="1800" spc="-15">
                <a:latin typeface="Bookman Uralic"/>
                <a:cs typeface="Bookman Uralic"/>
              </a:rPr>
              <a:t>u</a:t>
            </a:r>
            <a:r>
              <a:rPr dirty="0" sz="1800" spc="-5">
                <a:latin typeface="Bookman Uralic"/>
                <a:cs typeface="Bookman Uralic"/>
              </a:rPr>
              <a:t>kan</a:t>
            </a:r>
            <a:endParaRPr sz="1800">
              <a:latin typeface="Bookman Uralic"/>
              <a:cs typeface="Bookman Uralic"/>
            </a:endParaRPr>
          </a:p>
          <a:p>
            <a:pPr algn="r" marR="5080">
              <a:lnSpc>
                <a:spcPct val="100000"/>
              </a:lnSpc>
              <a:spcBef>
                <a:spcPts val="1080"/>
              </a:spcBef>
            </a:pPr>
            <a:r>
              <a:rPr dirty="0" sz="1800" spc="-5" b="1">
                <a:latin typeface="Bookman Uralic"/>
                <a:cs typeface="Bookman Uralic"/>
              </a:rPr>
              <a:t>pengatur</a:t>
            </a:r>
            <a:r>
              <a:rPr dirty="0" sz="1800" spc="10" b="1">
                <a:latin typeface="Bookman Uralic"/>
                <a:cs typeface="Bookman Uralic"/>
              </a:rPr>
              <a:t>a</a:t>
            </a:r>
            <a:r>
              <a:rPr dirty="0" sz="1800" b="1">
                <a:latin typeface="Bookman Uralic"/>
                <a:cs typeface="Bookman Uralic"/>
              </a:rPr>
              <a:t>n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937497" y="2433065"/>
            <a:ext cx="29133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25525" algn="l"/>
                <a:tab pos="1706880" algn="l"/>
              </a:tabLst>
            </a:pPr>
            <a:r>
              <a:rPr dirty="0" sz="1800" spc="-5">
                <a:latin typeface="Bookman Uralic"/>
                <a:cs typeface="Bookman Uralic"/>
              </a:rPr>
              <a:t>/norma	yang	memenuhi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08157" y="2707386"/>
            <a:ext cx="1440180" cy="1260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508634">
              <a:lnSpc>
                <a:spcPct val="150000"/>
              </a:lnSpc>
              <a:spcBef>
                <a:spcPts val="100"/>
              </a:spcBef>
              <a:tabLst>
                <a:tab pos="763905" algn="l"/>
              </a:tabLst>
            </a:pPr>
            <a:r>
              <a:rPr dirty="0" sz="1800" b="1">
                <a:latin typeface="Bookman Uralic"/>
                <a:cs typeface="Bookman Uralic"/>
              </a:rPr>
              <a:t>m</a:t>
            </a:r>
            <a:r>
              <a:rPr dirty="0" sz="1800" spc="-15" b="1">
                <a:latin typeface="Bookman Uralic"/>
                <a:cs typeface="Bookman Uralic"/>
              </a:rPr>
              <a:t>u</a:t>
            </a:r>
            <a:r>
              <a:rPr dirty="0" sz="1800" spc="-5" b="1">
                <a:latin typeface="Bookman Uralic"/>
                <a:cs typeface="Bookman Uralic"/>
              </a:rPr>
              <a:t>at</a:t>
            </a:r>
            <a:r>
              <a:rPr dirty="0" sz="1800" spc="10" b="1">
                <a:latin typeface="Bookman Uralic"/>
                <a:cs typeface="Bookman Uralic"/>
              </a:rPr>
              <a:t>a</a:t>
            </a:r>
            <a:r>
              <a:rPr dirty="0" sz="1800" b="1">
                <a:latin typeface="Bookman Uralic"/>
                <a:cs typeface="Bookman Uralic"/>
              </a:rPr>
              <a:t>n  </a:t>
            </a:r>
            <a:r>
              <a:rPr dirty="0" sz="1800" b="1">
                <a:latin typeface="Bookman Uralic"/>
                <a:cs typeface="Bookman Uralic"/>
              </a:rPr>
              <a:t>Keama</a:t>
            </a:r>
            <a:r>
              <a:rPr dirty="0" sz="1800" spc="10" b="1">
                <a:latin typeface="Bookman Uralic"/>
                <a:cs typeface="Bookman Uralic"/>
              </a:rPr>
              <a:t>n</a:t>
            </a:r>
            <a:r>
              <a:rPr dirty="0" sz="1800" spc="-5" b="1">
                <a:latin typeface="Bookman Uralic"/>
                <a:cs typeface="Bookman Uralic"/>
              </a:rPr>
              <a:t>an  </a:t>
            </a:r>
            <a:r>
              <a:rPr dirty="0" sz="1800" spc="-5">
                <a:latin typeface="Bookman Uralic"/>
                <a:cs typeface="Bookman Uralic"/>
              </a:rPr>
              <a:t>da</a:t>
            </a:r>
            <a:r>
              <a:rPr dirty="0" sz="1800">
                <a:latin typeface="Bookman Uralic"/>
                <a:cs typeface="Bookman Uralic"/>
              </a:rPr>
              <a:t>n</a:t>
            </a:r>
            <a:r>
              <a:rPr dirty="0" sz="1800">
                <a:latin typeface="Bookman Uralic"/>
                <a:cs typeface="Bookman Uralic"/>
              </a:rPr>
              <a:t>	</a:t>
            </a:r>
            <a:r>
              <a:rPr dirty="0" sz="1800">
                <a:latin typeface="Bookman Uralic"/>
                <a:cs typeface="Bookman Uralic"/>
              </a:rPr>
              <a:t>ruang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37497" y="2707386"/>
            <a:ext cx="1389380" cy="16719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800" spc="-10">
                <a:latin typeface="Bookman Uralic"/>
                <a:cs typeface="Bookman Uralic"/>
              </a:rPr>
              <a:t>kriteria  </a:t>
            </a:r>
            <a:r>
              <a:rPr dirty="0" sz="1800" spc="-20" b="1">
                <a:latin typeface="Bookman Uralic"/>
                <a:cs typeface="Bookman Uralic"/>
              </a:rPr>
              <a:t>M</a:t>
            </a:r>
            <a:r>
              <a:rPr dirty="0" sz="1800" spc="-5" b="1">
                <a:latin typeface="Bookman Uralic"/>
                <a:cs typeface="Bookman Uralic"/>
              </a:rPr>
              <a:t>a</a:t>
            </a:r>
            <a:r>
              <a:rPr dirty="0" sz="1800" spc="10" b="1">
                <a:latin typeface="Bookman Uralic"/>
                <a:cs typeface="Bookman Uralic"/>
              </a:rPr>
              <a:t>n</a:t>
            </a:r>
            <a:r>
              <a:rPr dirty="0" sz="1800" spc="-5" b="1">
                <a:latin typeface="Bookman Uralic"/>
                <a:cs typeface="Bookman Uralic"/>
              </a:rPr>
              <a:t>aje</a:t>
            </a:r>
            <a:r>
              <a:rPr dirty="0" sz="1800" spc="10" b="1">
                <a:latin typeface="Bookman Uralic"/>
                <a:cs typeface="Bookman Uralic"/>
              </a:rPr>
              <a:t>m</a:t>
            </a:r>
            <a:r>
              <a:rPr dirty="0" sz="1800" spc="-5" b="1">
                <a:latin typeface="Bookman Uralic"/>
                <a:cs typeface="Bookman Uralic"/>
              </a:rPr>
              <a:t>en  </a:t>
            </a:r>
            <a:r>
              <a:rPr dirty="0" sz="1800" b="1">
                <a:latin typeface="Bookman Uralic"/>
                <a:cs typeface="Bookman Uralic"/>
              </a:rPr>
              <a:t>Informasi  </a:t>
            </a:r>
            <a:r>
              <a:rPr dirty="0" sz="1800">
                <a:latin typeface="Bookman Uralic"/>
                <a:cs typeface="Bookman Uralic"/>
              </a:rPr>
              <a:t>lingkup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54818" y="4079240"/>
            <a:ext cx="14935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Bookman Uralic"/>
                <a:cs typeface="Bookman Uralic"/>
              </a:rPr>
              <a:t>pemanfaatan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937497" y="4353305"/>
            <a:ext cx="1603375" cy="848994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dirty="0" sz="1800" spc="-5">
                <a:latin typeface="Bookman Uralic"/>
                <a:cs typeface="Bookman Uralic"/>
              </a:rPr>
              <a:t>k</a:t>
            </a:r>
            <a:r>
              <a:rPr dirty="0" sz="1800" spc="10">
                <a:latin typeface="Bookman Uralic"/>
                <a:cs typeface="Bookman Uralic"/>
              </a:rPr>
              <a:t>e</a:t>
            </a:r>
            <a:r>
              <a:rPr dirty="0" sz="1800" spc="-15">
                <a:latin typeface="Bookman Uralic"/>
                <a:cs typeface="Bookman Uralic"/>
              </a:rPr>
              <a:t>b</a:t>
            </a:r>
            <a:r>
              <a:rPr dirty="0" sz="1800">
                <a:latin typeface="Bookman Uralic"/>
                <a:cs typeface="Bookman Uralic"/>
              </a:rPr>
              <a:t>ijakannya,  </a:t>
            </a:r>
            <a:r>
              <a:rPr dirty="0" sz="1800" spc="-5">
                <a:latin typeface="Bookman Uralic"/>
                <a:cs typeface="Bookman Uralic"/>
              </a:rPr>
              <a:t>memenuhi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937497" y="5313933"/>
            <a:ext cx="160718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30605" algn="l"/>
              </a:tabLst>
            </a:pPr>
            <a:r>
              <a:rPr dirty="0" sz="1800" spc="-5" b="1">
                <a:latin typeface="Bookman Uralic"/>
                <a:cs typeface="Bookman Uralic"/>
              </a:rPr>
              <a:t>huku</a:t>
            </a:r>
            <a:r>
              <a:rPr dirty="0" sz="1800" b="1">
                <a:latin typeface="Bookman Uralic"/>
                <a:cs typeface="Bookman Uralic"/>
              </a:rPr>
              <a:t>m</a:t>
            </a:r>
            <a:r>
              <a:rPr dirty="0" sz="1800" b="1">
                <a:latin typeface="Bookman Uralic"/>
                <a:cs typeface="Bookman Uralic"/>
              </a:rPr>
              <a:t>	</a:t>
            </a:r>
            <a:r>
              <a:rPr dirty="0" sz="1800" spc="-5" b="1">
                <a:latin typeface="Bookman Uralic"/>
                <a:cs typeface="Bookman Uralic"/>
              </a:rPr>
              <a:t>ya</a:t>
            </a:r>
            <a:r>
              <a:rPr dirty="0" sz="1800" spc="10" b="1">
                <a:latin typeface="Bookman Uralic"/>
                <a:cs typeface="Bookman Uralic"/>
              </a:rPr>
              <a:t>n</a:t>
            </a:r>
            <a:r>
              <a:rPr dirty="0" sz="1800" b="1">
                <a:latin typeface="Bookman Uralic"/>
                <a:cs typeface="Bookman Uralic"/>
              </a:rPr>
              <a:t>g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700766" y="4353305"/>
            <a:ext cx="1148715" cy="12604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 indent="563880">
              <a:lnSpc>
                <a:spcPct val="150000"/>
              </a:lnSpc>
              <a:spcBef>
                <a:spcPts val="100"/>
              </a:spcBef>
            </a:pPr>
            <a:r>
              <a:rPr dirty="0" sz="1800">
                <a:latin typeface="Bookman Uralic"/>
                <a:cs typeface="Bookman Uralic"/>
              </a:rPr>
              <a:t>serta  </a:t>
            </a:r>
            <a:r>
              <a:rPr dirty="0" sz="1800" spc="-5" b="1">
                <a:latin typeface="Bookman Uralic"/>
                <a:cs typeface="Bookman Uralic"/>
              </a:rPr>
              <a:t>kekuatan  </a:t>
            </a:r>
            <a:r>
              <a:rPr dirty="0" sz="1800" b="1">
                <a:latin typeface="Bookman Uralic"/>
                <a:cs typeface="Bookman Uralic"/>
              </a:rPr>
              <a:t>me</a:t>
            </a:r>
            <a:r>
              <a:rPr dirty="0" sz="1800" spc="10" b="1">
                <a:latin typeface="Bookman Uralic"/>
                <a:cs typeface="Bookman Uralic"/>
              </a:rPr>
              <a:t>n</a:t>
            </a:r>
            <a:r>
              <a:rPr dirty="0" sz="1800" spc="-5" b="1">
                <a:latin typeface="Bookman Uralic"/>
                <a:cs typeface="Bookman Uralic"/>
              </a:rPr>
              <a:t>gikat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937497" y="5725464"/>
            <a:ext cx="188468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b="1">
                <a:latin typeface="Bookman Uralic"/>
                <a:cs typeface="Bookman Uralic"/>
              </a:rPr>
              <a:t>secara</a:t>
            </a:r>
            <a:r>
              <a:rPr dirty="0" sz="1800" spc="-35" b="1">
                <a:latin typeface="Bookman Uralic"/>
                <a:cs typeface="Bookman Uralic"/>
              </a:rPr>
              <a:t> </a:t>
            </a:r>
            <a:r>
              <a:rPr dirty="0" sz="1800" spc="-5" b="1">
                <a:latin typeface="Bookman Uralic"/>
                <a:cs typeface="Bookman Uralic"/>
              </a:rPr>
              <a:t>internal.</a:t>
            </a:r>
            <a:endParaRPr sz="1800">
              <a:latin typeface="Bookman Uralic"/>
              <a:cs typeface="Bookman Uralic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159305" y="3018853"/>
            <a:ext cx="570865" cy="984885"/>
            <a:chOff x="8159305" y="3018853"/>
            <a:chExt cx="570865" cy="984885"/>
          </a:xfrm>
        </p:grpSpPr>
        <p:sp>
          <p:nvSpPr>
            <p:cNvPr id="22" name="object 22"/>
            <p:cNvSpPr/>
            <p:nvPr/>
          </p:nvSpPr>
          <p:spPr>
            <a:xfrm>
              <a:off x="8164068" y="3023616"/>
              <a:ext cx="561340" cy="975360"/>
            </a:xfrm>
            <a:custGeom>
              <a:avLst/>
              <a:gdLst/>
              <a:ahLst/>
              <a:cxnLst/>
              <a:rect l="l" t="t" r="r" b="b"/>
              <a:pathLst>
                <a:path w="561340" h="975360">
                  <a:moveTo>
                    <a:pt x="280415" y="0"/>
                  </a:moveTo>
                  <a:lnTo>
                    <a:pt x="280415" y="243839"/>
                  </a:lnTo>
                  <a:lnTo>
                    <a:pt x="0" y="243839"/>
                  </a:lnTo>
                  <a:lnTo>
                    <a:pt x="0" y="731520"/>
                  </a:lnTo>
                  <a:lnTo>
                    <a:pt x="280415" y="731520"/>
                  </a:lnTo>
                  <a:lnTo>
                    <a:pt x="280415" y="975360"/>
                  </a:lnTo>
                  <a:lnTo>
                    <a:pt x="560831" y="487680"/>
                  </a:lnTo>
                  <a:lnTo>
                    <a:pt x="280415" y="0"/>
                  </a:lnTo>
                  <a:close/>
                </a:path>
              </a:pathLst>
            </a:custGeom>
            <a:solidFill>
              <a:srgbClr val="DF666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164068" y="3023616"/>
              <a:ext cx="561340" cy="975360"/>
            </a:xfrm>
            <a:custGeom>
              <a:avLst/>
              <a:gdLst/>
              <a:ahLst/>
              <a:cxnLst/>
              <a:rect l="l" t="t" r="r" b="b"/>
              <a:pathLst>
                <a:path w="561340" h="975360">
                  <a:moveTo>
                    <a:pt x="0" y="243839"/>
                  </a:moveTo>
                  <a:lnTo>
                    <a:pt x="280415" y="243839"/>
                  </a:lnTo>
                  <a:lnTo>
                    <a:pt x="280415" y="0"/>
                  </a:lnTo>
                  <a:lnTo>
                    <a:pt x="560831" y="487680"/>
                  </a:lnTo>
                  <a:lnTo>
                    <a:pt x="280415" y="975360"/>
                  </a:lnTo>
                  <a:lnTo>
                    <a:pt x="280415" y="731520"/>
                  </a:lnTo>
                  <a:lnTo>
                    <a:pt x="0" y="731520"/>
                  </a:lnTo>
                  <a:lnTo>
                    <a:pt x="0" y="243839"/>
                  </a:lnTo>
                  <a:close/>
                </a:path>
              </a:pathLst>
            </a:custGeom>
            <a:ln w="9525">
              <a:solidFill>
                <a:srgbClr val="5E5E5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42</a:t>
            </a:fld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3" y="1467624"/>
            <a:ext cx="12195810" cy="5269230"/>
            <a:chOff x="1523" y="1467624"/>
            <a:chExt cx="12195810" cy="5269230"/>
          </a:xfrm>
        </p:grpSpPr>
        <p:sp>
          <p:nvSpPr>
            <p:cNvPr id="3" name="object 3"/>
            <p:cNvSpPr/>
            <p:nvPr/>
          </p:nvSpPr>
          <p:spPr>
            <a:xfrm>
              <a:off x="1523" y="3041903"/>
              <a:ext cx="12190730" cy="3557270"/>
            </a:xfrm>
            <a:custGeom>
              <a:avLst/>
              <a:gdLst/>
              <a:ahLst/>
              <a:cxnLst/>
              <a:rect l="l" t="t" r="r" b="b"/>
              <a:pathLst>
                <a:path w="12190730" h="3557270">
                  <a:moveTo>
                    <a:pt x="12190476" y="0"/>
                  </a:moveTo>
                  <a:lnTo>
                    <a:pt x="0" y="0"/>
                  </a:lnTo>
                  <a:lnTo>
                    <a:pt x="0" y="3557016"/>
                  </a:lnTo>
                  <a:lnTo>
                    <a:pt x="12190476" y="3557016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85571" y="1467624"/>
              <a:ext cx="11035284" cy="502208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549521" y="82422"/>
            <a:ext cx="344106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INDIKATOR</a:t>
            </a:r>
            <a:r>
              <a:rPr dirty="0" sz="3500" spc="-1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8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87136" y="781303"/>
            <a:ext cx="1620520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Verdana"/>
                <a:cs typeface="Verdana"/>
              </a:rPr>
              <a:t>Poin</a:t>
            </a:r>
            <a:r>
              <a:rPr dirty="0" sz="1800" spc="-60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Penilaian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97879" y="112776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42</a:t>
            </a:fld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" y="3041904"/>
            <a:ext cx="12190730" cy="646430"/>
          </a:xfrm>
          <a:custGeom>
            <a:avLst/>
            <a:gdLst/>
            <a:ahLst/>
            <a:cxnLst/>
            <a:rect l="l" t="t" r="r" b="b"/>
            <a:pathLst>
              <a:path w="12190730" h="646429">
                <a:moveTo>
                  <a:pt x="0" y="645921"/>
                </a:moveTo>
                <a:lnTo>
                  <a:pt x="12190476" y="645921"/>
                </a:lnTo>
                <a:lnTo>
                  <a:pt x="12190476" y="0"/>
                </a:lnTo>
                <a:lnTo>
                  <a:pt x="0" y="0"/>
                </a:lnTo>
                <a:lnTo>
                  <a:pt x="0" y="64592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523" y="6136415"/>
            <a:ext cx="1036955" cy="462915"/>
          </a:xfrm>
          <a:custGeom>
            <a:avLst/>
            <a:gdLst/>
            <a:ahLst/>
            <a:cxnLst/>
            <a:rect l="l" t="t" r="r" b="b"/>
            <a:pathLst>
              <a:path w="1036955" h="462915">
                <a:moveTo>
                  <a:pt x="0" y="462504"/>
                </a:moveTo>
                <a:lnTo>
                  <a:pt x="1036408" y="462504"/>
                </a:lnTo>
                <a:lnTo>
                  <a:pt x="1036408" y="0"/>
                </a:lnTo>
                <a:lnTo>
                  <a:pt x="0" y="0"/>
                </a:lnTo>
                <a:lnTo>
                  <a:pt x="0" y="46250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4" name="object 4"/>
          <p:cNvGrpSpPr/>
          <p:nvPr/>
        </p:nvGrpSpPr>
        <p:grpSpPr>
          <a:xfrm>
            <a:off x="1523" y="3687826"/>
            <a:ext cx="12195810" cy="3048635"/>
            <a:chOff x="1523" y="3687826"/>
            <a:chExt cx="12195810" cy="3048635"/>
          </a:xfrm>
        </p:grpSpPr>
        <p:sp>
          <p:nvSpPr>
            <p:cNvPr id="5" name="object 5"/>
            <p:cNvSpPr/>
            <p:nvPr/>
          </p:nvSpPr>
          <p:spPr>
            <a:xfrm>
              <a:off x="1524" y="3687825"/>
              <a:ext cx="12190730" cy="2911475"/>
            </a:xfrm>
            <a:custGeom>
              <a:avLst/>
              <a:gdLst/>
              <a:ahLst/>
              <a:cxnLst/>
              <a:rect l="l" t="t" r="r" b="b"/>
              <a:pathLst>
                <a:path w="12190730" h="2911475">
                  <a:moveTo>
                    <a:pt x="12190476" y="0"/>
                  </a:moveTo>
                  <a:lnTo>
                    <a:pt x="0" y="0"/>
                  </a:lnTo>
                  <a:lnTo>
                    <a:pt x="0" y="2448598"/>
                  </a:lnTo>
                  <a:lnTo>
                    <a:pt x="7353516" y="2448598"/>
                  </a:lnTo>
                  <a:lnTo>
                    <a:pt x="7353516" y="2911094"/>
                  </a:lnTo>
                  <a:lnTo>
                    <a:pt x="12190476" y="2911094"/>
                  </a:lnTo>
                  <a:lnTo>
                    <a:pt x="12190476" y="2448598"/>
                  </a:lnTo>
                  <a:lnTo>
                    <a:pt x="1219047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593343" y="394716"/>
                  </a:moveTo>
                  <a:lnTo>
                    <a:pt x="748283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8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20183" y="711834"/>
            <a:ext cx="2222500" cy="254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500" spc="-10">
                <a:latin typeface="Verdana"/>
                <a:cs typeface="Verdana"/>
              </a:rPr>
              <a:t>Verifikasi </a:t>
            </a:r>
            <a:r>
              <a:rPr dirty="0" sz="1500" spc="-5">
                <a:latin typeface="Verdana"/>
                <a:cs typeface="Verdana"/>
              </a:rPr>
              <a:t>Data</a:t>
            </a:r>
            <a:r>
              <a:rPr dirty="0" sz="1500" spc="5">
                <a:latin typeface="Verdana"/>
                <a:cs typeface="Verdana"/>
              </a:rPr>
              <a:t> </a:t>
            </a:r>
            <a:r>
              <a:rPr dirty="0" sz="1500" spc="-5">
                <a:latin typeface="Verdana"/>
                <a:cs typeface="Verdana"/>
              </a:rPr>
              <a:t>Dukung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1808206" y="6466852"/>
            <a:ext cx="152400" cy="18288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75"/>
              </a:spcBef>
            </a:pPr>
            <a:r>
              <a:rPr dirty="0" sz="1050" spc="-5">
                <a:solidFill>
                  <a:srgbClr val="FFFFFF"/>
                </a:solidFill>
                <a:latin typeface="Noto Naskh Arabic UI"/>
                <a:cs typeface="Noto Naskh Arabic UI"/>
              </a:rPr>
              <a:t>47</a:t>
            </a:r>
            <a:endParaRPr sz="1050">
              <a:latin typeface="Noto Naskh Arabic UI"/>
              <a:cs typeface="Noto Naskh Arabic U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218300" y="925957"/>
            <a:ext cx="11825605" cy="5932170"/>
            <a:chOff x="218300" y="925957"/>
            <a:chExt cx="11825605" cy="5932170"/>
          </a:xfrm>
        </p:grpSpPr>
        <p:sp>
          <p:nvSpPr>
            <p:cNvPr id="14" name="object 14"/>
            <p:cNvSpPr/>
            <p:nvPr/>
          </p:nvSpPr>
          <p:spPr>
            <a:xfrm>
              <a:off x="1037932" y="6136424"/>
              <a:ext cx="10999470" cy="721995"/>
            </a:xfrm>
            <a:custGeom>
              <a:avLst/>
              <a:gdLst/>
              <a:ahLst/>
              <a:cxnLst/>
              <a:rect l="l" t="t" r="r" b="b"/>
              <a:pathLst>
                <a:path w="10999470" h="721995">
                  <a:moveTo>
                    <a:pt x="6317107" y="0"/>
                  </a:moveTo>
                  <a:lnTo>
                    <a:pt x="0" y="0"/>
                  </a:lnTo>
                  <a:lnTo>
                    <a:pt x="0" y="721575"/>
                  </a:lnTo>
                  <a:lnTo>
                    <a:pt x="6317107" y="721575"/>
                  </a:lnTo>
                  <a:lnTo>
                    <a:pt x="6317107" y="0"/>
                  </a:lnTo>
                  <a:close/>
                </a:path>
                <a:path w="10999470" h="721995">
                  <a:moveTo>
                    <a:pt x="10999127" y="0"/>
                  </a:moveTo>
                  <a:lnTo>
                    <a:pt x="6317145" y="0"/>
                  </a:lnTo>
                  <a:lnTo>
                    <a:pt x="6317145" y="721575"/>
                  </a:lnTo>
                  <a:lnTo>
                    <a:pt x="10999127" y="721575"/>
                  </a:lnTo>
                  <a:lnTo>
                    <a:pt x="109991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31582" y="925956"/>
              <a:ext cx="6330315" cy="5932170"/>
            </a:xfrm>
            <a:custGeom>
              <a:avLst/>
              <a:gdLst/>
              <a:ahLst/>
              <a:cxnLst/>
              <a:rect l="l" t="t" r="r" b="b"/>
              <a:pathLst>
                <a:path w="6330315" h="5932170">
                  <a:moveTo>
                    <a:pt x="12700" y="0"/>
                  </a:moveTo>
                  <a:lnTo>
                    <a:pt x="0" y="0"/>
                  </a:lnTo>
                  <a:lnTo>
                    <a:pt x="0" y="5932043"/>
                  </a:lnTo>
                  <a:lnTo>
                    <a:pt x="12700" y="5932043"/>
                  </a:lnTo>
                  <a:lnTo>
                    <a:pt x="12700" y="0"/>
                  </a:lnTo>
                  <a:close/>
                </a:path>
                <a:path w="6330315" h="5932170">
                  <a:moveTo>
                    <a:pt x="6329845" y="0"/>
                  </a:moveTo>
                  <a:lnTo>
                    <a:pt x="6317145" y="0"/>
                  </a:lnTo>
                  <a:lnTo>
                    <a:pt x="6317145" y="5932043"/>
                  </a:lnTo>
                  <a:lnTo>
                    <a:pt x="6329845" y="5932043"/>
                  </a:lnTo>
                  <a:lnTo>
                    <a:pt x="632984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218300" y="6136424"/>
              <a:ext cx="11825605" cy="0"/>
            </a:xfrm>
            <a:custGeom>
              <a:avLst/>
              <a:gdLst/>
              <a:ahLst/>
              <a:cxnLst/>
              <a:rect l="l" t="t" r="r" b="b"/>
              <a:pathLst>
                <a:path w="11825605" h="0">
                  <a:moveTo>
                    <a:pt x="0" y="0"/>
                  </a:moveTo>
                  <a:lnTo>
                    <a:pt x="11825109" y="0"/>
                  </a:lnTo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7" name="object 17"/>
          <p:cNvGraphicFramePr>
            <a:graphicFrameLocks noGrp="1"/>
          </p:cNvGraphicFramePr>
          <p:nvPr/>
        </p:nvGraphicFramePr>
        <p:xfrm>
          <a:off x="1523" y="925957"/>
          <a:ext cx="12190730" cy="5932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885"/>
                <a:gridCol w="812800"/>
                <a:gridCol w="6316979"/>
                <a:gridCol w="4687570"/>
                <a:gridCol w="148590"/>
              </a:tblGrid>
              <a:tr h="3752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5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4135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5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Kriteria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4135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dirty="0" sz="15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500" spc="-1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64135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67335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ts val="162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Keamanan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</a:t>
                      </a:r>
                      <a:r>
                        <a:rPr dirty="0" sz="1400" spc="-2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660"/>
                        </a:lnSpc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2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Draft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atau notulensi rapat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penyusunan kebijakan terkait manajemen</a:t>
                      </a:r>
                      <a:r>
                        <a:rPr dirty="0" sz="1400" spc="-1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keamanan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ts val="1655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informasi.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7068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815975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Keamanan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</a:t>
                      </a:r>
                      <a:r>
                        <a:rPr dirty="0" sz="1400" spc="-1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62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Keamanan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</a:t>
                      </a:r>
                      <a:r>
                        <a:rPr dirty="0" sz="1400" spc="-1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belum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28257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dirty="0" sz="1400" spc="-5" b="1">
                          <a:latin typeface="Arial"/>
                          <a:cs typeface="Arial"/>
                        </a:rPr>
                        <a:t>mengatur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secara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lengkap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mengenai cakupan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</a:t>
                      </a:r>
                      <a:r>
                        <a:rPr dirty="0" sz="140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Keamanan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(penetapan ruang lingkup, penetapan penanggung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jawab,  perencanaan,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194310">
                        <a:lnSpc>
                          <a:spcPts val="1639"/>
                        </a:lnSpc>
                        <a:spcBef>
                          <a:spcPts val="8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dukungan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pengoperasian, evaluasi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kinerja, dan perbaikan</a:t>
                      </a:r>
                      <a:r>
                        <a:rPr dirty="0" sz="14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berkelanjutan  terhadap Keamanan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dukung tingkat 1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219075" indent="-287020">
                        <a:lnSpc>
                          <a:spcPct val="10720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Pengaturan/norma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pelaksanaan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keamanan informasi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tertuang dalam kebijakan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tersebut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belum mencakup keseluruhan</a:t>
                      </a:r>
                      <a:r>
                        <a:rPr dirty="0" sz="1400" spc="-1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pelaksanaan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keamanan</a:t>
                      </a:r>
                      <a:r>
                        <a:rPr dirty="0" sz="1400" spc="-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  <a:tr h="1381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ts val="164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terpenuhi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Manajemen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186690">
                        <a:lnSpc>
                          <a:spcPct val="99500"/>
                        </a:lnSpc>
                        <a:spcBef>
                          <a:spcPts val="1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Keamanan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mengatur seluruh cakupan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Manajemen 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Keamanan Informasi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secara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lengkap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(penetapan ruang lingkup,  penetapan penanggung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jawab, perencanaan,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dukungan</a:t>
                      </a:r>
                      <a:r>
                        <a:rPr dirty="0" sz="14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pengoperasian,  evaluasi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kinerja, dan perbaikan berkelanjutan terhadap Keamanan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0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Data dukung tingkat 2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1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259079" indent="-287020">
                        <a:lnSpc>
                          <a:spcPct val="107000"/>
                        </a:lnSpc>
                        <a:spcBef>
                          <a:spcPts val="5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Pengaturan/norma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pelaksanaan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keamanan informasi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tertuang dalam</a:t>
                      </a:r>
                      <a:r>
                        <a:rPr dirty="0" sz="1400" spc="-20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tersebut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mengatur ruang lingkup,</a:t>
                      </a:r>
                      <a:r>
                        <a:rPr dirty="0" sz="1400" spc="-1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penanggung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jawab, perencanaan,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dukungan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pengoperasian,  evaluasi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kinerja, dan perbaikan</a:t>
                      </a:r>
                      <a:r>
                        <a:rPr dirty="0" sz="14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berkelanjutan.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solidFill>
                      <a:srgbClr val="F1F1F1"/>
                    </a:solidFill>
                  </a:tcPr>
                </a:tc>
              </a:tr>
              <a:tr h="106683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18415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terpenuhi, dan kebijakan internal terkait</a:t>
                      </a:r>
                      <a:r>
                        <a:rPr dirty="0" sz="1400" spc="-2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Keamanan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mengatur penerapan untuk seluruh unit  kerja/perangkat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di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 Selain itu,  kebijakan internal terkait Manajemen Keamanan Informasi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27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direviu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555"/>
                        </a:lnSpc>
                      </a:pPr>
                      <a:r>
                        <a:rPr dirty="0" sz="1400" spc="-5" b="1">
                          <a:latin typeface="Arial"/>
                          <a:cs typeface="Arial"/>
                        </a:rPr>
                        <a:t>dan dievaluasi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secara</a:t>
                      </a:r>
                      <a:r>
                        <a:rPr dirty="0" sz="1400" spc="-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Notulensi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rapat/laporan evaluasi/telaahan</a:t>
                      </a:r>
                      <a:r>
                        <a:rPr dirty="0" sz="14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keamanan</a:t>
                      </a:r>
                      <a:r>
                        <a:rPr dirty="0" sz="14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solidFill>
                      <a:srgbClr val="F1F1F1"/>
                    </a:solidFill>
                  </a:tcPr>
                </a:tc>
              </a:tr>
              <a:tr h="7215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14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104775">
                        <a:lnSpc>
                          <a:spcPts val="1680"/>
                        </a:lnSpc>
                        <a:spcBef>
                          <a:spcPts val="2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4 telah terpenuhi serta hasil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reviu dan evaluasi</a:t>
                      </a:r>
                      <a:r>
                        <a:rPr dirty="0" sz="1400" spc="-21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  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Manajemen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Keamanan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elah</a:t>
                      </a:r>
                      <a:r>
                        <a:rPr dirty="0" sz="1400" spc="-19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ditindaklanjuti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59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dengan kebijakan</a:t>
                      </a:r>
                      <a:r>
                        <a:rPr dirty="0" sz="1400" spc="-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3175"/>
                </a:tc>
                <a:tc>
                  <a:txBody>
                    <a:bodyPr/>
                    <a:lstStyle/>
                    <a:p>
                      <a:pPr marL="344805" indent="-287655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update/notulensi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rapat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pemutakhiran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indent="-287655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Hasil/rapat tindak lanjut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49521" y="82422"/>
            <a:ext cx="3441065" cy="5594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INDIKATOR</a:t>
            </a:r>
            <a:r>
              <a:rPr dirty="0" sz="3500" spc="-1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8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743069" y="778255"/>
            <a:ext cx="27089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Verdana"/>
                <a:cs typeface="Verdana"/>
              </a:rPr>
              <a:t>Contoh Kebijakan</a:t>
            </a:r>
            <a:r>
              <a:rPr dirty="0" sz="1600" spc="-35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Internal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112776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149352" y="867155"/>
            <a:ext cx="4261104" cy="17327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358140" y="2712720"/>
            <a:ext cx="6739255" cy="4018915"/>
            <a:chOff x="358140" y="2712720"/>
            <a:chExt cx="6739255" cy="4018915"/>
          </a:xfrm>
        </p:grpSpPr>
        <p:sp>
          <p:nvSpPr>
            <p:cNvPr id="12" name="object 12"/>
            <p:cNvSpPr/>
            <p:nvPr/>
          </p:nvSpPr>
          <p:spPr>
            <a:xfrm>
              <a:off x="358140" y="2712720"/>
              <a:ext cx="4148328" cy="109118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086100" y="3389374"/>
              <a:ext cx="4011167" cy="334213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7345680" y="1467611"/>
            <a:ext cx="4556760" cy="4640580"/>
            <a:chOff x="7345680" y="1467611"/>
            <a:chExt cx="4556760" cy="4640580"/>
          </a:xfrm>
        </p:grpSpPr>
        <p:sp>
          <p:nvSpPr>
            <p:cNvPr id="15" name="object 15"/>
            <p:cNvSpPr/>
            <p:nvPr/>
          </p:nvSpPr>
          <p:spPr>
            <a:xfrm>
              <a:off x="7345680" y="1467611"/>
              <a:ext cx="4556760" cy="43007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7399020" y="5701283"/>
              <a:ext cx="2439924" cy="40690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48</a:t>
            </a:fld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9</a:t>
            </a: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32130" y="893317"/>
          <a:ext cx="11391900" cy="4787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7305"/>
                <a:gridCol w="5894070"/>
                <a:gridCol w="2672715"/>
                <a:gridCol w="1508759"/>
              </a:tblGrid>
              <a:tr h="765556">
                <a:tc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Domain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Internal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Aspek</a:t>
                      </a:r>
                      <a:r>
                        <a:rPr dirty="0" sz="16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885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58419" marR="281940">
                        <a:lnSpc>
                          <a:spcPts val="1870"/>
                        </a:lnSpc>
                        <a:spcBef>
                          <a:spcPts val="105"/>
                        </a:spcBef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 Tata  Kelola</a:t>
                      </a:r>
                      <a:r>
                        <a:rPr dirty="0" sz="1600" spc="-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marL="57150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Indikator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ts val="1860"/>
                        </a:lnSpc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Tingkat Kematangan Kebijakan </a:t>
                      </a:r>
                      <a:r>
                        <a:rPr dirty="0" sz="1600" spc="-5" b="1">
                          <a:latin typeface="Arial"/>
                          <a:cs typeface="Arial"/>
                        </a:rPr>
                        <a:t>Internal </a:t>
                      </a:r>
                      <a:r>
                        <a:rPr dirty="0" sz="1600" spc="-15" b="1">
                          <a:latin typeface="Arial"/>
                          <a:cs typeface="Arial"/>
                        </a:rPr>
                        <a:t>Audit</a:t>
                      </a:r>
                      <a:r>
                        <a:rPr dirty="0" sz="1600" spc="9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 b="1">
                          <a:latin typeface="Arial"/>
                          <a:cs typeface="Arial"/>
                        </a:rPr>
                        <a:t>TIK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5726">
                <a:tc>
                  <a:txBody>
                    <a:bodyPr/>
                    <a:lstStyle/>
                    <a:p>
                      <a:pPr marL="354965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dirty="0" sz="1600" spc="-5" b="1">
                          <a:latin typeface="Arial"/>
                          <a:cs typeface="Arial"/>
                        </a:rPr>
                        <a:t>Kriteria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360680">
                        <a:lnSpc>
                          <a:spcPts val="1860"/>
                        </a:lnSpc>
                      </a:pPr>
                      <a:r>
                        <a:rPr dirty="0" sz="1600" spc="-5" b="1">
                          <a:latin typeface="Arial"/>
                          <a:cs typeface="Arial"/>
                        </a:rPr>
                        <a:t>Capaian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</a:tr>
              <a:tr h="355726">
                <a:tc>
                  <a:txBody>
                    <a:bodyPr/>
                    <a:lstStyle/>
                    <a:p>
                      <a:pPr algn="ctr">
                        <a:lnSpc>
                          <a:spcPts val="1835"/>
                        </a:lnSpc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>
                        <a:lnSpc>
                          <a:spcPts val="1835"/>
                        </a:lnSpc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Konsep kebijakan internal terkait Audit TIK belum atau telah</a:t>
                      </a:r>
                      <a:r>
                        <a:rPr dirty="0" sz="1600" spc="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tersedia.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ts val="1835"/>
                        </a:lnSpc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>
                        <a:lnSpc>
                          <a:spcPts val="1885"/>
                        </a:lnSpc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Kebijakan internal Audit TIK telah</a:t>
                      </a:r>
                      <a:r>
                        <a:rPr dirty="0" sz="16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ditetapkan.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57200" marR="81280">
                        <a:lnSpc>
                          <a:spcPts val="1870"/>
                        </a:lnSpc>
                        <a:spcBef>
                          <a:spcPts val="105"/>
                        </a:spcBef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Kondisi: Kebijakan internal terkait Audit TIK </a:t>
                      </a:r>
                      <a:r>
                        <a:rPr dirty="0" sz="1600" spc="-10">
                          <a:latin typeface="Arial"/>
                          <a:cs typeface="Arial"/>
                        </a:rPr>
                        <a:t>hanya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mengatur pelaksanaan sebagian Audit  TIK (Audit Infrastruktur SPBE, Audit Aplikasi SPBE, dan Audit Keamanan</a:t>
                      </a:r>
                      <a:r>
                        <a:rPr dirty="0" sz="1600" spc="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SPBE).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914653">
                <a:tc>
                  <a:txBody>
                    <a:bodyPr/>
                    <a:lstStyle/>
                    <a:p>
                      <a:pPr algn="ctr">
                        <a:lnSpc>
                          <a:spcPts val="1839"/>
                        </a:lnSpc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169545">
                        <a:lnSpc>
                          <a:spcPts val="1920"/>
                        </a:lnSpc>
                        <a:spcBef>
                          <a:spcPts val="30"/>
                        </a:spcBef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Kriteria tingkat 2 telah terpenuhi dan kebijakan internal terkait Audit TIK telah mengatur  pelaksanaan seluruh Audit TIK (Audit Infrastruktur SPBE Audit Aplikasi SPBE, dan</a:t>
                      </a:r>
                      <a:r>
                        <a:rPr dirty="0" sz="1600" spc="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Audit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810"/>
                        </a:lnSpc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Keamanan</a:t>
                      </a:r>
                      <a:r>
                        <a:rPr dirty="0" sz="16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SPBE).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38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  <a:tr h="758190">
                <a:tc>
                  <a:txBody>
                    <a:bodyPr/>
                    <a:lstStyle/>
                    <a:p>
                      <a:pPr algn="ctr">
                        <a:lnSpc>
                          <a:spcPts val="1839"/>
                        </a:lnSpc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156845">
                        <a:lnSpc>
                          <a:spcPts val="1870"/>
                        </a:lnSpc>
                        <a:spcBef>
                          <a:spcPts val="75"/>
                        </a:spcBef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Kriteria tingkat 3 telah terpenuhi dan kebijakan internal terkait Audit TIK telah direviu dan  dievaluasi secara</a:t>
                      </a:r>
                      <a:r>
                        <a:rPr dirty="0" sz="16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periodik.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536994">
                <a:tc>
                  <a:txBody>
                    <a:bodyPr/>
                    <a:lstStyle/>
                    <a:p>
                      <a:pPr algn="ctr">
                        <a:lnSpc>
                          <a:spcPts val="1845"/>
                        </a:lnSpc>
                      </a:pPr>
                      <a:r>
                        <a:rPr dirty="0" sz="16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315595">
                        <a:lnSpc>
                          <a:spcPts val="1870"/>
                        </a:lnSpc>
                        <a:spcBef>
                          <a:spcPts val="75"/>
                        </a:spcBef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Kriteria tingkat 4 telah terpenuhi serta hasil reviu dan evaluasi kebijakan internal terkait  Audit TIK telah ditindaklanjuti dengan kebijakan</a:t>
                      </a:r>
                      <a:r>
                        <a:rPr dirty="0" sz="16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baru.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952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48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3" y="0"/>
            <a:ext cx="6779895" cy="6856730"/>
          </a:xfrm>
          <a:custGeom>
            <a:avLst/>
            <a:gdLst/>
            <a:ahLst/>
            <a:cxnLst/>
            <a:rect l="l" t="t" r="r" b="b"/>
            <a:pathLst>
              <a:path w="6779895" h="6856730">
                <a:moveTo>
                  <a:pt x="6779313" y="0"/>
                </a:moveTo>
                <a:lnTo>
                  <a:pt x="0" y="0"/>
                </a:lnTo>
                <a:lnTo>
                  <a:pt x="0" y="6856475"/>
                </a:lnTo>
                <a:lnTo>
                  <a:pt x="3050159" y="6856475"/>
                </a:lnTo>
                <a:lnTo>
                  <a:pt x="6779313" y="0"/>
                </a:lnTo>
                <a:close/>
              </a:path>
            </a:pathLst>
          </a:custGeom>
          <a:solidFill>
            <a:srgbClr val="C00000">
              <a:alpha val="73332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939531" y="224104"/>
            <a:ext cx="3855720" cy="94170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r" marL="12700" marR="5080" indent="2705100">
              <a:lnSpc>
                <a:spcPct val="100099"/>
              </a:lnSpc>
              <a:spcBef>
                <a:spcPts val="100"/>
              </a:spcBef>
            </a:pP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M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ATERI 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INSTRUMEN</a:t>
            </a:r>
            <a:r>
              <a:rPr dirty="0" sz="2000" spc="-9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PEMANTAUAN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b="1">
                <a:solidFill>
                  <a:srgbClr val="C00000"/>
                </a:solidFill>
                <a:latin typeface="Verdana"/>
                <a:cs typeface="Verdana"/>
              </a:rPr>
              <a:t>DAN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EVALUASI</a:t>
            </a:r>
            <a:r>
              <a:rPr dirty="0" sz="2000" spc="-10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 spc="-5" b="1">
                <a:solidFill>
                  <a:srgbClr val="C00000"/>
                </a:solidFill>
                <a:latin typeface="Verdana"/>
                <a:cs typeface="Verdana"/>
              </a:rPr>
              <a:t>SPBE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73115" y="4869941"/>
            <a:ext cx="6440170" cy="17348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3978275">
              <a:lnSpc>
                <a:spcPct val="100000"/>
              </a:lnSpc>
              <a:spcBef>
                <a:spcPts val="95"/>
              </a:spcBef>
            </a:pPr>
            <a:r>
              <a:rPr dirty="0" sz="4000" spc="-10" b="1">
                <a:solidFill>
                  <a:srgbClr val="C00000"/>
                </a:solidFill>
                <a:latin typeface="Verdana"/>
                <a:cs typeface="Verdana"/>
              </a:rPr>
              <a:t>DOMAIN  </a:t>
            </a:r>
            <a:r>
              <a:rPr dirty="0" sz="4000" spc="-5" b="1">
                <a:solidFill>
                  <a:srgbClr val="FFFFFF"/>
                </a:solidFill>
                <a:latin typeface="Verdana"/>
                <a:cs typeface="Verdana"/>
              </a:rPr>
              <a:t>KEBI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JAKAN</a:t>
            </a:r>
            <a:r>
              <a:rPr dirty="0" sz="4000" spc="-50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4000" spc="-5" b="1">
                <a:solidFill>
                  <a:srgbClr val="C00000"/>
                </a:solidFill>
                <a:latin typeface="Verdana"/>
                <a:cs typeface="Verdana"/>
              </a:rPr>
              <a:t>INTERNAL</a:t>
            </a:r>
            <a:endParaRPr sz="4000">
              <a:latin typeface="Verdana"/>
              <a:cs typeface="Verdana"/>
            </a:endParaRPr>
          </a:p>
          <a:p>
            <a:pPr marL="2815590">
              <a:lnSpc>
                <a:spcPct val="100000"/>
              </a:lnSpc>
              <a:spcBef>
                <a:spcPts val="20"/>
              </a:spcBef>
            </a:pPr>
            <a:r>
              <a:rPr dirty="0" sz="3200" b="1" i="1">
                <a:solidFill>
                  <a:srgbClr val="C00000"/>
                </a:solidFill>
                <a:latin typeface="Verdana"/>
                <a:cs typeface="Verdana"/>
              </a:rPr>
              <a:t>INDIKATOR</a:t>
            </a:r>
            <a:r>
              <a:rPr dirty="0" sz="3200" spc="-80" b="1" i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200" b="1" i="1">
                <a:solidFill>
                  <a:srgbClr val="C00000"/>
                </a:solidFill>
                <a:latin typeface="Verdana"/>
                <a:cs typeface="Verdana"/>
              </a:rPr>
              <a:t>1-5</a:t>
            </a:r>
            <a:endParaRPr sz="320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18515" y="295656"/>
            <a:ext cx="6004560" cy="4735195"/>
            <a:chOff x="318515" y="295656"/>
            <a:chExt cx="6004560" cy="4735195"/>
          </a:xfrm>
        </p:grpSpPr>
        <p:sp>
          <p:nvSpPr>
            <p:cNvPr id="6" name="object 6"/>
            <p:cNvSpPr/>
            <p:nvPr/>
          </p:nvSpPr>
          <p:spPr>
            <a:xfrm>
              <a:off x="2887980" y="1595628"/>
              <a:ext cx="3435096" cy="343509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18515" y="295656"/>
              <a:ext cx="681228" cy="8961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9</a:t>
            </a:r>
          </a:p>
        </p:txBody>
      </p:sp>
      <p:sp>
        <p:nvSpPr>
          <p:cNvPr id="3" name="object 3"/>
          <p:cNvSpPr/>
          <p:nvPr/>
        </p:nvSpPr>
        <p:spPr>
          <a:xfrm>
            <a:off x="5897879" y="118110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155447" y="1397508"/>
            <a:ext cx="7493508" cy="52014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8047101" y="2835605"/>
            <a:ext cx="629285" cy="3771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2300">
                <a:latin typeface="Carlito"/>
                <a:cs typeface="Carlito"/>
              </a:rPr>
              <a:t>B</a:t>
            </a:r>
            <a:r>
              <a:rPr dirty="0" sz="2300" spc="-15">
                <a:latin typeface="Carlito"/>
                <a:cs typeface="Carlito"/>
              </a:rPr>
              <a:t>P</a:t>
            </a:r>
            <a:r>
              <a:rPr dirty="0" sz="2300">
                <a:latin typeface="Carlito"/>
                <a:cs typeface="Carlito"/>
              </a:rPr>
              <a:t>PT</a:t>
            </a:r>
            <a:endParaRPr sz="2300">
              <a:latin typeface="Carlito"/>
              <a:cs typeface="Carlito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825483" y="2462783"/>
            <a:ext cx="207645" cy="1196340"/>
          </a:xfrm>
          <a:custGeom>
            <a:avLst/>
            <a:gdLst/>
            <a:ahLst/>
            <a:cxnLst/>
            <a:rect l="l" t="t" r="r" b="b"/>
            <a:pathLst>
              <a:path w="207645" h="1196339">
                <a:moveTo>
                  <a:pt x="207264" y="1196339"/>
                </a:moveTo>
                <a:lnTo>
                  <a:pt x="166907" y="1190634"/>
                </a:lnTo>
                <a:lnTo>
                  <a:pt x="133969" y="1175083"/>
                </a:lnTo>
                <a:lnTo>
                  <a:pt x="111769" y="1152030"/>
                </a:lnTo>
                <a:lnTo>
                  <a:pt x="103632" y="1123823"/>
                </a:lnTo>
                <a:lnTo>
                  <a:pt x="103632" y="670687"/>
                </a:lnTo>
                <a:lnTo>
                  <a:pt x="95494" y="642479"/>
                </a:lnTo>
                <a:lnTo>
                  <a:pt x="73294" y="619426"/>
                </a:lnTo>
                <a:lnTo>
                  <a:pt x="40356" y="603875"/>
                </a:lnTo>
                <a:lnTo>
                  <a:pt x="0" y="598169"/>
                </a:lnTo>
                <a:lnTo>
                  <a:pt x="40356" y="592464"/>
                </a:lnTo>
                <a:lnTo>
                  <a:pt x="73294" y="576913"/>
                </a:lnTo>
                <a:lnTo>
                  <a:pt x="95494" y="553860"/>
                </a:lnTo>
                <a:lnTo>
                  <a:pt x="103632" y="525652"/>
                </a:lnTo>
                <a:lnTo>
                  <a:pt x="103632" y="72516"/>
                </a:lnTo>
                <a:lnTo>
                  <a:pt x="111769" y="44309"/>
                </a:lnTo>
                <a:lnTo>
                  <a:pt x="133969" y="21256"/>
                </a:lnTo>
                <a:lnTo>
                  <a:pt x="166907" y="5705"/>
                </a:lnTo>
                <a:lnTo>
                  <a:pt x="207264" y="0"/>
                </a:lnTo>
              </a:path>
            </a:pathLst>
          </a:custGeom>
          <a:ln w="12700">
            <a:solidFill>
              <a:srgbClr val="3D89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9115043" y="2462783"/>
            <a:ext cx="2813685" cy="1196340"/>
          </a:xfrm>
          <a:prstGeom prst="rect">
            <a:avLst/>
          </a:prstGeom>
          <a:solidFill>
            <a:srgbClr val="A3B723"/>
          </a:solidFill>
          <a:ln w="12700">
            <a:solidFill>
              <a:srgbClr val="FFFFFF"/>
            </a:solidFill>
          </a:ln>
        </p:spPr>
        <p:txBody>
          <a:bodyPr wrap="square" lIns="0" tIns="52069" rIns="0" bIns="0" rtlCol="0" vert="horz">
            <a:spAutoFit/>
          </a:bodyPr>
          <a:lstStyle/>
          <a:p>
            <a:pPr marL="317500" indent="-229870">
              <a:lnSpc>
                <a:spcPct val="100000"/>
              </a:lnSpc>
              <a:spcBef>
                <a:spcPts val="409"/>
              </a:spcBef>
              <a:buChar char="•"/>
              <a:tabLst>
                <a:tab pos="318135" algn="l"/>
              </a:tabLst>
            </a:pPr>
            <a:r>
              <a:rPr dirty="0" sz="2300">
                <a:solidFill>
                  <a:srgbClr val="FFFFFF"/>
                </a:solidFill>
                <a:latin typeface="Carlito"/>
                <a:cs typeface="Carlito"/>
              </a:rPr>
              <a:t>Audit</a:t>
            </a:r>
            <a:r>
              <a:rPr dirty="0" sz="2300" spc="-1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2300">
                <a:solidFill>
                  <a:srgbClr val="FFFFFF"/>
                </a:solidFill>
                <a:latin typeface="Carlito"/>
                <a:cs typeface="Carlito"/>
              </a:rPr>
              <a:t>Aplikasi</a:t>
            </a:r>
            <a:endParaRPr sz="2300">
              <a:latin typeface="Carlito"/>
              <a:cs typeface="Carlito"/>
            </a:endParaRPr>
          </a:p>
          <a:p>
            <a:pPr marL="317500" indent="-229870">
              <a:lnSpc>
                <a:spcPts val="2620"/>
              </a:lnSpc>
              <a:spcBef>
                <a:spcPts val="20"/>
              </a:spcBef>
              <a:buChar char="•"/>
              <a:tabLst>
                <a:tab pos="318135" algn="l"/>
              </a:tabLst>
            </a:pPr>
            <a:r>
              <a:rPr dirty="0" sz="2300">
                <a:solidFill>
                  <a:srgbClr val="FFFFFF"/>
                </a:solidFill>
                <a:latin typeface="Carlito"/>
                <a:cs typeface="Carlito"/>
              </a:rPr>
              <a:t>Audit</a:t>
            </a:r>
            <a:r>
              <a:rPr dirty="0" sz="2300" spc="-2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2300">
                <a:solidFill>
                  <a:srgbClr val="FFFFFF"/>
                </a:solidFill>
                <a:latin typeface="Carlito"/>
                <a:cs typeface="Carlito"/>
              </a:rPr>
              <a:t>Infrastruktur</a:t>
            </a:r>
            <a:endParaRPr sz="2300">
              <a:latin typeface="Carlito"/>
              <a:cs typeface="Carlito"/>
            </a:endParaRPr>
          </a:p>
          <a:p>
            <a:pPr marL="317500">
              <a:lnSpc>
                <a:spcPts val="2620"/>
              </a:lnSpc>
            </a:pPr>
            <a:r>
              <a:rPr dirty="0" sz="2300" spc="-5">
                <a:solidFill>
                  <a:srgbClr val="FFFFFF"/>
                </a:solidFill>
                <a:latin typeface="Carlito"/>
                <a:cs typeface="Carlito"/>
              </a:rPr>
              <a:t>TIK</a:t>
            </a:r>
            <a:endParaRPr sz="2300">
              <a:latin typeface="Carlito"/>
              <a:cs typeface="Carlito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34908" y="3765930"/>
            <a:ext cx="641350" cy="3765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300">
                <a:latin typeface="Carlito"/>
                <a:cs typeface="Carlito"/>
              </a:rPr>
              <a:t>B</a:t>
            </a:r>
            <a:r>
              <a:rPr dirty="0" sz="2300" spc="-10">
                <a:latin typeface="Carlito"/>
                <a:cs typeface="Carlito"/>
              </a:rPr>
              <a:t>S</a:t>
            </a:r>
            <a:r>
              <a:rPr dirty="0" sz="2300" spc="-5">
                <a:latin typeface="Carlito"/>
                <a:cs typeface="Carlito"/>
              </a:rPr>
              <a:t>SN</a:t>
            </a:r>
            <a:endParaRPr sz="2300">
              <a:latin typeface="Carlito"/>
              <a:cs typeface="Carlito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825483" y="3741420"/>
            <a:ext cx="207645" cy="498475"/>
          </a:xfrm>
          <a:custGeom>
            <a:avLst/>
            <a:gdLst/>
            <a:ahLst/>
            <a:cxnLst/>
            <a:rect l="l" t="t" r="r" b="b"/>
            <a:pathLst>
              <a:path w="207645" h="498475">
                <a:moveTo>
                  <a:pt x="207264" y="498347"/>
                </a:moveTo>
                <a:lnTo>
                  <a:pt x="166907" y="492642"/>
                </a:lnTo>
                <a:lnTo>
                  <a:pt x="133969" y="477091"/>
                </a:lnTo>
                <a:lnTo>
                  <a:pt x="111769" y="454038"/>
                </a:lnTo>
                <a:lnTo>
                  <a:pt x="103632" y="425830"/>
                </a:lnTo>
                <a:lnTo>
                  <a:pt x="103632" y="321690"/>
                </a:lnTo>
                <a:lnTo>
                  <a:pt x="95494" y="293483"/>
                </a:lnTo>
                <a:lnTo>
                  <a:pt x="73294" y="270430"/>
                </a:lnTo>
                <a:lnTo>
                  <a:pt x="40356" y="254879"/>
                </a:lnTo>
                <a:lnTo>
                  <a:pt x="0" y="249173"/>
                </a:lnTo>
                <a:lnTo>
                  <a:pt x="40356" y="243468"/>
                </a:lnTo>
                <a:lnTo>
                  <a:pt x="73294" y="227917"/>
                </a:lnTo>
                <a:lnTo>
                  <a:pt x="95494" y="204864"/>
                </a:lnTo>
                <a:lnTo>
                  <a:pt x="103632" y="176656"/>
                </a:lnTo>
                <a:lnTo>
                  <a:pt x="103632" y="72516"/>
                </a:lnTo>
                <a:lnTo>
                  <a:pt x="111769" y="44309"/>
                </a:lnTo>
                <a:lnTo>
                  <a:pt x="133969" y="21256"/>
                </a:lnTo>
                <a:lnTo>
                  <a:pt x="166907" y="5705"/>
                </a:lnTo>
                <a:lnTo>
                  <a:pt x="207264" y="0"/>
                </a:lnTo>
              </a:path>
            </a:pathLst>
          </a:custGeom>
          <a:ln w="12700">
            <a:solidFill>
              <a:srgbClr val="3D89B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/>
          <p:nvPr/>
        </p:nvSpPr>
        <p:spPr>
          <a:xfrm>
            <a:off x="9115043" y="3741420"/>
            <a:ext cx="2813685" cy="498475"/>
          </a:xfrm>
          <a:prstGeom prst="rect">
            <a:avLst/>
          </a:prstGeom>
          <a:solidFill>
            <a:srgbClr val="F69200"/>
          </a:solidFill>
          <a:ln w="12700">
            <a:solidFill>
              <a:srgbClr val="FFFFFF"/>
            </a:solidFill>
          </a:ln>
        </p:spPr>
        <p:txBody>
          <a:bodyPr wrap="square" lIns="0" tIns="37465" rIns="0" bIns="0" rtlCol="0" vert="horz">
            <a:spAutoFit/>
          </a:bodyPr>
          <a:lstStyle/>
          <a:p>
            <a:pPr marL="317500" indent="-229870">
              <a:lnSpc>
                <a:spcPct val="100000"/>
              </a:lnSpc>
              <a:spcBef>
                <a:spcPts val="295"/>
              </a:spcBef>
              <a:buChar char="•"/>
              <a:tabLst>
                <a:tab pos="318135" algn="l"/>
              </a:tabLst>
            </a:pPr>
            <a:r>
              <a:rPr dirty="0" sz="2300">
                <a:solidFill>
                  <a:srgbClr val="FFFFFF"/>
                </a:solidFill>
                <a:latin typeface="Carlito"/>
                <a:cs typeface="Carlito"/>
              </a:rPr>
              <a:t>Audit Keamanan</a:t>
            </a:r>
            <a:r>
              <a:rPr dirty="0" sz="2300" spc="-55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Carlito"/>
                <a:cs typeface="Carlito"/>
              </a:rPr>
              <a:t>TIK</a:t>
            </a:r>
            <a:endParaRPr sz="2300">
              <a:latin typeface="Carlito"/>
              <a:cs typeface="Carlito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48</a:t>
            </a:fld>
          </a:p>
        </p:txBody>
      </p:sp>
      <p:sp>
        <p:nvSpPr>
          <p:cNvPr id="16" name="object 16"/>
          <p:cNvSpPr txBox="1"/>
          <p:nvPr/>
        </p:nvSpPr>
        <p:spPr>
          <a:xfrm>
            <a:off x="4948809" y="829436"/>
            <a:ext cx="6900545" cy="13322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Verdana"/>
                <a:cs typeface="Verdana"/>
              </a:rPr>
              <a:t>Tata Cara </a:t>
            </a:r>
            <a:r>
              <a:rPr dirty="0" sz="1800">
                <a:latin typeface="Verdana"/>
                <a:cs typeface="Verdana"/>
              </a:rPr>
              <a:t>Audit</a:t>
            </a:r>
            <a:r>
              <a:rPr dirty="0" sz="1800" spc="-10">
                <a:latin typeface="Verdana"/>
                <a:cs typeface="Verdana"/>
              </a:rPr>
              <a:t> </a:t>
            </a:r>
            <a:r>
              <a:rPr dirty="0" sz="1800" spc="-5">
                <a:latin typeface="Verdana"/>
                <a:cs typeface="Verdana"/>
              </a:rPr>
              <a:t>TIK</a:t>
            </a:r>
            <a:endParaRPr sz="18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700">
              <a:latin typeface="Verdana"/>
              <a:cs typeface="Verdana"/>
            </a:endParaRPr>
          </a:p>
          <a:p>
            <a:pPr marL="2557780" marR="5080" indent="2221865">
              <a:lnSpc>
                <a:spcPct val="100000"/>
              </a:lnSpc>
            </a:pPr>
            <a:r>
              <a:rPr dirty="0" sz="2000" spc="-5">
                <a:solidFill>
                  <a:srgbClr val="C00000"/>
                </a:solidFill>
                <a:latin typeface="Verdana"/>
                <a:cs typeface="Verdana"/>
              </a:rPr>
              <a:t>Perpres </a:t>
            </a:r>
            <a:r>
              <a:rPr dirty="0" sz="2000">
                <a:solidFill>
                  <a:srgbClr val="C00000"/>
                </a:solidFill>
                <a:latin typeface="Verdana"/>
                <a:cs typeface="Verdana"/>
              </a:rPr>
              <a:t>95</a:t>
            </a:r>
            <a:r>
              <a:rPr dirty="0" sz="2000" spc="-12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>
                <a:solidFill>
                  <a:srgbClr val="C00000"/>
                </a:solidFill>
                <a:latin typeface="Verdana"/>
                <a:cs typeface="Verdana"/>
              </a:rPr>
              <a:t>2018  </a:t>
            </a:r>
            <a:r>
              <a:rPr dirty="0" sz="2000" spc="-5">
                <a:solidFill>
                  <a:srgbClr val="C00000"/>
                </a:solidFill>
                <a:latin typeface="Verdana"/>
                <a:cs typeface="Verdana"/>
              </a:rPr>
              <a:t>(Tabel </a:t>
            </a:r>
            <a:r>
              <a:rPr dirty="0" sz="2000">
                <a:solidFill>
                  <a:srgbClr val="C00000"/>
                </a:solidFill>
                <a:latin typeface="Verdana"/>
                <a:cs typeface="Verdana"/>
              </a:rPr>
              <a:t>2 </a:t>
            </a:r>
            <a:r>
              <a:rPr dirty="0" sz="2000" spc="-5">
                <a:solidFill>
                  <a:srgbClr val="C00000"/>
                </a:solidFill>
                <a:latin typeface="Verdana"/>
                <a:cs typeface="Verdana"/>
              </a:rPr>
              <a:t>Rencana Strategis</a:t>
            </a:r>
            <a:r>
              <a:rPr dirty="0" sz="2000" spc="-75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2000">
                <a:solidFill>
                  <a:srgbClr val="C00000"/>
                </a:solidFill>
                <a:latin typeface="Verdana"/>
                <a:cs typeface="Verdana"/>
              </a:rPr>
              <a:t>SPBE)</a:t>
            </a:r>
            <a:endParaRPr sz="2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49521" y="82422"/>
            <a:ext cx="3441065" cy="55943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100"/>
              <a:t> </a:t>
            </a:r>
            <a:r>
              <a:rPr dirty="0"/>
              <a:t>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62880" y="781303"/>
            <a:ext cx="266890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>
                <a:latin typeface="Verdana"/>
                <a:cs typeface="Verdana"/>
              </a:rPr>
              <a:t>Verifikasi Data</a:t>
            </a:r>
            <a:r>
              <a:rPr dirty="0" sz="1800" spc="-85">
                <a:latin typeface="Verdana"/>
                <a:cs typeface="Verdana"/>
              </a:rPr>
              <a:t> </a:t>
            </a:r>
            <a:r>
              <a:rPr dirty="0" sz="1800">
                <a:latin typeface="Verdana"/>
                <a:cs typeface="Verdana"/>
              </a:rPr>
              <a:t>Dukung</a:t>
            </a:r>
            <a:endParaRPr sz="18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112776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70903" y="1176908"/>
          <a:ext cx="11721465" cy="56254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2035"/>
                <a:gridCol w="5839460"/>
                <a:gridCol w="4084320"/>
                <a:gridCol w="270509"/>
                <a:gridCol w="476884"/>
              </a:tblGrid>
              <a:tr h="37528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marL="127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Kriteria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63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dirty="0" sz="18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 Dukung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B="0" marT="3937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93345">
                        <a:lnSpc>
                          <a:spcPct val="100000"/>
                        </a:lnSpc>
                      </a:pPr>
                      <a:r>
                        <a:rPr dirty="0" sz="1050" spc="-5">
                          <a:solidFill>
                            <a:srgbClr val="FFFFFF"/>
                          </a:solidFill>
                          <a:latin typeface="Noto Naskh Arabic UI"/>
                          <a:cs typeface="Noto Naskh Arabic UI"/>
                        </a:rPr>
                        <a:t>51</a:t>
                      </a:r>
                      <a:endParaRPr sz="1050">
                        <a:latin typeface="Noto Naskh Arabic UI"/>
                        <a:cs typeface="Noto Naskh Arabic U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518159">
                <a:tc>
                  <a:txBody>
                    <a:bodyPr/>
                    <a:lstStyle/>
                    <a:p>
                      <a:pPr algn="ctr">
                        <a:lnSpc>
                          <a:spcPts val="1720"/>
                        </a:lnSpc>
                      </a:pPr>
                      <a:r>
                        <a:rPr dirty="0" sz="15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92075">
                        <a:lnSpc>
                          <a:spcPts val="1989"/>
                        </a:lnSpc>
                        <a:spcBef>
                          <a:spcPts val="65"/>
                        </a:spcBef>
                      </a:pPr>
                      <a:r>
                        <a:rPr dirty="0" sz="1700">
                          <a:latin typeface="Arial"/>
                          <a:cs typeface="Arial"/>
                        </a:rPr>
                        <a:t>Konsep kebijakan internal terkait Audit TIK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belum atau  </a:t>
                      </a:r>
                      <a:r>
                        <a:rPr dirty="0" sz="1700" spc="-5" b="1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 tersedia.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825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50520" indent="-293370">
                        <a:lnSpc>
                          <a:spcPts val="1745"/>
                        </a:lnSpc>
                        <a:buChar char="•"/>
                        <a:tabLst>
                          <a:tab pos="350520" algn="l"/>
                          <a:tab pos="351155" algn="l"/>
                        </a:tabLst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Draft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kebijakan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atau notulensi rapat</a:t>
                      </a:r>
                      <a:r>
                        <a:rPr dirty="0" sz="1500" spc="-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terkait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500" spc="-5">
                          <a:latin typeface="Arial"/>
                          <a:cs typeface="Arial"/>
                        </a:rPr>
                        <a:t>penyusunan kebijakan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terkait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audit</a:t>
                      </a:r>
                      <a:r>
                        <a:rPr dirty="0" sz="1500" spc="-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TIK.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449832">
                <a:tc>
                  <a:txBody>
                    <a:bodyPr/>
                    <a:lstStyle/>
                    <a:p>
                      <a:pPr algn="ctr">
                        <a:lnSpc>
                          <a:spcPts val="1720"/>
                        </a:lnSpc>
                      </a:pPr>
                      <a:r>
                        <a:rPr dirty="0" sz="15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ts val="2000"/>
                        </a:lnSpc>
                      </a:pPr>
                      <a:r>
                        <a:rPr dirty="0" sz="1700">
                          <a:latin typeface="Arial"/>
                          <a:cs typeface="Arial"/>
                        </a:rPr>
                        <a:t>Kebijakan internal Audit TIK </a:t>
                      </a:r>
                      <a:r>
                        <a:rPr dirty="0" sz="1700" spc="-5" b="1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700" spc="-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ditetapkan.</a:t>
                      </a:r>
                      <a:endParaRPr sz="1700">
                        <a:latin typeface="Arial"/>
                        <a:cs typeface="Arial"/>
                      </a:endParaRPr>
                    </a:p>
                    <a:p>
                      <a:pPr marL="457200" marR="384810">
                        <a:lnSpc>
                          <a:spcPct val="99200"/>
                        </a:lnSpc>
                        <a:spcBef>
                          <a:spcPts val="15"/>
                        </a:spcBef>
                      </a:pPr>
                      <a:r>
                        <a:rPr dirty="0" sz="1700">
                          <a:latin typeface="Arial"/>
                          <a:cs typeface="Arial"/>
                        </a:rPr>
                        <a:t>Kondisi: Kebijakan internal </a:t>
                      </a:r>
                      <a:r>
                        <a:rPr dirty="0" sz="1700" spc="-5">
                          <a:latin typeface="Arial"/>
                          <a:cs typeface="Arial"/>
                        </a:rPr>
                        <a:t>terkait 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Audit TIK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hanya  mengatur pelaksanaan sebagian </a:t>
                      </a:r>
                      <a:r>
                        <a:rPr dirty="0" sz="1700" spc="-10" b="1">
                          <a:latin typeface="Arial"/>
                          <a:cs typeface="Arial"/>
                        </a:rPr>
                        <a:t>Audit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TIK 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(Audit  </a:t>
                      </a:r>
                      <a:r>
                        <a:rPr dirty="0" sz="1700" spc="-5">
                          <a:latin typeface="Arial"/>
                          <a:cs typeface="Arial"/>
                        </a:rPr>
                        <a:t>Infrastruktur 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SPBE, Audit Aplikasi SPBE, dan Audit  Keamanan SPBE).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50520" indent="-293370">
                        <a:lnSpc>
                          <a:spcPts val="1745"/>
                        </a:lnSpc>
                        <a:buChar char="•"/>
                        <a:tabLst>
                          <a:tab pos="350520" algn="l"/>
                          <a:tab pos="351155" algn="l"/>
                        </a:tabLst>
                      </a:pPr>
                      <a:r>
                        <a:rPr dirty="0" sz="1500" spc="-5">
                          <a:latin typeface="Arial"/>
                          <a:cs typeface="Arial"/>
                        </a:rPr>
                        <a:t>Kebijakan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terkait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audit TIK 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yang</a:t>
                      </a:r>
                      <a:r>
                        <a:rPr dirty="0" sz="15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telah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ditetapkan.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algn="just" marL="350520" indent="-293370">
                        <a:lnSpc>
                          <a:spcPct val="100000"/>
                        </a:lnSpc>
                        <a:spcBef>
                          <a:spcPts val="125"/>
                        </a:spcBef>
                        <a:buChar char="•"/>
                        <a:tabLst>
                          <a:tab pos="351155" algn="l"/>
                        </a:tabLst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Pengaturan/norma pelaksanaan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audit</a:t>
                      </a:r>
                      <a:r>
                        <a:rPr dirty="0" sz="15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TIK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algn="just" marL="344805" marR="320675">
                        <a:lnSpc>
                          <a:spcPct val="107000"/>
                        </a:lnSpc>
                        <a:spcBef>
                          <a:spcPts val="5"/>
                        </a:spcBef>
                      </a:pPr>
                      <a:r>
                        <a:rPr dirty="0" sz="1500" spc="-10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tertuang dalam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kebijakan/SK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tersebut  belum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mencakup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keseluruhan</a:t>
                      </a:r>
                      <a:r>
                        <a:rPr dirty="0" sz="1500" spc="-1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pelaksanaan 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audit</a:t>
                      </a:r>
                      <a:r>
                        <a:rPr dirty="0" sz="15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TIK.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449832">
                <a:tc>
                  <a:txBody>
                    <a:bodyPr/>
                    <a:lstStyle/>
                    <a:p>
                      <a:pPr algn="ctr">
                        <a:lnSpc>
                          <a:spcPts val="1725"/>
                        </a:lnSpc>
                      </a:pPr>
                      <a:r>
                        <a:rPr dirty="0" sz="15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24130">
                        <a:lnSpc>
                          <a:spcPts val="2039"/>
                        </a:lnSpc>
                        <a:spcBef>
                          <a:spcPts val="30"/>
                        </a:spcBef>
                      </a:pPr>
                      <a:r>
                        <a:rPr dirty="0" sz="1700">
                          <a:latin typeface="Arial"/>
                          <a:cs typeface="Arial"/>
                        </a:rPr>
                        <a:t>Kriteria tingkat 2 telah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terpenuhi dan kebijakan  internal 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terkait Audit TIK </a:t>
                      </a:r>
                      <a:r>
                        <a:rPr dirty="0" sz="1700" spc="-5" b="1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mengatur</a:t>
                      </a:r>
                      <a:r>
                        <a:rPr dirty="0" sz="17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pelaksanaan</a:t>
                      </a:r>
                      <a:endParaRPr sz="1700">
                        <a:latin typeface="Arial"/>
                        <a:cs typeface="Arial"/>
                      </a:endParaRPr>
                    </a:p>
                    <a:p>
                      <a:pPr marL="457200" marR="610870">
                        <a:lnSpc>
                          <a:spcPts val="1989"/>
                        </a:lnSpc>
                        <a:spcBef>
                          <a:spcPts val="40"/>
                        </a:spcBef>
                      </a:pPr>
                      <a:r>
                        <a:rPr dirty="0" sz="1700" b="1">
                          <a:latin typeface="Arial"/>
                          <a:cs typeface="Arial"/>
                        </a:rPr>
                        <a:t>seluruh 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Audit TIK (Audit </a:t>
                      </a:r>
                      <a:r>
                        <a:rPr dirty="0" sz="1700" spc="-5">
                          <a:latin typeface="Arial"/>
                          <a:cs typeface="Arial"/>
                        </a:rPr>
                        <a:t>Infrastruktur 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SPBE Audit  Aplikasi SPBE, dan Audit Keamanan</a:t>
                      </a:r>
                      <a:r>
                        <a:rPr dirty="0" sz="17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SPBE).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381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50520" indent="-293370">
                        <a:lnSpc>
                          <a:spcPts val="1745"/>
                        </a:lnSpc>
                        <a:buChar char="•"/>
                        <a:tabLst>
                          <a:tab pos="350520" algn="l"/>
                          <a:tab pos="351155" algn="l"/>
                        </a:tabLst>
                      </a:pPr>
                      <a:r>
                        <a:rPr dirty="0" sz="1500" spc="-5">
                          <a:latin typeface="Arial"/>
                          <a:cs typeface="Arial"/>
                        </a:rPr>
                        <a:t>Kebijakan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terkait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audit TIK 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yang</a:t>
                      </a:r>
                      <a:r>
                        <a:rPr dirty="0" sz="15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telah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ditetapkan.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350520" indent="-293370">
                        <a:lnSpc>
                          <a:spcPct val="100000"/>
                        </a:lnSpc>
                        <a:spcBef>
                          <a:spcPts val="120"/>
                        </a:spcBef>
                        <a:buChar char="•"/>
                        <a:tabLst>
                          <a:tab pos="350520" algn="l"/>
                          <a:tab pos="351155" algn="l"/>
                        </a:tabLst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Pengaturan/norma pelaksanaan audit</a:t>
                      </a:r>
                      <a:r>
                        <a:rPr dirty="0" sz="15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TIK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344805" marR="104139">
                        <a:lnSpc>
                          <a:spcPct val="107000"/>
                        </a:lnSpc>
                        <a:spcBef>
                          <a:spcPts val="10"/>
                        </a:spcBef>
                      </a:pPr>
                      <a:r>
                        <a:rPr dirty="0" sz="1500" spc="-10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tertuang dalam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kebijakan/SK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tersebut  telah mengatur pelaksanaan seluruh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audit</a:t>
                      </a:r>
                      <a:r>
                        <a:rPr dirty="0" sz="15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TIK 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(infrastruktur,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aplikasi,</a:t>
                      </a:r>
                      <a:r>
                        <a:rPr dirty="0" sz="15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keamanan).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853566">
                <a:tc>
                  <a:txBody>
                    <a:bodyPr/>
                    <a:lstStyle/>
                    <a:p>
                      <a:pPr algn="ctr">
                        <a:lnSpc>
                          <a:spcPts val="1725"/>
                        </a:lnSpc>
                      </a:pPr>
                      <a:r>
                        <a:rPr dirty="0" sz="15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111760">
                        <a:lnSpc>
                          <a:spcPts val="2039"/>
                        </a:lnSpc>
                        <a:spcBef>
                          <a:spcPts val="35"/>
                        </a:spcBef>
                      </a:pPr>
                      <a:r>
                        <a:rPr dirty="0" sz="1700">
                          <a:latin typeface="Arial"/>
                          <a:cs typeface="Arial"/>
                        </a:rPr>
                        <a:t>Kriteria tingkat 3 </a:t>
                      </a:r>
                      <a:r>
                        <a:rPr dirty="0" sz="1700" spc="-5" b="1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terpenuhi dan kebijakan  internal 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terkait Audit TIK </a:t>
                      </a:r>
                      <a:r>
                        <a:rPr dirty="0" sz="1700" spc="-5" b="1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700" spc="-10" b="1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700" spc="6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5" b="1">
                          <a:latin typeface="Arial"/>
                          <a:cs typeface="Arial"/>
                        </a:rPr>
                        <a:t>dievaluasi</a:t>
                      </a:r>
                      <a:endParaRPr sz="17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925"/>
                        </a:lnSpc>
                      </a:pPr>
                      <a:r>
                        <a:rPr dirty="0" sz="1700" b="1">
                          <a:latin typeface="Arial"/>
                          <a:cs typeface="Arial"/>
                        </a:rPr>
                        <a:t>secara</a:t>
                      </a:r>
                      <a:r>
                        <a:rPr dirty="0" sz="17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periodik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.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50520" indent="-293370">
                        <a:lnSpc>
                          <a:spcPts val="1750"/>
                        </a:lnSpc>
                        <a:buChar char="•"/>
                        <a:tabLst>
                          <a:tab pos="350520" algn="l"/>
                          <a:tab pos="351155" algn="l"/>
                        </a:tabLst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Notulensi rapat/laporan</a:t>
                      </a:r>
                      <a:r>
                        <a:rPr dirty="0" sz="15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evaluasi/telaahan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500" spc="-5">
                          <a:latin typeface="Arial"/>
                          <a:cs typeface="Arial"/>
                        </a:rPr>
                        <a:t>kebijakan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terkait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audit</a:t>
                      </a:r>
                      <a:r>
                        <a:rPr dirty="0" sz="1500" spc="-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TIK.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EEEEE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901573">
                <a:tc rowSpan="2">
                  <a:txBody>
                    <a:bodyPr/>
                    <a:lstStyle/>
                    <a:p>
                      <a:pPr algn="ctr">
                        <a:lnSpc>
                          <a:spcPts val="1730"/>
                        </a:lnSpc>
                      </a:pPr>
                      <a:r>
                        <a:rPr dirty="0" sz="15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0" marR="271145">
                        <a:lnSpc>
                          <a:spcPts val="2039"/>
                        </a:lnSpc>
                        <a:spcBef>
                          <a:spcPts val="35"/>
                        </a:spcBef>
                      </a:pPr>
                      <a:r>
                        <a:rPr dirty="0" sz="1700">
                          <a:latin typeface="Arial"/>
                          <a:cs typeface="Arial"/>
                        </a:rPr>
                        <a:t>Kriteria tingkat 4 telah terpenuhi </a:t>
                      </a:r>
                      <a:r>
                        <a:rPr dirty="0" sz="1700" spc="-5">
                          <a:latin typeface="Arial"/>
                          <a:cs typeface="Arial"/>
                        </a:rPr>
                        <a:t>serta 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hasil </a:t>
                      </a:r>
                      <a:r>
                        <a:rPr dirty="0" sz="1700" spc="-10" b="1">
                          <a:latin typeface="Arial"/>
                          <a:cs typeface="Arial"/>
                        </a:rPr>
                        <a:t>reviu 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dan  evaluasi kebijakan internal terkait </a:t>
                      </a:r>
                      <a:r>
                        <a:rPr dirty="0" sz="1700" spc="-10" b="1">
                          <a:latin typeface="Arial"/>
                          <a:cs typeface="Arial"/>
                        </a:rPr>
                        <a:t>Audit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TIK</a:t>
                      </a:r>
                      <a:r>
                        <a:rPr dirty="0" sz="1700" spc="1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spc="-5" b="1">
                          <a:latin typeface="Arial"/>
                          <a:cs typeface="Arial"/>
                        </a:rPr>
                        <a:t>telah</a:t>
                      </a:r>
                      <a:endParaRPr sz="17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925"/>
                        </a:lnSpc>
                      </a:pPr>
                      <a:r>
                        <a:rPr dirty="0" sz="1700" b="1">
                          <a:latin typeface="Arial"/>
                          <a:cs typeface="Arial"/>
                        </a:rPr>
                        <a:t>ditindaklanjuti dengan kebijakan</a:t>
                      </a:r>
                      <a:r>
                        <a:rPr dirty="0" sz="1700" spc="-2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700" b="1">
                          <a:latin typeface="Arial"/>
                          <a:cs typeface="Arial"/>
                        </a:rPr>
                        <a:t>baru</a:t>
                      </a:r>
                      <a:r>
                        <a:rPr dirty="0" sz="1700">
                          <a:latin typeface="Arial"/>
                          <a:cs typeface="Arial"/>
                        </a:rPr>
                        <a:t>.</a:t>
                      </a:r>
                      <a:endParaRPr sz="1700">
                        <a:latin typeface="Arial"/>
                        <a:cs typeface="Arial"/>
                      </a:endParaRPr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50520" indent="-293370">
                        <a:lnSpc>
                          <a:spcPts val="1750"/>
                        </a:lnSpc>
                        <a:buChar char="•"/>
                        <a:tabLst>
                          <a:tab pos="350520" algn="l"/>
                          <a:tab pos="351155" algn="l"/>
                        </a:tabLst>
                      </a:pPr>
                      <a:r>
                        <a:rPr dirty="0" sz="1500" spc="-5">
                          <a:latin typeface="Arial"/>
                          <a:cs typeface="Arial"/>
                        </a:rPr>
                        <a:t>Kebijakan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internal </a:t>
                      </a:r>
                      <a:r>
                        <a:rPr dirty="0" sz="1500" spc="-10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update/notulensi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rapat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hasil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pemutakhiran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500" spc="-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internal.</a:t>
                      </a:r>
                      <a:endParaRPr sz="1500">
                        <a:latin typeface="Arial"/>
                        <a:cs typeface="Arial"/>
                      </a:endParaRPr>
                    </a:p>
                    <a:p>
                      <a:pPr marL="344805" marR="817880" indent="-287020">
                        <a:lnSpc>
                          <a:spcPts val="1930"/>
                        </a:lnSpc>
                        <a:spcBef>
                          <a:spcPts val="75"/>
                        </a:spcBef>
                        <a:buChar char="•"/>
                        <a:tabLst>
                          <a:tab pos="350520" algn="l"/>
                          <a:tab pos="351155" algn="l"/>
                        </a:tabLst>
                      </a:pPr>
                      <a:r>
                        <a:rPr dirty="0" sz="1500">
                          <a:latin typeface="Arial"/>
                          <a:cs typeface="Arial"/>
                        </a:rPr>
                        <a:t>Hasil/rapat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tindak </a:t>
                      </a:r>
                      <a:r>
                        <a:rPr dirty="0" sz="1500">
                          <a:latin typeface="Arial"/>
                          <a:cs typeface="Arial"/>
                        </a:rPr>
                        <a:t>lanjut </a:t>
                      </a:r>
                      <a:r>
                        <a:rPr dirty="0" sz="1500" spc="-5">
                          <a:latin typeface="Arial"/>
                          <a:cs typeface="Arial"/>
                        </a:rPr>
                        <a:t>hasil evaluasi  kebijakan.</a:t>
                      </a:r>
                      <a:endParaRPr sz="15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64510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44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C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5877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43069" y="830961"/>
            <a:ext cx="27089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Verdana"/>
                <a:cs typeface="Verdana"/>
              </a:rPr>
              <a:t>Contoh Kebijakan</a:t>
            </a:r>
            <a:r>
              <a:rPr dirty="0" sz="1600" spc="-35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Internal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897879" y="1181100"/>
            <a:ext cx="340360" cy="55244"/>
          </a:xfrm>
          <a:custGeom>
            <a:avLst/>
            <a:gdLst/>
            <a:ahLst/>
            <a:cxnLst/>
            <a:rect l="l" t="t" r="r" b="b"/>
            <a:pathLst>
              <a:path w="340360" h="55244">
                <a:moveTo>
                  <a:pt x="339851" y="0"/>
                </a:moveTo>
                <a:lnTo>
                  <a:pt x="0" y="0"/>
                </a:lnTo>
                <a:lnTo>
                  <a:pt x="0" y="54863"/>
                </a:lnTo>
                <a:lnTo>
                  <a:pt x="339851" y="54863"/>
                </a:lnTo>
                <a:lnTo>
                  <a:pt x="33985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237743" y="891539"/>
            <a:ext cx="11959590" cy="5845175"/>
            <a:chOff x="237743" y="891539"/>
            <a:chExt cx="11959590" cy="5845175"/>
          </a:xfrm>
        </p:grpSpPr>
        <p:sp>
          <p:nvSpPr>
            <p:cNvPr id="8" name="object 8"/>
            <p:cNvSpPr/>
            <p:nvPr/>
          </p:nvSpPr>
          <p:spPr>
            <a:xfrm>
              <a:off x="11443715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1443715" y="6336792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300472" y="1746503"/>
              <a:ext cx="6710172" cy="46908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771143" y="3781042"/>
              <a:ext cx="4594859" cy="295046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237743" y="891539"/>
              <a:ext cx="4079748" cy="27523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52</a:t>
            </a:fld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5877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9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743069" y="830961"/>
            <a:ext cx="270891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-5">
                <a:latin typeface="Verdana"/>
                <a:cs typeface="Verdana"/>
              </a:rPr>
              <a:t>Contoh Kebijakan</a:t>
            </a:r>
            <a:r>
              <a:rPr dirty="0" sz="1600" spc="-35">
                <a:latin typeface="Verdana"/>
                <a:cs typeface="Verdana"/>
              </a:rPr>
              <a:t> </a:t>
            </a:r>
            <a:r>
              <a:rPr dirty="0" sz="1600" spc="-5">
                <a:latin typeface="Verdana"/>
                <a:cs typeface="Verdana"/>
              </a:rPr>
              <a:t>Internal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603504" y="1138427"/>
            <a:ext cx="5634355" cy="5114925"/>
            <a:chOff x="603504" y="1138427"/>
            <a:chExt cx="5634355" cy="5114925"/>
          </a:xfrm>
        </p:grpSpPr>
        <p:sp>
          <p:nvSpPr>
            <p:cNvPr id="10" name="object 10"/>
            <p:cNvSpPr/>
            <p:nvPr/>
          </p:nvSpPr>
          <p:spPr>
            <a:xfrm>
              <a:off x="5897880" y="1181099"/>
              <a:ext cx="340360" cy="55244"/>
            </a:xfrm>
            <a:custGeom>
              <a:avLst/>
              <a:gdLst/>
              <a:ahLst/>
              <a:cxnLst/>
              <a:rect l="l" t="t" r="r" b="b"/>
              <a:pathLst>
                <a:path w="340360" h="55244">
                  <a:moveTo>
                    <a:pt x="339851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39851" y="54863"/>
                  </a:lnTo>
                  <a:lnTo>
                    <a:pt x="33985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3504" y="1138427"/>
              <a:ext cx="5384292" cy="17175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650492" y="2869692"/>
              <a:ext cx="4509515" cy="33832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6859523" y="1520952"/>
            <a:ext cx="4460748" cy="46085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52</a:t>
            </a:fld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0771" y="134823"/>
            <a:ext cx="3761104" cy="5600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75"/>
              <a:t> </a:t>
            </a:r>
            <a:r>
              <a:rPr dirty="0"/>
              <a:t>10</a:t>
            </a: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374650" y="893317"/>
          <a:ext cx="11449050" cy="5488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3320"/>
                <a:gridCol w="6085205"/>
                <a:gridCol w="2672715"/>
                <a:gridCol w="1508759"/>
              </a:tblGrid>
              <a:tr h="731520">
                <a:tc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Domain</a:t>
                      </a:r>
                      <a:r>
                        <a:rPr dirty="0" sz="1600" spc="-2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Internal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Aspek</a:t>
                      </a:r>
                      <a:r>
                        <a:rPr dirty="0" sz="1600" spc="-1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885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58419" marR="281940">
                        <a:lnSpc>
                          <a:spcPts val="1870"/>
                        </a:lnSpc>
                        <a:spcBef>
                          <a:spcPts val="105"/>
                        </a:spcBef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 Tata  Kelola</a:t>
                      </a:r>
                      <a:r>
                        <a:rPr dirty="0" sz="1600" spc="-9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508635"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Indikator</a:t>
                      </a:r>
                      <a:r>
                        <a:rPr dirty="0" sz="1400" spc="-6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150">
                        <a:lnSpc>
                          <a:spcPts val="1860"/>
                        </a:lnSpc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Tingkat Kematangan Kebijakan Internal </a:t>
                      </a:r>
                      <a:r>
                        <a:rPr dirty="0" sz="1600" spc="-5" b="1">
                          <a:latin typeface="Arial"/>
                          <a:cs typeface="Arial"/>
                        </a:rPr>
                        <a:t>Tim Koordinasi SPBE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600" spc="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Pusat/Pemerintah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57150">
                        <a:lnSpc>
                          <a:spcPts val="1900"/>
                        </a:lnSpc>
                        <a:spcBef>
                          <a:spcPts val="145"/>
                        </a:spcBef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Daerah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355726">
                <a:tc>
                  <a:txBody>
                    <a:bodyPr/>
                    <a:lstStyle/>
                    <a:p>
                      <a:pPr marL="264795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1270">
                        <a:lnSpc>
                          <a:spcPts val="1630"/>
                        </a:lnSpc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Kriteria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09575">
                        <a:lnSpc>
                          <a:spcPts val="1630"/>
                        </a:lnSpc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Capaian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ctr" marL="635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280670">
                        <a:lnSpc>
                          <a:spcPts val="1639"/>
                        </a:lnSpc>
                        <a:spcBef>
                          <a:spcPts val="5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Tim Koordinasi SPBE Instansi Pusat/Pemerintah Daerah belum</a:t>
                      </a:r>
                      <a:r>
                        <a:rPr dirty="0" sz="1400" spc="-2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atau  telah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35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1066799">
                <a:tc>
                  <a:txBody>
                    <a:bodyPr/>
                    <a:lstStyle/>
                    <a:p>
                      <a:pPr algn="ctr" marL="635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565785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Tim Koordinasi SPBE Instansi Pusat/Pemerintah Daerah telah ditetapkan.  Kondisi: Kebijakan internal terkait Tim Koordinasi SPBE Instansi Pusat/Pemerintah Daerah telah  mencakup pengaturan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tugas-tugas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Tim Koordinasi SPBE Instansi Pusat/Pemerintah Daerah</a:t>
                      </a:r>
                      <a:r>
                        <a:rPr dirty="0" sz="1400" spc="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151765">
                        <a:lnSpc>
                          <a:spcPts val="1639"/>
                        </a:lnSpc>
                        <a:spcBef>
                          <a:spcPts val="3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mendukung penerapan SPBE pada sebagian unit kerja/perangkat daerah di Instansi</a:t>
                      </a:r>
                      <a:r>
                        <a:rPr dirty="0" sz="1400" spc="-2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Pusat/Pemerintah  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995934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26670">
                        <a:lnSpc>
                          <a:spcPct val="99300"/>
                        </a:lnSpc>
                        <a:spcBef>
                          <a:spcPts val="53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2 telah terpenuhi dan kebijakan internal terkait Tim Koordinasi SPBE Instansi  Pusat/Pemerintah Daerah telah mencakup pengaturan 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tugas-tugas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Tim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Koordinasi SPBE Instansi  Pusat/Pemerintah Daerah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mendukung penerapan SPBE pada seluruh unit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kerja/perangkat</a:t>
                      </a:r>
                      <a:r>
                        <a:rPr dirty="0" sz="1400" spc="-1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 di Instansi Pusat/Pemerintah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794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853401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330200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terpenuhi, kebijakan internal terkait Tim Koordinasi SPBE Instansi  Pusat/Pemerintah Daerah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mendukung penerapan SPBE antar Instansi Pusat, antar</a:t>
                      </a:r>
                      <a:r>
                        <a:rPr dirty="0" sz="1400" spc="-1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Pemerintah  Daerah,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dan/atau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antar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Pemerintah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Daerah,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Tim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56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Koordinasi SPBE Instansi Pusat/Pemerintah Daerah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dievaluasi secara</a:t>
                      </a:r>
                      <a:r>
                        <a:rPr dirty="0" sz="140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537032">
                <a:tc>
                  <a:txBody>
                    <a:bodyPr/>
                    <a:lstStyle/>
                    <a:p>
                      <a:pPr algn="ctr" marL="635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457200" marR="245110">
                        <a:lnSpc>
                          <a:spcPts val="1639"/>
                        </a:lnSpc>
                        <a:spcBef>
                          <a:spcPts val="49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4 telah terpenuhi serta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evaluasi kebijakan internal terkait Tim</a:t>
                      </a:r>
                      <a:r>
                        <a:rPr dirty="0" sz="1400" spc="-2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Koordinasi  SPBE Instansi Pusat/Pemerintah Daerah telah ditindaklanjuti dengan kebijakan</a:t>
                      </a:r>
                      <a:r>
                        <a:rPr dirty="0" sz="1400" spc="-2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6223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52</a:t>
            </a:fld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90390" y="134823"/>
            <a:ext cx="3756660" cy="560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INDIKATOR</a:t>
            </a:r>
            <a:r>
              <a:rPr dirty="0" sz="3500" spc="-10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10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831460" y="829437"/>
            <a:ext cx="2529840" cy="285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>
                <a:latin typeface="Verdana"/>
                <a:cs typeface="Verdana"/>
              </a:rPr>
              <a:t>Penyelenggaraan</a:t>
            </a:r>
            <a:r>
              <a:rPr dirty="0" sz="1700" spc="-85">
                <a:latin typeface="Verdana"/>
                <a:cs typeface="Verdana"/>
              </a:rPr>
              <a:t> </a:t>
            </a:r>
            <a:r>
              <a:rPr dirty="0" sz="1700">
                <a:latin typeface="Verdana"/>
                <a:cs typeface="Verdana"/>
              </a:rPr>
              <a:t>SPBE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263652" y="1181100"/>
            <a:ext cx="11933555" cy="5555615"/>
            <a:chOff x="263652" y="1181100"/>
            <a:chExt cx="11933555" cy="5555615"/>
          </a:xfrm>
        </p:grpSpPr>
        <p:sp>
          <p:nvSpPr>
            <p:cNvPr id="7" name="object 7"/>
            <p:cNvSpPr/>
            <p:nvPr/>
          </p:nvSpPr>
          <p:spPr>
            <a:xfrm>
              <a:off x="5897880" y="1181099"/>
              <a:ext cx="6294120" cy="5550535"/>
            </a:xfrm>
            <a:custGeom>
              <a:avLst/>
              <a:gdLst/>
              <a:ahLst/>
              <a:cxnLst/>
              <a:rect l="l" t="t" r="r" b="b"/>
              <a:pathLst>
                <a:path w="6294120" h="5550534">
                  <a:moveTo>
                    <a:pt x="339839" y="0"/>
                  </a:moveTo>
                  <a:lnTo>
                    <a:pt x="0" y="0"/>
                  </a:lnTo>
                  <a:lnTo>
                    <a:pt x="0" y="54864"/>
                  </a:lnTo>
                  <a:lnTo>
                    <a:pt x="339839" y="54864"/>
                  </a:lnTo>
                  <a:lnTo>
                    <a:pt x="339839" y="0"/>
                  </a:lnTo>
                  <a:close/>
                </a:path>
                <a:path w="6294120" h="5550534">
                  <a:moveTo>
                    <a:pt x="6294120" y="5155692"/>
                  </a:moveTo>
                  <a:lnTo>
                    <a:pt x="5771388" y="5155692"/>
                  </a:lnTo>
                  <a:lnTo>
                    <a:pt x="5545836" y="5550408"/>
                  </a:lnTo>
                  <a:lnTo>
                    <a:pt x="6294120" y="5550408"/>
                  </a:lnTo>
                  <a:lnTo>
                    <a:pt x="6294120" y="5155692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263652" y="1231392"/>
              <a:ext cx="11227308" cy="52582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52</a:t>
            </a:fld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0771" y="82422"/>
            <a:ext cx="3761740" cy="78613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070"/>
              </a:lnSpc>
              <a:spcBef>
                <a:spcPts val="100"/>
              </a:spcBef>
            </a:pPr>
            <a:r>
              <a:rPr dirty="0"/>
              <a:t>INDIKATOR</a:t>
            </a:r>
            <a:r>
              <a:rPr dirty="0" spc="-65"/>
              <a:t> </a:t>
            </a:r>
            <a:r>
              <a:rPr dirty="0"/>
              <a:t>10</a:t>
            </a:r>
          </a:p>
          <a:p>
            <a:pPr marL="457834">
              <a:lnSpc>
                <a:spcPts val="1910"/>
              </a:lnSpc>
            </a:pPr>
            <a:r>
              <a:rPr dirty="0" sz="1700" b="0">
                <a:solidFill>
                  <a:srgbClr val="000000"/>
                </a:solidFill>
                <a:latin typeface="Verdana"/>
                <a:cs typeface="Verdana"/>
              </a:rPr>
              <a:t>Verifikasi </a:t>
            </a:r>
            <a:r>
              <a:rPr dirty="0" sz="1700" spc="-5" b="0">
                <a:solidFill>
                  <a:srgbClr val="000000"/>
                </a:solidFill>
                <a:latin typeface="Verdana"/>
                <a:cs typeface="Verdana"/>
              </a:rPr>
              <a:t>Data</a:t>
            </a:r>
            <a:r>
              <a:rPr dirty="0" sz="1700" spc="-4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z="1700" b="0">
                <a:solidFill>
                  <a:srgbClr val="000000"/>
                </a:solidFill>
                <a:latin typeface="Verdana"/>
                <a:cs typeface="Verdana"/>
              </a:rPr>
              <a:t>Dukung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459155" y="957072"/>
          <a:ext cx="11732895" cy="5861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3285"/>
                <a:gridCol w="6315074"/>
                <a:gridCol w="3778884"/>
                <a:gridCol w="259079"/>
                <a:gridCol w="488950"/>
              </a:tblGrid>
              <a:tr h="375285"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Kriteria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marL="1270">
                        <a:lnSpc>
                          <a:spcPts val="1860"/>
                        </a:lnSpc>
                      </a:pP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600" spc="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row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350">
                        <a:latin typeface="Times New Roman"/>
                        <a:cs typeface="Times New Roman"/>
                      </a:endParaRPr>
                    </a:p>
                    <a:p>
                      <a:pPr marL="104775">
                        <a:lnSpc>
                          <a:spcPct val="100000"/>
                        </a:lnSpc>
                      </a:pPr>
                      <a:r>
                        <a:rPr dirty="0" sz="1050" spc="-5">
                          <a:solidFill>
                            <a:srgbClr val="FFFFFF"/>
                          </a:solidFill>
                          <a:latin typeface="Noto Naskh Arabic UI"/>
                          <a:cs typeface="Noto Naskh Arabic UI"/>
                        </a:rPr>
                        <a:t>56</a:t>
                      </a:r>
                      <a:endParaRPr sz="1050">
                        <a:latin typeface="Noto Naskh Arabic UI"/>
                        <a:cs typeface="Noto Naskh Arabic UI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673353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ts val="162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 kebijakan internal terkait Tim Koordinasi SPBE</a:t>
                      </a:r>
                      <a:r>
                        <a:rPr dirty="0" sz="1400" spc="-2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664"/>
                        </a:lnSpc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belum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atau telah</a:t>
                      </a:r>
                      <a:r>
                        <a:rPr dirty="0" sz="1400" spc="-13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4805" indent="-287020">
                        <a:lnSpc>
                          <a:spcPts val="162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Draft kebijakan/SK atau notulensi rapat</a:t>
                      </a:r>
                      <a:r>
                        <a:rPr dirty="0" sz="1400" spc="-19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404495">
                        <a:lnSpc>
                          <a:spcPct val="1071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penyusunan kebijakan/SK penetapan</a:t>
                      </a:r>
                      <a:r>
                        <a:rPr dirty="0" sz="140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Tim  Koordinasi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SPBE.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493519"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560705">
                        <a:lnSpc>
                          <a:spcPts val="1680"/>
                        </a:lnSpc>
                        <a:spcBef>
                          <a:spcPts val="1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Tim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Koordinasi SPBE Instansi</a:t>
                      </a:r>
                      <a:r>
                        <a:rPr dirty="0" sz="1400" spc="-1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6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62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terkait Tim Koordinasi SPBE</a:t>
                      </a:r>
                      <a:r>
                        <a:rPr dirty="0" sz="140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ct val="99300"/>
                        </a:lnSpc>
                        <a:spcBef>
                          <a:spcPts val="15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mencakup pengaturan tugas-tugas</a:t>
                      </a:r>
                      <a:r>
                        <a:rPr dirty="0" sz="1400" spc="-13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Tim  Koordinasi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mendukung  penerapan SPBE pada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sebagian unit kerja/perangkat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9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1905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marL="344805" indent="-287020">
                        <a:lnSpc>
                          <a:spcPts val="1630"/>
                        </a:lnSpc>
                        <a:buChar char="•"/>
                        <a:tabLst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Kebijakan/SK penetapan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Tim</a:t>
                      </a:r>
                      <a:r>
                        <a:rPr dirty="0" sz="14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Koordinasi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algn="just"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SPBE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disahkan.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algn="just" marL="344805" marR="196215" indent="-287020">
                        <a:lnSpc>
                          <a:spcPct val="107200"/>
                        </a:lnSpc>
                        <a:buChar char="•"/>
                        <a:tabLst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Pengaturan/norma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pelaksanaan tugas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 tertuang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dalam kebijakan/SK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tersebut</a:t>
                      </a:r>
                      <a:r>
                        <a:rPr dirty="0" sz="1400" spc="-1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belum  mencakup keseluruhan unit</a:t>
                      </a:r>
                      <a:r>
                        <a:rPr dirty="0" sz="140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kerja/OPD.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124839">
                <a:tc>
                  <a:txBody>
                    <a:bodyPr/>
                    <a:lstStyle/>
                    <a:p>
                      <a:pPr algn="ctr">
                        <a:lnSpc>
                          <a:spcPts val="160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99695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2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terpenuhi dan kebijakan internal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Tim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Koordinasi SPBE Instansi Pusat/Pemerintah Daerah telah mencakup  pengaturan tugas-tugas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Tim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Koordinasi SPBE Instansi</a:t>
                      </a:r>
                      <a:r>
                        <a:rPr dirty="0" sz="1400" spc="-17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825500">
                        <a:lnSpc>
                          <a:spcPts val="1639"/>
                        </a:lnSpc>
                        <a:spcBef>
                          <a:spcPts val="3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mendukung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penerapan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ada seluruh</a:t>
                      </a:r>
                      <a:r>
                        <a:rPr dirty="0" sz="1400" spc="-140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unit  kerja/perangkat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 marL="344805" indent="-287020">
                        <a:lnSpc>
                          <a:spcPts val="1630"/>
                        </a:lnSpc>
                        <a:buChar char="•"/>
                        <a:tabLst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Kebijakan/SK penetapan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Tim</a:t>
                      </a:r>
                      <a:r>
                        <a:rPr dirty="0" sz="1400" spc="-1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Koordinasi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algn="just"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SPBE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disahkan.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algn="just" marL="344805" marR="249554" indent="-287020">
                        <a:lnSpc>
                          <a:spcPct val="107100"/>
                        </a:lnSpc>
                        <a:buChar char="•"/>
                        <a:tabLst>
                          <a:tab pos="345440" algn="l"/>
                        </a:tabLst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Pengaturan/norma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pelaksanaan tugas</a:t>
                      </a:r>
                      <a:r>
                        <a:rPr dirty="0" sz="140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 tertuang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dalam kebijakan/SK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tersebut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  mencakup keseluruhan unit</a:t>
                      </a:r>
                      <a:r>
                        <a:rPr dirty="0" sz="140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kerja/OPD.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1280185">
                <a:tc>
                  <a:txBody>
                    <a:bodyPr/>
                    <a:lstStyle/>
                    <a:p>
                      <a:pPr algn="ctr">
                        <a:lnSpc>
                          <a:spcPts val="161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104775">
                        <a:lnSpc>
                          <a:spcPts val="1680"/>
                        </a:lnSpc>
                        <a:spcBef>
                          <a:spcPts val="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3 telah terpenuhi, kebijakan internal terkait</a:t>
                      </a:r>
                      <a:r>
                        <a:rPr dirty="0" sz="1400" spc="-27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Tim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Koordinasi  SPBE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mendukung penerapan  SPBE antar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Instansi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Pusat, antar Pemerintah Daerah, dan/atau antar  Instansi Pusat dan Pemerintah Daerah, dan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terkait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Tim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Koordinasi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SPBE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Instansi Pusat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</a:t>
                      </a:r>
                      <a:r>
                        <a:rPr dirty="0" sz="1400" spc="-10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direviu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>
                        <a:lnSpc>
                          <a:spcPts val="156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dievaluasi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secara</a:t>
                      </a:r>
                      <a:r>
                        <a:rPr dirty="0" sz="1400" spc="-9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b="1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254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44805" indent="-287020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Notulensi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rapat/laporan</a:t>
                      </a:r>
                      <a:r>
                        <a:rPr dirty="0" sz="1400" spc="-8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evaluasi/telaahan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terkait tim koordinasi</a:t>
                      </a:r>
                      <a:r>
                        <a:rPr dirty="0" sz="140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820902">
                <a:tc rowSpan="2">
                  <a:txBody>
                    <a:bodyPr/>
                    <a:lstStyle/>
                    <a:p>
                      <a:pPr algn="ctr">
                        <a:lnSpc>
                          <a:spcPts val="1614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57200">
                        <a:lnSpc>
                          <a:spcPts val="165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 tingkat 4 telah terpenuhi serta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hasil reviu dan evaluasi</a:t>
                      </a:r>
                      <a:r>
                        <a:rPr dirty="0" sz="1400" spc="-204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457200" marR="229870">
                        <a:lnSpc>
                          <a:spcPts val="1639"/>
                        </a:lnSpc>
                        <a:spcBef>
                          <a:spcPts val="85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internal terkait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Tim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Koordinasi SPBE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18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 telah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ditindaklanjuti dengan kebijakan</a:t>
                      </a:r>
                      <a:r>
                        <a:rPr dirty="0" sz="1400" spc="-145" b="1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 b="1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4805" indent="-287020">
                        <a:lnSpc>
                          <a:spcPts val="1635"/>
                        </a:lnSpc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yang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1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update/notulensi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rapat hasil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pemutakhiran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44805" marR="727710" indent="-287020">
                        <a:lnSpc>
                          <a:spcPts val="1800"/>
                        </a:lnSpc>
                        <a:spcBef>
                          <a:spcPts val="80"/>
                        </a:spcBef>
                        <a:buChar char="•"/>
                        <a:tabLst>
                          <a:tab pos="344805" algn="l"/>
                          <a:tab pos="345440" algn="l"/>
                        </a:tabLst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Hasil/rapat tindak lanjut hasil</a:t>
                      </a:r>
                      <a:r>
                        <a:rPr dirty="0" sz="1400" spc="-1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9525">
                      <a:solidFill>
                        <a:srgbClr val="C00000"/>
                      </a:solidFill>
                      <a:prstDash val="solid"/>
                    </a:lnB>
                  </a:tcPr>
                </a:tc>
              </a:tr>
              <a:tr h="80728"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v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1270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C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T w="9525">
                      <a:solidFill>
                        <a:srgbClr val="C0000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90390" y="134823"/>
            <a:ext cx="3756660" cy="56007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INDIKATOR</a:t>
            </a:r>
            <a:r>
              <a:rPr dirty="0" sz="3500" spc="-10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3500" b="1">
                <a:solidFill>
                  <a:srgbClr val="C00000"/>
                </a:solidFill>
                <a:latin typeface="Verdana"/>
                <a:cs typeface="Verdana"/>
              </a:rPr>
              <a:t>10</a:t>
            </a:r>
            <a:endParaRPr sz="35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54677" y="829437"/>
            <a:ext cx="2883535" cy="285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 spc="-5">
                <a:latin typeface="Verdana"/>
                <a:cs typeface="Verdana"/>
              </a:rPr>
              <a:t>Contoh </a:t>
            </a:r>
            <a:r>
              <a:rPr dirty="0" sz="1700">
                <a:latin typeface="Verdana"/>
                <a:cs typeface="Verdana"/>
              </a:rPr>
              <a:t>Kebijakan</a:t>
            </a:r>
            <a:r>
              <a:rPr dirty="0" sz="1700" spc="-60">
                <a:latin typeface="Verdana"/>
                <a:cs typeface="Verdana"/>
              </a:rPr>
              <a:t> </a:t>
            </a:r>
            <a:r>
              <a:rPr dirty="0" sz="1700">
                <a:latin typeface="Verdana"/>
                <a:cs typeface="Verdana"/>
              </a:rPr>
              <a:t>Internal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9" name="object 9"/>
          <p:cNvGrpSpPr/>
          <p:nvPr/>
        </p:nvGrpSpPr>
        <p:grpSpPr>
          <a:xfrm>
            <a:off x="603504" y="1138427"/>
            <a:ext cx="5634355" cy="1717675"/>
            <a:chOff x="603504" y="1138427"/>
            <a:chExt cx="5634355" cy="1717675"/>
          </a:xfrm>
        </p:grpSpPr>
        <p:sp>
          <p:nvSpPr>
            <p:cNvPr id="10" name="object 10"/>
            <p:cNvSpPr/>
            <p:nvPr/>
          </p:nvSpPr>
          <p:spPr>
            <a:xfrm>
              <a:off x="5897880" y="1181099"/>
              <a:ext cx="340360" cy="55244"/>
            </a:xfrm>
            <a:custGeom>
              <a:avLst/>
              <a:gdLst/>
              <a:ahLst/>
              <a:cxnLst/>
              <a:rect l="l" t="t" r="r" b="b"/>
              <a:pathLst>
                <a:path w="340360" h="55244">
                  <a:moveTo>
                    <a:pt x="339851" y="0"/>
                  </a:moveTo>
                  <a:lnTo>
                    <a:pt x="0" y="0"/>
                  </a:lnTo>
                  <a:lnTo>
                    <a:pt x="0" y="54863"/>
                  </a:lnTo>
                  <a:lnTo>
                    <a:pt x="339851" y="54863"/>
                  </a:lnTo>
                  <a:lnTo>
                    <a:pt x="33985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603504" y="1138427"/>
              <a:ext cx="5384292" cy="17175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" name="object 12"/>
          <p:cNvSpPr/>
          <p:nvPr/>
        </p:nvSpPr>
        <p:spPr>
          <a:xfrm>
            <a:off x="766572" y="3041904"/>
            <a:ext cx="4395216" cy="31638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6424040" y="1138427"/>
            <a:ext cx="4303395" cy="5541645"/>
            <a:chOff x="6424040" y="1138427"/>
            <a:chExt cx="4303395" cy="5541645"/>
          </a:xfrm>
        </p:grpSpPr>
        <p:sp>
          <p:nvSpPr>
            <p:cNvPr id="14" name="object 14"/>
            <p:cNvSpPr/>
            <p:nvPr/>
          </p:nvSpPr>
          <p:spPr>
            <a:xfrm>
              <a:off x="6620255" y="3282695"/>
              <a:ext cx="3525011" cy="339699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031735" y="1138427"/>
              <a:ext cx="3695700" cy="214426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6433565" y="4434077"/>
              <a:ext cx="4127500" cy="1891664"/>
            </a:xfrm>
            <a:custGeom>
              <a:avLst/>
              <a:gdLst/>
              <a:ahLst/>
              <a:cxnLst/>
              <a:rect l="l" t="t" r="r" b="b"/>
              <a:pathLst>
                <a:path w="4127500" h="1891664">
                  <a:moveTo>
                    <a:pt x="0" y="1891284"/>
                  </a:moveTo>
                  <a:lnTo>
                    <a:pt x="4126991" y="1891284"/>
                  </a:lnTo>
                  <a:lnTo>
                    <a:pt x="4126991" y="0"/>
                  </a:lnTo>
                  <a:lnTo>
                    <a:pt x="0" y="0"/>
                  </a:lnTo>
                  <a:lnTo>
                    <a:pt x="0" y="1891284"/>
                  </a:lnTo>
                  <a:close/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7" name="object 1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58</a:t>
            </a:fld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90390" y="134823"/>
            <a:ext cx="3756660" cy="5600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05"/>
              <a:t> </a:t>
            </a:r>
            <a:r>
              <a:rPr dirty="0"/>
              <a:t>10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09642" y="829437"/>
            <a:ext cx="3181350" cy="28511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700">
                <a:latin typeface="Verdana"/>
                <a:cs typeface="Verdana"/>
              </a:rPr>
              <a:t>Gimana </a:t>
            </a:r>
            <a:r>
              <a:rPr dirty="0" sz="1700" spc="-5">
                <a:latin typeface="Verdana"/>
                <a:cs typeface="Verdana"/>
              </a:rPr>
              <a:t>agar bisa</a:t>
            </a:r>
            <a:r>
              <a:rPr dirty="0" sz="1700" spc="-40">
                <a:latin typeface="Verdana"/>
                <a:cs typeface="Verdana"/>
              </a:rPr>
              <a:t> </a:t>
            </a:r>
            <a:r>
              <a:rPr dirty="0" sz="1700">
                <a:latin typeface="Verdana"/>
                <a:cs typeface="Verdana"/>
              </a:rPr>
              <a:t>paripurna?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6" name="object 6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97256" y="1177777"/>
            <a:ext cx="4468495" cy="12598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50000"/>
              </a:lnSpc>
              <a:spcBef>
                <a:spcPts val="95"/>
              </a:spcBef>
            </a:pPr>
            <a:r>
              <a:rPr dirty="0" sz="1800" spc="-5">
                <a:latin typeface="Bookman Uralic"/>
                <a:cs typeface="Bookman Uralic"/>
              </a:rPr>
              <a:t>Instansi Pusat/Pemerintah </a:t>
            </a:r>
            <a:r>
              <a:rPr dirty="0" sz="1800">
                <a:latin typeface="Bookman Uralic"/>
                <a:cs typeface="Bookman Uralic"/>
              </a:rPr>
              <a:t>Daerah  telah </a:t>
            </a:r>
            <a:r>
              <a:rPr dirty="0" sz="1800" spc="-5" b="1">
                <a:latin typeface="Bookman Uralic"/>
                <a:cs typeface="Bookman Uralic"/>
              </a:rPr>
              <a:t>menindaklanjuti </a:t>
            </a:r>
            <a:r>
              <a:rPr dirty="0" sz="1800" b="1">
                <a:latin typeface="Bookman Uralic"/>
                <a:cs typeface="Bookman Uralic"/>
              </a:rPr>
              <a:t>hasil </a:t>
            </a:r>
            <a:r>
              <a:rPr dirty="0" sz="1800" spc="-5" b="1">
                <a:latin typeface="Bookman Uralic"/>
                <a:cs typeface="Bookman Uralic"/>
              </a:rPr>
              <a:t>reviu </a:t>
            </a:r>
            <a:r>
              <a:rPr dirty="0" sz="1800" spc="-5">
                <a:latin typeface="Bookman Uralic"/>
                <a:cs typeface="Bookman Uralic"/>
              </a:rPr>
              <a:t>dan  </a:t>
            </a:r>
            <a:r>
              <a:rPr dirty="0" sz="1800" spc="-5" b="1">
                <a:latin typeface="Bookman Uralic"/>
                <a:cs typeface="Bookman Uralic"/>
              </a:rPr>
              <a:t>evaluasi </a:t>
            </a:r>
            <a:r>
              <a:rPr dirty="0" sz="1800">
                <a:latin typeface="Bookman Uralic"/>
                <a:cs typeface="Bookman Uralic"/>
              </a:rPr>
              <a:t>kebijakan </a:t>
            </a:r>
            <a:r>
              <a:rPr dirty="0" sz="1800" spc="-10">
                <a:latin typeface="Bookman Uralic"/>
                <a:cs typeface="Bookman Uralic"/>
              </a:rPr>
              <a:t>Tim</a:t>
            </a:r>
            <a:r>
              <a:rPr dirty="0" sz="1800" spc="5">
                <a:latin typeface="Bookman Uralic"/>
                <a:cs typeface="Bookman Uralic"/>
              </a:rPr>
              <a:t> </a:t>
            </a:r>
            <a:r>
              <a:rPr dirty="0" sz="1800" spc="-5">
                <a:latin typeface="Bookman Uralic"/>
                <a:cs typeface="Bookman Uralic"/>
              </a:rPr>
              <a:t>Koordinasi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97256" y="2412471"/>
            <a:ext cx="4469765" cy="1671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50000"/>
              </a:lnSpc>
              <a:spcBef>
                <a:spcPts val="95"/>
              </a:spcBef>
            </a:pPr>
            <a:r>
              <a:rPr dirty="0" sz="1800" spc="-5">
                <a:latin typeface="Bookman Uralic"/>
                <a:cs typeface="Bookman Uralic"/>
              </a:rPr>
              <a:t>SPBE Instansi Pusat/Pemerintah  </a:t>
            </a:r>
            <a:r>
              <a:rPr dirty="0" sz="1800">
                <a:latin typeface="Bookman Uralic"/>
                <a:cs typeface="Bookman Uralic"/>
              </a:rPr>
              <a:t>Daerah </a:t>
            </a:r>
            <a:r>
              <a:rPr dirty="0" sz="1800" spc="-5">
                <a:latin typeface="Bookman Uralic"/>
                <a:cs typeface="Bookman Uralic"/>
              </a:rPr>
              <a:t>dengan </a:t>
            </a:r>
            <a:r>
              <a:rPr dirty="0" sz="1800">
                <a:latin typeface="Bookman Uralic"/>
                <a:cs typeface="Bookman Uralic"/>
              </a:rPr>
              <a:t>menetapkan </a:t>
            </a:r>
            <a:r>
              <a:rPr dirty="0" sz="1800" spc="-5">
                <a:latin typeface="Bookman Uralic"/>
                <a:cs typeface="Bookman Uralic"/>
              </a:rPr>
              <a:t>kebijakan  baru </a:t>
            </a:r>
            <a:r>
              <a:rPr dirty="0" sz="1800" spc="-5" b="1">
                <a:latin typeface="Bookman Uralic"/>
                <a:cs typeface="Bookman Uralic"/>
              </a:rPr>
              <a:t>agar </a:t>
            </a:r>
            <a:r>
              <a:rPr dirty="0" sz="1800" b="1">
                <a:latin typeface="Bookman Uralic"/>
                <a:cs typeface="Bookman Uralic"/>
              </a:rPr>
              <a:t>sesuai dengan </a:t>
            </a:r>
            <a:r>
              <a:rPr dirty="0" sz="1800" spc="-5" b="1">
                <a:latin typeface="Bookman Uralic"/>
                <a:cs typeface="Bookman Uralic"/>
              </a:rPr>
              <a:t>kebutuhan  </a:t>
            </a:r>
            <a:r>
              <a:rPr dirty="0" sz="1800" b="1">
                <a:latin typeface="Bookman Uralic"/>
                <a:cs typeface="Bookman Uralic"/>
              </a:rPr>
              <a:t>Instansi </a:t>
            </a:r>
            <a:r>
              <a:rPr dirty="0" sz="1800" spc="-5">
                <a:latin typeface="Bookman Uralic"/>
                <a:cs typeface="Bookman Uralic"/>
              </a:rPr>
              <a:t>Pusat/Pemerintah</a:t>
            </a:r>
            <a:r>
              <a:rPr dirty="0" sz="1800" spc="-20">
                <a:latin typeface="Bookman Uralic"/>
                <a:cs typeface="Bookman Uralic"/>
              </a:rPr>
              <a:t> </a:t>
            </a:r>
            <a:r>
              <a:rPr dirty="0" sz="1800">
                <a:latin typeface="Bookman Uralic"/>
                <a:cs typeface="Bookman Uralic"/>
              </a:rPr>
              <a:t>Daerah.</a:t>
            </a:r>
            <a:endParaRPr sz="1800">
              <a:latin typeface="Bookman Uralic"/>
              <a:cs typeface="Bookman Uralic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481320" y="1299743"/>
            <a:ext cx="6313805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241300" marR="5080" indent="-228600">
              <a:lnSpc>
                <a:spcPct val="150000"/>
              </a:lnSpc>
              <a:spcBef>
                <a:spcPts val="100"/>
              </a:spcBef>
            </a:pPr>
            <a:r>
              <a:rPr dirty="0" sz="1600" spc="-10">
                <a:latin typeface="Bookman Uralic"/>
                <a:cs typeface="Bookman Uralic"/>
              </a:rPr>
              <a:t>1) Terdapat </a:t>
            </a:r>
            <a:r>
              <a:rPr dirty="0" sz="1600" spc="-5" b="1">
                <a:latin typeface="Bookman Uralic"/>
                <a:cs typeface="Bookman Uralic"/>
              </a:rPr>
              <a:t>notulensi/catatan/laporan hasil reviu/evaluasi  </a:t>
            </a:r>
            <a:r>
              <a:rPr dirty="0" sz="1600" spc="-10" b="1">
                <a:latin typeface="Bookman Uralic"/>
                <a:cs typeface="Bookman Uralic"/>
              </a:rPr>
              <a:t>dan </a:t>
            </a:r>
            <a:r>
              <a:rPr dirty="0" sz="1600" spc="-5" b="1">
                <a:latin typeface="Bookman Uralic"/>
                <a:cs typeface="Bookman Uralic"/>
              </a:rPr>
              <a:t>rekomendasi tindak lanjut </a:t>
            </a:r>
            <a:r>
              <a:rPr dirty="0" sz="1600" spc="-5">
                <a:latin typeface="Bookman Uralic"/>
                <a:cs typeface="Bookman Uralic"/>
              </a:rPr>
              <a:t>kebijakan internal </a:t>
            </a:r>
            <a:r>
              <a:rPr dirty="0" sz="1600" spc="-10">
                <a:latin typeface="Bookman Uralic"/>
                <a:cs typeface="Bookman Uralic"/>
              </a:rPr>
              <a:t>Tim  </a:t>
            </a:r>
            <a:r>
              <a:rPr dirty="0" sz="1600" spc="-5">
                <a:latin typeface="Bookman Uralic"/>
                <a:cs typeface="Bookman Uralic"/>
              </a:rPr>
              <a:t>Koordinasi</a:t>
            </a:r>
            <a:r>
              <a:rPr dirty="0" sz="1600" spc="330">
                <a:latin typeface="Bookman Uralic"/>
                <a:cs typeface="Bookman Uralic"/>
              </a:rPr>
              <a:t> </a:t>
            </a:r>
            <a:r>
              <a:rPr dirty="0" sz="1600">
                <a:latin typeface="Bookman Uralic"/>
                <a:cs typeface="Bookman Uralic"/>
              </a:rPr>
              <a:t>SPBE</a:t>
            </a:r>
            <a:r>
              <a:rPr dirty="0" sz="1600" spc="325">
                <a:latin typeface="Bookman Uralic"/>
                <a:cs typeface="Bookman Uralic"/>
              </a:rPr>
              <a:t> </a:t>
            </a:r>
            <a:r>
              <a:rPr dirty="0" sz="1600" spc="-5">
                <a:latin typeface="Bookman Uralic"/>
                <a:cs typeface="Bookman Uralic"/>
              </a:rPr>
              <a:t>Instansi</a:t>
            </a:r>
            <a:r>
              <a:rPr dirty="0" sz="1600" spc="335">
                <a:latin typeface="Bookman Uralic"/>
                <a:cs typeface="Bookman Uralic"/>
              </a:rPr>
              <a:t> </a:t>
            </a:r>
            <a:r>
              <a:rPr dirty="0" sz="1600" spc="-5">
                <a:latin typeface="Bookman Uralic"/>
                <a:cs typeface="Bookman Uralic"/>
              </a:rPr>
              <a:t>Pusat/Pemerintah</a:t>
            </a:r>
            <a:r>
              <a:rPr dirty="0" sz="1600" spc="345">
                <a:latin typeface="Bookman Uralic"/>
                <a:cs typeface="Bookman Uralic"/>
              </a:rPr>
              <a:t> </a:t>
            </a:r>
            <a:r>
              <a:rPr dirty="0" sz="1600" spc="-5">
                <a:latin typeface="Bookman Uralic"/>
                <a:cs typeface="Bookman Uralic"/>
              </a:rPr>
              <a:t>Daerah,</a:t>
            </a:r>
            <a:r>
              <a:rPr dirty="0" sz="1600" spc="335">
                <a:latin typeface="Bookman Uralic"/>
                <a:cs typeface="Bookman Uralic"/>
              </a:rPr>
              <a:t> </a:t>
            </a:r>
            <a:r>
              <a:rPr dirty="0" sz="1600" spc="-10">
                <a:latin typeface="Bookman Uralic"/>
                <a:cs typeface="Bookman Uralic"/>
              </a:rPr>
              <a:t>yang</a:t>
            </a:r>
            <a:endParaRPr sz="1600">
              <a:latin typeface="Bookman Uralic"/>
              <a:cs typeface="Bookman Uralic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41793" y="2885693"/>
            <a:ext cx="3922395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97380" algn="l"/>
                <a:tab pos="3128010" algn="l"/>
              </a:tabLst>
            </a:pPr>
            <a:r>
              <a:rPr dirty="0" sz="1600" spc="-5">
                <a:latin typeface="Bookman Uralic"/>
                <a:cs typeface="Bookman Uralic"/>
              </a:rPr>
              <a:t>penyempurnaan	kebijakan	internal</a:t>
            </a:r>
            <a:endParaRPr sz="1600">
              <a:latin typeface="Bookman Uralic"/>
              <a:cs typeface="Bookman Uralic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09920" y="2397404"/>
            <a:ext cx="6085840" cy="756920"/>
          </a:xfrm>
          <a:prstGeom prst="rect">
            <a:avLst/>
          </a:prstGeom>
        </p:spPr>
        <p:txBody>
          <a:bodyPr wrap="square" lIns="0" tIns="1346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60"/>
              </a:spcBef>
              <a:tabLst>
                <a:tab pos="901065" algn="l"/>
                <a:tab pos="2252980" algn="l"/>
                <a:tab pos="3307715" algn="l"/>
                <a:tab pos="4159885" algn="l"/>
                <a:tab pos="5517515" algn="l"/>
              </a:tabLst>
            </a:pPr>
            <a:r>
              <a:rPr dirty="0" sz="1600" spc="-10">
                <a:latin typeface="Bookman Uralic"/>
                <a:cs typeface="Bookman Uralic"/>
              </a:rPr>
              <a:t>dapat	</a:t>
            </a:r>
            <a:r>
              <a:rPr dirty="0" sz="1600" spc="-5">
                <a:latin typeface="Bookman Uralic"/>
                <a:cs typeface="Bookman Uralic"/>
              </a:rPr>
              <a:t>dilengkapi	dengan	</a:t>
            </a:r>
            <a:r>
              <a:rPr dirty="0" sz="1600" spc="-10">
                <a:latin typeface="Bookman Uralic"/>
                <a:cs typeface="Bookman Uralic"/>
              </a:rPr>
              <a:t>bukti	</a:t>
            </a:r>
            <a:r>
              <a:rPr dirty="0" sz="1600" spc="-5" b="1">
                <a:latin typeface="Bookman Uralic"/>
                <a:cs typeface="Bookman Uralic"/>
              </a:rPr>
              <a:t>undangan	rapat</a:t>
            </a:r>
            <a:endParaRPr sz="1600">
              <a:latin typeface="Bookman Uralic"/>
              <a:cs typeface="Bookman Uralic"/>
            </a:endParaRPr>
          </a:p>
          <a:p>
            <a:pPr algn="r" marR="5080">
              <a:lnSpc>
                <a:spcPct val="100000"/>
              </a:lnSpc>
              <a:spcBef>
                <a:spcPts val="960"/>
              </a:spcBef>
            </a:pPr>
            <a:r>
              <a:rPr dirty="0" sz="1600" spc="-10">
                <a:latin typeface="Bookman Uralic"/>
                <a:cs typeface="Bookman Uralic"/>
              </a:rPr>
              <a:t>T</a:t>
            </a:r>
            <a:r>
              <a:rPr dirty="0" sz="1600" spc="-20">
                <a:latin typeface="Bookman Uralic"/>
                <a:cs typeface="Bookman Uralic"/>
              </a:rPr>
              <a:t>i</a:t>
            </a:r>
            <a:r>
              <a:rPr dirty="0" sz="1600" spc="-5">
                <a:latin typeface="Bookman Uralic"/>
                <a:cs typeface="Bookman Uralic"/>
              </a:rPr>
              <a:t>m</a:t>
            </a:r>
            <a:endParaRPr sz="1600">
              <a:latin typeface="Bookman Uralic"/>
              <a:cs typeface="Bookman Uralic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28433" y="3251454"/>
            <a:ext cx="581660" cy="2692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600" spc="5">
                <a:latin typeface="Bookman Uralic"/>
                <a:cs typeface="Bookman Uralic"/>
              </a:rPr>
              <a:t>S</a:t>
            </a:r>
            <a:r>
              <a:rPr dirty="0" sz="1600" spc="-10">
                <a:latin typeface="Bookman Uralic"/>
                <a:cs typeface="Bookman Uralic"/>
              </a:rPr>
              <a:t>P</a:t>
            </a:r>
            <a:r>
              <a:rPr dirty="0" sz="1600" spc="-10">
                <a:latin typeface="Bookman Uralic"/>
                <a:cs typeface="Bookman Uralic"/>
              </a:rPr>
              <a:t>B</a:t>
            </a:r>
            <a:r>
              <a:rPr dirty="0" sz="1600" spc="-5">
                <a:latin typeface="Bookman Uralic"/>
                <a:cs typeface="Bookman Uralic"/>
              </a:rPr>
              <a:t>E</a:t>
            </a:r>
            <a:endParaRPr sz="1600">
              <a:latin typeface="Bookman Uralic"/>
              <a:cs typeface="Bookman Ural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709920" y="2763164"/>
            <a:ext cx="129984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600" spc="-10">
                <a:latin typeface="Bookman Uralic"/>
                <a:cs typeface="Bookman Uralic"/>
              </a:rPr>
              <a:t>p</a:t>
            </a:r>
            <a:r>
              <a:rPr dirty="0" sz="1600" spc="15">
                <a:latin typeface="Bookman Uralic"/>
                <a:cs typeface="Bookman Uralic"/>
              </a:rPr>
              <a:t>e</a:t>
            </a:r>
            <a:r>
              <a:rPr dirty="0" sz="1600" spc="-5">
                <a:latin typeface="Bookman Uralic"/>
                <a:cs typeface="Bookman Uralic"/>
              </a:rPr>
              <a:t>m</a:t>
            </a:r>
            <a:r>
              <a:rPr dirty="0" sz="1600" spc="-15">
                <a:latin typeface="Bookman Uralic"/>
                <a:cs typeface="Bookman Uralic"/>
              </a:rPr>
              <a:t>b</a:t>
            </a:r>
            <a:r>
              <a:rPr dirty="0" sz="1600" spc="-10">
                <a:latin typeface="Bookman Uralic"/>
                <a:cs typeface="Bookman Uralic"/>
              </a:rPr>
              <a:t>ahasan  </a:t>
            </a:r>
            <a:r>
              <a:rPr dirty="0" sz="1600" spc="-5">
                <a:latin typeface="Bookman Uralic"/>
                <a:cs typeface="Bookman Uralic"/>
              </a:rPr>
              <a:t>Koordinasi  dan/atau</a:t>
            </a:r>
            <a:endParaRPr sz="1600">
              <a:latin typeface="Bookman Uralic"/>
              <a:cs typeface="Bookman Uralic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98409" y="3129413"/>
            <a:ext cx="4196080" cy="756920"/>
          </a:xfrm>
          <a:prstGeom prst="rect">
            <a:avLst/>
          </a:prstGeom>
        </p:spPr>
        <p:txBody>
          <a:bodyPr wrap="square" lIns="0" tIns="133985" rIns="0" bIns="0" rtlCol="0" vert="horz">
            <a:spAutoFit/>
          </a:bodyPr>
          <a:lstStyle/>
          <a:p>
            <a:pPr algn="r" marR="5080">
              <a:lnSpc>
                <a:spcPct val="100000"/>
              </a:lnSpc>
              <a:spcBef>
                <a:spcPts val="1055"/>
              </a:spcBef>
              <a:tabLst>
                <a:tab pos="1060450" algn="l"/>
                <a:tab pos="3140710" algn="l"/>
              </a:tabLst>
            </a:pPr>
            <a:r>
              <a:rPr dirty="0" sz="1600" spc="10">
                <a:latin typeface="Bookman Uralic"/>
                <a:cs typeface="Bookman Uralic"/>
              </a:rPr>
              <a:t>I</a:t>
            </a:r>
            <a:r>
              <a:rPr dirty="0" sz="1600" spc="-10">
                <a:latin typeface="Bookman Uralic"/>
                <a:cs typeface="Bookman Uralic"/>
              </a:rPr>
              <a:t>ns</a:t>
            </a:r>
            <a:r>
              <a:rPr dirty="0" sz="1600" spc="-5">
                <a:latin typeface="Bookman Uralic"/>
                <a:cs typeface="Bookman Uralic"/>
              </a:rPr>
              <a:t>t</a:t>
            </a:r>
            <a:r>
              <a:rPr dirty="0" sz="1600" spc="-10">
                <a:latin typeface="Bookman Uralic"/>
                <a:cs typeface="Bookman Uralic"/>
              </a:rPr>
              <a:t>a</a:t>
            </a:r>
            <a:r>
              <a:rPr dirty="0" sz="1600" spc="5">
                <a:latin typeface="Bookman Uralic"/>
                <a:cs typeface="Bookman Uralic"/>
              </a:rPr>
              <a:t>n</a:t>
            </a:r>
            <a:r>
              <a:rPr dirty="0" sz="1600" spc="-5">
                <a:latin typeface="Bookman Uralic"/>
                <a:cs typeface="Bookman Uralic"/>
              </a:rPr>
              <a:t>si</a:t>
            </a:r>
            <a:r>
              <a:rPr dirty="0" sz="1600">
                <a:latin typeface="Bookman Uralic"/>
                <a:cs typeface="Bookman Uralic"/>
              </a:rPr>
              <a:t>	</a:t>
            </a:r>
            <a:r>
              <a:rPr dirty="0" sz="1600" spc="-10">
                <a:latin typeface="Bookman Uralic"/>
                <a:cs typeface="Bookman Uralic"/>
              </a:rPr>
              <a:t>P</a:t>
            </a:r>
            <a:r>
              <a:rPr dirty="0" sz="1600" spc="-15">
                <a:latin typeface="Bookman Uralic"/>
                <a:cs typeface="Bookman Uralic"/>
              </a:rPr>
              <a:t>u</a:t>
            </a:r>
            <a:r>
              <a:rPr dirty="0" sz="1600" spc="-5">
                <a:latin typeface="Bookman Uralic"/>
                <a:cs typeface="Bookman Uralic"/>
              </a:rPr>
              <a:t>sa</a:t>
            </a:r>
            <a:r>
              <a:rPr dirty="0" sz="1600" spc="5">
                <a:latin typeface="Bookman Uralic"/>
                <a:cs typeface="Bookman Uralic"/>
              </a:rPr>
              <a:t>t</a:t>
            </a:r>
            <a:r>
              <a:rPr dirty="0" sz="1600" spc="-10">
                <a:latin typeface="Bookman Uralic"/>
                <a:cs typeface="Bookman Uralic"/>
              </a:rPr>
              <a:t>/P</a:t>
            </a:r>
            <a:r>
              <a:rPr dirty="0" sz="1600" spc="10">
                <a:latin typeface="Bookman Uralic"/>
                <a:cs typeface="Bookman Uralic"/>
              </a:rPr>
              <a:t>e</a:t>
            </a:r>
            <a:r>
              <a:rPr dirty="0" sz="1600" spc="-20">
                <a:latin typeface="Bookman Uralic"/>
                <a:cs typeface="Bookman Uralic"/>
              </a:rPr>
              <a:t>m</a:t>
            </a:r>
            <a:r>
              <a:rPr dirty="0" sz="1600" spc="15">
                <a:latin typeface="Bookman Uralic"/>
                <a:cs typeface="Bookman Uralic"/>
              </a:rPr>
              <a:t>e</a:t>
            </a:r>
            <a:r>
              <a:rPr dirty="0" sz="1600" spc="-15">
                <a:latin typeface="Bookman Uralic"/>
                <a:cs typeface="Bookman Uralic"/>
              </a:rPr>
              <a:t>r</a:t>
            </a:r>
            <a:r>
              <a:rPr dirty="0" sz="1600" spc="-5">
                <a:latin typeface="Bookman Uralic"/>
                <a:cs typeface="Bookman Uralic"/>
              </a:rPr>
              <a:t>in</a:t>
            </a:r>
            <a:r>
              <a:rPr dirty="0" sz="1600">
                <a:latin typeface="Bookman Uralic"/>
                <a:cs typeface="Bookman Uralic"/>
              </a:rPr>
              <a:t>t</a:t>
            </a:r>
            <a:r>
              <a:rPr dirty="0" sz="1600" spc="-10">
                <a:latin typeface="Bookman Uralic"/>
                <a:cs typeface="Bookman Uralic"/>
              </a:rPr>
              <a:t>a</a:t>
            </a:r>
            <a:r>
              <a:rPr dirty="0" sz="1600" spc="-5">
                <a:latin typeface="Bookman Uralic"/>
                <a:cs typeface="Bookman Uralic"/>
              </a:rPr>
              <a:t>h</a:t>
            </a:r>
            <a:r>
              <a:rPr dirty="0" sz="1600">
                <a:latin typeface="Bookman Uralic"/>
                <a:cs typeface="Bookman Uralic"/>
              </a:rPr>
              <a:t>	</a:t>
            </a:r>
            <a:r>
              <a:rPr dirty="0" sz="1600" spc="-10">
                <a:latin typeface="Bookman Uralic"/>
                <a:cs typeface="Bookman Uralic"/>
              </a:rPr>
              <a:t>D</a:t>
            </a:r>
            <a:r>
              <a:rPr dirty="0" sz="1600" spc="-10">
                <a:latin typeface="Bookman Uralic"/>
                <a:cs typeface="Bookman Uralic"/>
              </a:rPr>
              <a:t>a</a:t>
            </a:r>
            <a:r>
              <a:rPr dirty="0" sz="1600" spc="10">
                <a:latin typeface="Bookman Uralic"/>
                <a:cs typeface="Bookman Uralic"/>
              </a:rPr>
              <a:t>e</a:t>
            </a:r>
            <a:r>
              <a:rPr dirty="0" sz="1600" spc="-5">
                <a:latin typeface="Bookman Uralic"/>
                <a:cs typeface="Bookman Uralic"/>
              </a:rPr>
              <a:t>r</a:t>
            </a:r>
            <a:r>
              <a:rPr dirty="0" sz="1600" spc="-10">
                <a:latin typeface="Bookman Uralic"/>
                <a:cs typeface="Bookman Uralic"/>
              </a:rPr>
              <a:t>a</a:t>
            </a:r>
            <a:r>
              <a:rPr dirty="0" sz="1600" spc="-20">
                <a:latin typeface="Bookman Uralic"/>
                <a:cs typeface="Bookman Uralic"/>
              </a:rPr>
              <a:t>h</a:t>
            </a:r>
            <a:r>
              <a:rPr dirty="0" sz="1600" spc="-5">
                <a:latin typeface="Bookman Uralic"/>
                <a:cs typeface="Bookman Uralic"/>
              </a:rPr>
              <a:t>,</a:t>
            </a:r>
            <a:endParaRPr sz="1600">
              <a:latin typeface="Bookman Uralic"/>
              <a:cs typeface="Bookman Uralic"/>
            </a:endParaRPr>
          </a:p>
          <a:p>
            <a:pPr algn="r" marR="5715">
              <a:lnSpc>
                <a:spcPct val="100000"/>
              </a:lnSpc>
              <a:spcBef>
                <a:spcPts val="960"/>
              </a:spcBef>
              <a:tabLst>
                <a:tab pos="2233930" algn="l"/>
              </a:tabLst>
            </a:pPr>
            <a:r>
              <a:rPr dirty="0" sz="1600" spc="-15">
                <a:latin typeface="Bookman Uralic"/>
                <a:cs typeface="Bookman Uralic"/>
              </a:rPr>
              <a:t>d</a:t>
            </a:r>
            <a:r>
              <a:rPr dirty="0" sz="1600" spc="-5">
                <a:latin typeface="Bookman Uralic"/>
                <a:cs typeface="Bookman Uralic"/>
              </a:rPr>
              <a:t>o</a:t>
            </a:r>
            <a:r>
              <a:rPr dirty="0" sz="1600" spc="-15">
                <a:latin typeface="Bookman Uralic"/>
                <a:cs typeface="Bookman Uralic"/>
              </a:rPr>
              <a:t>k</a:t>
            </a:r>
            <a:r>
              <a:rPr dirty="0" sz="1600" spc="-5">
                <a:latin typeface="Bookman Uralic"/>
                <a:cs typeface="Bookman Uralic"/>
              </a:rPr>
              <a:t>u</a:t>
            </a:r>
            <a:r>
              <a:rPr dirty="0" sz="1600" spc="-5">
                <a:latin typeface="Bookman Uralic"/>
                <a:cs typeface="Bookman Uralic"/>
              </a:rPr>
              <a:t>m</a:t>
            </a:r>
            <a:r>
              <a:rPr dirty="0" sz="1600" spc="10">
                <a:latin typeface="Bookman Uralic"/>
                <a:cs typeface="Bookman Uralic"/>
              </a:rPr>
              <a:t>e</a:t>
            </a:r>
            <a:r>
              <a:rPr dirty="0" sz="1600" spc="-10">
                <a:latin typeface="Bookman Uralic"/>
                <a:cs typeface="Bookman Uralic"/>
              </a:rPr>
              <a:t>n</a:t>
            </a:r>
            <a:r>
              <a:rPr dirty="0" sz="1600" spc="-5">
                <a:latin typeface="Bookman Uralic"/>
                <a:cs typeface="Bookman Uralic"/>
              </a:rPr>
              <a:t>t</a:t>
            </a:r>
            <a:r>
              <a:rPr dirty="0" sz="1600" spc="-10">
                <a:latin typeface="Bookman Uralic"/>
                <a:cs typeface="Bookman Uralic"/>
              </a:rPr>
              <a:t>a</a:t>
            </a:r>
            <a:r>
              <a:rPr dirty="0" sz="1600" spc="-15">
                <a:latin typeface="Bookman Uralic"/>
                <a:cs typeface="Bookman Uralic"/>
              </a:rPr>
              <a:t>s</a:t>
            </a:r>
            <a:r>
              <a:rPr dirty="0" sz="1600" spc="-5">
                <a:latin typeface="Bookman Uralic"/>
                <a:cs typeface="Bookman Uralic"/>
              </a:rPr>
              <a:t>i</a:t>
            </a:r>
            <a:r>
              <a:rPr dirty="0" sz="1600">
                <a:latin typeface="Bookman Uralic"/>
                <a:cs typeface="Bookman Uralic"/>
              </a:rPr>
              <a:t>	</a:t>
            </a:r>
            <a:r>
              <a:rPr dirty="0" sz="1600" spc="-10" b="1">
                <a:latin typeface="Bookman Uralic"/>
                <a:cs typeface="Bookman Uralic"/>
              </a:rPr>
              <a:t>akt</a:t>
            </a:r>
            <a:r>
              <a:rPr dirty="0" sz="1600" spc="-5" b="1">
                <a:latin typeface="Bookman Uralic"/>
                <a:cs typeface="Bookman Uralic"/>
              </a:rPr>
              <a:t>iv</a:t>
            </a:r>
            <a:r>
              <a:rPr dirty="0" sz="1600" spc="5" b="1">
                <a:latin typeface="Bookman Uralic"/>
                <a:cs typeface="Bookman Uralic"/>
              </a:rPr>
              <a:t>i</a:t>
            </a:r>
            <a:r>
              <a:rPr dirty="0" sz="1600" spc="-5" b="1">
                <a:latin typeface="Bookman Uralic"/>
                <a:cs typeface="Bookman Uralic"/>
              </a:rPr>
              <a:t>t</a:t>
            </a:r>
            <a:r>
              <a:rPr dirty="0" sz="1600" spc="-15" b="1">
                <a:latin typeface="Bookman Uralic"/>
                <a:cs typeface="Bookman Uralic"/>
              </a:rPr>
              <a:t>a</a:t>
            </a:r>
            <a:r>
              <a:rPr dirty="0" sz="1600" spc="-10" b="1">
                <a:latin typeface="Bookman Uralic"/>
                <a:cs typeface="Bookman Uralic"/>
              </a:rPr>
              <a:t>s</a:t>
            </a:r>
            <a:r>
              <a:rPr dirty="0" sz="1600" spc="-5" b="1">
                <a:latin typeface="Bookman Uralic"/>
                <a:cs typeface="Bookman Uralic"/>
              </a:rPr>
              <a:t>-</a:t>
            </a:r>
            <a:r>
              <a:rPr dirty="0" sz="1600" b="1">
                <a:latin typeface="Bookman Uralic"/>
                <a:cs typeface="Bookman Uralic"/>
              </a:rPr>
              <a:t>a</a:t>
            </a:r>
            <a:r>
              <a:rPr dirty="0" sz="1600" spc="-10" b="1">
                <a:latin typeface="Bookman Uralic"/>
                <a:cs typeface="Bookman Uralic"/>
              </a:rPr>
              <a:t>ktiv</a:t>
            </a:r>
            <a:r>
              <a:rPr dirty="0" sz="1600" b="1">
                <a:latin typeface="Bookman Uralic"/>
                <a:cs typeface="Bookman Uralic"/>
              </a:rPr>
              <a:t>i</a:t>
            </a:r>
            <a:r>
              <a:rPr dirty="0" sz="1600" spc="-5" b="1">
                <a:latin typeface="Bookman Uralic"/>
                <a:cs typeface="Bookman Uralic"/>
              </a:rPr>
              <a:t>tas</a:t>
            </a:r>
            <a:endParaRPr sz="1600">
              <a:latin typeface="Bookman Uralic"/>
              <a:cs typeface="Bookman Uralic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481320" y="3860698"/>
            <a:ext cx="6313805" cy="14890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>
              <a:lnSpc>
                <a:spcPct val="150000"/>
              </a:lnSpc>
              <a:spcBef>
                <a:spcPts val="100"/>
              </a:spcBef>
            </a:pPr>
            <a:r>
              <a:rPr dirty="0" sz="1600" spc="-5" b="1">
                <a:latin typeface="Bookman Uralic"/>
                <a:cs typeface="Bookman Uralic"/>
              </a:rPr>
              <a:t>penyempurnaan kebijakan </a:t>
            </a:r>
            <a:r>
              <a:rPr dirty="0" sz="1600" spc="-5">
                <a:latin typeface="Bookman Uralic"/>
                <a:cs typeface="Bookman Uralic"/>
              </a:rPr>
              <a:t>internal </a:t>
            </a:r>
            <a:r>
              <a:rPr dirty="0" sz="1600" spc="-10">
                <a:latin typeface="Bookman Uralic"/>
                <a:cs typeface="Bookman Uralic"/>
              </a:rPr>
              <a:t>Tim </a:t>
            </a:r>
            <a:r>
              <a:rPr dirty="0" sz="1600" spc="-5">
                <a:latin typeface="Bookman Uralic"/>
                <a:cs typeface="Bookman Uralic"/>
              </a:rPr>
              <a:t>Koordinasi SPBE  Instansi Pusat/Pemerintah</a:t>
            </a:r>
            <a:r>
              <a:rPr dirty="0" sz="1600" spc="25">
                <a:latin typeface="Bookman Uralic"/>
                <a:cs typeface="Bookman Uralic"/>
              </a:rPr>
              <a:t> </a:t>
            </a:r>
            <a:r>
              <a:rPr dirty="0" sz="1600" spc="-5">
                <a:latin typeface="Bookman Uralic"/>
                <a:cs typeface="Bookman Uralic"/>
              </a:rPr>
              <a:t>Daerah;</a:t>
            </a:r>
            <a:endParaRPr sz="1600">
              <a:latin typeface="Bookman Uralic"/>
              <a:cs typeface="Bookman Uralic"/>
            </a:endParaRPr>
          </a:p>
          <a:p>
            <a:pPr marL="241300" marR="5080" indent="-228600">
              <a:lnSpc>
                <a:spcPts val="2880"/>
              </a:lnSpc>
              <a:spcBef>
                <a:spcPts val="254"/>
              </a:spcBef>
              <a:tabLst>
                <a:tab pos="342900" algn="l"/>
                <a:tab pos="1463040" algn="l"/>
                <a:tab pos="2637155" algn="l"/>
                <a:tab pos="3595370" algn="l"/>
                <a:tab pos="5572760" algn="l"/>
              </a:tabLst>
            </a:pPr>
            <a:r>
              <a:rPr dirty="0" sz="1600" spc="-15">
                <a:latin typeface="Bookman Uralic"/>
                <a:cs typeface="Bookman Uralic"/>
              </a:rPr>
              <a:t>2</a:t>
            </a:r>
            <a:r>
              <a:rPr dirty="0" sz="1600" spc="-5">
                <a:latin typeface="Bookman Uralic"/>
                <a:cs typeface="Bookman Uralic"/>
              </a:rPr>
              <a:t>)</a:t>
            </a:r>
            <a:r>
              <a:rPr dirty="0" sz="1600">
                <a:latin typeface="Bookman Uralic"/>
                <a:cs typeface="Bookman Uralic"/>
              </a:rPr>
              <a:t>		</a:t>
            </a:r>
            <a:r>
              <a:rPr dirty="0" sz="1600" spc="-10">
                <a:latin typeface="Bookman Uralic"/>
                <a:cs typeface="Bookman Uralic"/>
              </a:rPr>
              <a:t>D</a:t>
            </a:r>
            <a:r>
              <a:rPr dirty="0" sz="1600" spc="-5">
                <a:latin typeface="Bookman Uralic"/>
                <a:cs typeface="Bookman Uralic"/>
              </a:rPr>
              <a:t>o</a:t>
            </a:r>
            <a:r>
              <a:rPr dirty="0" sz="1600" spc="-10">
                <a:latin typeface="Bookman Uralic"/>
                <a:cs typeface="Bookman Uralic"/>
              </a:rPr>
              <a:t>k</a:t>
            </a:r>
            <a:r>
              <a:rPr dirty="0" sz="1600" spc="-15">
                <a:latin typeface="Bookman Uralic"/>
                <a:cs typeface="Bookman Uralic"/>
              </a:rPr>
              <a:t>u</a:t>
            </a:r>
            <a:r>
              <a:rPr dirty="0" sz="1600" spc="-5">
                <a:latin typeface="Bookman Uralic"/>
                <a:cs typeface="Bookman Uralic"/>
              </a:rPr>
              <a:t>m</a:t>
            </a:r>
            <a:r>
              <a:rPr dirty="0" sz="1600" spc="15">
                <a:latin typeface="Bookman Uralic"/>
                <a:cs typeface="Bookman Uralic"/>
              </a:rPr>
              <a:t>e</a:t>
            </a:r>
            <a:r>
              <a:rPr dirty="0" sz="1600" spc="-5">
                <a:latin typeface="Bookman Uralic"/>
                <a:cs typeface="Bookman Uralic"/>
              </a:rPr>
              <a:t>n</a:t>
            </a:r>
            <a:r>
              <a:rPr dirty="0" sz="1600">
                <a:latin typeface="Bookman Uralic"/>
                <a:cs typeface="Bookman Uralic"/>
              </a:rPr>
              <a:t>	</a:t>
            </a:r>
            <a:r>
              <a:rPr dirty="0" sz="1600" spc="-5" b="1">
                <a:latin typeface="Bookman Uralic"/>
                <a:cs typeface="Bookman Uralic"/>
              </a:rPr>
              <a:t>k</a:t>
            </a:r>
            <a:r>
              <a:rPr dirty="0" sz="1600" spc="-10" b="1">
                <a:latin typeface="Bookman Uralic"/>
                <a:cs typeface="Bookman Uralic"/>
              </a:rPr>
              <a:t>e</a:t>
            </a:r>
            <a:r>
              <a:rPr dirty="0" sz="1600" spc="10" b="1">
                <a:latin typeface="Bookman Uralic"/>
                <a:cs typeface="Bookman Uralic"/>
              </a:rPr>
              <a:t>b</a:t>
            </a:r>
            <a:r>
              <a:rPr dirty="0" sz="1600" spc="-5" b="1">
                <a:latin typeface="Bookman Uralic"/>
                <a:cs typeface="Bookman Uralic"/>
              </a:rPr>
              <a:t>ijak</a:t>
            </a:r>
            <a:r>
              <a:rPr dirty="0" sz="1600" spc="10" b="1">
                <a:latin typeface="Bookman Uralic"/>
                <a:cs typeface="Bookman Uralic"/>
              </a:rPr>
              <a:t>a</a:t>
            </a:r>
            <a:r>
              <a:rPr dirty="0" sz="1600" spc="-5" b="1">
                <a:latin typeface="Bookman Uralic"/>
                <a:cs typeface="Bookman Uralic"/>
              </a:rPr>
              <a:t>n</a:t>
            </a:r>
            <a:r>
              <a:rPr dirty="0" sz="1600" b="1">
                <a:latin typeface="Bookman Uralic"/>
                <a:cs typeface="Bookman Uralic"/>
              </a:rPr>
              <a:t>	</a:t>
            </a:r>
            <a:r>
              <a:rPr dirty="0" sz="1600" spc="10">
                <a:latin typeface="Bookman Uralic"/>
                <a:cs typeface="Bookman Uralic"/>
              </a:rPr>
              <a:t>I</a:t>
            </a:r>
            <a:r>
              <a:rPr dirty="0" sz="1600" spc="-10">
                <a:latin typeface="Bookman Uralic"/>
                <a:cs typeface="Bookman Uralic"/>
              </a:rPr>
              <a:t>ns</a:t>
            </a:r>
            <a:r>
              <a:rPr dirty="0" sz="1600" spc="-5">
                <a:latin typeface="Bookman Uralic"/>
                <a:cs typeface="Bookman Uralic"/>
              </a:rPr>
              <a:t>t</a:t>
            </a:r>
            <a:r>
              <a:rPr dirty="0" sz="1600">
                <a:latin typeface="Bookman Uralic"/>
                <a:cs typeface="Bookman Uralic"/>
              </a:rPr>
              <a:t>a</a:t>
            </a:r>
            <a:r>
              <a:rPr dirty="0" sz="1600" spc="-10">
                <a:latin typeface="Bookman Uralic"/>
                <a:cs typeface="Bookman Uralic"/>
              </a:rPr>
              <a:t>n</a:t>
            </a:r>
            <a:r>
              <a:rPr dirty="0" sz="1600" spc="5">
                <a:latin typeface="Bookman Uralic"/>
                <a:cs typeface="Bookman Uralic"/>
              </a:rPr>
              <a:t>s</a:t>
            </a:r>
            <a:r>
              <a:rPr dirty="0" sz="1600" spc="-5">
                <a:latin typeface="Bookman Uralic"/>
                <a:cs typeface="Bookman Uralic"/>
              </a:rPr>
              <a:t>i</a:t>
            </a:r>
            <a:r>
              <a:rPr dirty="0" sz="1600">
                <a:latin typeface="Bookman Uralic"/>
                <a:cs typeface="Bookman Uralic"/>
              </a:rPr>
              <a:t>	</a:t>
            </a:r>
            <a:r>
              <a:rPr dirty="0" sz="1600" spc="-10">
                <a:latin typeface="Bookman Uralic"/>
                <a:cs typeface="Bookman Uralic"/>
              </a:rPr>
              <a:t>P</a:t>
            </a:r>
            <a:r>
              <a:rPr dirty="0" sz="1600" spc="-15">
                <a:latin typeface="Bookman Uralic"/>
                <a:cs typeface="Bookman Uralic"/>
              </a:rPr>
              <a:t>u</a:t>
            </a:r>
            <a:r>
              <a:rPr dirty="0" sz="1600" spc="-5">
                <a:latin typeface="Bookman Uralic"/>
                <a:cs typeface="Bookman Uralic"/>
              </a:rPr>
              <a:t>sat</a:t>
            </a:r>
            <a:r>
              <a:rPr dirty="0" sz="1600" spc="5">
                <a:latin typeface="Bookman Uralic"/>
                <a:cs typeface="Bookman Uralic"/>
              </a:rPr>
              <a:t>/</a:t>
            </a:r>
            <a:r>
              <a:rPr dirty="0" sz="1600" spc="-10">
                <a:latin typeface="Bookman Uralic"/>
                <a:cs typeface="Bookman Uralic"/>
              </a:rPr>
              <a:t>P</a:t>
            </a:r>
            <a:r>
              <a:rPr dirty="0" sz="1600" spc="15">
                <a:latin typeface="Bookman Uralic"/>
                <a:cs typeface="Bookman Uralic"/>
              </a:rPr>
              <a:t>e</a:t>
            </a:r>
            <a:r>
              <a:rPr dirty="0" sz="1600" spc="-20">
                <a:latin typeface="Bookman Uralic"/>
                <a:cs typeface="Bookman Uralic"/>
              </a:rPr>
              <a:t>m</a:t>
            </a:r>
            <a:r>
              <a:rPr dirty="0" sz="1600">
                <a:latin typeface="Bookman Uralic"/>
                <a:cs typeface="Bookman Uralic"/>
              </a:rPr>
              <a:t>e</a:t>
            </a:r>
            <a:r>
              <a:rPr dirty="0" sz="1600" spc="-15">
                <a:latin typeface="Bookman Uralic"/>
                <a:cs typeface="Bookman Uralic"/>
              </a:rPr>
              <a:t>r</a:t>
            </a:r>
            <a:r>
              <a:rPr dirty="0" sz="1600" spc="-5">
                <a:latin typeface="Bookman Uralic"/>
                <a:cs typeface="Bookman Uralic"/>
              </a:rPr>
              <a:t>in</a:t>
            </a:r>
            <a:r>
              <a:rPr dirty="0" sz="1600">
                <a:latin typeface="Bookman Uralic"/>
                <a:cs typeface="Bookman Uralic"/>
              </a:rPr>
              <a:t>t</a:t>
            </a:r>
            <a:r>
              <a:rPr dirty="0" sz="1600" spc="-10">
                <a:latin typeface="Bookman Uralic"/>
                <a:cs typeface="Bookman Uralic"/>
              </a:rPr>
              <a:t>a</a:t>
            </a:r>
            <a:r>
              <a:rPr dirty="0" sz="1600" spc="-5">
                <a:latin typeface="Bookman Uralic"/>
                <a:cs typeface="Bookman Uralic"/>
              </a:rPr>
              <a:t>h</a:t>
            </a:r>
            <a:r>
              <a:rPr dirty="0" sz="1600">
                <a:latin typeface="Bookman Uralic"/>
                <a:cs typeface="Bookman Uralic"/>
              </a:rPr>
              <a:t>	</a:t>
            </a:r>
            <a:r>
              <a:rPr dirty="0" sz="1600" spc="-10">
                <a:latin typeface="Bookman Uralic"/>
                <a:cs typeface="Bookman Uralic"/>
              </a:rPr>
              <a:t>D</a:t>
            </a:r>
            <a:r>
              <a:rPr dirty="0" sz="1600" spc="-10">
                <a:latin typeface="Bookman Uralic"/>
                <a:cs typeface="Bookman Uralic"/>
              </a:rPr>
              <a:t>a</a:t>
            </a:r>
            <a:r>
              <a:rPr dirty="0" sz="1600" spc="10">
                <a:latin typeface="Bookman Uralic"/>
                <a:cs typeface="Bookman Uralic"/>
              </a:rPr>
              <a:t>e</a:t>
            </a:r>
            <a:r>
              <a:rPr dirty="0" sz="1600" spc="-5">
                <a:latin typeface="Bookman Uralic"/>
                <a:cs typeface="Bookman Uralic"/>
              </a:rPr>
              <a:t>r</a:t>
            </a:r>
            <a:r>
              <a:rPr dirty="0" sz="1600" spc="-10">
                <a:latin typeface="Bookman Uralic"/>
                <a:cs typeface="Bookman Uralic"/>
              </a:rPr>
              <a:t>ah  </a:t>
            </a:r>
            <a:r>
              <a:rPr dirty="0" sz="1600" spc="-10">
                <a:latin typeface="Bookman Uralic"/>
                <a:cs typeface="Bookman Uralic"/>
              </a:rPr>
              <a:t>yang </a:t>
            </a:r>
            <a:r>
              <a:rPr dirty="0" sz="1600" spc="-5">
                <a:latin typeface="Bookman Uralic"/>
                <a:cs typeface="Bookman Uralic"/>
              </a:rPr>
              <a:t>berlaku </a:t>
            </a:r>
            <a:r>
              <a:rPr dirty="0" sz="1600" spc="-10" b="1">
                <a:latin typeface="Bookman Uralic"/>
                <a:cs typeface="Bookman Uralic"/>
              </a:rPr>
              <a:t>sebelumnya</a:t>
            </a:r>
            <a:r>
              <a:rPr dirty="0" sz="1600" spc="-10">
                <a:latin typeface="Bookman Uralic"/>
                <a:cs typeface="Bookman Uralic"/>
              </a:rPr>
              <a:t>;</a:t>
            </a:r>
            <a:r>
              <a:rPr dirty="0" sz="1600" spc="50">
                <a:latin typeface="Bookman Uralic"/>
                <a:cs typeface="Bookman Uralic"/>
              </a:rPr>
              <a:t> </a:t>
            </a:r>
            <a:r>
              <a:rPr dirty="0" sz="1600" spc="-10">
                <a:latin typeface="Bookman Uralic"/>
                <a:cs typeface="Bookman Uralic"/>
              </a:rPr>
              <a:t>dan</a:t>
            </a:r>
            <a:endParaRPr sz="1600">
              <a:latin typeface="Bookman Uralic"/>
              <a:cs typeface="Bookman Uralic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043031" y="5324043"/>
            <a:ext cx="75374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1610" marR="5080" indent="-169545">
              <a:lnSpc>
                <a:spcPct val="150000"/>
              </a:lnSpc>
              <a:spcBef>
                <a:spcPts val="100"/>
              </a:spcBef>
            </a:pPr>
            <a:r>
              <a:rPr dirty="0" sz="1600" spc="-10">
                <a:latin typeface="Bookman Uralic"/>
                <a:cs typeface="Bookman Uralic"/>
              </a:rPr>
              <a:t>D</a:t>
            </a:r>
            <a:r>
              <a:rPr dirty="0" sz="1600" spc="-10">
                <a:latin typeface="Bookman Uralic"/>
                <a:cs typeface="Bookman Uralic"/>
              </a:rPr>
              <a:t>a</a:t>
            </a:r>
            <a:r>
              <a:rPr dirty="0" sz="1600" spc="10">
                <a:latin typeface="Bookman Uralic"/>
                <a:cs typeface="Bookman Uralic"/>
              </a:rPr>
              <a:t>e</a:t>
            </a:r>
            <a:r>
              <a:rPr dirty="0" sz="1600" spc="-5">
                <a:latin typeface="Bookman Uralic"/>
                <a:cs typeface="Bookman Uralic"/>
              </a:rPr>
              <a:t>r</a:t>
            </a:r>
            <a:r>
              <a:rPr dirty="0" sz="1600" spc="-10">
                <a:latin typeface="Bookman Uralic"/>
                <a:cs typeface="Bookman Uralic"/>
              </a:rPr>
              <a:t>ah  S</a:t>
            </a:r>
            <a:r>
              <a:rPr dirty="0" sz="1600">
                <a:latin typeface="Bookman Uralic"/>
                <a:cs typeface="Bookman Uralic"/>
              </a:rPr>
              <a:t>P</a:t>
            </a:r>
            <a:r>
              <a:rPr dirty="0" sz="1600">
                <a:latin typeface="Bookman Uralic"/>
                <a:cs typeface="Bookman Uralic"/>
              </a:rPr>
              <a:t>B</a:t>
            </a:r>
            <a:r>
              <a:rPr dirty="0" sz="1600" spc="-5">
                <a:latin typeface="Bookman Uralic"/>
                <a:cs typeface="Bookman Uralic"/>
              </a:rPr>
              <a:t>E</a:t>
            </a:r>
            <a:endParaRPr sz="1600">
              <a:latin typeface="Bookman Uralic"/>
              <a:cs typeface="Bookman Uralic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481320" y="5324043"/>
            <a:ext cx="5587365" cy="11233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241300" marR="5080" indent="-228600">
              <a:lnSpc>
                <a:spcPct val="150000"/>
              </a:lnSpc>
              <a:spcBef>
                <a:spcPts val="100"/>
              </a:spcBef>
              <a:tabLst>
                <a:tab pos="342900" algn="l"/>
                <a:tab pos="880744" algn="l"/>
                <a:tab pos="1477010" algn="l"/>
                <a:tab pos="1871980" algn="l"/>
                <a:tab pos="2612390" algn="l"/>
                <a:tab pos="3583304" algn="l"/>
                <a:tab pos="3959860" algn="l"/>
                <a:tab pos="4505960" algn="l"/>
              </a:tabLst>
            </a:pPr>
            <a:r>
              <a:rPr dirty="0" sz="1600" spc="-10">
                <a:latin typeface="Bookman Uralic"/>
                <a:cs typeface="Bookman Uralic"/>
              </a:rPr>
              <a:t>3)		</a:t>
            </a:r>
            <a:r>
              <a:rPr dirty="0" sz="1600" spc="-5">
                <a:latin typeface="Bookman Uralic"/>
                <a:cs typeface="Bookman Uralic"/>
              </a:rPr>
              <a:t>Dokumen	kebijakan	Instansi	Pusat/Pemerintah  </a:t>
            </a:r>
            <a:r>
              <a:rPr dirty="0" sz="1600" spc="-10">
                <a:latin typeface="Bookman Uralic"/>
                <a:cs typeface="Bookman Uralic"/>
              </a:rPr>
              <a:t>yan</a:t>
            </a:r>
            <a:r>
              <a:rPr dirty="0" sz="1600" spc="-5">
                <a:latin typeface="Bookman Uralic"/>
                <a:cs typeface="Bookman Uralic"/>
              </a:rPr>
              <a:t>g</a:t>
            </a:r>
            <a:r>
              <a:rPr dirty="0" sz="1600">
                <a:latin typeface="Bookman Uralic"/>
                <a:cs typeface="Bookman Uralic"/>
              </a:rPr>
              <a:t>	</a:t>
            </a:r>
            <a:r>
              <a:rPr dirty="0" sz="1600" spc="-5">
                <a:latin typeface="Bookman Uralic"/>
                <a:cs typeface="Bookman Uralic"/>
              </a:rPr>
              <a:t>m</a:t>
            </a:r>
            <a:r>
              <a:rPr dirty="0" sz="1600" spc="15">
                <a:latin typeface="Bookman Uralic"/>
                <a:cs typeface="Bookman Uralic"/>
              </a:rPr>
              <a:t>e</a:t>
            </a:r>
            <a:r>
              <a:rPr dirty="0" sz="1600" spc="-5">
                <a:latin typeface="Bookman Uralic"/>
                <a:cs typeface="Bookman Uralic"/>
              </a:rPr>
              <a:t>m</a:t>
            </a:r>
            <a:r>
              <a:rPr dirty="0" sz="1600" spc="-10">
                <a:latin typeface="Bookman Uralic"/>
                <a:cs typeface="Bookman Uralic"/>
              </a:rPr>
              <a:t>u</a:t>
            </a:r>
            <a:r>
              <a:rPr dirty="0" sz="1600" spc="-10">
                <a:latin typeface="Bookman Uralic"/>
                <a:cs typeface="Bookman Uralic"/>
              </a:rPr>
              <a:t>a</a:t>
            </a:r>
            <a:r>
              <a:rPr dirty="0" sz="1600" spc="-5">
                <a:latin typeface="Bookman Uralic"/>
                <a:cs typeface="Bookman Uralic"/>
              </a:rPr>
              <a:t>t</a:t>
            </a:r>
            <a:r>
              <a:rPr dirty="0" sz="1600">
                <a:latin typeface="Bookman Uralic"/>
                <a:cs typeface="Bookman Uralic"/>
              </a:rPr>
              <a:t>	</a:t>
            </a:r>
            <a:r>
              <a:rPr dirty="0" sz="1600" spc="-10">
                <a:latin typeface="Bookman Uralic"/>
                <a:cs typeface="Bookman Uralic"/>
              </a:rPr>
              <a:t>p</a:t>
            </a:r>
            <a:r>
              <a:rPr dirty="0" sz="1600" spc="15">
                <a:latin typeface="Bookman Uralic"/>
                <a:cs typeface="Bookman Uralic"/>
              </a:rPr>
              <a:t>e</a:t>
            </a:r>
            <a:r>
              <a:rPr dirty="0" sz="1600" spc="-10">
                <a:latin typeface="Bookman Uralic"/>
                <a:cs typeface="Bookman Uralic"/>
              </a:rPr>
              <a:t>n</a:t>
            </a:r>
            <a:r>
              <a:rPr dirty="0" sz="1600" spc="-5">
                <a:latin typeface="Bookman Uralic"/>
                <a:cs typeface="Bookman Uralic"/>
              </a:rPr>
              <a:t>g</a:t>
            </a:r>
            <a:r>
              <a:rPr dirty="0" sz="1600" spc="-10">
                <a:latin typeface="Bookman Uralic"/>
                <a:cs typeface="Bookman Uralic"/>
              </a:rPr>
              <a:t>atura</a:t>
            </a:r>
            <a:r>
              <a:rPr dirty="0" sz="1600" spc="-5">
                <a:latin typeface="Bookman Uralic"/>
                <a:cs typeface="Bookman Uralic"/>
              </a:rPr>
              <a:t>n</a:t>
            </a:r>
            <a:r>
              <a:rPr dirty="0" sz="1600" spc="-10">
                <a:latin typeface="Bookman Uralic"/>
                <a:cs typeface="Bookman Uralic"/>
              </a:rPr>
              <a:t>/</a:t>
            </a:r>
            <a:r>
              <a:rPr dirty="0" sz="1600" spc="10">
                <a:latin typeface="Bookman Uralic"/>
                <a:cs typeface="Bookman Uralic"/>
              </a:rPr>
              <a:t>n</a:t>
            </a:r>
            <a:r>
              <a:rPr dirty="0" sz="1600" spc="-15">
                <a:latin typeface="Bookman Uralic"/>
                <a:cs typeface="Bookman Uralic"/>
              </a:rPr>
              <a:t>o</a:t>
            </a:r>
            <a:r>
              <a:rPr dirty="0" sz="1600" spc="-5">
                <a:latin typeface="Bookman Uralic"/>
                <a:cs typeface="Bookman Uralic"/>
              </a:rPr>
              <a:t>r</a:t>
            </a:r>
            <a:r>
              <a:rPr dirty="0" sz="1600" spc="-5">
                <a:latin typeface="Bookman Uralic"/>
                <a:cs typeface="Bookman Uralic"/>
              </a:rPr>
              <a:t>ma</a:t>
            </a:r>
            <a:r>
              <a:rPr dirty="0" sz="1600">
                <a:latin typeface="Bookman Uralic"/>
                <a:cs typeface="Bookman Uralic"/>
              </a:rPr>
              <a:t>	</a:t>
            </a:r>
            <a:r>
              <a:rPr dirty="0" sz="1600" spc="-10">
                <a:latin typeface="Bookman Uralic"/>
                <a:cs typeface="Bookman Uralic"/>
              </a:rPr>
              <a:t>T</a:t>
            </a:r>
            <a:r>
              <a:rPr dirty="0" sz="1600" spc="-5">
                <a:latin typeface="Bookman Uralic"/>
                <a:cs typeface="Bookman Uralic"/>
              </a:rPr>
              <a:t>im</a:t>
            </a:r>
            <a:r>
              <a:rPr dirty="0" sz="1600">
                <a:latin typeface="Bookman Uralic"/>
                <a:cs typeface="Bookman Uralic"/>
              </a:rPr>
              <a:t>	</a:t>
            </a:r>
            <a:r>
              <a:rPr dirty="0" sz="1600" spc="-10">
                <a:latin typeface="Bookman Uralic"/>
                <a:cs typeface="Bookman Uralic"/>
              </a:rPr>
              <a:t>K</a:t>
            </a:r>
            <a:r>
              <a:rPr dirty="0" sz="1600">
                <a:latin typeface="Bookman Uralic"/>
                <a:cs typeface="Bookman Uralic"/>
              </a:rPr>
              <a:t>o</a:t>
            </a:r>
            <a:r>
              <a:rPr dirty="0" sz="1600" spc="-15">
                <a:latin typeface="Bookman Uralic"/>
                <a:cs typeface="Bookman Uralic"/>
              </a:rPr>
              <a:t>o</a:t>
            </a:r>
            <a:r>
              <a:rPr dirty="0" sz="1600" spc="-5">
                <a:latin typeface="Bookman Uralic"/>
                <a:cs typeface="Bookman Uralic"/>
              </a:rPr>
              <a:t>r</a:t>
            </a:r>
            <a:r>
              <a:rPr dirty="0" sz="1600" spc="-10">
                <a:latin typeface="Bookman Uralic"/>
                <a:cs typeface="Bookman Uralic"/>
              </a:rPr>
              <a:t>d</a:t>
            </a:r>
            <a:r>
              <a:rPr dirty="0" sz="1600" spc="-5">
                <a:latin typeface="Bookman Uralic"/>
                <a:cs typeface="Bookman Uralic"/>
              </a:rPr>
              <a:t>in</a:t>
            </a:r>
            <a:r>
              <a:rPr dirty="0" sz="1600" spc="5">
                <a:latin typeface="Bookman Uralic"/>
                <a:cs typeface="Bookman Uralic"/>
              </a:rPr>
              <a:t>a</a:t>
            </a:r>
            <a:r>
              <a:rPr dirty="0" sz="1600" spc="-5">
                <a:latin typeface="Bookman Uralic"/>
                <a:cs typeface="Bookman Uralic"/>
              </a:rPr>
              <a:t>si  </a:t>
            </a:r>
            <a:r>
              <a:rPr dirty="0" sz="1600" spc="-5">
                <a:latin typeface="Bookman Uralic"/>
                <a:cs typeface="Bookman Uralic"/>
              </a:rPr>
              <a:t>yang </a:t>
            </a:r>
            <a:r>
              <a:rPr dirty="0" sz="1600" spc="-5" b="1">
                <a:latin typeface="Bookman Uralic"/>
                <a:cs typeface="Bookman Uralic"/>
              </a:rPr>
              <a:t>telah </a:t>
            </a:r>
            <a:r>
              <a:rPr dirty="0" sz="1600" spc="-10" b="1">
                <a:latin typeface="Bookman Uralic"/>
                <a:cs typeface="Bookman Uralic"/>
              </a:rPr>
              <a:t>disempurnakan </a:t>
            </a:r>
            <a:r>
              <a:rPr dirty="0" sz="1600" spc="-10">
                <a:latin typeface="Bookman Uralic"/>
                <a:cs typeface="Bookman Uralic"/>
              </a:rPr>
              <a:t>dan </a:t>
            </a:r>
            <a:r>
              <a:rPr dirty="0" sz="1600" spc="-5" b="1">
                <a:latin typeface="Bookman Uralic"/>
                <a:cs typeface="Bookman Uralic"/>
              </a:rPr>
              <a:t>telah</a:t>
            </a:r>
            <a:r>
              <a:rPr dirty="0" sz="1600" spc="65" b="1">
                <a:latin typeface="Bookman Uralic"/>
                <a:cs typeface="Bookman Uralic"/>
              </a:rPr>
              <a:t> </a:t>
            </a:r>
            <a:r>
              <a:rPr dirty="0" sz="1600" spc="-10" b="1">
                <a:latin typeface="Bookman Uralic"/>
                <a:cs typeface="Bookman Uralic"/>
              </a:rPr>
              <a:t>ditetapkan</a:t>
            </a:r>
            <a:r>
              <a:rPr dirty="0" sz="1600" spc="-10">
                <a:latin typeface="Bookman Uralic"/>
                <a:cs typeface="Bookman Uralic"/>
              </a:rPr>
              <a:t>.</a:t>
            </a:r>
            <a:endParaRPr sz="1600">
              <a:latin typeface="Bookman Uralic"/>
              <a:cs typeface="Bookman Uralic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687067" y="4270247"/>
            <a:ext cx="1764792" cy="17632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2222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75"/>
              </a:spcBef>
            </a:pPr>
            <a:fld id="{81D60167-4931-47E6-BA6A-407CBD079E47}" type="slidenum">
              <a:rPr dirty="0"/>
              <a:t>58</a:t>
            </a:fld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7"/>
            <a:ext cx="12191999" cy="68573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92608" y="275843"/>
            <a:ext cx="11607165" cy="6306820"/>
          </a:xfrm>
          <a:custGeom>
            <a:avLst/>
            <a:gdLst/>
            <a:ahLst/>
            <a:cxnLst/>
            <a:rect l="l" t="t" r="r" b="b"/>
            <a:pathLst>
              <a:path w="11607165" h="6306820">
                <a:moveTo>
                  <a:pt x="11606784" y="0"/>
                </a:moveTo>
                <a:lnTo>
                  <a:pt x="0" y="0"/>
                </a:lnTo>
                <a:lnTo>
                  <a:pt x="0" y="6306311"/>
                </a:lnTo>
                <a:lnTo>
                  <a:pt x="11606784" y="6306311"/>
                </a:lnTo>
                <a:lnTo>
                  <a:pt x="1160678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736972" y="3216020"/>
            <a:ext cx="2719705" cy="14890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250190" marR="5080" indent="-238125">
              <a:lnSpc>
                <a:spcPct val="100000"/>
              </a:lnSpc>
              <a:spcBef>
                <a:spcPts val="100"/>
              </a:spcBef>
            </a:pPr>
            <a:r>
              <a:rPr dirty="0" sz="4800">
                <a:solidFill>
                  <a:srgbClr val="FFFFFF"/>
                </a:solidFill>
              </a:rPr>
              <a:t>TERIMA  KASIH</a:t>
            </a:r>
            <a:endParaRPr sz="4800"/>
          </a:p>
        </p:txBody>
      </p:sp>
      <p:sp>
        <p:nvSpPr>
          <p:cNvPr id="5" name="object 5"/>
          <p:cNvSpPr/>
          <p:nvPr/>
        </p:nvSpPr>
        <p:spPr>
          <a:xfrm>
            <a:off x="5705855" y="2301239"/>
            <a:ext cx="780288" cy="7802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1562100"/>
          </a:xfrm>
          <a:custGeom>
            <a:avLst/>
            <a:gdLst/>
            <a:ahLst/>
            <a:cxnLst/>
            <a:rect l="l" t="t" r="r" b="b"/>
            <a:pathLst>
              <a:path w="12192000" h="1562100">
                <a:moveTo>
                  <a:pt x="0" y="1562100"/>
                </a:moveTo>
                <a:lnTo>
                  <a:pt x="12192000" y="1562100"/>
                </a:lnTo>
                <a:lnTo>
                  <a:pt x="12192000" y="0"/>
                </a:lnTo>
                <a:lnTo>
                  <a:pt x="0" y="0"/>
                </a:lnTo>
                <a:lnTo>
                  <a:pt x="0" y="1562100"/>
                </a:lnTo>
                <a:close/>
              </a:path>
            </a:pathLst>
          </a:custGeom>
          <a:solidFill>
            <a:srgbClr val="8E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500" y="338373"/>
            <a:ext cx="9770110" cy="1056005"/>
          </a:xfrm>
          <a:prstGeom prst="rect"/>
        </p:spPr>
        <p:txBody>
          <a:bodyPr wrap="square" lIns="0" tIns="100330" rIns="0" bIns="0" rtlCol="0" vert="horz">
            <a:spAutoFit/>
          </a:bodyPr>
          <a:lstStyle/>
          <a:p>
            <a:pPr marL="13335">
              <a:lnSpc>
                <a:spcPct val="100000"/>
              </a:lnSpc>
              <a:spcBef>
                <a:spcPts val="790"/>
              </a:spcBef>
            </a:pPr>
            <a:r>
              <a:rPr dirty="0" sz="3900" spc="15" b="0">
                <a:solidFill>
                  <a:srgbClr val="FFFFFF"/>
                </a:solidFill>
                <a:latin typeface="Carlito"/>
                <a:cs typeface="Carlito"/>
              </a:rPr>
              <a:t>KOMPOSISI BOBOT PERHITUNGAN INDEKS </a:t>
            </a:r>
            <a:r>
              <a:rPr dirty="0" sz="3900" spc="10" b="0">
                <a:solidFill>
                  <a:srgbClr val="FFFFFF"/>
                </a:solidFill>
                <a:latin typeface="Carlito"/>
                <a:cs typeface="Carlito"/>
              </a:rPr>
              <a:t>SPBE</a:t>
            </a:r>
            <a:endParaRPr sz="3900">
              <a:latin typeface="Carlito"/>
              <a:cs typeface="Carlito"/>
            </a:endParaRPr>
          </a:p>
          <a:p>
            <a:pPr marL="12700">
              <a:lnSpc>
                <a:spcPct val="100000"/>
              </a:lnSpc>
              <a:spcBef>
                <a:spcPts val="340"/>
              </a:spcBef>
            </a:pPr>
            <a:r>
              <a:rPr dirty="0" sz="2000" spc="-5">
                <a:solidFill>
                  <a:srgbClr val="FFFFFF"/>
                </a:solidFill>
                <a:latin typeface="Carlito"/>
                <a:cs typeface="Carlito"/>
              </a:rPr>
              <a:t>Dalam PerMen </a:t>
            </a:r>
            <a:r>
              <a:rPr dirty="0" sz="2000">
                <a:solidFill>
                  <a:srgbClr val="FFFFFF"/>
                </a:solidFill>
                <a:latin typeface="Carlito"/>
                <a:cs typeface="Carlito"/>
              </a:rPr>
              <a:t>PANRB No 59 Tahun 2020 tentang Pemantauan &amp; </a:t>
            </a:r>
            <a:r>
              <a:rPr dirty="0" sz="2000" spc="-5">
                <a:solidFill>
                  <a:srgbClr val="FFFFFF"/>
                </a:solidFill>
                <a:latin typeface="Carlito"/>
                <a:cs typeface="Carlito"/>
              </a:rPr>
              <a:t>Evaluasi</a:t>
            </a:r>
            <a:r>
              <a:rPr dirty="0" sz="2000" spc="-11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2000">
                <a:solidFill>
                  <a:srgbClr val="FFFFFF"/>
                </a:solidFill>
                <a:latin typeface="Carlito"/>
                <a:cs typeface="Carlito"/>
              </a:rPr>
              <a:t>SPBE</a:t>
            </a:r>
            <a:endParaRPr sz="2000">
              <a:latin typeface="Carlito"/>
              <a:cs typeface="Carlito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1836" y="1616963"/>
            <a:ext cx="9866376" cy="49987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445495" y="80772"/>
            <a:ext cx="1380744" cy="1380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1792839" y="6581343"/>
            <a:ext cx="153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latin typeface="Arial"/>
                <a:cs typeface="Arial"/>
              </a:rPr>
              <a:t>6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1562100"/>
          </a:xfrm>
          <a:custGeom>
            <a:avLst/>
            <a:gdLst/>
            <a:ahLst/>
            <a:cxnLst/>
            <a:rect l="l" t="t" r="r" b="b"/>
            <a:pathLst>
              <a:path w="12192000" h="1562100">
                <a:moveTo>
                  <a:pt x="0" y="1562100"/>
                </a:moveTo>
                <a:lnTo>
                  <a:pt x="12192000" y="1562100"/>
                </a:lnTo>
                <a:lnTo>
                  <a:pt x="12192000" y="0"/>
                </a:lnTo>
                <a:lnTo>
                  <a:pt x="0" y="0"/>
                </a:lnTo>
                <a:lnTo>
                  <a:pt x="0" y="1562100"/>
                </a:lnTo>
                <a:close/>
              </a:path>
            </a:pathLst>
          </a:custGeom>
          <a:solidFill>
            <a:srgbClr val="8E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7827" y="341502"/>
            <a:ext cx="4133215" cy="625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900" spc="10" b="0">
                <a:solidFill>
                  <a:srgbClr val="FFFFFF"/>
                </a:solidFill>
                <a:latin typeface="Carlito"/>
                <a:cs typeface="Carlito"/>
              </a:rPr>
              <a:t>Metodologi</a:t>
            </a:r>
            <a:r>
              <a:rPr dirty="0" sz="3900" spc="-40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3900" spc="10" b="0">
                <a:solidFill>
                  <a:srgbClr val="FFFFFF"/>
                </a:solidFill>
                <a:latin typeface="Carlito"/>
                <a:cs typeface="Carlito"/>
              </a:rPr>
              <a:t>Evaluasi</a:t>
            </a:r>
            <a:endParaRPr sz="39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41731" y="1917255"/>
            <a:ext cx="11937365" cy="4498975"/>
            <a:chOff x="141731" y="1917255"/>
            <a:chExt cx="11937365" cy="4498975"/>
          </a:xfrm>
        </p:grpSpPr>
        <p:sp>
          <p:nvSpPr>
            <p:cNvPr id="6" name="object 6"/>
            <p:cNvSpPr/>
            <p:nvPr/>
          </p:nvSpPr>
          <p:spPr>
            <a:xfrm>
              <a:off x="141731" y="1917255"/>
              <a:ext cx="11908536" cy="44987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406384" y="2285999"/>
              <a:ext cx="3644265" cy="2342515"/>
            </a:xfrm>
            <a:custGeom>
              <a:avLst/>
              <a:gdLst/>
              <a:ahLst/>
              <a:cxnLst/>
              <a:rect l="l" t="t" r="r" b="b"/>
              <a:pathLst>
                <a:path w="3644265" h="2342515">
                  <a:moveTo>
                    <a:pt x="0" y="2342388"/>
                  </a:moveTo>
                  <a:lnTo>
                    <a:pt x="3643883" y="2342388"/>
                  </a:lnTo>
                  <a:lnTo>
                    <a:pt x="3643883" y="0"/>
                  </a:lnTo>
                  <a:lnTo>
                    <a:pt x="0" y="0"/>
                  </a:lnTo>
                  <a:lnTo>
                    <a:pt x="0" y="2342388"/>
                  </a:lnTo>
                  <a:close/>
                </a:path>
              </a:pathLst>
            </a:custGeom>
            <a:ln w="571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006334" y="2770631"/>
              <a:ext cx="401320" cy="114300"/>
            </a:xfrm>
            <a:custGeom>
              <a:avLst/>
              <a:gdLst/>
              <a:ahLst/>
              <a:cxnLst/>
              <a:rect l="l" t="t" r="r" b="b"/>
              <a:pathLst>
                <a:path w="401320" h="114300">
                  <a:moveTo>
                    <a:pt x="286893" y="0"/>
                  </a:moveTo>
                  <a:lnTo>
                    <a:pt x="286893" y="114300"/>
                  </a:lnTo>
                  <a:lnTo>
                    <a:pt x="363093" y="76200"/>
                  </a:lnTo>
                  <a:lnTo>
                    <a:pt x="305943" y="76200"/>
                  </a:lnTo>
                  <a:lnTo>
                    <a:pt x="305943" y="38100"/>
                  </a:lnTo>
                  <a:lnTo>
                    <a:pt x="363093" y="38100"/>
                  </a:lnTo>
                  <a:lnTo>
                    <a:pt x="286893" y="0"/>
                  </a:lnTo>
                  <a:close/>
                </a:path>
                <a:path w="401320" h="114300">
                  <a:moveTo>
                    <a:pt x="286893" y="38100"/>
                  </a:moveTo>
                  <a:lnTo>
                    <a:pt x="0" y="38100"/>
                  </a:lnTo>
                  <a:lnTo>
                    <a:pt x="0" y="76200"/>
                  </a:lnTo>
                  <a:lnTo>
                    <a:pt x="286893" y="76200"/>
                  </a:lnTo>
                  <a:lnTo>
                    <a:pt x="286893" y="38100"/>
                  </a:lnTo>
                  <a:close/>
                </a:path>
                <a:path w="401320" h="114300">
                  <a:moveTo>
                    <a:pt x="363093" y="38100"/>
                  </a:moveTo>
                  <a:lnTo>
                    <a:pt x="305943" y="38100"/>
                  </a:lnTo>
                  <a:lnTo>
                    <a:pt x="305943" y="76200"/>
                  </a:lnTo>
                  <a:lnTo>
                    <a:pt x="363093" y="76200"/>
                  </a:lnTo>
                  <a:lnTo>
                    <a:pt x="401193" y="57150"/>
                  </a:lnTo>
                  <a:lnTo>
                    <a:pt x="363093" y="3810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342087" y="6511238"/>
            <a:ext cx="635952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 spc="-5">
                <a:latin typeface="Carlito"/>
                <a:cs typeface="Carlito"/>
              </a:rPr>
              <a:t>Sumber </a:t>
            </a:r>
            <a:r>
              <a:rPr dirty="0" sz="1400">
                <a:latin typeface="Carlito"/>
                <a:cs typeface="Carlito"/>
              </a:rPr>
              <a:t>: </a:t>
            </a:r>
            <a:r>
              <a:rPr dirty="0" sz="1400" spc="-5">
                <a:latin typeface="Carlito"/>
                <a:cs typeface="Carlito"/>
              </a:rPr>
              <a:t>Paparan </a:t>
            </a:r>
            <a:r>
              <a:rPr dirty="0" sz="1400">
                <a:latin typeface="Carlito"/>
                <a:cs typeface="Carlito"/>
              </a:rPr>
              <a:t>Perwita </a:t>
            </a:r>
            <a:r>
              <a:rPr dirty="0" sz="1400" spc="-5">
                <a:latin typeface="Carlito"/>
                <a:cs typeface="Carlito"/>
              </a:rPr>
              <a:t>Sari </a:t>
            </a:r>
            <a:r>
              <a:rPr dirty="0" sz="1400">
                <a:latin typeface="Carlito"/>
                <a:cs typeface="Carlito"/>
              </a:rPr>
              <a:t>, Analis Kebijakan Madya </a:t>
            </a:r>
            <a:r>
              <a:rPr dirty="0" sz="1400" spc="-5">
                <a:latin typeface="Carlito"/>
                <a:cs typeface="Carlito"/>
              </a:rPr>
              <a:t>Kemenpan </a:t>
            </a:r>
            <a:r>
              <a:rPr dirty="0" sz="1400">
                <a:latin typeface="Carlito"/>
                <a:cs typeface="Carlito"/>
              </a:rPr>
              <a:t>RB, </a:t>
            </a:r>
            <a:r>
              <a:rPr dirty="0" sz="1400" spc="-5">
                <a:latin typeface="Carlito"/>
                <a:cs typeface="Carlito"/>
              </a:rPr>
              <a:t>November</a:t>
            </a:r>
            <a:r>
              <a:rPr dirty="0" sz="1400" spc="35">
                <a:latin typeface="Carlito"/>
                <a:cs typeface="Carlito"/>
              </a:rPr>
              <a:t> </a:t>
            </a:r>
            <a:r>
              <a:rPr dirty="0" sz="1400" spc="-5">
                <a:latin typeface="Carlito"/>
                <a:cs typeface="Carlito"/>
              </a:rPr>
              <a:t>2020</a:t>
            </a:r>
            <a:endParaRPr sz="1400">
              <a:latin typeface="Carlito"/>
              <a:cs typeface="Carl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1562100"/>
          </a:xfrm>
          <a:custGeom>
            <a:avLst/>
            <a:gdLst/>
            <a:ahLst/>
            <a:cxnLst/>
            <a:rect l="l" t="t" r="r" b="b"/>
            <a:pathLst>
              <a:path w="12192000" h="1562100">
                <a:moveTo>
                  <a:pt x="0" y="1562100"/>
                </a:moveTo>
                <a:lnTo>
                  <a:pt x="12192000" y="1562100"/>
                </a:lnTo>
                <a:lnTo>
                  <a:pt x="12192000" y="0"/>
                </a:lnTo>
                <a:lnTo>
                  <a:pt x="0" y="0"/>
                </a:lnTo>
                <a:lnTo>
                  <a:pt x="0" y="1562100"/>
                </a:lnTo>
                <a:close/>
              </a:path>
            </a:pathLst>
          </a:custGeom>
          <a:solidFill>
            <a:srgbClr val="8E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8739" y="338074"/>
            <a:ext cx="7141845" cy="62547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dirty="0" sz="3900" spc="10" b="0">
                <a:solidFill>
                  <a:srgbClr val="FFFFFF"/>
                </a:solidFill>
                <a:latin typeface="Carlito"/>
                <a:cs typeface="Carlito"/>
              </a:rPr>
              <a:t>Domain </a:t>
            </a:r>
            <a:r>
              <a:rPr dirty="0" sz="3900" spc="15" b="0">
                <a:solidFill>
                  <a:srgbClr val="FFFFFF"/>
                </a:solidFill>
                <a:latin typeface="Carlito"/>
                <a:cs typeface="Carlito"/>
              </a:rPr>
              <a:t>1 </a:t>
            </a:r>
            <a:r>
              <a:rPr dirty="0" sz="3900" spc="5" b="0">
                <a:solidFill>
                  <a:srgbClr val="FFFFFF"/>
                </a:solidFill>
                <a:latin typeface="Carlito"/>
                <a:cs typeface="Carlito"/>
              </a:rPr>
              <a:t>: </a:t>
            </a:r>
            <a:r>
              <a:rPr dirty="0" sz="3900" spc="10" b="0">
                <a:solidFill>
                  <a:srgbClr val="FFFFFF"/>
                </a:solidFill>
                <a:latin typeface="Carlito"/>
                <a:cs typeface="Carlito"/>
              </a:rPr>
              <a:t>Kebijakan Internal</a:t>
            </a:r>
            <a:r>
              <a:rPr dirty="0" sz="3900" spc="35" b="0">
                <a:solidFill>
                  <a:srgbClr val="FFFFFF"/>
                </a:solidFill>
                <a:latin typeface="Carlito"/>
                <a:cs typeface="Carlito"/>
              </a:rPr>
              <a:t> </a:t>
            </a:r>
            <a:r>
              <a:rPr dirty="0" sz="3900" spc="10" b="0">
                <a:solidFill>
                  <a:srgbClr val="FFFFFF"/>
                </a:solidFill>
                <a:latin typeface="Carlito"/>
                <a:cs typeface="Carlito"/>
              </a:rPr>
              <a:t>SPBE</a:t>
            </a:r>
            <a:endParaRPr sz="3900">
              <a:latin typeface="Carlito"/>
              <a:cs typeface="Carlito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33756" y="237743"/>
            <a:ext cx="11227435" cy="5676900"/>
            <a:chOff x="333756" y="237743"/>
            <a:chExt cx="11227435" cy="5676900"/>
          </a:xfrm>
        </p:grpSpPr>
        <p:sp>
          <p:nvSpPr>
            <p:cNvPr id="6" name="object 6"/>
            <p:cNvSpPr/>
            <p:nvPr/>
          </p:nvSpPr>
          <p:spPr>
            <a:xfrm>
              <a:off x="10180320" y="237743"/>
              <a:ext cx="1380744" cy="13792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490472" y="1633727"/>
              <a:ext cx="9211056" cy="359054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333756" y="1772424"/>
              <a:ext cx="9846564" cy="414221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11792839" y="6625843"/>
            <a:ext cx="125095" cy="2393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400">
                <a:latin typeface="Arial"/>
                <a:cs typeface="Arial"/>
              </a:rPr>
              <a:t>8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421493" y="3551682"/>
            <a:ext cx="1116965" cy="896619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1900" spc="-10" b="1">
                <a:solidFill>
                  <a:srgbClr val="C00000"/>
                </a:solidFill>
                <a:latin typeface="Verdana"/>
                <a:cs typeface="Verdana"/>
              </a:rPr>
              <a:t>17 </a:t>
            </a:r>
            <a:r>
              <a:rPr dirty="0" sz="1900" spc="-5" b="1">
                <a:solidFill>
                  <a:srgbClr val="C00000"/>
                </a:solidFill>
                <a:latin typeface="Arial"/>
                <a:cs typeface="Arial"/>
              </a:rPr>
              <a:t>→</a:t>
            </a:r>
            <a:r>
              <a:rPr dirty="0" sz="1900" spc="65" b="1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dirty="0" sz="1900" spc="-10" b="1">
                <a:solidFill>
                  <a:srgbClr val="C00000"/>
                </a:solidFill>
                <a:latin typeface="Verdana"/>
                <a:cs typeface="Verdana"/>
              </a:rPr>
              <a:t>10</a:t>
            </a: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dirty="0" sz="1900" spc="-5" b="1">
                <a:solidFill>
                  <a:srgbClr val="C00000"/>
                </a:solidFill>
                <a:latin typeface="Verdana"/>
                <a:cs typeface="Verdana"/>
              </a:rPr>
              <a:t>2</a:t>
            </a:r>
            <a:r>
              <a:rPr dirty="0" sz="1900" spc="-3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900" spc="-10" b="1">
                <a:solidFill>
                  <a:srgbClr val="C00000"/>
                </a:solidFill>
                <a:latin typeface="Verdana"/>
                <a:cs typeface="Verdana"/>
              </a:rPr>
              <a:t>Lama</a:t>
            </a: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1900" spc="-5" b="1">
                <a:solidFill>
                  <a:srgbClr val="C00000"/>
                </a:solidFill>
                <a:latin typeface="Verdana"/>
                <a:cs typeface="Verdana"/>
              </a:rPr>
              <a:t>8</a:t>
            </a:r>
            <a:r>
              <a:rPr dirty="0" sz="1900" spc="-25" b="1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dirty="0" sz="1900" spc="-5" b="1">
                <a:solidFill>
                  <a:srgbClr val="C00000"/>
                </a:solidFill>
                <a:latin typeface="Verdana"/>
                <a:cs typeface="Verdana"/>
              </a:rPr>
              <a:t>Baru</a:t>
            </a:r>
            <a:endParaRPr sz="1900">
              <a:latin typeface="Verdana"/>
              <a:cs typeface="Verdan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270045" y="2637853"/>
            <a:ext cx="683260" cy="727710"/>
            <a:chOff x="10270045" y="2637853"/>
            <a:chExt cx="683260" cy="727710"/>
          </a:xfrm>
        </p:grpSpPr>
        <p:sp>
          <p:nvSpPr>
            <p:cNvPr id="12" name="object 12"/>
            <p:cNvSpPr/>
            <p:nvPr/>
          </p:nvSpPr>
          <p:spPr>
            <a:xfrm>
              <a:off x="10274807" y="2642616"/>
              <a:ext cx="673735" cy="718185"/>
            </a:xfrm>
            <a:custGeom>
              <a:avLst/>
              <a:gdLst/>
              <a:ahLst/>
              <a:cxnLst/>
              <a:rect l="l" t="t" r="r" b="b"/>
              <a:pathLst>
                <a:path w="673734" h="718185">
                  <a:moveTo>
                    <a:pt x="294640" y="0"/>
                  </a:moveTo>
                  <a:lnTo>
                    <a:pt x="0" y="0"/>
                  </a:lnTo>
                  <a:lnTo>
                    <a:pt x="0" y="168401"/>
                  </a:lnTo>
                  <a:lnTo>
                    <a:pt x="294640" y="168401"/>
                  </a:lnTo>
                  <a:lnTo>
                    <a:pt x="343852" y="178321"/>
                  </a:lnTo>
                  <a:lnTo>
                    <a:pt x="384016" y="205374"/>
                  </a:lnTo>
                  <a:lnTo>
                    <a:pt x="411083" y="245500"/>
                  </a:lnTo>
                  <a:lnTo>
                    <a:pt x="421005" y="294639"/>
                  </a:lnTo>
                  <a:lnTo>
                    <a:pt x="421005" y="549401"/>
                  </a:lnTo>
                  <a:lnTo>
                    <a:pt x="336803" y="549401"/>
                  </a:lnTo>
                  <a:lnTo>
                    <a:pt x="505206" y="717804"/>
                  </a:lnTo>
                  <a:lnTo>
                    <a:pt x="673608" y="549401"/>
                  </a:lnTo>
                  <a:lnTo>
                    <a:pt x="589407" y="549401"/>
                  </a:lnTo>
                  <a:lnTo>
                    <a:pt x="589407" y="294639"/>
                  </a:lnTo>
                  <a:lnTo>
                    <a:pt x="585549" y="246857"/>
                  </a:lnTo>
                  <a:lnTo>
                    <a:pt x="574381" y="201525"/>
                  </a:lnTo>
                  <a:lnTo>
                    <a:pt x="556509" y="159252"/>
                  </a:lnTo>
                  <a:lnTo>
                    <a:pt x="532539" y="120645"/>
                  </a:lnTo>
                  <a:lnTo>
                    <a:pt x="503078" y="86312"/>
                  </a:lnTo>
                  <a:lnTo>
                    <a:pt x="468733" y="56859"/>
                  </a:lnTo>
                  <a:lnTo>
                    <a:pt x="430110" y="32894"/>
                  </a:lnTo>
                  <a:lnTo>
                    <a:pt x="387816" y="15024"/>
                  </a:lnTo>
                  <a:lnTo>
                    <a:pt x="342457" y="3857"/>
                  </a:lnTo>
                  <a:lnTo>
                    <a:pt x="294640" y="0"/>
                  </a:lnTo>
                  <a:close/>
                </a:path>
              </a:pathLst>
            </a:custGeom>
            <a:solidFill>
              <a:srgbClr val="C00000">
                <a:alpha val="8744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274807" y="2642616"/>
              <a:ext cx="673735" cy="718185"/>
            </a:xfrm>
            <a:custGeom>
              <a:avLst/>
              <a:gdLst/>
              <a:ahLst/>
              <a:cxnLst/>
              <a:rect l="l" t="t" r="r" b="b"/>
              <a:pathLst>
                <a:path w="673734" h="718185">
                  <a:moveTo>
                    <a:pt x="0" y="0"/>
                  </a:moveTo>
                  <a:lnTo>
                    <a:pt x="294640" y="0"/>
                  </a:lnTo>
                  <a:lnTo>
                    <a:pt x="342457" y="3857"/>
                  </a:lnTo>
                  <a:lnTo>
                    <a:pt x="387816" y="15024"/>
                  </a:lnTo>
                  <a:lnTo>
                    <a:pt x="430110" y="32894"/>
                  </a:lnTo>
                  <a:lnTo>
                    <a:pt x="468733" y="56859"/>
                  </a:lnTo>
                  <a:lnTo>
                    <a:pt x="503078" y="86312"/>
                  </a:lnTo>
                  <a:lnTo>
                    <a:pt x="532539" y="120645"/>
                  </a:lnTo>
                  <a:lnTo>
                    <a:pt x="556509" y="159252"/>
                  </a:lnTo>
                  <a:lnTo>
                    <a:pt x="574381" y="201525"/>
                  </a:lnTo>
                  <a:lnTo>
                    <a:pt x="585549" y="246857"/>
                  </a:lnTo>
                  <a:lnTo>
                    <a:pt x="589407" y="294639"/>
                  </a:lnTo>
                  <a:lnTo>
                    <a:pt x="589407" y="549401"/>
                  </a:lnTo>
                  <a:lnTo>
                    <a:pt x="673608" y="549401"/>
                  </a:lnTo>
                  <a:lnTo>
                    <a:pt x="505206" y="717804"/>
                  </a:lnTo>
                  <a:lnTo>
                    <a:pt x="336803" y="549401"/>
                  </a:lnTo>
                  <a:lnTo>
                    <a:pt x="421005" y="549401"/>
                  </a:lnTo>
                  <a:lnTo>
                    <a:pt x="421005" y="294639"/>
                  </a:lnTo>
                  <a:lnTo>
                    <a:pt x="411083" y="245500"/>
                  </a:lnTo>
                  <a:lnTo>
                    <a:pt x="384016" y="205374"/>
                  </a:lnTo>
                  <a:lnTo>
                    <a:pt x="343852" y="178321"/>
                  </a:lnTo>
                  <a:lnTo>
                    <a:pt x="294640" y="168401"/>
                  </a:lnTo>
                  <a:lnTo>
                    <a:pt x="0" y="16840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44536A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360045">
              <a:lnSpc>
                <a:spcPct val="100000"/>
              </a:lnSpc>
              <a:spcBef>
                <a:spcPts val="105"/>
              </a:spcBef>
            </a:pPr>
            <a:r>
              <a:rPr dirty="0"/>
              <a:t>INDIKATOR</a:t>
            </a:r>
            <a:r>
              <a:rPr dirty="0" spc="-110"/>
              <a:t> </a:t>
            </a:r>
            <a:r>
              <a:rPr dirty="0"/>
              <a:t>1</a:t>
            </a:r>
          </a:p>
        </p:txBody>
      </p:sp>
      <p:sp>
        <p:nvSpPr>
          <p:cNvPr id="3" name="object 3"/>
          <p:cNvSpPr/>
          <p:nvPr/>
        </p:nvSpPr>
        <p:spPr>
          <a:xfrm>
            <a:off x="11391900" y="274320"/>
            <a:ext cx="481583" cy="4800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515" y="268224"/>
            <a:ext cx="370331" cy="4861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5" name="object 5"/>
          <p:cNvGrpSpPr/>
          <p:nvPr/>
        </p:nvGrpSpPr>
        <p:grpSpPr>
          <a:xfrm>
            <a:off x="11438953" y="6332029"/>
            <a:ext cx="758190" cy="404495"/>
            <a:chOff x="11438953" y="6332029"/>
            <a:chExt cx="758190" cy="404495"/>
          </a:xfrm>
        </p:grpSpPr>
        <p:sp>
          <p:nvSpPr>
            <p:cNvPr id="6" name="object 6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748283" y="0"/>
                  </a:moveTo>
                  <a:lnTo>
                    <a:pt x="225551" y="0"/>
                  </a:lnTo>
                  <a:lnTo>
                    <a:pt x="0" y="394716"/>
                  </a:lnTo>
                  <a:lnTo>
                    <a:pt x="748283" y="394716"/>
                  </a:lnTo>
                  <a:lnTo>
                    <a:pt x="748283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11443716" y="6336791"/>
              <a:ext cx="748665" cy="394970"/>
            </a:xfrm>
            <a:custGeom>
              <a:avLst/>
              <a:gdLst/>
              <a:ahLst/>
              <a:cxnLst/>
              <a:rect l="l" t="t" r="r" b="b"/>
              <a:pathLst>
                <a:path w="748665" h="394970">
                  <a:moveTo>
                    <a:pt x="0" y="394716"/>
                  </a:moveTo>
                  <a:lnTo>
                    <a:pt x="225551" y="0"/>
                  </a:lnTo>
                  <a:lnTo>
                    <a:pt x="748283" y="0"/>
                  </a:lnTo>
                </a:path>
                <a:path w="748665" h="394970">
                  <a:moveTo>
                    <a:pt x="748283" y="394716"/>
                  </a:moveTo>
                  <a:lnTo>
                    <a:pt x="0" y="394716"/>
                  </a:lnTo>
                </a:path>
              </a:pathLst>
            </a:custGeom>
            <a:ln w="9525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11795506" y="6463385"/>
            <a:ext cx="102235" cy="186690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050">
                <a:solidFill>
                  <a:srgbClr val="FFFFFF"/>
                </a:solidFill>
                <a:latin typeface="Noto Naskh Arabic UI"/>
                <a:cs typeface="Noto Naskh Arabic UI"/>
              </a:rPr>
              <a:t>9</a:t>
            </a:r>
            <a:endParaRPr sz="1050">
              <a:latin typeface="Noto Naskh Arabic UI"/>
              <a:cs typeface="Noto Naskh Arabic UI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374650" y="883666"/>
          <a:ext cx="11449050" cy="5593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4610"/>
                <a:gridCol w="5923915"/>
                <a:gridCol w="2591434"/>
                <a:gridCol w="1590040"/>
              </a:tblGrid>
              <a:tr h="470535"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Domain</a:t>
                      </a:r>
                      <a:r>
                        <a:rPr dirty="0" sz="1400" spc="-3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62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6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ts val="162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Aspek</a:t>
                      </a:r>
                      <a:r>
                        <a:rPr dirty="0" sz="14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ts val="162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8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Internal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8419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Tata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Kelola</a:t>
                      </a:r>
                      <a:r>
                        <a:rPr dirty="0" sz="1400" spc="-1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SPBE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</a:tr>
              <a:tr h="280924">
                <a:tc>
                  <a:txBody>
                    <a:bodyPr/>
                    <a:lstStyle/>
                    <a:p>
                      <a:pPr marL="57150">
                        <a:lnSpc>
                          <a:spcPts val="162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Indikator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ts val="1860"/>
                        </a:lnSpc>
                      </a:pPr>
                      <a:r>
                        <a:rPr dirty="0" sz="1600" spc="-5">
                          <a:latin typeface="Arial"/>
                          <a:cs typeface="Arial"/>
                        </a:rPr>
                        <a:t>Tingkat Kematangan Kebijakan Internal Arsitektur SPBE Instansi Pusat/Pemerintah</a:t>
                      </a:r>
                      <a:r>
                        <a:rPr dirty="0" sz="1600" spc="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600" spc="-5">
                          <a:latin typeface="Arial"/>
                          <a:cs typeface="Arial"/>
                        </a:rPr>
                        <a:t>Daerah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80797">
                <a:tc>
                  <a:txBody>
                    <a:bodyPr/>
                    <a:lstStyle/>
                    <a:p>
                      <a:pPr marL="345440">
                        <a:lnSpc>
                          <a:spcPts val="1630"/>
                        </a:lnSpc>
                      </a:pPr>
                      <a:r>
                        <a:rPr dirty="0" sz="1400" spc="-5" b="1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Tingkat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dirty="0" sz="1400" b="1">
                          <a:latin typeface="Arial"/>
                          <a:cs typeface="Arial"/>
                        </a:rPr>
                        <a:t>Kriteria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 marL="450215">
                        <a:lnSpc>
                          <a:spcPts val="1630"/>
                        </a:lnSpc>
                      </a:pPr>
                      <a:r>
                        <a:rPr dirty="0" sz="1400" spc="-5" b="1">
                          <a:latin typeface="Arial"/>
                          <a:cs typeface="Arial"/>
                        </a:rPr>
                        <a:t>Capaian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CCCC"/>
                    </a:solidFill>
                  </a:tcPr>
                </a:tc>
              </a:tr>
              <a:tr h="445135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Konsep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terkait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belum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atau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785">
                        <a:lnSpc>
                          <a:spcPts val="1655"/>
                        </a:lnSpc>
                        <a:spcBef>
                          <a:spcPts val="120"/>
                        </a:spcBef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tersedia.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01572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marL="57785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Kebijakan internal Arsitektur SPBE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telah</a:t>
                      </a:r>
                      <a:r>
                        <a:rPr dirty="0" sz="1400" spc="-2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ditetapkan.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algn="just" marL="57785" marR="375920">
                        <a:lnSpc>
                          <a:spcPct val="1072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Kondisi: Kebijakan internal Arsitektur SPBE Instansi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tersebut belum</a:t>
                      </a:r>
                      <a:r>
                        <a:rPr dirty="0" sz="1400" spc="-2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memuat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secara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lengkap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pengaturan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mengenai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referensi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2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domain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 (Proses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Bisnis, 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Informasi, Infrastruktur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SPBE, Aplikasi SPBE, Keamanan SPBE, 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</a:t>
                      </a:r>
                      <a:r>
                        <a:rPr dirty="0" sz="1400" spc="-16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901700">
                <a:tc>
                  <a:txBody>
                    <a:bodyPr/>
                    <a:lstStyle/>
                    <a:p>
                      <a:pPr algn="ctr">
                        <a:lnSpc>
                          <a:spcPts val="1630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ts val="163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2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terpenuhi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5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</a:t>
                      </a:r>
                      <a:r>
                        <a:rPr dirty="0" sz="14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785" marR="310515">
                        <a:lnSpc>
                          <a:spcPct val="1072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memuat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secara lengkap pengaturan mengenai referensi Arsitektur dan domain Arsitektur SPBE  (Proses Bisnis,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Data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Informasi, Infrastruktur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SPBE, Aplikasi SPBE, Keamanan SPBE, dan</a:t>
                      </a:r>
                      <a:r>
                        <a:rPr dirty="0" sz="1400" spc="-1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Layanan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SPBE).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901572"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ts val="163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3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terpenuhi,</a:t>
                      </a:r>
                      <a:r>
                        <a:rPr dirty="0" sz="1400" spc="-5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</a:t>
                      </a:r>
                      <a:r>
                        <a:rPr dirty="0" sz="14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785" marR="169545">
                        <a:lnSpc>
                          <a:spcPct val="107100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telah mengatur integrasi SPBE antar Instansi Pusat, antar Pemerintah Daerah, dan/atau antar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Instansi 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Pusat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Pemerintah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Daerah,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SPBE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Instansi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Pusat/Pemerintah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direviu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dievaluasi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secara</a:t>
                      </a:r>
                      <a:r>
                        <a:rPr dirty="0" sz="1400" spc="-114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periodik.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3F3F3"/>
                    </a:solidFill>
                  </a:tcPr>
                </a:tc>
              </a:tr>
              <a:tr h="571258">
                <a:tc>
                  <a:txBody>
                    <a:bodyPr/>
                    <a:lstStyle/>
                    <a:p>
                      <a:pPr algn="ctr">
                        <a:lnSpc>
                          <a:spcPts val="1635"/>
                        </a:lnSpc>
                      </a:pP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ts val="163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Kriteria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tingkat</a:t>
                      </a:r>
                      <a:r>
                        <a:rPr dirty="0" sz="1400" spc="-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4</a:t>
                      </a:r>
                      <a:r>
                        <a:rPr dirty="0" sz="1400" spc="-1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telah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terpenuhi</a:t>
                      </a:r>
                      <a:r>
                        <a:rPr dirty="0" sz="1400" spc="-4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serta</a:t>
                      </a:r>
                      <a:r>
                        <a:rPr dirty="0" sz="1400" spc="-3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hasil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reviu</a:t>
                      </a:r>
                      <a:r>
                        <a:rPr dirty="0" sz="1400" spc="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dan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evaluasi</a:t>
                      </a:r>
                      <a:r>
                        <a:rPr dirty="0" sz="1400" spc="-1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kebijakan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internal</a:t>
                      </a:r>
                      <a:r>
                        <a:rPr dirty="0" sz="1400" spc="-2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Arsitektur</a:t>
                      </a:r>
                      <a:r>
                        <a:rPr dirty="0" sz="1400" spc="-4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Instansi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5778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dirty="0" sz="1400" spc="-5">
                          <a:latin typeface="Arial"/>
                          <a:cs typeface="Arial"/>
                        </a:rPr>
                        <a:t>Pusat/Pemerintah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Daerah SPBE telah </a:t>
                      </a:r>
                      <a:r>
                        <a:rPr dirty="0" sz="1400" spc="-5">
                          <a:latin typeface="Arial"/>
                          <a:cs typeface="Arial"/>
                        </a:rPr>
                        <a:t>ditindaklanjuti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dengan kebijakan</a:t>
                      </a:r>
                      <a:r>
                        <a:rPr dirty="0" sz="1400" spc="-200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baru.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64795">
                <a:tc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Jawaban: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7785">
                        <a:lnSpc>
                          <a:spcPts val="1635"/>
                        </a:lnSpc>
                      </a:pPr>
                      <a:r>
                        <a:rPr dirty="0" sz="1400">
                          <a:latin typeface="Arial"/>
                          <a:cs typeface="Arial"/>
                        </a:rPr>
                        <a:t>Pilih tingkat 1, 2, 3, 4, atau</a:t>
                      </a:r>
                      <a:r>
                        <a:rPr dirty="0" sz="1400" spc="-135"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</a:tr>
              <a:tr h="280885">
                <a:tc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Penjelasan</a:t>
                      </a:r>
                      <a:r>
                        <a:rPr dirty="0" sz="1400" spc="-5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: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  <a:tr h="280873">
                <a:tc>
                  <a:txBody>
                    <a:bodyPr/>
                    <a:lstStyle/>
                    <a:p>
                      <a:pPr marL="57150">
                        <a:lnSpc>
                          <a:spcPts val="1635"/>
                        </a:lnSpc>
                      </a:pPr>
                      <a:r>
                        <a:rPr dirty="0" sz="1400" spc="-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Data</a:t>
                      </a:r>
                      <a:r>
                        <a:rPr dirty="0" sz="1400" spc="-35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dirty="0" sz="140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dukung: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  <a:tc hMerge="1">
                  <a:txBody>
                    <a:bodyPr/>
                    <a:lstStyle/>
                    <a:p>
                      <a:pPr/>
                    </a:p>
                  </a:txBody>
                  <a:tcPr marL="0" marR="0" marB="0" marT="0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Microsoft Office User</dc:creator>
  <dc:title>PowerPoint Presentation</dc:title>
  <dcterms:created xsi:type="dcterms:W3CDTF">2021-06-08T07:16:03Z</dcterms:created>
  <dcterms:modified xsi:type="dcterms:W3CDTF">2021-06-08T07:16:03Z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2021-04-28T00:00:00Z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2021-06-08T00:00:00Z</vt:filetime>
  </property>
</Properties>
</file>