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67" r:id="rId2"/>
    <p:sldId id="334" r:id="rId3"/>
    <p:sldId id="337" r:id="rId4"/>
    <p:sldId id="333" r:id="rId5"/>
    <p:sldId id="357" r:id="rId6"/>
    <p:sldId id="336" r:id="rId7"/>
    <p:sldId id="375" r:id="rId8"/>
    <p:sldId id="335" r:id="rId9"/>
    <p:sldId id="376" r:id="rId10"/>
    <p:sldId id="377" r:id="rId11"/>
    <p:sldId id="378" r:id="rId12"/>
    <p:sldId id="379" r:id="rId13"/>
    <p:sldId id="380" r:id="rId14"/>
    <p:sldId id="382" r:id="rId15"/>
    <p:sldId id="383" r:id="rId16"/>
    <p:sldId id="384" r:id="rId17"/>
    <p:sldId id="385" r:id="rId18"/>
    <p:sldId id="348" r:id="rId19"/>
    <p:sldId id="349" r:id="rId20"/>
    <p:sldId id="340" r:id="rId21"/>
    <p:sldId id="347" r:id="rId22"/>
    <p:sldId id="355" r:id="rId23"/>
    <p:sldId id="370" r:id="rId24"/>
    <p:sldId id="358" r:id="rId25"/>
    <p:sldId id="371" r:id="rId26"/>
    <p:sldId id="372" r:id="rId27"/>
    <p:sldId id="327" r:id="rId28"/>
    <p:sldId id="322" r:id="rId29"/>
    <p:sldId id="388" r:id="rId30"/>
    <p:sldId id="389" r:id="rId3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B712"/>
    <a:srgbClr val="00B3B6"/>
    <a:srgbClr val="EE2F4D"/>
    <a:srgbClr val="FBB6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B1980-8800-46EA-8493-8E69960A7F7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id-ID"/>
        </a:p>
      </dgm:t>
    </dgm:pt>
    <dgm:pt modelId="{74BD3D07-C797-4832-8D0B-E2567AC56544}">
      <dgm:prSet phldrT="[Text]"/>
      <dgm:spPr>
        <a:solidFill>
          <a:srgbClr val="E08888"/>
        </a:solidFill>
      </dgm:spPr>
      <dgm:t>
        <a:bodyPr/>
        <a:lstStyle/>
        <a:p>
          <a:r>
            <a:rPr lang="id-ID" dirty="0">
              <a:solidFill>
                <a:schemeClr val="tx2"/>
              </a:solidFill>
              <a:latin typeface="Cambria" panose="02040503050406030204" pitchFamily="18" charset="0"/>
            </a:rPr>
            <a:t>FS3</a:t>
          </a:r>
        </a:p>
      </dgm:t>
    </dgm:pt>
    <dgm:pt modelId="{00AA3C70-07A8-4541-8818-13CC26EBFD96}" type="parTrans" cxnId="{8834D6AC-7787-4C00-904C-A27139052510}">
      <dgm:prSet/>
      <dgm:spPr/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B7FDD4B6-0033-42B1-9305-9A782C984812}" type="sibTrans" cxnId="{8834D6AC-7787-4C00-904C-A27139052510}">
      <dgm:prSet/>
      <dgm:spPr/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96095B95-6FB0-44C5-9BED-B27A7EF349E6}">
      <dgm:prSet phldrT="[Text]"/>
      <dgm:spPr>
        <a:solidFill>
          <a:srgbClr val="E08888"/>
        </a:solidFill>
        <a:ln>
          <a:noFill/>
        </a:ln>
      </dgm:spPr>
      <dgm:t>
        <a:bodyPr/>
        <a:lstStyle/>
        <a:p>
          <a:r>
            <a:rPr lang="id-ID" dirty="0">
              <a:solidFill>
                <a:schemeClr val="tx2"/>
              </a:solidFill>
              <a:latin typeface="Cambria" panose="02040503050406030204" pitchFamily="18" charset="0"/>
            </a:rPr>
            <a:t>Nama instansi</a:t>
          </a:r>
          <a:r>
            <a:rPr lang="en-US" dirty="0">
              <a:solidFill>
                <a:schemeClr val="tx2"/>
              </a:solidFill>
              <a:latin typeface="Cambria" panose="020405030504060302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Cambria" panose="02040503050406030204" pitchFamily="18" charset="0"/>
            </a:rPr>
            <a:t>penyelenggara</a:t>
          </a:r>
          <a:r>
            <a:rPr lang="en-US" dirty="0">
              <a:solidFill>
                <a:schemeClr val="tx2"/>
              </a:solidFill>
              <a:latin typeface="Cambria" panose="020405030504060302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Cambria" panose="02040503050406030204" pitchFamily="18" charset="0"/>
            </a:rPr>
            <a:t>survei</a:t>
          </a:r>
          <a:endParaRPr lang="id-ID" dirty="0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49A8B74C-1A33-49CD-916D-94637D9A55AC}" type="parTrans" cxnId="{9D11ECD6-0DB2-4CF2-930B-F9C1A8D3EC0C}">
      <dgm:prSet/>
      <dgm:spPr>
        <a:solidFill>
          <a:srgbClr val="D35241"/>
        </a:solidFill>
        <a:ln>
          <a:solidFill>
            <a:srgbClr val="D35241"/>
          </a:solidFill>
        </a:ln>
      </dgm:spPr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09603E75-A25B-4BE9-AE4F-E2B2C692907E}" type="sibTrans" cxnId="{9D11ECD6-0DB2-4CF2-930B-F9C1A8D3EC0C}">
      <dgm:prSet/>
      <dgm:spPr/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7464372A-7261-41F6-AC73-A5B753EE6E6D}">
      <dgm:prSet/>
      <dgm:spPr>
        <a:solidFill>
          <a:srgbClr val="E08888"/>
        </a:solidFill>
        <a:ln>
          <a:noFill/>
        </a:ln>
      </dgm:spPr>
      <dgm:t>
        <a:bodyPr/>
        <a:lstStyle/>
        <a:p>
          <a:r>
            <a:rPr lang="id-ID" dirty="0">
              <a:solidFill>
                <a:schemeClr val="tx2"/>
              </a:solidFill>
              <a:latin typeface="Cambria" panose="02040503050406030204" pitchFamily="18" charset="0"/>
            </a:rPr>
            <a:t>Judul</a:t>
          </a:r>
          <a:r>
            <a:rPr lang="en-US" dirty="0">
              <a:solidFill>
                <a:schemeClr val="tx2"/>
              </a:solidFill>
              <a:latin typeface="Cambria" panose="02040503050406030204" pitchFamily="18" charset="0"/>
            </a:rPr>
            <a:t> </a:t>
          </a:r>
          <a:r>
            <a:rPr lang="en-US" dirty="0" err="1">
              <a:solidFill>
                <a:schemeClr val="tx2"/>
              </a:solidFill>
              <a:latin typeface="Cambria" panose="02040503050406030204" pitchFamily="18" charset="0"/>
            </a:rPr>
            <a:t>survei</a:t>
          </a:r>
          <a:endParaRPr lang="en-US" dirty="0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9B864AAB-C004-4586-B385-5B4011FDD817}" type="parTrans" cxnId="{EEE784B8-57B8-4F0A-A3E1-54C5B8E0D371}">
      <dgm:prSet/>
      <dgm:spPr>
        <a:ln>
          <a:solidFill>
            <a:srgbClr val="D35241"/>
          </a:solidFill>
        </a:ln>
      </dgm:spPr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66ADCC24-29EF-414B-A13C-3E6B036CF88C}" type="sibTrans" cxnId="{EEE784B8-57B8-4F0A-A3E1-54C5B8E0D371}">
      <dgm:prSet/>
      <dgm:spPr/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DAD4E95A-752F-44E1-8A0A-D0BD2C9BE44E}">
      <dgm:prSet/>
      <dgm:spPr>
        <a:solidFill>
          <a:srgbClr val="E08888"/>
        </a:solidFill>
        <a:ln>
          <a:noFill/>
        </a:ln>
      </dgm:spPr>
      <dgm:t>
        <a:bodyPr/>
        <a:lstStyle/>
        <a:p>
          <a:r>
            <a:rPr lang="id-ID">
              <a:solidFill>
                <a:schemeClr val="tx2"/>
              </a:solidFill>
              <a:latin typeface="Cambria" panose="02040503050406030204" pitchFamily="18" charset="0"/>
            </a:rPr>
            <a:t>Tujuan survei</a:t>
          </a:r>
          <a:endParaRPr lang="en-US" dirty="0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342649E5-304C-4C8F-8941-7038C09D8848}" type="parTrans" cxnId="{5A143048-1123-4A17-AA11-8F94D6BDE857}">
      <dgm:prSet/>
      <dgm:spPr>
        <a:ln>
          <a:solidFill>
            <a:srgbClr val="D35241"/>
          </a:solidFill>
        </a:ln>
      </dgm:spPr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EA7863AE-3E8B-46B5-8BBA-C1E051FECB97}" type="sibTrans" cxnId="{5A143048-1123-4A17-AA11-8F94D6BDE857}">
      <dgm:prSet/>
      <dgm:spPr/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C41A6F9D-605A-441C-85C0-B99C59D94284}">
      <dgm:prSet/>
      <dgm:spPr>
        <a:solidFill>
          <a:srgbClr val="E08888"/>
        </a:solidFill>
        <a:ln>
          <a:noFill/>
        </a:ln>
      </dgm:spPr>
      <dgm:t>
        <a:bodyPr/>
        <a:lstStyle/>
        <a:p>
          <a:r>
            <a:rPr lang="id-ID" dirty="0">
              <a:solidFill>
                <a:schemeClr val="tx2"/>
              </a:solidFill>
              <a:latin typeface="Cambria" panose="02040503050406030204" pitchFamily="18" charset="0"/>
            </a:rPr>
            <a:t>Jenis data yang dikumpulkan</a:t>
          </a:r>
          <a:endParaRPr lang="en-US" dirty="0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0AFBB3BE-52B1-46F0-A0F4-40FA862176D0}" type="parTrans" cxnId="{666F16D7-BFE8-4CD5-B467-23F23326696D}">
      <dgm:prSet/>
      <dgm:spPr>
        <a:ln>
          <a:solidFill>
            <a:srgbClr val="D35241"/>
          </a:solidFill>
        </a:ln>
      </dgm:spPr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9A728358-96D6-43D9-BCE9-B2CD206870A8}" type="sibTrans" cxnId="{666F16D7-BFE8-4CD5-B467-23F23326696D}">
      <dgm:prSet/>
      <dgm:spPr/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3084D5DF-0BDD-42F9-9404-57DD68AB1004}">
      <dgm:prSet/>
      <dgm:spPr>
        <a:solidFill>
          <a:srgbClr val="E08888"/>
        </a:solidFill>
        <a:ln>
          <a:noFill/>
        </a:ln>
      </dgm:spPr>
      <dgm:t>
        <a:bodyPr/>
        <a:lstStyle/>
        <a:p>
          <a:r>
            <a:rPr lang="id-ID">
              <a:solidFill>
                <a:schemeClr val="tx2"/>
              </a:solidFill>
              <a:latin typeface="Cambria" panose="02040503050406030204" pitchFamily="18" charset="0"/>
            </a:rPr>
            <a:t>Wilayah kegiatan survei</a:t>
          </a:r>
          <a:endParaRPr lang="en-US" dirty="0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BB08E19F-4702-493F-89AF-CC979560B063}" type="parTrans" cxnId="{1FFC2CF2-9A0A-4782-B09C-46D86EA19C5E}">
      <dgm:prSet/>
      <dgm:spPr>
        <a:solidFill>
          <a:srgbClr val="D35241"/>
        </a:solidFill>
        <a:ln>
          <a:solidFill>
            <a:srgbClr val="D35241"/>
          </a:solidFill>
        </a:ln>
      </dgm:spPr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11C9A5C0-0F97-42FB-A1E1-8E38F28621E2}" type="sibTrans" cxnId="{1FFC2CF2-9A0A-4782-B09C-46D86EA19C5E}">
      <dgm:prSet/>
      <dgm:spPr/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EB8227A1-9984-4C6C-931C-18CC09D80253}">
      <dgm:prSet/>
      <dgm:spPr>
        <a:solidFill>
          <a:srgbClr val="E08888"/>
        </a:solidFill>
        <a:ln>
          <a:noFill/>
        </a:ln>
      </dgm:spPr>
      <dgm:t>
        <a:bodyPr/>
        <a:lstStyle/>
        <a:p>
          <a:r>
            <a:rPr lang="id-ID">
              <a:solidFill>
                <a:schemeClr val="tx2"/>
              </a:solidFill>
              <a:latin typeface="Cambria" panose="02040503050406030204" pitchFamily="18" charset="0"/>
            </a:rPr>
            <a:t>Metode statistik yang digunakan</a:t>
          </a:r>
          <a:endParaRPr lang="en-US" dirty="0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D199B4BE-3D88-4A48-B61A-0230DC27CA80}" type="parTrans" cxnId="{2D22C465-C0CA-4CFF-A730-9ECF39B2A5C0}">
      <dgm:prSet/>
      <dgm:spPr>
        <a:solidFill>
          <a:srgbClr val="D35241"/>
        </a:solidFill>
        <a:ln>
          <a:solidFill>
            <a:srgbClr val="D35241"/>
          </a:solidFill>
        </a:ln>
      </dgm:spPr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F0986925-A50F-4498-9749-3BAEC0E45DE1}" type="sibTrans" cxnId="{2D22C465-C0CA-4CFF-A730-9ECF39B2A5C0}">
      <dgm:prSet/>
      <dgm:spPr/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82DFEE9B-57B4-4944-A778-EC2D6ACA3730}">
      <dgm:prSet/>
      <dgm:spPr>
        <a:solidFill>
          <a:srgbClr val="E08888"/>
        </a:solidFill>
        <a:ln>
          <a:noFill/>
        </a:ln>
      </dgm:spPr>
      <dgm:t>
        <a:bodyPr/>
        <a:lstStyle/>
        <a:p>
          <a:r>
            <a:rPr lang="id-ID">
              <a:solidFill>
                <a:schemeClr val="tx2"/>
              </a:solidFill>
              <a:latin typeface="Cambria" panose="02040503050406030204" pitchFamily="18" charset="0"/>
            </a:rPr>
            <a:t>Objek populasi dan jumlah responden</a:t>
          </a:r>
          <a:endParaRPr lang="en-US" dirty="0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0078DAAA-A96D-4EB8-89F0-4A4ED2D730A5}" type="parTrans" cxnId="{DDC1E531-4DF0-449A-82AD-663307F4C9BB}">
      <dgm:prSet/>
      <dgm:spPr>
        <a:ln>
          <a:solidFill>
            <a:srgbClr val="D35241"/>
          </a:solidFill>
        </a:ln>
      </dgm:spPr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5A5B3F45-05CC-4185-B588-ABC33F76988D}" type="sibTrans" cxnId="{DDC1E531-4DF0-449A-82AD-663307F4C9BB}">
      <dgm:prSet/>
      <dgm:spPr/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47DDA703-55DA-4709-9C4E-33AFA99FC1F1}">
      <dgm:prSet/>
      <dgm:spPr>
        <a:solidFill>
          <a:srgbClr val="E08888"/>
        </a:solidFill>
        <a:ln>
          <a:noFill/>
        </a:ln>
      </dgm:spPr>
      <dgm:t>
        <a:bodyPr/>
        <a:lstStyle/>
        <a:p>
          <a:r>
            <a:rPr lang="id-ID">
              <a:solidFill>
                <a:schemeClr val="tx2"/>
              </a:solidFill>
              <a:latin typeface="Cambria" panose="02040503050406030204" pitchFamily="18" charset="0"/>
            </a:rPr>
            <a:t>Waktu pelaksanaan</a:t>
          </a:r>
          <a:r>
            <a:rPr lang="en-US">
              <a:solidFill>
                <a:schemeClr val="tx2"/>
              </a:solidFill>
              <a:latin typeface="Cambria" panose="02040503050406030204" pitchFamily="18" charset="0"/>
            </a:rPr>
            <a:t> survei</a:t>
          </a:r>
          <a:endParaRPr lang="en-US" dirty="0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0DDE8886-037F-4CF2-BB5E-0A4BFD09F5FF}" type="parTrans" cxnId="{CA937BE9-1A3D-4AB8-BDE7-E5D2D992FACA}">
      <dgm:prSet/>
      <dgm:spPr>
        <a:ln>
          <a:solidFill>
            <a:srgbClr val="D35241"/>
          </a:solidFill>
        </a:ln>
      </dgm:spPr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FE740DEC-2590-4D5D-A038-9967BD7A8D6F}" type="sibTrans" cxnId="{CA937BE9-1A3D-4AB8-BDE7-E5D2D992FACA}">
      <dgm:prSet/>
      <dgm:spPr/>
      <dgm:t>
        <a:bodyPr/>
        <a:lstStyle/>
        <a:p>
          <a:endParaRPr lang="id-ID">
            <a:solidFill>
              <a:schemeClr val="tx2"/>
            </a:solidFill>
            <a:latin typeface="Cambria" panose="02040503050406030204" pitchFamily="18" charset="0"/>
          </a:endParaRPr>
        </a:p>
      </dgm:t>
    </dgm:pt>
    <dgm:pt modelId="{F95A4CEA-8FF5-4A9B-A403-59129E5FC9AD}" type="pres">
      <dgm:prSet presAssocID="{CB4B1980-8800-46EA-8493-8E69960A7F76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4DEAE60-8DFF-4088-B722-00846542050B}" type="pres">
      <dgm:prSet presAssocID="{74BD3D07-C797-4832-8D0B-E2567AC56544}" presName="root1" presStyleCnt="0"/>
      <dgm:spPr/>
      <dgm:t>
        <a:bodyPr/>
        <a:lstStyle/>
        <a:p>
          <a:endParaRPr lang="id-ID"/>
        </a:p>
      </dgm:t>
    </dgm:pt>
    <dgm:pt modelId="{8ED6D73D-D451-4A96-8DDC-909F55B81531}" type="pres">
      <dgm:prSet presAssocID="{74BD3D07-C797-4832-8D0B-E2567AC5654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22E9462-7CA4-4050-B723-7ABB452B63F5}" type="pres">
      <dgm:prSet presAssocID="{74BD3D07-C797-4832-8D0B-E2567AC56544}" presName="level2hierChild" presStyleCnt="0"/>
      <dgm:spPr/>
      <dgm:t>
        <a:bodyPr/>
        <a:lstStyle/>
        <a:p>
          <a:endParaRPr lang="id-ID"/>
        </a:p>
      </dgm:t>
    </dgm:pt>
    <dgm:pt modelId="{7A803D7C-7E1B-4E67-B57F-BC6FC30D5CB6}" type="pres">
      <dgm:prSet presAssocID="{49A8B74C-1A33-49CD-916D-94637D9A55AC}" presName="conn2-1" presStyleLbl="parChTrans1D2" presStyleIdx="0" presStyleCnt="8"/>
      <dgm:spPr/>
      <dgm:t>
        <a:bodyPr/>
        <a:lstStyle/>
        <a:p>
          <a:endParaRPr lang="id-ID"/>
        </a:p>
      </dgm:t>
    </dgm:pt>
    <dgm:pt modelId="{AC854CFA-FAA0-438F-8C96-20B20F1C2FAB}" type="pres">
      <dgm:prSet presAssocID="{49A8B74C-1A33-49CD-916D-94637D9A55AC}" presName="connTx" presStyleLbl="parChTrans1D2" presStyleIdx="0" presStyleCnt="8"/>
      <dgm:spPr/>
      <dgm:t>
        <a:bodyPr/>
        <a:lstStyle/>
        <a:p>
          <a:endParaRPr lang="id-ID"/>
        </a:p>
      </dgm:t>
    </dgm:pt>
    <dgm:pt modelId="{C5E6CD72-3E0A-4B9C-B718-153B6017C887}" type="pres">
      <dgm:prSet presAssocID="{96095B95-6FB0-44C5-9BED-B27A7EF349E6}" presName="root2" presStyleCnt="0"/>
      <dgm:spPr/>
      <dgm:t>
        <a:bodyPr/>
        <a:lstStyle/>
        <a:p>
          <a:endParaRPr lang="id-ID"/>
        </a:p>
      </dgm:t>
    </dgm:pt>
    <dgm:pt modelId="{889B68A2-4EE8-4C32-B45F-A7EC1C487DC0}" type="pres">
      <dgm:prSet presAssocID="{96095B95-6FB0-44C5-9BED-B27A7EF349E6}" presName="LevelTwoTextNode" presStyleLbl="node2" presStyleIdx="0" presStyleCnt="8" custScaleX="30161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540388B-51FD-47A6-B3F2-FA6EFBE05E02}" type="pres">
      <dgm:prSet presAssocID="{96095B95-6FB0-44C5-9BED-B27A7EF349E6}" presName="level3hierChild" presStyleCnt="0"/>
      <dgm:spPr/>
      <dgm:t>
        <a:bodyPr/>
        <a:lstStyle/>
        <a:p>
          <a:endParaRPr lang="id-ID"/>
        </a:p>
      </dgm:t>
    </dgm:pt>
    <dgm:pt modelId="{8344B71C-9CC9-484A-A319-D7F685A31238}" type="pres">
      <dgm:prSet presAssocID="{9B864AAB-C004-4586-B385-5B4011FDD817}" presName="conn2-1" presStyleLbl="parChTrans1D2" presStyleIdx="1" presStyleCnt="8"/>
      <dgm:spPr/>
      <dgm:t>
        <a:bodyPr/>
        <a:lstStyle/>
        <a:p>
          <a:endParaRPr lang="id-ID"/>
        </a:p>
      </dgm:t>
    </dgm:pt>
    <dgm:pt modelId="{D2822F07-BB9B-41AA-BF23-E5F9608E07AD}" type="pres">
      <dgm:prSet presAssocID="{9B864AAB-C004-4586-B385-5B4011FDD817}" presName="connTx" presStyleLbl="parChTrans1D2" presStyleIdx="1" presStyleCnt="8"/>
      <dgm:spPr/>
      <dgm:t>
        <a:bodyPr/>
        <a:lstStyle/>
        <a:p>
          <a:endParaRPr lang="id-ID"/>
        </a:p>
      </dgm:t>
    </dgm:pt>
    <dgm:pt modelId="{FBFB2494-FA3D-41A8-83BA-A72220B42524}" type="pres">
      <dgm:prSet presAssocID="{7464372A-7261-41F6-AC73-A5B753EE6E6D}" presName="root2" presStyleCnt="0"/>
      <dgm:spPr/>
      <dgm:t>
        <a:bodyPr/>
        <a:lstStyle/>
        <a:p>
          <a:endParaRPr lang="id-ID"/>
        </a:p>
      </dgm:t>
    </dgm:pt>
    <dgm:pt modelId="{179EE7AE-8067-4DCE-9464-00DE242EF143}" type="pres">
      <dgm:prSet presAssocID="{7464372A-7261-41F6-AC73-A5B753EE6E6D}" presName="LevelTwoTextNode" presStyleLbl="node2" presStyleIdx="1" presStyleCnt="8" custScaleX="3029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D80803B-14AB-49B2-B2C1-8833EF052A30}" type="pres">
      <dgm:prSet presAssocID="{7464372A-7261-41F6-AC73-A5B753EE6E6D}" presName="level3hierChild" presStyleCnt="0"/>
      <dgm:spPr/>
      <dgm:t>
        <a:bodyPr/>
        <a:lstStyle/>
        <a:p>
          <a:endParaRPr lang="id-ID"/>
        </a:p>
      </dgm:t>
    </dgm:pt>
    <dgm:pt modelId="{721DAFAE-AC51-4E75-9A95-DA5D1C24837E}" type="pres">
      <dgm:prSet presAssocID="{342649E5-304C-4C8F-8941-7038C09D8848}" presName="conn2-1" presStyleLbl="parChTrans1D2" presStyleIdx="2" presStyleCnt="8"/>
      <dgm:spPr/>
      <dgm:t>
        <a:bodyPr/>
        <a:lstStyle/>
        <a:p>
          <a:endParaRPr lang="id-ID"/>
        </a:p>
      </dgm:t>
    </dgm:pt>
    <dgm:pt modelId="{25CE7DFD-D19F-448F-94F9-411E05D9F69B}" type="pres">
      <dgm:prSet presAssocID="{342649E5-304C-4C8F-8941-7038C09D8848}" presName="connTx" presStyleLbl="parChTrans1D2" presStyleIdx="2" presStyleCnt="8"/>
      <dgm:spPr/>
      <dgm:t>
        <a:bodyPr/>
        <a:lstStyle/>
        <a:p>
          <a:endParaRPr lang="id-ID"/>
        </a:p>
      </dgm:t>
    </dgm:pt>
    <dgm:pt modelId="{9D4EBCF0-19C7-43C1-B463-E45269E02071}" type="pres">
      <dgm:prSet presAssocID="{DAD4E95A-752F-44E1-8A0A-D0BD2C9BE44E}" presName="root2" presStyleCnt="0"/>
      <dgm:spPr/>
      <dgm:t>
        <a:bodyPr/>
        <a:lstStyle/>
        <a:p>
          <a:endParaRPr lang="id-ID"/>
        </a:p>
      </dgm:t>
    </dgm:pt>
    <dgm:pt modelId="{AD2C040E-46FA-4DEB-B842-F358B9C52DAD}" type="pres">
      <dgm:prSet presAssocID="{DAD4E95A-752F-44E1-8A0A-D0BD2C9BE44E}" presName="LevelTwoTextNode" presStyleLbl="node2" presStyleIdx="2" presStyleCnt="8" custScaleX="30284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34BB6D5-F63C-4CD2-A28E-6DD74175D2E3}" type="pres">
      <dgm:prSet presAssocID="{DAD4E95A-752F-44E1-8A0A-D0BD2C9BE44E}" presName="level3hierChild" presStyleCnt="0"/>
      <dgm:spPr/>
      <dgm:t>
        <a:bodyPr/>
        <a:lstStyle/>
        <a:p>
          <a:endParaRPr lang="id-ID"/>
        </a:p>
      </dgm:t>
    </dgm:pt>
    <dgm:pt modelId="{AF94C57D-8F8B-4CC1-873D-8779007FA94A}" type="pres">
      <dgm:prSet presAssocID="{0AFBB3BE-52B1-46F0-A0F4-40FA862176D0}" presName="conn2-1" presStyleLbl="parChTrans1D2" presStyleIdx="3" presStyleCnt="8"/>
      <dgm:spPr/>
      <dgm:t>
        <a:bodyPr/>
        <a:lstStyle/>
        <a:p>
          <a:endParaRPr lang="id-ID"/>
        </a:p>
      </dgm:t>
    </dgm:pt>
    <dgm:pt modelId="{6E97A7F9-3B76-4C13-B84D-F42D631E2C91}" type="pres">
      <dgm:prSet presAssocID="{0AFBB3BE-52B1-46F0-A0F4-40FA862176D0}" presName="connTx" presStyleLbl="parChTrans1D2" presStyleIdx="3" presStyleCnt="8"/>
      <dgm:spPr/>
      <dgm:t>
        <a:bodyPr/>
        <a:lstStyle/>
        <a:p>
          <a:endParaRPr lang="id-ID"/>
        </a:p>
      </dgm:t>
    </dgm:pt>
    <dgm:pt modelId="{0155A0F7-F7BB-4CA1-98B9-6C9E74CE24BF}" type="pres">
      <dgm:prSet presAssocID="{C41A6F9D-605A-441C-85C0-B99C59D94284}" presName="root2" presStyleCnt="0"/>
      <dgm:spPr/>
      <dgm:t>
        <a:bodyPr/>
        <a:lstStyle/>
        <a:p>
          <a:endParaRPr lang="id-ID"/>
        </a:p>
      </dgm:t>
    </dgm:pt>
    <dgm:pt modelId="{1B660682-0AE7-4B68-8A78-DB619E7D4A00}" type="pres">
      <dgm:prSet presAssocID="{C41A6F9D-605A-441C-85C0-B99C59D94284}" presName="LevelTwoTextNode" presStyleLbl="node2" presStyleIdx="3" presStyleCnt="8" custScaleX="3029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556B04E-5AA0-45EA-AC5F-9C0F79AA457E}" type="pres">
      <dgm:prSet presAssocID="{C41A6F9D-605A-441C-85C0-B99C59D94284}" presName="level3hierChild" presStyleCnt="0"/>
      <dgm:spPr/>
      <dgm:t>
        <a:bodyPr/>
        <a:lstStyle/>
        <a:p>
          <a:endParaRPr lang="id-ID"/>
        </a:p>
      </dgm:t>
    </dgm:pt>
    <dgm:pt modelId="{6177E1C0-B1FF-4968-AC3F-58F9A64A326A}" type="pres">
      <dgm:prSet presAssocID="{BB08E19F-4702-493F-89AF-CC979560B063}" presName="conn2-1" presStyleLbl="parChTrans1D2" presStyleIdx="4" presStyleCnt="8"/>
      <dgm:spPr/>
      <dgm:t>
        <a:bodyPr/>
        <a:lstStyle/>
        <a:p>
          <a:endParaRPr lang="id-ID"/>
        </a:p>
      </dgm:t>
    </dgm:pt>
    <dgm:pt modelId="{B2DC8C21-3181-49AC-B2DE-FE2250731AAC}" type="pres">
      <dgm:prSet presAssocID="{BB08E19F-4702-493F-89AF-CC979560B063}" presName="connTx" presStyleLbl="parChTrans1D2" presStyleIdx="4" presStyleCnt="8"/>
      <dgm:spPr/>
      <dgm:t>
        <a:bodyPr/>
        <a:lstStyle/>
        <a:p>
          <a:endParaRPr lang="id-ID"/>
        </a:p>
      </dgm:t>
    </dgm:pt>
    <dgm:pt modelId="{79B4D5A9-DD47-4769-B5F1-C25390DB293F}" type="pres">
      <dgm:prSet presAssocID="{3084D5DF-0BDD-42F9-9404-57DD68AB1004}" presName="root2" presStyleCnt="0"/>
      <dgm:spPr/>
      <dgm:t>
        <a:bodyPr/>
        <a:lstStyle/>
        <a:p>
          <a:endParaRPr lang="id-ID"/>
        </a:p>
      </dgm:t>
    </dgm:pt>
    <dgm:pt modelId="{28510386-CD63-4DE1-ABB3-73967DF93F44}" type="pres">
      <dgm:prSet presAssocID="{3084D5DF-0BDD-42F9-9404-57DD68AB1004}" presName="LevelTwoTextNode" presStyleLbl="node2" presStyleIdx="4" presStyleCnt="8" custScaleX="3029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D50B027-63C3-4180-9833-94E6D5FACA0D}" type="pres">
      <dgm:prSet presAssocID="{3084D5DF-0BDD-42F9-9404-57DD68AB1004}" presName="level3hierChild" presStyleCnt="0"/>
      <dgm:spPr/>
      <dgm:t>
        <a:bodyPr/>
        <a:lstStyle/>
        <a:p>
          <a:endParaRPr lang="id-ID"/>
        </a:p>
      </dgm:t>
    </dgm:pt>
    <dgm:pt modelId="{A35FF45C-2DFD-4B77-A00E-4A400EB6EBBB}" type="pres">
      <dgm:prSet presAssocID="{D199B4BE-3D88-4A48-B61A-0230DC27CA80}" presName="conn2-1" presStyleLbl="parChTrans1D2" presStyleIdx="5" presStyleCnt="8"/>
      <dgm:spPr/>
      <dgm:t>
        <a:bodyPr/>
        <a:lstStyle/>
        <a:p>
          <a:endParaRPr lang="id-ID"/>
        </a:p>
      </dgm:t>
    </dgm:pt>
    <dgm:pt modelId="{638A1E9D-E691-4A7A-A13C-339F57BBB98D}" type="pres">
      <dgm:prSet presAssocID="{D199B4BE-3D88-4A48-B61A-0230DC27CA80}" presName="connTx" presStyleLbl="parChTrans1D2" presStyleIdx="5" presStyleCnt="8"/>
      <dgm:spPr/>
      <dgm:t>
        <a:bodyPr/>
        <a:lstStyle/>
        <a:p>
          <a:endParaRPr lang="id-ID"/>
        </a:p>
      </dgm:t>
    </dgm:pt>
    <dgm:pt modelId="{8E4283F8-DBAC-4FCF-8D2B-22C15E919A8C}" type="pres">
      <dgm:prSet presAssocID="{EB8227A1-9984-4C6C-931C-18CC09D80253}" presName="root2" presStyleCnt="0"/>
      <dgm:spPr/>
      <dgm:t>
        <a:bodyPr/>
        <a:lstStyle/>
        <a:p>
          <a:endParaRPr lang="id-ID"/>
        </a:p>
      </dgm:t>
    </dgm:pt>
    <dgm:pt modelId="{F131A810-87D6-4095-853C-1EBA0ED869FC}" type="pres">
      <dgm:prSet presAssocID="{EB8227A1-9984-4C6C-931C-18CC09D80253}" presName="LevelTwoTextNode" presStyleLbl="node2" presStyleIdx="5" presStyleCnt="8" custScaleX="3029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02A80C3-6C05-48FD-99F3-125A6F7A9841}" type="pres">
      <dgm:prSet presAssocID="{EB8227A1-9984-4C6C-931C-18CC09D80253}" presName="level3hierChild" presStyleCnt="0"/>
      <dgm:spPr/>
      <dgm:t>
        <a:bodyPr/>
        <a:lstStyle/>
        <a:p>
          <a:endParaRPr lang="id-ID"/>
        </a:p>
      </dgm:t>
    </dgm:pt>
    <dgm:pt modelId="{52256CE2-0AC1-4CB2-AE3A-F40916F1A5F1}" type="pres">
      <dgm:prSet presAssocID="{0078DAAA-A96D-4EB8-89F0-4A4ED2D730A5}" presName="conn2-1" presStyleLbl="parChTrans1D2" presStyleIdx="6" presStyleCnt="8"/>
      <dgm:spPr/>
      <dgm:t>
        <a:bodyPr/>
        <a:lstStyle/>
        <a:p>
          <a:endParaRPr lang="id-ID"/>
        </a:p>
      </dgm:t>
    </dgm:pt>
    <dgm:pt modelId="{48098431-557C-435A-A95F-A72955A65F74}" type="pres">
      <dgm:prSet presAssocID="{0078DAAA-A96D-4EB8-89F0-4A4ED2D730A5}" presName="connTx" presStyleLbl="parChTrans1D2" presStyleIdx="6" presStyleCnt="8"/>
      <dgm:spPr/>
      <dgm:t>
        <a:bodyPr/>
        <a:lstStyle/>
        <a:p>
          <a:endParaRPr lang="id-ID"/>
        </a:p>
      </dgm:t>
    </dgm:pt>
    <dgm:pt modelId="{F6892436-05F2-4C39-AD01-36DA7844E212}" type="pres">
      <dgm:prSet presAssocID="{82DFEE9B-57B4-4944-A778-EC2D6ACA3730}" presName="root2" presStyleCnt="0"/>
      <dgm:spPr/>
      <dgm:t>
        <a:bodyPr/>
        <a:lstStyle/>
        <a:p>
          <a:endParaRPr lang="id-ID"/>
        </a:p>
      </dgm:t>
    </dgm:pt>
    <dgm:pt modelId="{01043CF7-3050-4AAC-932F-EC3BAB970A60}" type="pres">
      <dgm:prSet presAssocID="{82DFEE9B-57B4-4944-A778-EC2D6ACA3730}" presName="LevelTwoTextNode" presStyleLbl="node2" presStyleIdx="6" presStyleCnt="8" custScaleX="3029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B64E05B-25CF-4BED-B044-654C4388BEC2}" type="pres">
      <dgm:prSet presAssocID="{82DFEE9B-57B4-4944-A778-EC2D6ACA3730}" presName="level3hierChild" presStyleCnt="0"/>
      <dgm:spPr/>
      <dgm:t>
        <a:bodyPr/>
        <a:lstStyle/>
        <a:p>
          <a:endParaRPr lang="id-ID"/>
        </a:p>
      </dgm:t>
    </dgm:pt>
    <dgm:pt modelId="{F4AFB0B8-E35A-47DC-9347-63A58D94BD88}" type="pres">
      <dgm:prSet presAssocID="{0DDE8886-037F-4CF2-BB5E-0A4BFD09F5FF}" presName="conn2-1" presStyleLbl="parChTrans1D2" presStyleIdx="7" presStyleCnt="8"/>
      <dgm:spPr/>
      <dgm:t>
        <a:bodyPr/>
        <a:lstStyle/>
        <a:p>
          <a:endParaRPr lang="id-ID"/>
        </a:p>
      </dgm:t>
    </dgm:pt>
    <dgm:pt modelId="{56CF7838-E12A-47CC-8D65-F531C7AB1513}" type="pres">
      <dgm:prSet presAssocID="{0DDE8886-037F-4CF2-BB5E-0A4BFD09F5FF}" presName="connTx" presStyleLbl="parChTrans1D2" presStyleIdx="7" presStyleCnt="8"/>
      <dgm:spPr/>
      <dgm:t>
        <a:bodyPr/>
        <a:lstStyle/>
        <a:p>
          <a:endParaRPr lang="id-ID"/>
        </a:p>
      </dgm:t>
    </dgm:pt>
    <dgm:pt modelId="{81BA59BD-BACE-4DD0-9D5F-960A89EA16A5}" type="pres">
      <dgm:prSet presAssocID="{47DDA703-55DA-4709-9C4E-33AFA99FC1F1}" presName="root2" presStyleCnt="0"/>
      <dgm:spPr/>
      <dgm:t>
        <a:bodyPr/>
        <a:lstStyle/>
        <a:p>
          <a:endParaRPr lang="id-ID"/>
        </a:p>
      </dgm:t>
    </dgm:pt>
    <dgm:pt modelId="{C329AE66-84E6-4857-86FA-AF782327ABED}" type="pres">
      <dgm:prSet presAssocID="{47DDA703-55DA-4709-9C4E-33AFA99FC1F1}" presName="LevelTwoTextNode" presStyleLbl="node2" presStyleIdx="7" presStyleCnt="8" custScaleX="3029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7B8FB3C-17DF-42D9-9925-355B06CF7460}" type="pres">
      <dgm:prSet presAssocID="{47DDA703-55DA-4709-9C4E-33AFA99FC1F1}" presName="level3hierChild" presStyleCnt="0"/>
      <dgm:spPr/>
      <dgm:t>
        <a:bodyPr/>
        <a:lstStyle/>
        <a:p>
          <a:endParaRPr lang="id-ID"/>
        </a:p>
      </dgm:t>
    </dgm:pt>
  </dgm:ptLst>
  <dgm:cxnLst>
    <dgm:cxn modelId="{62DCFB85-77B0-4BD5-A5C8-967AB99BD7DF}" type="presOf" srcId="{EB8227A1-9984-4C6C-931C-18CC09D80253}" destId="{F131A810-87D6-4095-853C-1EBA0ED869FC}" srcOrd="0" destOrd="0" presId="urn:microsoft.com/office/officeart/2008/layout/HorizontalMultiLevelHierarchy"/>
    <dgm:cxn modelId="{F2B68EA5-D70D-49FB-A8DA-F7034768D26B}" type="presOf" srcId="{3084D5DF-0BDD-42F9-9404-57DD68AB1004}" destId="{28510386-CD63-4DE1-ABB3-73967DF93F44}" srcOrd="0" destOrd="0" presId="urn:microsoft.com/office/officeart/2008/layout/HorizontalMultiLevelHierarchy"/>
    <dgm:cxn modelId="{5B6A070B-34D9-4FBA-846A-1EA4ADAD003D}" type="presOf" srcId="{0DDE8886-037F-4CF2-BB5E-0A4BFD09F5FF}" destId="{F4AFB0B8-E35A-47DC-9347-63A58D94BD88}" srcOrd="0" destOrd="0" presId="urn:microsoft.com/office/officeart/2008/layout/HorizontalMultiLevelHierarchy"/>
    <dgm:cxn modelId="{DC8290BF-0633-4CBF-8FB3-D2B2CA06E52B}" type="presOf" srcId="{74BD3D07-C797-4832-8D0B-E2567AC56544}" destId="{8ED6D73D-D451-4A96-8DDC-909F55B81531}" srcOrd="0" destOrd="0" presId="urn:microsoft.com/office/officeart/2008/layout/HorizontalMultiLevelHierarchy"/>
    <dgm:cxn modelId="{666F16D7-BFE8-4CD5-B467-23F23326696D}" srcId="{74BD3D07-C797-4832-8D0B-E2567AC56544}" destId="{C41A6F9D-605A-441C-85C0-B99C59D94284}" srcOrd="3" destOrd="0" parTransId="{0AFBB3BE-52B1-46F0-A0F4-40FA862176D0}" sibTransId="{9A728358-96D6-43D9-BCE9-B2CD206870A8}"/>
    <dgm:cxn modelId="{8834D6AC-7787-4C00-904C-A27139052510}" srcId="{CB4B1980-8800-46EA-8493-8E69960A7F76}" destId="{74BD3D07-C797-4832-8D0B-E2567AC56544}" srcOrd="0" destOrd="0" parTransId="{00AA3C70-07A8-4541-8818-13CC26EBFD96}" sibTransId="{B7FDD4B6-0033-42B1-9305-9A782C984812}"/>
    <dgm:cxn modelId="{7D7ADE72-E822-4A85-915A-D992F05A1BF7}" type="presOf" srcId="{D199B4BE-3D88-4A48-B61A-0230DC27CA80}" destId="{A35FF45C-2DFD-4B77-A00E-4A400EB6EBBB}" srcOrd="0" destOrd="0" presId="urn:microsoft.com/office/officeart/2008/layout/HorizontalMultiLevelHierarchy"/>
    <dgm:cxn modelId="{706529D1-9B69-48BD-BCAD-B5AFBDEBCE86}" type="presOf" srcId="{0DDE8886-037F-4CF2-BB5E-0A4BFD09F5FF}" destId="{56CF7838-E12A-47CC-8D65-F531C7AB1513}" srcOrd="1" destOrd="0" presId="urn:microsoft.com/office/officeart/2008/layout/HorizontalMultiLevelHierarchy"/>
    <dgm:cxn modelId="{683A3C5B-CA69-462F-9501-CAA752D1539D}" type="presOf" srcId="{49A8B74C-1A33-49CD-916D-94637D9A55AC}" destId="{7A803D7C-7E1B-4E67-B57F-BC6FC30D5CB6}" srcOrd="0" destOrd="0" presId="urn:microsoft.com/office/officeart/2008/layout/HorizontalMultiLevelHierarchy"/>
    <dgm:cxn modelId="{EAFB6572-8256-4595-89F9-8CB60FB19430}" type="presOf" srcId="{BB08E19F-4702-493F-89AF-CC979560B063}" destId="{6177E1C0-B1FF-4968-AC3F-58F9A64A326A}" srcOrd="0" destOrd="0" presId="urn:microsoft.com/office/officeart/2008/layout/HorizontalMultiLevelHierarchy"/>
    <dgm:cxn modelId="{CB2290B0-9CC0-4E30-B321-7ECFBD5D0CFF}" type="presOf" srcId="{96095B95-6FB0-44C5-9BED-B27A7EF349E6}" destId="{889B68A2-4EE8-4C32-B45F-A7EC1C487DC0}" srcOrd="0" destOrd="0" presId="urn:microsoft.com/office/officeart/2008/layout/HorizontalMultiLevelHierarchy"/>
    <dgm:cxn modelId="{99353977-34F2-45B5-969B-9CA4D473654D}" type="presOf" srcId="{D199B4BE-3D88-4A48-B61A-0230DC27CA80}" destId="{638A1E9D-E691-4A7A-A13C-339F57BBB98D}" srcOrd="1" destOrd="0" presId="urn:microsoft.com/office/officeart/2008/layout/HorizontalMultiLevelHierarchy"/>
    <dgm:cxn modelId="{9D11ECD6-0DB2-4CF2-930B-F9C1A8D3EC0C}" srcId="{74BD3D07-C797-4832-8D0B-E2567AC56544}" destId="{96095B95-6FB0-44C5-9BED-B27A7EF349E6}" srcOrd="0" destOrd="0" parTransId="{49A8B74C-1A33-49CD-916D-94637D9A55AC}" sibTransId="{09603E75-A25B-4BE9-AE4F-E2B2C692907E}"/>
    <dgm:cxn modelId="{3F9B6195-8F5C-4D67-BC79-8C6761F3E812}" type="presOf" srcId="{0AFBB3BE-52B1-46F0-A0F4-40FA862176D0}" destId="{AF94C57D-8F8B-4CC1-873D-8779007FA94A}" srcOrd="0" destOrd="0" presId="urn:microsoft.com/office/officeart/2008/layout/HorizontalMultiLevelHierarchy"/>
    <dgm:cxn modelId="{D3AFED56-321F-46AB-889D-B8A537733745}" type="presOf" srcId="{0078DAAA-A96D-4EB8-89F0-4A4ED2D730A5}" destId="{52256CE2-0AC1-4CB2-AE3A-F40916F1A5F1}" srcOrd="0" destOrd="0" presId="urn:microsoft.com/office/officeart/2008/layout/HorizontalMultiLevelHierarchy"/>
    <dgm:cxn modelId="{01EB5B94-DBAC-46F7-B29C-90D7D6167831}" type="presOf" srcId="{BB08E19F-4702-493F-89AF-CC979560B063}" destId="{B2DC8C21-3181-49AC-B2DE-FE2250731AAC}" srcOrd="1" destOrd="0" presId="urn:microsoft.com/office/officeart/2008/layout/HorizontalMultiLevelHierarchy"/>
    <dgm:cxn modelId="{DDC1E531-4DF0-449A-82AD-663307F4C9BB}" srcId="{74BD3D07-C797-4832-8D0B-E2567AC56544}" destId="{82DFEE9B-57B4-4944-A778-EC2D6ACA3730}" srcOrd="6" destOrd="0" parTransId="{0078DAAA-A96D-4EB8-89F0-4A4ED2D730A5}" sibTransId="{5A5B3F45-05CC-4185-B588-ABC33F76988D}"/>
    <dgm:cxn modelId="{CA937BE9-1A3D-4AB8-BDE7-E5D2D992FACA}" srcId="{74BD3D07-C797-4832-8D0B-E2567AC56544}" destId="{47DDA703-55DA-4709-9C4E-33AFA99FC1F1}" srcOrd="7" destOrd="0" parTransId="{0DDE8886-037F-4CF2-BB5E-0A4BFD09F5FF}" sibTransId="{FE740DEC-2590-4D5D-A038-9967BD7A8D6F}"/>
    <dgm:cxn modelId="{EEE784B8-57B8-4F0A-A3E1-54C5B8E0D371}" srcId="{74BD3D07-C797-4832-8D0B-E2567AC56544}" destId="{7464372A-7261-41F6-AC73-A5B753EE6E6D}" srcOrd="1" destOrd="0" parTransId="{9B864AAB-C004-4586-B385-5B4011FDD817}" sibTransId="{66ADCC24-29EF-414B-A13C-3E6B036CF88C}"/>
    <dgm:cxn modelId="{8B2F796E-E04A-4D7C-A86E-DEC5DF12ECE2}" type="presOf" srcId="{47DDA703-55DA-4709-9C4E-33AFA99FC1F1}" destId="{C329AE66-84E6-4857-86FA-AF782327ABED}" srcOrd="0" destOrd="0" presId="urn:microsoft.com/office/officeart/2008/layout/HorizontalMultiLevelHierarchy"/>
    <dgm:cxn modelId="{46E2E15F-638A-467B-9CA2-1AC9E8B7B8C3}" type="presOf" srcId="{9B864AAB-C004-4586-B385-5B4011FDD817}" destId="{D2822F07-BB9B-41AA-BF23-E5F9608E07AD}" srcOrd="1" destOrd="0" presId="urn:microsoft.com/office/officeart/2008/layout/HorizontalMultiLevelHierarchy"/>
    <dgm:cxn modelId="{BF87C1FF-F40C-4D47-9182-47ED061E72DA}" type="presOf" srcId="{0078DAAA-A96D-4EB8-89F0-4A4ED2D730A5}" destId="{48098431-557C-435A-A95F-A72955A65F74}" srcOrd="1" destOrd="0" presId="urn:microsoft.com/office/officeart/2008/layout/HorizontalMultiLevelHierarchy"/>
    <dgm:cxn modelId="{1FFC2CF2-9A0A-4782-B09C-46D86EA19C5E}" srcId="{74BD3D07-C797-4832-8D0B-E2567AC56544}" destId="{3084D5DF-0BDD-42F9-9404-57DD68AB1004}" srcOrd="4" destOrd="0" parTransId="{BB08E19F-4702-493F-89AF-CC979560B063}" sibTransId="{11C9A5C0-0F97-42FB-A1E1-8E38F28621E2}"/>
    <dgm:cxn modelId="{520049D5-798B-4CC9-8395-BC6B8493E72D}" type="presOf" srcId="{0AFBB3BE-52B1-46F0-A0F4-40FA862176D0}" destId="{6E97A7F9-3B76-4C13-B84D-F42D631E2C91}" srcOrd="1" destOrd="0" presId="urn:microsoft.com/office/officeart/2008/layout/HorizontalMultiLevelHierarchy"/>
    <dgm:cxn modelId="{627398A0-D75D-4B26-8E3B-A5D2C8E9CC4F}" type="presOf" srcId="{82DFEE9B-57B4-4944-A778-EC2D6ACA3730}" destId="{01043CF7-3050-4AAC-932F-EC3BAB970A60}" srcOrd="0" destOrd="0" presId="urn:microsoft.com/office/officeart/2008/layout/HorizontalMultiLevelHierarchy"/>
    <dgm:cxn modelId="{E4994EB2-1876-4905-8671-2A671E8D843E}" type="presOf" srcId="{C41A6F9D-605A-441C-85C0-B99C59D94284}" destId="{1B660682-0AE7-4B68-8A78-DB619E7D4A00}" srcOrd="0" destOrd="0" presId="urn:microsoft.com/office/officeart/2008/layout/HorizontalMultiLevelHierarchy"/>
    <dgm:cxn modelId="{2D22C465-C0CA-4CFF-A730-9ECF39B2A5C0}" srcId="{74BD3D07-C797-4832-8D0B-E2567AC56544}" destId="{EB8227A1-9984-4C6C-931C-18CC09D80253}" srcOrd="5" destOrd="0" parTransId="{D199B4BE-3D88-4A48-B61A-0230DC27CA80}" sibTransId="{F0986925-A50F-4498-9749-3BAEC0E45DE1}"/>
    <dgm:cxn modelId="{0489FBF7-357F-46B8-A166-9A9315A4FFEA}" type="presOf" srcId="{342649E5-304C-4C8F-8941-7038C09D8848}" destId="{721DAFAE-AC51-4E75-9A95-DA5D1C24837E}" srcOrd="0" destOrd="0" presId="urn:microsoft.com/office/officeart/2008/layout/HorizontalMultiLevelHierarchy"/>
    <dgm:cxn modelId="{E7203B6A-9AA2-4F97-8E23-744CA78B596E}" type="presOf" srcId="{CB4B1980-8800-46EA-8493-8E69960A7F76}" destId="{F95A4CEA-8FF5-4A9B-A403-59129E5FC9AD}" srcOrd="0" destOrd="0" presId="urn:microsoft.com/office/officeart/2008/layout/HorizontalMultiLevelHierarchy"/>
    <dgm:cxn modelId="{E5751FB6-B4FE-4F5D-8B4A-138C7F01F7A9}" type="presOf" srcId="{DAD4E95A-752F-44E1-8A0A-D0BD2C9BE44E}" destId="{AD2C040E-46FA-4DEB-B842-F358B9C52DAD}" srcOrd="0" destOrd="0" presId="urn:microsoft.com/office/officeart/2008/layout/HorizontalMultiLevelHierarchy"/>
    <dgm:cxn modelId="{E20066BA-3D02-412C-928B-C846CA176B20}" type="presOf" srcId="{7464372A-7261-41F6-AC73-A5B753EE6E6D}" destId="{179EE7AE-8067-4DCE-9464-00DE242EF143}" srcOrd="0" destOrd="0" presId="urn:microsoft.com/office/officeart/2008/layout/HorizontalMultiLevelHierarchy"/>
    <dgm:cxn modelId="{4E3AD16C-E48D-4492-9E42-B88A36FB81F7}" type="presOf" srcId="{342649E5-304C-4C8F-8941-7038C09D8848}" destId="{25CE7DFD-D19F-448F-94F9-411E05D9F69B}" srcOrd="1" destOrd="0" presId="urn:microsoft.com/office/officeart/2008/layout/HorizontalMultiLevelHierarchy"/>
    <dgm:cxn modelId="{5A143048-1123-4A17-AA11-8F94D6BDE857}" srcId="{74BD3D07-C797-4832-8D0B-E2567AC56544}" destId="{DAD4E95A-752F-44E1-8A0A-D0BD2C9BE44E}" srcOrd="2" destOrd="0" parTransId="{342649E5-304C-4C8F-8941-7038C09D8848}" sibTransId="{EA7863AE-3E8B-46B5-8BBA-C1E051FECB97}"/>
    <dgm:cxn modelId="{3410950E-1494-4EDA-935E-3FF837AAB321}" type="presOf" srcId="{49A8B74C-1A33-49CD-916D-94637D9A55AC}" destId="{AC854CFA-FAA0-438F-8C96-20B20F1C2FAB}" srcOrd="1" destOrd="0" presId="urn:microsoft.com/office/officeart/2008/layout/HorizontalMultiLevelHierarchy"/>
    <dgm:cxn modelId="{5D4EC532-704F-4765-AB8F-8408278CC503}" type="presOf" srcId="{9B864AAB-C004-4586-B385-5B4011FDD817}" destId="{8344B71C-9CC9-484A-A319-D7F685A31238}" srcOrd="0" destOrd="0" presId="urn:microsoft.com/office/officeart/2008/layout/HorizontalMultiLevelHierarchy"/>
    <dgm:cxn modelId="{67A60666-11C4-4429-A399-54AB2153212D}" type="presParOf" srcId="{F95A4CEA-8FF5-4A9B-A403-59129E5FC9AD}" destId="{34DEAE60-8DFF-4088-B722-00846542050B}" srcOrd="0" destOrd="0" presId="urn:microsoft.com/office/officeart/2008/layout/HorizontalMultiLevelHierarchy"/>
    <dgm:cxn modelId="{47ECC1D5-8A36-48A3-B7EC-DF338A2EEBB2}" type="presParOf" srcId="{34DEAE60-8DFF-4088-B722-00846542050B}" destId="{8ED6D73D-D451-4A96-8DDC-909F55B81531}" srcOrd="0" destOrd="0" presId="urn:microsoft.com/office/officeart/2008/layout/HorizontalMultiLevelHierarchy"/>
    <dgm:cxn modelId="{A0851916-71A8-428C-BC49-90CC66C9BFC1}" type="presParOf" srcId="{34DEAE60-8DFF-4088-B722-00846542050B}" destId="{D22E9462-7CA4-4050-B723-7ABB452B63F5}" srcOrd="1" destOrd="0" presId="urn:microsoft.com/office/officeart/2008/layout/HorizontalMultiLevelHierarchy"/>
    <dgm:cxn modelId="{03B2ABC8-A2B1-4056-B5D1-EAB7CF6246CD}" type="presParOf" srcId="{D22E9462-7CA4-4050-B723-7ABB452B63F5}" destId="{7A803D7C-7E1B-4E67-B57F-BC6FC30D5CB6}" srcOrd="0" destOrd="0" presId="urn:microsoft.com/office/officeart/2008/layout/HorizontalMultiLevelHierarchy"/>
    <dgm:cxn modelId="{0DC02A7A-A113-4376-A4CB-A55DF16DED6A}" type="presParOf" srcId="{7A803D7C-7E1B-4E67-B57F-BC6FC30D5CB6}" destId="{AC854CFA-FAA0-438F-8C96-20B20F1C2FAB}" srcOrd="0" destOrd="0" presId="urn:microsoft.com/office/officeart/2008/layout/HorizontalMultiLevelHierarchy"/>
    <dgm:cxn modelId="{53085149-F24A-4C58-9576-36B5B0B72EE6}" type="presParOf" srcId="{D22E9462-7CA4-4050-B723-7ABB452B63F5}" destId="{C5E6CD72-3E0A-4B9C-B718-153B6017C887}" srcOrd="1" destOrd="0" presId="urn:microsoft.com/office/officeart/2008/layout/HorizontalMultiLevelHierarchy"/>
    <dgm:cxn modelId="{726C01C8-921F-4004-AAC0-CC1BAAA99C95}" type="presParOf" srcId="{C5E6CD72-3E0A-4B9C-B718-153B6017C887}" destId="{889B68A2-4EE8-4C32-B45F-A7EC1C487DC0}" srcOrd="0" destOrd="0" presId="urn:microsoft.com/office/officeart/2008/layout/HorizontalMultiLevelHierarchy"/>
    <dgm:cxn modelId="{7F6D9134-6105-410A-9629-BAF9E9241784}" type="presParOf" srcId="{C5E6CD72-3E0A-4B9C-B718-153B6017C887}" destId="{A540388B-51FD-47A6-B3F2-FA6EFBE05E02}" srcOrd="1" destOrd="0" presId="urn:microsoft.com/office/officeart/2008/layout/HorizontalMultiLevelHierarchy"/>
    <dgm:cxn modelId="{F4D28EF7-2C07-4237-B061-5323A4169765}" type="presParOf" srcId="{D22E9462-7CA4-4050-B723-7ABB452B63F5}" destId="{8344B71C-9CC9-484A-A319-D7F685A31238}" srcOrd="2" destOrd="0" presId="urn:microsoft.com/office/officeart/2008/layout/HorizontalMultiLevelHierarchy"/>
    <dgm:cxn modelId="{2C56A22F-1EB0-4A43-84E5-1FF39A2881D5}" type="presParOf" srcId="{8344B71C-9CC9-484A-A319-D7F685A31238}" destId="{D2822F07-BB9B-41AA-BF23-E5F9608E07AD}" srcOrd="0" destOrd="0" presId="urn:microsoft.com/office/officeart/2008/layout/HorizontalMultiLevelHierarchy"/>
    <dgm:cxn modelId="{41F2EC1B-2AF8-4EFA-9B24-3E2BE622FD57}" type="presParOf" srcId="{D22E9462-7CA4-4050-B723-7ABB452B63F5}" destId="{FBFB2494-FA3D-41A8-83BA-A72220B42524}" srcOrd="3" destOrd="0" presId="urn:microsoft.com/office/officeart/2008/layout/HorizontalMultiLevelHierarchy"/>
    <dgm:cxn modelId="{9DA5771F-6EE0-4F8C-9F78-721E787A39AC}" type="presParOf" srcId="{FBFB2494-FA3D-41A8-83BA-A72220B42524}" destId="{179EE7AE-8067-4DCE-9464-00DE242EF143}" srcOrd="0" destOrd="0" presId="urn:microsoft.com/office/officeart/2008/layout/HorizontalMultiLevelHierarchy"/>
    <dgm:cxn modelId="{FA44A071-357B-4F05-B7B9-B4C705EF8F20}" type="presParOf" srcId="{FBFB2494-FA3D-41A8-83BA-A72220B42524}" destId="{AD80803B-14AB-49B2-B2C1-8833EF052A30}" srcOrd="1" destOrd="0" presId="urn:microsoft.com/office/officeart/2008/layout/HorizontalMultiLevelHierarchy"/>
    <dgm:cxn modelId="{D087D5B0-5C4B-4924-A652-7E9F10B7A553}" type="presParOf" srcId="{D22E9462-7CA4-4050-B723-7ABB452B63F5}" destId="{721DAFAE-AC51-4E75-9A95-DA5D1C24837E}" srcOrd="4" destOrd="0" presId="urn:microsoft.com/office/officeart/2008/layout/HorizontalMultiLevelHierarchy"/>
    <dgm:cxn modelId="{294131B4-FEC3-42D6-AC6F-02C54158D0D7}" type="presParOf" srcId="{721DAFAE-AC51-4E75-9A95-DA5D1C24837E}" destId="{25CE7DFD-D19F-448F-94F9-411E05D9F69B}" srcOrd="0" destOrd="0" presId="urn:microsoft.com/office/officeart/2008/layout/HorizontalMultiLevelHierarchy"/>
    <dgm:cxn modelId="{706CDFDC-C4FB-463B-8A1C-117CBC66EFA2}" type="presParOf" srcId="{D22E9462-7CA4-4050-B723-7ABB452B63F5}" destId="{9D4EBCF0-19C7-43C1-B463-E45269E02071}" srcOrd="5" destOrd="0" presId="urn:microsoft.com/office/officeart/2008/layout/HorizontalMultiLevelHierarchy"/>
    <dgm:cxn modelId="{962A86BA-2FE8-4237-B0FD-CF1B10384762}" type="presParOf" srcId="{9D4EBCF0-19C7-43C1-B463-E45269E02071}" destId="{AD2C040E-46FA-4DEB-B842-F358B9C52DAD}" srcOrd="0" destOrd="0" presId="urn:microsoft.com/office/officeart/2008/layout/HorizontalMultiLevelHierarchy"/>
    <dgm:cxn modelId="{ED756C7A-40B7-44D6-B806-13800CA17B72}" type="presParOf" srcId="{9D4EBCF0-19C7-43C1-B463-E45269E02071}" destId="{D34BB6D5-F63C-4CD2-A28E-6DD74175D2E3}" srcOrd="1" destOrd="0" presId="urn:microsoft.com/office/officeart/2008/layout/HorizontalMultiLevelHierarchy"/>
    <dgm:cxn modelId="{D8A3BE9F-CA3A-4E6A-9FBE-FCEF1DA684D2}" type="presParOf" srcId="{D22E9462-7CA4-4050-B723-7ABB452B63F5}" destId="{AF94C57D-8F8B-4CC1-873D-8779007FA94A}" srcOrd="6" destOrd="0" presId="urn:microsoft.com/office/officeart/2008/layout/HorizontalMultiLevelHierarchy"/>
    <dgm:cxn modelId="{7750723B-07C2-4020-9218-C0CB83A6CBD4}" type="presParOf" srcId="{AF94C57D-8F8B-4CC1-873D-8779007FA94A}" destId="{6E97A7F9-3B76-4C13-B84D-F42D631E2C91}" srcOrd="0" destOrd="0" presId="urn:microsoft.com/office/officeart/2008/layout/HorizontalMultiLevelHierarchy"/>
    <dgm:cxn modelId="{904C8446-9FC9-4273-AD50-076F767AB021}" type="presParOf" srcId="{D22E9462-7CA4-4050-B723-7ABB452B63F5}" destId="{0155A0F7-F7BB-4CA1-98B9-6C9E74CE24BF}" srcOrd="7" destOrd="0" presId="urn:microsoft.com/office/officeart/2008/layout/HorizontalMultiLevelHierarchy"/>
    <dgm:cxn modelId="{10AACFC1-74DB-43AA-9CC4-137435F0F61A}" type="presParOf" srcId="{0155A0F7-F7BB-4CA1-98B9-6C9E74CE24BF}" destId="{1B660682-0AE7-4B68-8A78-DB619E7D4A00}" srcOrd="0" destOrd="0" presId="urn:microsoft.com/office/officeart/2008/layout/HorizontalMultiLevelHierarchy"/>
    <dgm:cxn modelId="{27992DA1-073D-4917-AF82-0F3A3A1A47B4}" type="presParOf" srcId="{0155A0F7-F7BB-4CA1-98B9-6C9E74CE24BF}" destId="{5556B04E-5AA0-45EA-AC5F-9C0F79AA457E}" srcOrd="1" destOrd="0" presId="urn:microsoft.com/office/officeart/2008/layout/HorizontalMultiLevelHierarchy"/>
    <dgm:cxn modelId="{3A2F400E-60CE-42AD-8D37-4D139915EA67}" type="presParOf" srcId="{D22E9462-7CA4-4050-B723-7ABB452B63F5}" destId="{6177E1C0-B1FF-4968-AC3F-58F9A64A326A}" srcOrd="8" destOrd="0" presId="urn:microsoft.com/office/officeart/2008/layout/HorizontalMultiLevelHierarchy"/>
    <dgm:cxn modelId="{863A8B30-971C-4FE2-8D0C-B9F2E8A3FDA0}" type="presParOf" srcId="{6177E1C0-B1FF-4968-AC3F-58F9A64A326A}" destId="{B2DC8C21-3181-49AC-B2DE-FE2250731AAC}" srcOrd="0" destOrd="0" presId="urn:microsoft.com/office/officeart/2008/layout/HorizontalMultiLevelHierarchy"/>
    <dgm:cxn modelId="{682090D3-1C22-4F31-B7C6-F5BF64D4E497}" type="presParOf" srcId="{D22E9462-7CA4-4050-B723-7ABB452B63F5}" destId="{79B4D5A9-DD47-4769-B5F1-C25390DB293F}" srcOrd="9" destOrd="0" presId="urn:microsoft.com/office/officeart/2008/layout/HorizontalMultiLevelHierarchy"/>
    <dgm:cxn modelId="{519AB2D8-1529-4992-A916-94CA8F978F09}" type="presParOf" srcId="{79B4D5A9-DD47-4769-B5F1-C25390DB293F}" destId="{28510386-CD63-4DE1-ABB3-73967DF93F44}" srcOrd="0" destOrd="0" presId="urn:microsoft.com/office/officeart/2008/layout/HorizontalMultiLevelHierarchy"/>
    <dgm:cxn modelId="{685F70DC-BB79-4EE4-9F21-86D315496256}" type="presParOf" srcId="{79B4D5A9-DD47-4769-B5F1-C25390DB293F}" destId="{4D50B027-63C3-4180-9833-94E6D5FACA0D}" srcOrd="1" destOrd="0" presId="urn:microsoft.com/office/officeart/2008/layout/HorizontalMultiLevelHierarchy"/>
    <dgm:cxn modelId="{F2D6D5ED-A9F0-4794-A260-F4A3FFD151D0}" type="presParOf" srcId="{D22E9462-7CA4-4050-B723-7ABB452B63F5}" destId="{A35FF45C-2DFD-4B77-A00E-4A400EB6EBBB}" srcOrd="10" destOrd="0" presId="urn:microsoft.com/office/officeart/2008/layout/HorizontalMultiLevelHierarchy"/>
    <dgm:cxn modelId="{54C0F7E3-66A3-4F06-BEAA-4BD8C1B9744D}" type="presParOf" srcId="{A35FF45C-2DFD-4B77-A00E-4A400EB6EBBB}" destId="{638A1E9D-E691-4A7A-A13C-339F57BBB98D}" srcOrd="0" destOrd="0" presId="urn:microsoft.com/office/officeart/2008/layout/HorizontalMultiLevelHierarchy"/>
    <dgm:cxn modelId="{14708268-AD22-4592-81A3-AB55692D86C9}" type="presParOf" srcId="{D22E9462-7CA4-4050-B723-7ABB452B63F5}" destId="{8E4283F8-DBAC-4FCF-8D2B-22C15E919A8C}" srcOrd="11" destOrd="0" presId="urn:microsoft.com/office/officeart/2008/layout/HorizontalMultiLevelHierarchy"/>
    <dgm:cxn modelId="{661F637B-5683-4E74-89FB-C89994C0D231}" type="presParOf" srcId="{8E4283F8-DBAC-4FCF-8D2B-22C15E919A8C}" destId="{F131A810-87D6-4095-853C-1EBA0ED869FC}" srcOrd="0" destOrd="0" presId="urn:microsoft.com/office/officeart/2008/layout/HorizontalMultiLevelHierarchy"/>
    <dgm:cxn modelId="{0F806020-D455-4BB9-8B2C-E8759DCF9485}" type="presParOf" srcId="{8E4283F8-DBAC-4FCF-8D2B-22C15E919A8C}" destId="{E02A80C3-6C05-48FD-99F3-125A6F7A9841}" srcOrd="1" destOrd="0" presId="urn:microsoft.com/office/officeart/2008/layout/HorizontalMultiLevelHierarchy"/>
    <dgm:cxn modelId="{46CF8C35-663E-46CB-B117-3606061D04BF}" type="presParOf" srcId="{D22E9462-7CA4-4050-B723-7ABB452B63F5}" destId="{52256CE2-0AC1-4CB2-AE3A-F40916F1A5F1}" srcOrd="12" destOrd="0" presId="urn:microsoft.com/office/officeart/2008/layout/HorizontalMultiLevelHierarchy"/>
    <dgm:cxn modelId="{17E1972D-A6B3-4F7A-9128-9EB9BC058591}" type="presParOf" srcId="{52256CE2-0AC1-4CB2-AE3A-F40916F1A5F1}" destId="{48098431-557C-435A-A95F-A72955A65F74}" srcOrd="0" destOrd="0" presId="urn:microsoft.com/office/officeart/2008/layout/HorizontalMultiLevelHierarchy"/>
    <dgm:cxn modelId="{66C85F81-8EFA-4C17-9956-ADDF35E0997F}" type="presParOf" srcId="{D22E9462-7CA4-4050-B723-7ABB452B63F5}" destId="{F6892436-05F2-4C39-AD01-36DA7844E212}" srcOrd="13" destOrd="0" presId="urn:microsoft.com/office/officeart/2008/layout/HorizontalMultiLevelHierarchy"/>
    <dgm:cxn modelId="{56A8BA33-90D7-48BC-950E-0D69048B9153}" type="presParOf" srcId="{F6892436-05F2-4C39-AD01-36DA7844E212}" destId="{01043CF7-3050-4AAC-932F-EC3BAB970A60}" srcOrd="0" destOrd="0" presId="urn:microsoft.com/office/officeart/2008/layout/HorizontalMultiLevelHierarchy"/>
    <dgm:cxn modelId="{3CA136DB-0DEF-4E5A-8489-C393F812EAA5}" type="presParOf" srcId="{F6892436-05F2-4C39-AD01-36DA7844E212}" destId="{DB64E05B-25CF-4BED-B044-654C4388BEC2}" srcOrd="1" destOrd="0" presId="urn:microsoft.com/office/officeart/2008/layout/HorizontalMultiLevelHierarchy"/>
    <dgm:cxn modelId="{E1849FB8-EB6C-46C0-9A74-5EEA675439D3}" type="presParOf" srcId="{D22E9462-7CA4-4050-B723-7ABB452B63F5}" destId="{F4AFB0B8-E35A-47DC-9347-63A58D94BD88}" srcOrd="14" destOrd="0" presId="urn:microsoft.com/office/officeart/2008/layout/HorizontalMultiLevelHierarchy"/>
    <dgm:cxn modelId="{D8D3E872-B6CE-49E7-8073-1F599A4106D1}" type="presParOf" srcId="{F4AFB0B8-E35A-47DC-9347-63A58D94BD88}" destId="{56CF7838-E12A-47CC-8D65-F531C7AB1513}" srcOrd="0" destOrd="0" presId="urn:microsoft.com/office/officeart/2008/layout/HorizontalMultiLevelHierarchy"/>
    <dgm:cxn modelId="{83DF624C-A4E9-40B0-9DF4-D21B2503559F}" type="presParOf" srcId="{D22E9462-7CA4-4050-B723-7ABB452B63F5}" destId="{81BA59BD-BACE-4DD0-9D5F-960A89EA16A5}" srcOrd="15" destOrd="0" presId="urn:microsoft.com/office/officeart/2008/layout/HorizontalMultiLevelHierarchy"/>
    <dgm:cxn modelId="{B7246F30-7C45-4179-BC47-D3160C7DFD2D}" type="presParOf" srcId="{81BA59BD-BACE-4DD0-9D5F-960A89EA16A5}" destId="{C329AE66-84E6-4857-86FA-AF782327ABED}" srcOrd="0" destOrd="0" presId="urn:microsoft.com/office/officeart/2008/layout/HorizontalMultiLevelHierarchy"/>
    <dgm:cxn modelId="{25636BEB-DF50-47BC-80FA-C1C4CC3D7656}" type="presParOf" srcId="{81BA59BD-BACE-4DD0-9D5F-960A89EA16A5}" destId="{27B8FB3C-17DF-42D9-9925-355B06CF7460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675ED2-FC40-4824-B504-720BAECB5FC2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0503B9A2-A08B-47E1-832E-3CEB9F26991B}">
      <dgm:prSet phldrT="[Text]" custT="1"/>
      <dgm:spPr>
        <a:solidFill>
          <a:srgbClr val="D35241"/>
        </a:solidFill>
        <a:ln>
          <a:noFill/>
        </a:ln>
      </dgm:spPr>
      <dgm:t>
        <a:bodyPr/>
        <a:lstStyle/>
        <a:p>
          <a:r>
            <a:rPr lang="en-ID" sz="1400" b="1" dirty="0" err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Standar</a:t>
          </a:r>
          <a:r>
            <a:rPr lang="en-ID" sz="1400" b="1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</a:t>
          </a:r>
          <a:endParaRPr lang="id-ID" sz="14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761F6C27-54C2-4AF9-A512-628DE983BD09}" type="parTrans" cxnId="{1DF1E1D9-827C-432F-96FC-A9078240E9FC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7325722B-B35C-424B-904D-C5C510CB8736}" type="sibTrans" cxnId="{1DF1E1D9-827C-432F-96FC-A9078240E9FC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22854ECD-9C22-4362-A7D0-82CF73E5365F}">
      <dgm:prSet phldrT="[Text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ID" sz="1400" b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Metadata</a:t>
          </a:r>
          <a:endParaRPr lang="id-ID" sz="14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6D9DEB34-A394-4668-B290-4FEB86A02FD0}" type="parTrans" cxnId="{FDC49F36-AF37-42AC-BA72-179AAA9B77A8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D21444EB-217B-43B8-A43D-C114B2F9E2FF}" type="sibTrans" cxnId="{FDC49F36-AF37-42AC-BA72-179AAA9B77A8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65CD62F9-F73A-47A2-BAD7-3A2A1F544B93}">
      <dgm:prSet phldrT="[Text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ID" sz="1400" b="1" dirty="0" err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Interoperabilitas</a:t>
          </a:r>
          <a:r>
            <a:rPr lang="en-ID" sz="1400" b="1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</a:t>
          </a:r>
          <a:endParaRPr lang="id-ID" sz="14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C7C9E42F-D6D3-4146-ADF6-B579F9C80C30}" type="parTrans" cxnId="{7028D2D5-943A-4D91-B094-5E734BEA8A08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7ED241B1-174B-4DEC-9C26-6F4CAD1D0A31}" type="sibTrans" cxnId="{7028D2D5-943A-4D91-B094-5E734BEA8A08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0978BF91-5850-441B-8227-931E5C1025E5}">
      <dgm:prSet phldrT="[Text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ID" sz="1400" b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Kode Referensi dan</a:t>
          </a:r>
        </a:p>
        <a:p>
          <a:r>
            <a:rPr lang="en-ID" sz="1400" b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 Induk</a:t>
          </a:r>
          <a:endParaRPr lang="id-ID" sz="14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8B16F570-3103-413A-8060-20F4E612ABA7}" type="parTrans" cxnId="{28B9B561-5929-4C38-8833-AF6224F0091B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44591223-B971-4C67-A7C9-C4BA40F082CE}" type="sibTrans" cxnId="{28B9B561-5929-4C38-8833-AF6224F0091B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CE38515B-D5B8-4FD1-ADD2-E670056271CC}" type="pres">
      <dgm:prSet presAssocID="{96675ED2-FC40-4824-B504-720BAECB5FC2}" presName="Name0" presStyleCnt="0">
        <dgm:presLayoutVars>
          <dgm:dir/>
          <dgm:animLvl val="lvl"/>
          <dgm:resizeHandles val="exact"/>
        </dgm:presLayoutVars>
      </dgm:prSet>
      <dgm:spPr/>
    </dgm:pt>
    <dgm:pt modelId="{91379A2F-FF62-468E-8334-12E948219718}" type="pres">
      <dgm:prSet presAssocID="{0503B9A2-A08B-47E1-832E-3CEB9F26991B}" presName="parTxOnly" presStyleLbl="node1" presStyleIdx="0" presStyleCnt="4" custScaleX="93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F73A47-3A0E-4173-AB8D-9EFE7ED13A76}" type="pres">
      <dgm:prSet presAssocID="{7325722B-B35C-424B-904D-C5C510CB8736}" presName="parTxOnlySpace" presStyleCnt="0"/>
      <dgm:spPr/>
    </dgm:pt>
    <dgm:pt modelId="{86AA0C61-E8BD-4B31-A3DD-E495C768007D}" type="pres">
      <dgm:prSet presAssocID="{22854ECD-9C22-4362-A7D0-82CF73E5365F}" presName="parTxOnly" presStyleLbl="node1" presStyleIdx="1" presStyleCnt="4" custScaleX="96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11BDE1-9114-4EF4-935B-C4BB19AFF00D}" type="pres">
      <dgm:prSet presAssocID="{D21444EB-217B-43B8-A43D-C114B2F9E2FF}" presName="parTxOnlySpace" presStyleCnt="0"/>
      <dgm:spPr/>
    </dgm:pt>
    <dgm:pt modelId="{4043A68A-1DCE-404C-816F-B620F44D6557}" type="pres">
      <dgm:prSet presAssocID="{65CD62F9-F73A-47A2-BAD7-3A2A1F544B93}" presName="parTxOnly" presStyleLbl="node1" presStyleIdx="2" presStyleCnt="4" custScaleX="90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DDA233-0A07-4E6A-A6FD-7D1126420F72}" type="pres">
      <dgm:prSet presAssocID="{7ED241B1-174B-4DEC-9C26-6F4CAD1D0A31}" presName="parTxOnlySpace" presStyleCnt="0"/>
      <dgm:spPr/>
    </dgm:pt>
    <dgm:pt modelId="{D59C6709-FE43-42F4-9AE4-813F3209F15F}" type="pres">
      <dgm:prSet presAssocID="{0978BF91-5850-441B-8227-931E5C1025E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DF1E1D9-827C-432F-96FC-A9078240E9FC}" srcId="{96675ED2-FC40-4824-B504-720BAECB5FC2}" destId="{0503B9A2-A08B-47E1-832E-3CEB9F26991B}" srcOrd="0" destOrd="0" parTransId="{761F6C27-54C2-4AF9-A512-628DE983BD09}" sibTransId="{7325722B-B35C-424B-904D-C5C510CB8736}"/>
    <dgm:cxn modelId="{1E0DDE14-1A15-40AA-8B73-552E1261FBF9}" type="presOf" srcId="{0978BF91-5850-441B-8227-931E5C1025E5}" destId="{D59C6709-FE43-42F4-9AE4-813F3209F15F}" srcOrd="0" destOrd="0" presId="urn:microsoft.com/office/officeart/2005/8/layout/chevron1"/>
    <dgm:cxn modelId="{28B9B561-5929-4C38-8833-AF6224F0091B}" srcId="{96675ED2-FC40-4824-B504-720BAECB5FC2}" destId="{0978BF91-5850-441B-8227-931E5C1025E5}" srcOrd="3" destOrd="0" parTransId="{8B16F570-3103-413A-8060-20F4E612ABA7}" sibTransId="{44591223-B971-4C67-A7C9-C4BA40F082CE}"/>
    <dgm:cxn modelId="{C084D565-07F7-486C-BC07-96CF75F05015}" type="presOf" srcId="{65CD62F9-F73A-47A2-BAD7-3A2A1F544B93}" destId="{4043A68A-1DCE-404C-816F-B620F44D6557}" srcOrd="0" destOrd="0" presId="urn:microsoft.com/office/officeart/2005/8/layout/chevron1"/>
    <dgm:cxn modelId="{87EDAA77-C94C-4792-9F14-39ED9FC77CEB}" type="presOf" srcId="{0503B9A2-A08B-47E1-832E-3CEB9F26991B}" destId="{91379A2F-FF62-468E-8334-12E948219718}" srcOrd="0" destOrd="0" presId="urn:microsoft.com/office/officeart/2005/8/layout/chevron1"/>
    <dgm:cxn modelId="{FDC49F36-AF37-42AC-BA72-179AAA9B77A8}" srcId="{96675ED2-FC40-4824-B504-720BAECB5FC2}" destId="{22854ECD-9C22-4362-A7D0-82CF73E5365F}" srcOrd="1" destOrd="0" parTransId="{6D9DEB34-A394-4668-B290-4FEB86A02FD0}" sibTransId="{D21444EB-217B-43B8-A43D-C114B2F9E2FF}"/>
    <dgm:cxn modelId="{7028D2D5-943A-4D91-B094-5E734BEA8A08}" srcId="{96675ED2-FC40-4824-B504-720BAECB5FC2}" destId="{65CD62F9-F73A-47A2-BAD7-3A2A1F544B93}" srcOrd="2" destOrd="0" parTransId="{C7C9E42F-D6D3-4146-ADF6-B579F9C80C30}" sibTransId="{7ED241B1-174B-4DEC-9C26-6F4CAD1D0A31}"/>
    <dgm:cxn modelId="{5D0293B2-CF21-4436-84CD-6C09B06B0CA0}" type="presOf" srcId="{22854ECD-9C22-4362-A7D0-82CF73E5365F}" destId="{86AA0C61-E8BD-4B31-A3DD-E495C768007D}" srcOrd="0" destOrd="0" presId="urn:microsoft.com/office/officeart/2005/8/layout/chevron1"/>
    <dgm:cxn modelId="{46BD0DBB-7717-46CC-865F-1602D9DCED84}" type="presOf" srcId="{96675ED2-FC40-4824-B504-720BAECB5FC2}" destId="{CE38515B-D5B8-4FD1-ADD2-E670056271CC}" srcOrd="0" destOrd="0" presId="urn:microsoft.com/office/officeart/2005/8/layout/chevron1"/>
    <dgm:cxn modelId="{9942A828-42BE-45D0-B351-63F010CA5B8D}" type="presParOf" srcId="{CE38515B-D5B8-4FD1-ADD2-E670056271CC}" destId="{91379A2F-FF62-468E-8334-12E948219718}" srcOrd="0" destOrd="0" presId="urn:microsoft.com/office/officeart/2005/8/layout/chevron1"/>
    <dgm:cxn modelId="{A8DF1043-5033-4FD4-A740-2F09BD690C3D}" type="presParOf" srcId="{CE38515B-D5B8-4FD1-ADD2-E670056271CC}" destId="{43F73A47-3A0E-4173-AB8D-9EFE7ED13A76}" srcOrd="1" destOrd="0" presId="urn:microsoft.com/office/officeart/2005/8/layout/chevron1"/>
    <dgm:cxn modelId="{53B726B7-C76B-4B27-A8CC-6893CD18DCA6}" type="presParOf" srcId="{CE38515B-D5B8-4FD1-ADD2-E670056271CC}" destId="{86AA0C61-E8BD-4B31-A3DD-E495C768007D}" srcOrd="2" destOrd="0" presId="urn:microsoft.com/office/officeart/2005/8/layout/chevron1"/>
    <dgm:cxn modelId="{07547986-5049-4A9C-A78F-40DDE9B0908E}" type="presParOf" srcId="{CE38515B-D5B8-4FD1-ADD2-E670056271CC}" destId="{5811BDE1-9114-4EF4-935B-C4BB19AFF00D}" srcOrd="3" destOrd="0" presId="urn:microsoft.com/office/officeart/2005/8/layout/chevron1"/>
    <dgm:cxn modelId="{9B102910-3D85-4E97-B907-5FDDC05EA7FB}" type="presParOf" srcId="{CE38515B-D5B8-4FD1-ADD2-E670056271CC}" destId="{4043A68A-1DCE-404C-816F-B620F44D6557}" srcOrd="4" destOrd="0" presId="urn:microsoft.com/office/officeart/2005/8/layout/chevron1"/>
    <dgm:cxn modelId="{362ECB40-BD45-489C-9F60-B1E103B9F699}" type="presParOf" srcId="{CE38515B-D5B8-4FD1-ADD2-E670056271CC}" destId="{B7DDA233-0A07-4E6A-A6FD-7D1126420F72}" srcOrd="5" destOrd="0" presId="urn:microsoft.com/office/officeart/2005/8/layout/chevron1"/>
    <dgm:cxn modelId="{D2F343C3-3866-4210-AFAB-58ECECE025AF}" type="presParOf" srcId="{CE38515B-D5B8-4FD1-ADD2-E670056271CC}" destId="{D59C6709-FE43-42F4-9AE4-813F3209F15F}" srcOrd="6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675ED2-FC40-4824-B504-720BAECB5FC2}" type="doc">
      <dgm:prSet loTypeId="urn:microsoft.com/office/officeart/2005/8/layout/chevron1" loCatId="process" qsTypeId="urn:microsoft.com/office/officeart/2005/8/quickstyle/simple1" qsCatId="simple" csTypeId="urn:microsoft.com/office/officeart/2005/8/colors/colorful1#2" csCatId="colorful" phldr="1"/>
      <dgm:spPr/>
    </dgm:pt>
    <dgm:pt modelId="{0503B9A2-A08B-47E1-832E-3CEB9F26991B}">
      <dgm:prSet phldrT="[Text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ID" sz="1400" b="1" dirty="0" err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Standar</a:t>
          </a:r>
          <a:r>
            <a:rPr lang="en-ID" sz="1400" b="1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</a:t>
          </a:r>
          <a:endParaRPr lang="id-ID" sz="14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761F6C27-54C2-4AF9-A512-628DE983BD09}" type="parTrans" cxnId="{1DF1E1D9-827C-432F-96FC-A9078240E9FC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7325722B-B35C-424B-904D-C5C510CB8736}" type="sibTrans" cxnId="{1DF1E1D9-827C-432F-96FC-A9078240E9FC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22854ECD-9C22-4362-A7D0-82CF73E5365F}">
      <dgm:prSet phldrT="[Text]" custT="1"/>
      <dgm:spPr>
        <a:solidFill>
          <a:srgbClr val="D35241"/>
        </a:solidFill>
        <a:ln>
          <a:noFill/>
        </a:ln>
      </dgm:spPr>
      <dgm:t>
        <a:bodyPr/>
        <a:lstStyle/>
        <a:p>
          <a:r>
            <a:rPr lang="en-ID" sz="1400" b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Metadata</a:t>
          </a:r>
          <a:endParaRPr lang="id-ID" sz="14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6D9DEB34-A394-4668-B290-4FEB86A02FD0}" type="parTrans" cxnId="{FDC49F36-AF37-42AC-BA72-179AAA9B77A8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D21444EB-217B-43B8-A43D-C114B2F9E2FF}" type="sibTrans" cxnId="{FDC49F36-AF37-42AC-BA72-179AAA9B77A8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65CD62F9-F73A-47A2-BAD7-3A2A1F544B93}">
      <dgm:prSet phldrT="[Text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ID" sz="1400" b="1" dirty="0" err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Interoperabilitas</a:t>
          </a:r>
          <a:r>
            <a:rPr lang="en-ID" sz="1400" b="1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</a:t>
          </a:r>
          <a:endParaRPr lang="id-ID" sz="14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C7C9E42F-D6D3-4146-ADF6-B579F9C80C30}" type="parTrans" cxnId="{7028D2D5-943A-4D91-B094-5E734BEA8A08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7ED241B1-174B-4DEC-9C26-6F4CAD1D0A31}" type="sibTrans" cxnId="{7028D2D5-943A-4D91-B094-5E734BEA8A08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0978BF91-5850-441B-8227-931E5C1025E5}">
      <dgm:prSet phldrT="[Text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ID" sz="1400" b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Kode Referensi dan</a:t>
          </a:r>
        </a:p>
        <a:p>
          <a:r>
            <a:rPr lang="en-ID" sz="1400" b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Data Induk</a:t>
          </a:r>
          <a:endParaRPr lang="id-ID" sz="14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8B16F570-3103-413A-8060-20F4E612ABA7}" type="parTrans" cxnId="{28B9B561-5929-4C38-8833-AF6224F0091B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44591223-B971-4C67-A7C9-C4BA40F082CE}" type="sibTrans" cxnId="{28B9B561-5929-4C38-8833-AF6224F0091B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CE38515B-D5B8-4FD1-ADD2-E670056271CC}" type="pres">
      <dgm:prSet presAssocID="{96675ED2-FC40-4824-B504-720BAECB5FC2}" presName="Name0" presStyleCnt="0">
        <dgm:presLayoutVars>
          <dgm:dir/>
          <dgm:animLvl val="lvl"/>
          <dgm:resizeHandles val="exact"/>
        </dgm:presLayoutVars>
      </dgm:prSet>
      <dgm:spPr/>
    </dgm:pt>
    <dgm:pt modelId="{91379A2F-FF62-468E-8334-12E948219718}" type="pres">
      <dgm:prSet presAssocID="{0503B9A2-A08B-47E1-832E-3CEB9F26991B}" presName="parTxOnly" presStyleLbl="node1" presStyleIdx="0" presStyleCnt="4" custScaleX="93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F73A47-3A0E-4173-AB8D-9EFE7ED13A76}" type="pres">
      <dgm:prSet presAssocID="{7325722B-B35C-424B-904D-C5C510CB8736}" presName="parTxOnlySpace" presStyleCnt="0"/>
      <dgm:spPr/>
    </dgm:pt>
    <dgm:pt modelId="{86AA0C61-E8BD-4B31-A3DD-E495C768007D}" type="pres">
      <dgm:prSet presAssocID="{22854ECD-9C22-4362-A7D0-82CF73E5365F}" presName="parTxOnly" presStyleLbl="node1" presStyleIdx="1" presStyleCnt="4" custScaleX="96179" custLinFactNeighborY="173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11BDE1-9114-4EF4-935B-C4BB19AFF00D}" type="pres">
      <dgm:prSet presAssocID="{D21444EB-217B-43B8-A43D-C114B2F9E2FF}" presName="parTxOnlySpace" presStyleCnt="0"/>
      <dgm:spPr/>
    </dgm:pt>
    <dgm:pt modelId="{4043A68A-1DCE-404C-816F-B620F44D6557}" type="pres">
      <dgm:prSet presAssocID="{65CD62F9-F73A-47A2-BAD7-3A2A1F544B93}" presName="parTxOnly" presStyleLbl="node1" presStyleIdx="2" presStyleCnt="4" custScaleX="90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DDA233-0A07-4E6A-A6FD-7D1126420F72}" type="pres">
      <dgm:prSet presAssocID="{7ED241B1-174B-4DEC-9C26-6F4CAD1D0A31}" presName="parTxOnlySpace" presStyleCnt="0"/>
      <dgm:spPr/>
    </dgm:pt>
    <dgm:pt modelId="{D59C6709-FE43-42F4-9AE4-813F3209F15F}" type="pres">
      <dgm:prSet presAssocID="{0978BF91-5850-441B-8227-931E5C1025E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DF1E1D9-827C-432F-96FC-A9078240E9FC}" srcId="{96675ED2-FC40-4824-B504-720BAECB5FC2}" destId="{0503B9A2-A08B-47E1-832E-3CEB9F26991B}" srcOrd="0" destOrd="0" parTransId="{761F6C27-54C2-4AF9-A512-628DE983BD09}" sibTransId="{7325722B-B35C-424B-904D-C5C510CB8736}"/>
    <dgm:cxn modelId="{28B9B561-5929-4C38-8833-AF6224F0091B}" srcId="{96675ED2-FC40-4824-B504-720BAECB5FC2}" destId="{0978BF91-5850-441B-8227-931E5C1025E5}" srcOrd="3" destOrd="0" parTransId="{8B16F570-3103-413A-8060-20F4E612ABA7}" sibTransId="{44591223-B971-4C67-A7C9-C4BA40F082CE}"/>
    <dgm:cxn modelId="{5DE96E24-0A14-429D-9697-3F54CDDC797C}" type="presOf" srcId="{0503B9A2-A08B-47E1-832E-3CEB9F26991B}" destId="{91379A2F-FF62-468E-8334-12E948219718}" srcOrd="0" destOrd="0" presId="urn:microsoft.com/office/officeart/2005/8/layout/chevron1"/>
    <dgm:cxn modelId="{5AF39760-C8B6-4127-ACE2-EA8A861F0BBA}" type="presOf" srcId="{96675ED2-FC40-4824-B504-720BAECB5FC2}" destId="{CE38515B-D5B8-4FD1-ADD2-E670056271CC}" srcOrd="0" destOrd="0" presId="urn:microsoft.com/office/officeart/2005/8/layout/chevron1"/>
    <dgm:cxn modelId="{5DCA0E10-018B-4E7A-9206-4F6AB5671EAF}" type="presOf" srcId="{0978BF91-5850-441B-8227-931E5C1025E5}" destId="{D59C6709-FE43-42F4-9AE4-813F3209F15F}" srcOrd="0" destOrd="0" presId="urn:microsoft.com/office/officeart/2005/8/layout/chevron1"/>
    <dgm:cxn modelId="{7028D2D5-943A-4D91-B094-5E734BEA8A08}" srcId="{96675ED2-FC40-4824-B504-720BAECB5FC2}" destId="{65CD62F9-F73A-47A2-BAD7-3A2A1F544B93}" srcOrd="2" destOrd="0" parTransId="{C7C9E42F-D6D3-4146-ADF6-B579F9C80C30}" sibTransId="{7ED241B1-174B-4DEC-9C26-6F4CAD1D0A31}"/>
    <dgm:cxn modelId="{FDC49F36-AF37-42AC-BA72-179AAA9B77A8}" srcId="{96675ED2-FC40-4824-B504-720BAECB5FC2}" destId="{22854ECD-9C22-4362-A7D0-82CF73E5365F}" srcOrd="1" destOrd="0" parTransId="{6D9DEB34-A394-4668-B290-4FEB86A02FD0}" sibTransId="{D21444EB-217B-43B8-A43D-C114B2F9E2FF}"/>
    <dgm:cxn modelId="{3F9E9AE7-CF11-47F0-B3ED-25AFDA23F119}" type="presOf" srcId="{65CD62F9-F73A-47A2-BAD7-3A2A1F544B93}" destId="{4043A68A-1DCE-404C-816F-B620F44D6557}" srcOrd="0" destOrd="0" presId="urn:microsoft.com/office/officeart/2005/8/layout/chevron1"/>
    <dgm:cxn modelId="{084DB723-CB77-4BA1-9185-D074FFDC88CF}" type="presOf" srcId="{22854ECD-9C22-4362-A7D0-82CF73E5365F}" destId="{86AA0C61-E8BD-4B31-A3DD-E495C768007D}" srcOrd="0" destOrd="0" presId="urn:microsoft.com/office/officeart/2005/8/layout/chevron1"/>
    <dgm:cxn modelId="{EF1FF023-A7E5-4087-86A4-9B68FE89EA81}" type="presParOf" srcId="{CE38515B-D5B8-4FD1-ADD2-E670056271CC}" destId="{91379A2F-FF62-468E-8334-12E948219718}" srcOrd="0" destOrd="0" presId="urn:microsoft.com/office/officeart/2005/8/layout/chevron1"/>
    <dgm:cxn modelId="{1AF15660-9CE3-4886-813E-EA59FABF3A35}" type="presParOf" srcId="{CE38515B-D5B8-4FD1-ADD2-E670056271CC}" destId="{43F73A47-3A0E-4173-AB8D-9EFE7ED13A76}" srcOrd="1" destOrd="0" presId="urn:microsoft.com/office/officeart/2005/8/layout/chevron1"/>
    <dgm:cxn modelId="{F456DF42-4746-4034-8F3D-ED46461EEFF3}" type="presParOf" srcId="{CE38515B-D5B8-4FD1-ADD2-E670056271CC}" destId="{86AA0C61-E8BD-4B31-A3DD-E495C768007D}" srcOrd="2" destOrd="0" presId="urn:microsoft.com/office/officeart/2005/8/layout/chevron1"/>
    <dgm:cxn modelId="{B9FE38F6-1E0D-4AA5-AACD-2F43C551DE79}" type="presParOf" srcId="{CE38515B-D5B8-4FD1-ADD2-E670056271CC}" destId="{5811BDE1-9114-4EF4-935B-C4BB19AFF00D}" srcOrd="3" destOrd="0" presId="urn:microsoft.com/office/officeart/2005/8/layout/chevron1"/>
    <dgm:cxn modelId="{E1623C4E-0547-46AC-B079-06111F29EAC8}" type="presParOf" srcId="{CE38515B-D5B8-4FD1-ADD2-E670056271CC}" destId="{4043A68A-1DCE-404C-816F-B620F44D6557}" srcOrd="4" destOrd="0" presId="urn:microsoft.com/office/officeart/2005/8/layout/chevron1"/>
    <dgm:cxn modelId="{4A5FF80B-DCB6-4713-B734-CCC39353D81E}" type="presParOf" srcId="{CE38515B-D5B8-4FD1-ADD2-E670056271CC}" destId="{B7DDA233-0A07-4E6A-A6FD-7D1126420F72}" srcOrd="5" destOrd="0" presId="urn:microsoft.com/office/officeart/2005/8/layout/chevron1"/>
    <dgm:cxn modelId="{71F0197D-C669-489C-9EDE-C396081B0D75}" type="presParOf" srcId="{CE38515B-D5B8-4FD1-ADD2-E670056271CC}" destId="{D59C6709-FE43-42F4-9AE4-813F3209F15F}" srcOrd="6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675ED2-FC40-4824-B504-720BAECB5FC2}" type="doc">
      <dgm:prSet loTypeId="urn:microsoft.com/office/officeart/2005/8/layout/chevron1" loCatId="process" qsTypeId="urn:microsoft.com/office/officeart/2005/8/quickstyle/simple1" qsCatId="simple" csTypeId="urn:microsoft.com/office/officeart/2005/8/colors/colorful1#3" csCatId="colorful" phldr="1"/>
      <dgm:spPr/>
    </dgm:pt>
    <dgm:pt modelId="{0503B9A2-A08B-47E1-832E-3CEB9F26991B}">
      <dgm:prSet phldrT="[Text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ID" sz="1400" b="1" dirty="0" err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Standar</a:t>
          </a:r>
          <a:r>
            <a:rPr lang="en-ID" sz="1400" b="1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</a:t>
          </a:r>
          <a:endParaRPr lang="id-ID" sz="14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761F6C27-54C2-4AF9-A512-628DE983BD09}" type="parTrans" cxnId="{1DF1E1D9-827C-432F-96FC-A9078240E9FC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7325722B-B35C-424B-904D-C5C510CB8736}" type="sibTrans" cxnId="{1DF1E1D9-827C-432F-96FC-A9078240E9FC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22854ECD-9C22-4362-A7D0-82CF73E5365F}">
      <dgm:prSet phldrT="[Text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ID" sz="1400" b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Metadata</a:t>
          </a:r>
          <a:endParaRPr lang="id-ID" sz="14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6D9DEB34-A394-4668-B290-4FEB86A02FD0}" type="parTrans" cxnId="{FDC49F36-AF37-42AC-BA72-179AAA9B77A8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D21444EB-217B-43B8-A43D-C114B2F9E2FF}" type="sibTrans" cxnId="{FDC49F36-AF37-42AC-BA72-179AAA9B77A8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65CD62F9-F73A-47A2-BAD7-3A2A1F544B93}">
      <dgm:prSet phldrT="[Text]" custT="1"/>
      <dgm:spPr>
        <a:solidFill>
          <a:srgbClr val="D35241"/>
        </a:solidFill>
        <a:ln>
          <a:noFill/>
        </a:ln>
      </dgm:spPr>
      <dgm:t>
        <a:bodyPr/>
        <a:lstStyle/>
        <a:p>
          <a:r>
            <a:rPr lang="en-ID" sz="1400" b="1" dirty="0" err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Interoperabilitas</a:t>
          </a:r>
          <a:r>
            <a:rPr lang="en-ID" sz="1400" b="1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</a:t>
          </a:r>
          <a:endParaRPr lang="id-ID" sz="14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C7C9E42F-D6D3-4146-ADF6-B579F9C80C30}" type="parTrans" cxnId="{7028D2D5-943A-4D91-B094-5E734BEA8A08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7ED241B1-174B-4DEC-9C26-6F4CAD1D0A31}" type="sibTrans" cxnId="{7028D2D5-943A-4D91-B094-5E734BEA8A08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0978BF91-5850-441B-8227-931E5C1025E5}">
      <dgm:prSet phldrT="[Text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ID" sz="1400" b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Kode Referensi dan</a:t>
          </a:r>
        </a:p>
        <a:p>
          <a:r>
            <a:rPr lang="en-ID" sz="1400" b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Data Induk</a:t>
          </a:r>
          <a:endParaRPr lang="id-ID" sz="14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8B16F570-3103-413A-8060-20F4E612ABA7}" type="parTrans" cxnId="{28B9B561-5929-4C38-8833-AF6224F0091B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44591223-B971-4C67-A7C9-C4BA40F082CE}" type="sibTrans" cxnId="{28B9B561-5929-4C38-8833-AF6224F0091B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CE38515B-D5B8-4FD1-ADD2-E670056271CC}" type="pres">
      <dgm:prSet presAssocID="{96675ED2-FC40-4824-B504-720BAECB5FC2}" presName="Name0" presStyleCnt="0">
        <dgm:presLayoutVars>
          <dgm:dir/>
          <dgm:animLvl val="lvl"/>
          <dgm:resizeHandles val="exact"/>
        </dgm:presLayoutVars>
      </dgm:prSet>
      <dgm:spPr/>
    </dgm:pt>
    <dgm:pt modelId="{91379A2F-FF62-468E-8334-12E948219718}" type="pres">
      <dgm:prSet presAssocID="{0503B9A2-A08B-47E1-832E-3CEB9F26991B}" presName="parTxOnly" presStyleLbl="node1" presStyleIdx="0" presStyleCnt="4" custScaleX="93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F73A47-3A0E-4173-AB8D-9EFE7ED13A76}" type="pres">
      <dgm:prSet presAssocID="{7325722B-B35C-424B-904D-C5C510CB8736}" presName="parTxOnlySpace" presStyleCnt="0"/>
      <dgm:spPr/>
    </dgm:pt>
    <dgm:pt modelId="{86AA0C61-E8BD-4B31-A3DD-E495C768007D}" type="pres">
      <dgm:prSet presAssocID="{22854ECD-9C22-4362-A7D0-82CF73E5365F}" presName="parTxOnly" presStyleLbl="node1" presStyleIdx="1" presStyleCnt="4" custScaleX="96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11BDE1-9114-4EF4-935B-C4BB19AFF00D}" type="pres">
      <dgm:prSet presAssocID="{D21444EB-217B-43B8-A43D-C114B2F9E2FF}" presName="parTxOnlySpace" presStyleCnt="0"/>
      <dgm:spPr/>
    </dgm:pt>
    <dgm:pt modelId="{4043A68A-1DCE-404C-816F-B620F44D6557}" type="pres">
      <dgm:prSet presAssocID="{65CD62F9-F73A-47A2-BAD7-3A2A1F544B93}" presName="parTxOnly" presStyleLbl="node1" presStyleIdx="2" presStyleCnt="4" custScaleX="90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DDA233-0A07-4E6A-A6FD-7D1126420F72}" type="pres">
      <dgm:prSet presAssocID="{7ED241B1-174B-4DEC-9C26-6F4CAD1D0A31}" presName="parTxOnlySpace" presStyleCnt="0"/>
      <dgm:spPr/>
    </dgm:pt>
    <dgm:pt modelId="{D59C6709-FE43-42F4-9AE4-813F3209F15F}" type="pres">
      <dgm:prSet presAssocID="{0978BF91-5850-441B-8227-931E5C1025E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D57A0FB-D7FC-43FF-9356-A5F1DD7F6C84}" type="presOf" srcId="{96675ED2-FC40-4824-B504-720BAECB5FC2}" destId="{CE38515B-D5B8-4FD1-ADD2-E670056271CC}" srcOrd="0" destOrd="0" presId="urn:microsoft.com/office/officeart/2005/8/layout/chevron1"/>
    <dgm:cxn modelId="{1DF1E1D9-827C-432F-96FC-A9078240E9FC}" srcId="{96675ED2-FC40-4824-B504-720BAECB5FC2}" destId="{0503B9A2-A08B-47E1-832E-3CEB9F26991B}" srcOrd="0" destOrd="0" parTransId="{761F6C27-54C2-4AF9-A512-628DE983BD09}" sibTransId="{7325722B-B35C-424B-904D-C5C510CB8736}"/>
    <dgm:cxn modelId="{28B9B561-5929-4C38-8833-AF6224F0091B}" srcId="{96675ED2-FC40-4824-B504-720BAECB5FC2}" destId="{0978BF91-5850-441B-8227-931E5C1025E5}" srcOrd="3" destOrd="0" parTransId="{8B16F570-3103-413A-8060-20F4E612ABA7}" sibTransId="{44591223-B971-4C67-A7C9-C4BA40F082CE}"/>
    <dgm:cxn modelId="{CDEBF0A8-2B74-4837-A853-AB99B8592C03}" type="presOf" srcId="{22854ECD-9C22-4362-A7D0-82CF73E5365F}" destId="{86AA0C61-E8BD-4B31-A3DD-E495C768007D}" srcOrd="0" destOrd="0" presId="urn:microsoft.com/office/officeart/2005/8/layout/chevron1"/>
    <dgm:cxn modelId="{7C5F722F-E9B8-4442-8B73-15EAEC2F9730}" type="presOf" srcId="{0978BF91-5850-441B-8227-931E5C1025E5}" destId="{D59C6709-FE43-42F4-9AE4-813F3209F15F}" srcOrd="0" destOrd="0" presId="urn:microsoft.com/office/officeart/2005/8/layout/chevron1"/>
    <dgm:cxn modelId="{FDC49F36-AF37-42AC-BA72-179AAA9B77A8}" srcId="{96675ED2-FC40-4824-B504-720BAECB5FC2}" destId="{22854ECD-9C22-4362-A7D0-82CF73E5365F}" srcOrd="1" destOrd="0" parTransId="{6D9DEB34-A394-4668-B290-4FEB86A02FD0}" sibTransId="{D21444EB-217B-43B8-A43D-C114B2F9E2FF}"/>
    <dgm:cxn modelId="{7028D2D5-943A-4D91-B094-5E734BEA8A08}" srcId="{96675ED2-FC40-4824-B504-720BAECB5FC2}" destId="{65CD62F9-F73A-47A2-BAD7-3A2A1F544B93}" srcOrd="2" destOrd="0" parTransId="{C7C9E42F-D6D3-4146-ADF6-B579F9C80C30}" sibTransId="{7ED241B1-174B-4DEC-9C26-6F4CAD1D0A31}"/>
    <dgm:cxn modelId="{CB1AABCF-7132-406D-947F-F9A4B68A7011}" type="presOf" srcId="{65CD62F9-F73A-47A2-BAD7-3A2A1F544B93}" destId="{4043A68A-1DCE-404C-816F-B620F44D6557}" srcOrd="0" destOrd="0" presId="urn:microsoft.com/office/officeart/2005/8/layout/chevron1"/>
    <dgm:cxn modelId="{A1646651-0E73-44A9-B0B0-5B7835C00CEE}" type="presOf" srcId="{0503B9A2-A08B-47E1-832E-3CEB9F26991B}" destId="{91379A2F-FF62-468E-8334-12E948219718}" srcOrd="0" destOrd="0" presId="urn:microsoft.com/office/officeart/2005/8/layout/chevron1"/>
    <dgm:cxn modelId="{C8A09A3E-DCFC-4D66-932D-90FA816360CA}" type="presParOf" srcId="{CE38515B-D5B8-4FD1-ADD2-E670056271CC}" destId="{91379A2F-FF62-468E-8334-12E948219718}" srcOrd="0" destOrd="0" presId="urn:microsoft.com/office/officeart/2005/8/layout/chevron1"/>
    <dgm:cxn modelId="{AC5C9DFA-F5D6-4172-876F-50807BDFC9BC}" type="presParOf" srcId="{CE38515B-D5B8-4FD1-ADD2-E670056271CC}" destId="{43F73A47-3A0E-4173-AB8D-9EFE7ED13A76}" srcOrd="1" destOrd="0" presId="urn:microsoft.com/office/officeart/2005/8/layout/chevron1"/>
    <dgm:cxn modelId="{6E1EFD4A-3D7C-4970-B74E-F3267CC1A46C}" type="presParOf" srcId="{CE38515B-D5B8-4FD1-ADD2-E670056271CC}" destId="{86AA0C61-E8BD-4B31-A3DD-E495C768007D}" srcOrd="2" destOrd="0" presId="urn:microsoft.com/office/officeart/2005/8/layout/chevron1"/>
    <dgm:cxn modelId="{D6CE5F58-4803-440A-AB82-48C39E0D7453}" type="presParOf" srcId="{CE38515B-D5B8-4FD1-ADD2-E670056271CC}" destId="{5811BDE1-9114-4EF4-935B-C4BB19AFF00D}" srcOrd="3" destOrd="0" presId="urn:microsoft.com/office/officeart/2005/8/layout/chevron1"/>
    <dgm:cxn modelId="{FD42BACE-B118-47D1-BB2C-BAD7ABCC9C5F}" type="presParOf" srcId="{CE38515B-D5B8-4FD1-ADD2-E670056271CC}" destId="{4043A68A-1DCE-404C-816F-B620F44D6557}" srcOrd="4" destOrd="0" presId="urn:microsoft.com/office/officeart/2005/8/layout/chevron1"/>
    <dgm:cxn modelId="{4E847C01-2E2B-4878-BFED-9D4E65EA3C57}" type="presParOf" srcId="{CE38515B-D5B8-4FD1-ADD2-E670056271CC}" destId="{B7DDA233-0A07-4E6A-A6FD-7D1126420F72}" srcOrd="5" destOrd="0" presId="urn:microsoft.com/office/officeart/2005/8/layout/chevron1"/>
    <dgm:cxn modelId="{90DE70D3-95A7-458F-9D4A-C17738B9ACFC}" type="presParOf" srcId="{CE38515B-D5B8-4FD1-ADD2-E670056271CC}" destId="{D59C6709-FE43-42F4-9AE4-813F3209F15F}" srcOrd="6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675ED2-FC40-4824-B504-720BAECB5FC2}" type="doc">
      <dgm:prSet loTypeId="urn:microsoft.com/office/officeart/2005/8/layout/chevron1" loCatId="process" qsTypeId="urn:microsoft.com/office/officeart/2005/8/quickstyle/simple1" qsCatId="simple" csTypeId="urn:microsoft.com/office/officeart/2005/8/colors/colorful1#4" csCatId="colorful" phldr="1"/>
      <dgm:spPr/>
    </dgm:pt>
    <dgm:pt modelId="{0503B9A2-A08B-47E1-832E-3CEB9F26991B}">
      <dgm:prSet phldrT="[Text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ID" sz="1400" b="1" dirty="0" err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Standar</a:t>
          </a:r>
          <a:r>
            <a:rPr lang="en-ID" sz="1400" b="1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</a:t>
          </a:r>
          <a:endParaRPr lang="id-ID" sz="14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761F6C27-54C2-4AF9-A512-628DE983BD09}" type="parTrans" cxnId="{1DF1E1D9-827C-432F-96FC-A9078240E9FC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7325722B-B35C-424B-904D-C5C510CB8736}" type="sibTrans" cxnId="{1DF1E1D9-827C-432F-96FC-A9078240E9FC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22854ECD-9C22-4362-A7D0-82CF73E5365F}">
      <dgm:prSet phldrT="[Text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ID" sz="1400" b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Metadata</a:t>
          </a:r>
          <a:endParaRPr lang="id-ID" sz="14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6D9DEB34-A394-4668-B290-4FEB86A02FD0}" type="parTrans" cxnId="{FDC49F36-AF37-42AC-BA72-179AAA9B77A8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D21444EB-217B-43B8-A43D-C114B2F9E2FF}" type="sibTrans" cxnId="{FDC49F36-AF37-42AC-BA72-179AAA9B77A8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65CD62F9-F73A-47A2-BAD7-3A2A1F544B93}">
      <dgm:prSet phldrT="[Text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en-ID" sz="1400" b="1" dirty="0" err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Interoperabilitas</a:t>
          </a:r>
          <a:r>
            <a:rPr lang="en-ID" sz="1400" b="1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</a:t>
          </a:r>
          <a:endParaRPr lang="id-ID" sz="14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C7C9E42F-D6D3-4146-ADF6-B579F9C80C30}" type="parTrans" cxnId="{7028D2D5-943A-4D91-B094-5E734BEA8A08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7ED241B1-174B-4DEC-9C26-6F4CAD1D0A31}" type="sibTrans" cxnId="{7028D2D5-943A-4D91-B094-5E734BEA8A08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0978BF91-5850-441B-8227-931E5C1025E5}">
      <dgm:prSet phldrT="[Text]" custT="1"/>
      <dgm:spPr>
        <a:solidFill>
          <a:srgbClr val="D35241"/>
        </a:solidFill>
        <a:ln>
          <a:noFill/>
        </a:ln>
      </dgm:spPr>
      <dgm:t>
        <a:bodyPr/>
        <a:lstStyle/>
        <a:p>
          <a:r>
            <a:rPr lang="en-ID" sz="1400" b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Kode Referensi dan</a:t>
          </a:r>
        </a:p>
        <a:p>
          <a:r>
            <a:rPr lang="en-ID" sz="1400" b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Data Induk</a:t>
          </a:r>
          <a:endParaRPr lang="id-ID" sz="14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8B16F570-3103-413A-8060-20F4E612ABA7}" type="parTrans" cxnId="{28B9B561-5929-4C38-8833-AF6224F0091B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44591223-B971-4C67-A7C9-C4BA40F082CE}" type="sibTrans" cxnId="{28B9B561-5929-4C38-8833-AF6224F0091B}">
      <dgm:prSet/>
      <dgm:spPr/>
      <dgm:t>
        <a:bodyPr/>
        <a:lstStyle/>
        <a:p>
          <a:endParaRPr lang="id-ID" sz="1200" b="1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gm:t>
    </dgm:pt>
    <dgm:pt modelId="{CE38515B-D5B8-4FD1-ADD2-E670056271CC}" type="pres">
      <dgm:prSet presAssocID="{96675ED2-FC40-4824-B504-720BAECB5FC2}" presName="Name0" presStyleCnt="0">
        <dgm:presLayoutVars>
          <dgm:dir/>
          <dgm:animLvl val="lvl"/>
          <dgm:resizeHandles val="exact"/>
        </dgm:presLayoutVars>
      </dgm:prSet>
      <dgm:spPr/>
    </dgm:pt>
    <dgm:pt modelId="{91379A2F-FF62-468E-8334-12E948219718}" type="pres">
      <dgm:prSet presAssocID="{0503B9A2-A08B-47E1-832E-3CEB9F26991B}" presName="parTxOnly" presStyleLbl="node1" presStyleIdx="0" presStyleCnt="4" custScaleX="93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F73A47-3A0E-4173-AB8D-9EFE7ED13A76}" type="pres">
      <dgm:prSet presAssocID="{7325722B-B35C-424B-904D-C5C510CB8736}" presName="parTxOnlySpace" presStyleCnt="0"/>
      <dgm:spPr/>
    </dgm:pt>
    <dgm:pt modelId="{86AA0C61-E8BD-4B31-A3DD-E495C768007D}" type="pres">
      <dgm:prSet presAssocID="{22854ECD-9C22-4362-A7D0-82CF73E5365F}" presName="parTxOnly" presStyleLbl="node1" presStyleIdx="1" presStyleCnt="4" custScaleX="96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11BDE1-9114-4EF4-935B-C4BB19AFF00D}" type="pres">
      <dgm:prSet presAssocID="{D21444EB-217B-43B8-A43D-C114B2F9E2FF}" presName="parTxOnlySpace" presStyleCnt="0"/>
      <dgm:spPr/>
    </dgm:pt>
    <dgm:pt modelId="{4043A68A-1DCE-404C-816F-B620F44D6557}" type="pres">
      <dgm:prSet presAssocID="{65CD62F9-F73A-47A2-BAD7-3A2A1F544B93}" presName="parTxOnly" presStyleLbl="node1" presStyleIdx="2" presStyleCnt="4" custScaleX="90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DDA233-0A07-4E6A-A6FD-7D1126420F72}" type="pres">
      <dgm:prSet presAssocID="{7ED241B1-174B-4DEC-9C26-6F4CAD1D0A31}" presName="parTxOnlySpace" presStyleCnt="0"/>
      <dgm:spPr/>
    </dgm:pt>
    <dgm:pt modelId="{D59C6709-FE43-42F4-9AE4-813F3209F15F}" type="pres">
      <dgm:prSet presAssocID="{0978BF91-5850-441B-8227-931E5C1025E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C3AAE8B-33BC-4944-8C76-5CBF5A222C9B}" type="presOf" srcId="{0978BF91-5850-441B-8227-931E5C1025E5}" destId="{D59C6709-FE43-42F4-9AE4-813F3209F15F}" srcOrd="0" destOrd="0" presId="urn:microsoft.com/office/officeart/2005/8/layout/chevron1"/>
    <dgm:cxn modelId="{1DF1E1D9-827C-432F-96FC-A9078240E9FC}" srcId="{96675ED2-FC40-4824-B504-720BAECB5FC2}" destId="{0503B9A2-A08B-47E1-832E-3CEB9F26991B}" srcOrd="0" destOrd="0" parTransId="{761F6C27-54C2-4AF9-A512-628DE983BD09}" sibTransId="{7325722B-B35C-424B-904D-C5C510CB8736}"/>
    <dgm:cxn modelId="{28B9B561-5929-4C38-8833-AF6224F0091B}" srcId="{96675ED2-FC40-4824-B504-720BAECB5FC2}" destId="{0978BF91-5850-441B-8227-931E5C1025E5}" srcOrd="3" destOrd="0" parTransId="{8B16F570-3103-413A-8060-20F4E612ABA7}" sibTransId="{44591223-B971-4C67-A7C9-C4BA40F082CE}"/>
    <dgm:cxn modelId="{F225DB1B-E49E-439F-A7CB-875E51FBD0EE}" type="presOf" srcId="{0503B9A2-A08B-47E1-832E-3CEB9F26991B}" destId="{91379A2F-FF62-468E-8334-12E948219718}" srcOrd="0" destOrd="0" presId="urn:microsoft.com/office/officeart/2005/8/layout/chevron1"/>
    <dgm:cxn modelId="{52A632CA-1E0A-4172-B345-2CF7E37C370E}" type="presOf" srcId="{65CD62F9-F73A-47A2-BAD7-3A2A1F544B93}" destId="{4043A68A-1DCE-404C-816F-B620F44D6557}" srcOrd="0" destOrd="0" presId="urn:microsoft.com/office/officeart/2005/8/layout/chevron1"/>
    <dgm:cxn modelId="{56118739-6789-4AA8-A3F6-FEC63BF51751}" type="presOf" srcId="{22854ECD-9C22-4362-A7D0-82CF73E5365F}" destId="{86AA0C61-E8BD-4B31-A3DD-E495C768007D}" srcOrd="0" destOrd="0" presId="urn:microsoft.com/office/officeart/2005/8/layout/chevron1"/>
    <dgm:cxn modelId="{7028D2D5-943A-4D91-B094-5E734BEA8A08}" srcId="{96675ED2-FC40-4824-B504-720BAECB5FC2}" destId="{65CD62F9-F73A-47A2-BAD7-3A2A1F544B93}" srcOrd="2" destOrd="0" parTransId="{C7C9E42F-D6D3-4146-ADF6-B579F9C80C30}" sibTransId="{7ED241B1-174B-4DEC-9C26-6F4CAD1D0A31}"/>
    <dgm:cxn modelId="{FDC49F36-AF37-42AC-BA72-179AAA9B77A8}" srcId="{96675ED2-FC40-4824-B504-720BAECB5FC2}" destId="{22854ECD-9C22-4362-A7D0-82CF73E5365F}" srcOrd="1" destOrd="0" parTransId="{6D9DEB34-A394-4668-B290-4FEB86A02FD0}" sibTransId="{D21444EB-217B-43B8-A43D-C114B2F9E2FF}"/>
    <dgm:cxn modelId="{97715D1E-8A4D-45AA-9094-4E40412DFD07}" type="presOf" srcId="{96675ED2-FC40-4824-B504-720BAECB5FC2}" destId="{CE38515B-D5B8-4FD1-ADD2-E670056271CC}" srcOrd="0" destOrd="0" presId="urn:microsoft.com/office/officeart/2005/8/layout/chevron1"/>
    <dgm:cxn modelId="{9256FE44-351B-4A21-A890-196273847E74}" type="presParOf" srcId="{CE38515B-D5B8-4FD1-ADD2-E670056271CC}" destId="{91379A2F-FF62-468E-8334-12E948219718}" srcOrd="0" destOrd="0" presId="urn:microsoft.com/office/officeart/2005/8/layout/chevron1"/>
    <dgm:cxn modelId="{53435D32-BB70-4D42-B4C7-ABBA6AC40F21}" type="presParOf" srcId="{CE38515B-D5B8-4FD1-ADD2-E670056271CC}" destId="{43F73A47-3A0E-4173-AB8D-9EFE7ED13A76}" srcOrd="1" destOrd="0" presId="urn:microsoft.com/office/officeart/2005/8/layout/chevron1"/>
    <dgm:cxn modelId="{9F0AF106-B608-43B1-8EB5-B7A88EE55D7D}" type="presParOf" srcId="{CE38515B-D5B8-4FD1-ADD2-E670056271CC}" destId="{86AA0C61-E8BD-4B31-A3DD-E495C768007D}" srcOrd="2" destOrd="0" presId="urn:microsoft.com/office/officeart/2005/8/layout/chevron1"/>
    <dgm:cxn modelId="{D64BA409-27EF-475E-BA74-B91EA40986DC}" type="presParOf" srcId="{CE38515B-D5B8-4FD1-ADD2-E670056271CC}" destId="{5811BDE1-9114-4EF4-935B-C4BB19AFF00D}" srcOrd="3" destOrd="0" presId="urn:microsoft.com/office/officeart/2005/8/layout/chevron1"/>
    <dgm:cxn modelId="{4CAEBF82-271A-4AEF-9F6E-63E75BB25F49}" type="presParOf" srcId="{CE38515B-D5B8-4FD1-ADD2-E670056271CC}" destId="{4043A68A-1DCE-404C-816F-B620F44D6557}" srcOrd="4" destOrd="0" presId="urn:microsoft.com/office/officeart/2005/8/layout/chevron1"/>
    <dgm:cxn modelId="{AADE6D26-D3DF-4D54-B08B-1058AC7E47A1}" type="presParOf" srcId="{CE38515B-D5B8-4FD1-ADD2-E670056271CC}" destId="{B7DDA233-0A07-4E6A-A6FD-7D1126420F72}" srcOrd="5" destOrd="0" presId="urn:microsoft.com/office/officeart/2005/8/layout/chevron1"/>
    <dgm:cxn modelId="{5E6C0853-331D-415A-A12B-8C076E30B6A1}" type="presParOf" srcId="{CE38515B-D5B8-4FD1-ADD2-E670056271CC}" destId="{D59C6709-FE43-42F4-9AE4-813F3209F15F}" srcOrd="6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FB0B8-E35A-47DC-9347-63A58D94BD88}">
      <dsp:nvSpPr>
        <dsp:cNvPr id="0" name=""/>
        <dsp:cNvSpPr/>
      </dsp:nvSpPr>
      <dsp:spPr>
        <a:xfrm>
          <a:off x="5489033" y="2193275"/>
          <a:ext cx="294726" cy="1965594"/>
        </a:xfrm>
        <a:custGeom>
          <a:avLst/>
          <a:gdLst/>
          <a:ahLst/>
          <a:cxnLst/>
          <a:rect l="0" t="0" r="0" b="0"/>
          <a:pathLst>
            <a:path>
              <a:moveTo>
                <a:pt x="294726" y="0"/>
              </a:moveTo>
              <a:lnTo>
                <a:pt x="147363" y="0"/>
              </a:lnTo>
              <a:lnTo>
                <a:pt x="147363" y="1965594"/>
              </a:lnTo>
              <a:lnTo>
                <a:pt x="0" y="1965594"/>
              </a:lnTo>
            </a:path>
          </a:pathLst>
        </a:custGeom>
        <a:noFill/>
        <a:ln w="12700" cap="flat" cmpd="sng" algn="ctr">
          <a:solidFill>
            <a:srgbClr val="D352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>
            <a:solidFill>
              <a:schemeClr val="tx2"/>
            </a:solidFill>
            <a:latin typeface="Cambria" panose="02040503050406030204" pitchFamily="18" charset="0"/>
          </a:endParaRPr>
        </a:p>
      </dsp:txBody>
      <dsp:txXfrm>
        <a:off x="5586708" y="3126382"/>
        <a:ext cx="99378" cy="99378"/>
      </dsp:txXfrm>
    </dsp:sp>
    <dsp:sp modelId="{52256CE2-0AC1-4CB2-AE3A-F40916F1A5F1}">
      <dsp:nvSpPr>
        <dsp:cNvPr id="0" name=""/>
        <dsp:cNvSpPr/>
      </dsp:nvSpPr>
      <dsp:spPr>
        <a:xfrm>
          <a:off x="5489033" y="2193275"/>
          <a:ext cx="294726" cy="1403995"/>
        </a:xfrm>
        <a:custGeom>
          <a:avLst/>
          <a:gdLst/>
          <a:ahLst/>
          <a:cxnLst/>
          <a:rect l="0" t="0" r="0" b="0"/>
          <a:pathLst>
            <a:path>
              <a:moveTo>
                <a:pt x="294726" y="0"/>
              </a:moveTo>
              <a:lnTo>
                <a:pt x="147363" y="0"/>
              </a:lnTo>
              <a:lnTo>
                <a:pt x="147363" y="1403995"/>
              </a:lnTo>
              <a:lnTo>
                <a:pt x="0" y="1403995"/>
              </a:lnTo>
            </a:path>
          </a:pathLst>
        </a:custGeom>
        <a:noFill/>
        <a:ln w="12700" cap="flat" cmpd="sng" algn="ctr">
          <a:solidFill>
            <a:srgbClr val="D352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>
            <a:solidFill>
              <a:schemeClr val="tx2"/>
            </a:solidFill>
            <a:latin typeface="Cambria" panose="02040503050406030204" pitchFamily="18" charset="0"/>
          </a:endParaRPr>
        </a:p>
      </dsp:txBody>
      <dsp:txXfrm>
        <a:off x="5600532" y="2859408"/>
        <a:ext cx="71729" cy="71729"/>
      </dsp:txXfrm>
    </dsp:sp>
    <dsp:sp modelId="{A35FF45C-2DFD-4B77-A00E-4A400EB6EBBB}">
      <dsp:nvSpPr>
        <dsp:cNvPr id="0" name=""/>
        <dsp:cNvSpPr/>
      </dsp:nvSpPr>
      <dsp:spPr>
        <a:xfrm>
          <a:off x="5489033" y="2193275"/>
          <a:ext cx="294726" cy="842397"/>
        </a:xfrm>
        <a:custGeom>
          <a:avLst/>
          <a:gdLst/>
          <a:ahLst/>
          <a:cxnLst/>
          <a:rect l="0" t="0" r="0" b="0"/>
          <a:pathLst>
            <a:path>
              <a:moveTo>
                <a:pt x="294726" y="0"/>
              </a:moveTo>
              <a:lnTo>
                <a:pt x="147363" y="0"/>
              </a:lnTo>
              <a:lnTo>
                <a:pt x="147363" y="842397"/>
              </a:lnTo>
              <a:lnTo>
                <a:pt x="0" y="842397"/>
              </a:lnTo>
            </a:path>
          </a:pathLst>
        </a:custGeom>
        <a:noFill/>
        <a:ln w="12700" cap="flat" cmpd="sng" algn="ctr">
          <a:solidFill>
            <a:srgbClr val="D352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>
            <a:solidFill>
              <a:schemeClr val="tx2"/>
            </a:solidFill>
            <a:latin typeface="Cambria" panose="02040503050406030204" pitchFamily="18" charset="0"/>
          </a:endParaRPr>
        </a:p>
      </dsp:txBody>
      <dsp:txXfrm>
        <a:off x="5614085" y="2592162"/>
        <a:ext cx="44623" cy="44623"/>
      </dsp:txXfrm>
    </dsp:sp>
    <dsp:sp modelId="{6177E1C0-B1FF-4968-AC3F-58F9A64A326A}">
      <dsp:nvSpPr>
        <dsp:cNvPr id="0" name=""/>
        <dsp:cNvSpPr/>
      </dsp:nvSpPr>
      <dsp:spPr>
        <a:xfrm>
          <a:off x="5489033" y="2193275"/>
          <a:ext cx="294726" cy="280799"/>
        </a:xfrm>
        <a:custGeom>
          <a:avLst/>
          <a:gdLst/>
          <a:ahLst/>
          <a:cxnLst/>
          <a:rect l="0" t="0" r="0" b="0"/>
          <a:pathLst>
            <a:path>
              <a:moveTo>
                <a:pt x="294726" y="0"/>
              </a:moveTo>
              <a:lnTo>
                <a:pt x="147363" y="0"/>
              </a:lnTo>
              <a:lnTo>
                <a:pt x="147363" y="280799"/>
              </a:lnTo>
              <a:lnTo>
                <a:pt x="0" y="280799"/>
              </a:lnTo>
            </a:path>
          </a:pathLst>
        </a:custGeom>
        <a:noFill/>
        <a:ln w="12700" cap="flat" cmpd="sng" algn="ctr">
          <a:solidFill>
            <a:srgbClr val="D352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>
            <a:solidFill>
              <a:schemeClr val="tx2"/>
            </a:solidFill>
            <a:latin typeface="Cambria" panose="02040503050406030204" pitchFamily="18" charset="0"/>
          </a:endParaRPr>
        </a:p>
      </dsp:txBody>
      <dsp:txXfrm>
        <a:off x="5626220" y="2323497"/>
        <a:ext cx="20353" cy="20353"/>
      </dsp:txXfrm>
    </dsp:sp>
    <dsp:sp modelId="{AF94C57D-8F8B-4CC1-873D-8779007FA94A}">
      <dsp:nvSpPr>
        <dsp:cNvPr id="0" name=""/>
        <dsp:cNvSpPr/>
      </dsp:nvSpPr>
      <dsp:spPr>
        <a:xfrm>
          <a:off x="5489033" y="1912475"/>
          <a:ext cx="294726" cy="280799"/>
        </a:xfrm>
        <a:custGeom>
          <a:avLst/>
          <a:gdLst/>
          <a:ahLst/>
          <a:cxnLst/>
          <a:rect l="0" t="0" r="0" b="0"/>
          <a:pathLst>
            <a:path>
              <a:moveTo>
                <a:pt x="294726" y="280799"/>
              </a:moveTo>
              <a:lnTo>
                <a:pt x="147363" y="280799"/>
              </a:lnTo>
              <a:lnTo>
                <a:pt x="147363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rgbClr val="D352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>
            <a:solidFill>
              <a:schemeClr val="tx2"/>
            </a:solidFill>
            <a:latin typeface="Cambria" panose="02040503050406030204" pitchFamily="18" charset="0"/>
          </a:endParaRPr>
        </a:p>
      </dsp:txBody>
      <dsp:txXfrm>
        <a:off x="5626220" y="2042698"/>
        <a:ext cx="20353" cy="20353"/>
      </dsp:txXfrm>
    </dsp:sp>
    <dsp:sp modelId="{721DAFAE-AC51-4E75-9A95-DA5D1C24837E}">
      <dsp:nvSpPr>
        <dsp:cNvPr id="0" name=""/>
        <dsp:cNvSpPr/>
      </dsp:nvSpPr>
      <dsp:spPr>
        <a:xfrm>
          <a:off x="5489033" y="1350877"/>
          <a:ext cx="294726" cy="842397"/>
        </a:xfrm>
        <a:custGeom>
          <a:avLst/>
          <a:gdLst/>
          <a:ahLst/>
          <a:cxnLst/>
          <a:rect l="0" t="0" r="0" b="0"/>
          <a:pathLst>
            <a:path>
              <a:moveTo>
                <a:pt x="294726" y="842397"/>
              </a:moveTo>
              <a:lnTo>
                <a:pt x="147363" y="842397"/>
              </a:lnTo>
              <a:lnTo>
                <a:pt x="147363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rgbClr val="D352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>
            <a:solidFill>
              <a:schemeClr val="tx2"/>
            </a:solidFill>
            <a:latin typeface="Cambria" panose="02040503050406030204" pitchFamily="18" charset="0"/>
          </a:endParaRPr>
        </a:p>
      </dsp:txBody>
      <dsp:txXfrm>
        <a:off x="5614085" y="1749764"/>
        <a:ext cx="44623" cy="44623"/>
      </dsp:txXfrm>
    </dsp:sp>
    <dsp:sp modelId="{8344B71C-9CC9-484A-A319-D7F685A31238}">
      <dsp:nvSpPr>
        <dsp:cNvPr id="0" name=""/>
        <dsp:cNvSpPr/>
      </dsp:nvSpPr>
      <dsp:spPr>
        <a:xfrm>
          <a:off x="5489033" y="789279"/>
          <a:ext cx="294726" cy="1403995"/>
        </a:xfrm>
        <a:custGeom>
          <a:avLst/>
          <a:gdLst/>
          <a:ahLst/>
          <a:cxnLst/>
          <a:rect l="0" t="0" r="0" b="0"/>
          <a:pathLst>
            <a:path>
              <a:moveTo>
                <a:pt x="294726" y="1403995"/>
              </a:moveTo>
              <a:lnTo>
                <a:pt x="147363" y="1403995"/>
              </a:lnTo>
              <a:lnTo>
                <a:pt x="147363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rgbClr val="D352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>
            <a:solidFill>
              <a:schemeClr val="tx2"/>
            </a:solidFill>
            <a:latin typeface="Cambria" panose="02040503050406030204" pitchFamily="18" charset="0"/>
          </a:endParaRPr>
        </a:p>
      </dsp:txBody>
      <dsp:txXfrm>
        <a:off x="5600532" y="1455412"/>
        <a:ext cx="71729" cy="71729"/>
      </dsp:txXfrm>
    </dsp:sp>
    <dsp:sp modelId="{7A803D7C-7E1B-4E67-B57F-BC6FC30D5CB6}">
      <dsp:nvSpPr>
        <dsp:cNvPr id="0" name=""/>
        <dsp:cNvSpPr/>
      </dsp:nvSpPr>
      <dsp:spPr>
        <a:xfrm>
          <a:off x="5489033" y="227680"/>
          <a:ext cx="294726" cy="1965594"/>
        </a:xfrm>
        <a:custGeom>
          <a:avLst/>
          <a:gdLst/>
          <a:ahLst/>
          <a:cxnLst/>
          <a:rect l="0" t="0" r="0" b="0"/>
          <a:pathLst>
            <a:path>
              <a:moveTo>
                <a:pt x="294726" y="1965594"/>
              </a:moveTo>
              <a:lnTo>
                <a:pt x="147363" y="1965594"/>
              </a:lnTo>
              <a:lnTo>
                <a:pt x="147363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rgbClr val="D352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>
            <a:solidFill>
              <a:schemeClr val="tx2"/>
            </a:solidFill>
            <a:latin typeface="Cambria" panose="02040503050406030204" pitchFamily="18" charset="0"/>
          </a:endParaRPr>
        </a:p>
      </dsp:txBody>
      <dsp:txXfrm>
        <a:off x="5586708" y="1160788"/>
        <a:ext cx="99378" cy="99378"/>
      </dsp:txXfrm>
    </dsp:sp>
    <dsp:sp modelId="{8ED6D73D-D451-4A96-8DDC-909F55B81531}">
      <dsp:nvSpPr>
        <dsp:cNvPr id="0" name=""/>
        <dsp:cNvSpPr/>
      </dsp:nvSpPr>
      <dsp:spPr>
        <a:xfrm rot="5400000">
          <a:off x="4826087" y="1968635"/>
          <a:ext cx="2364624" cy="449278"/>
        </a:xfrm>
        <a:prstGeom prst="rect">
          <a:avLst/>
        </a:prstGeom>
        <a:solidFill>
          <a:srgbClr val="E088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>
              <a:solidFill>
                <a:schemeClr val="tx2"/>
              </a:solidFill>
              <a:latin typeface="Cambria" panose="02040503050406030204" pitchFamily="18" charset="0"/>
            </a:rPr>
            <a:t>FS3</a:t>
          </a:r>
        </a:p>
      </dsp:txBody>
      <dsp:txXfrm>
        <a:off x="4826087" y="1968635"/>
        <a:ext cx="2364624" cy="449278"/>
      </dsp:txXfrm>
    </dsp:sp>
    <dsp:sp modelId="{889B68A2-4EE8-4C32-B45F-A7EC1C487DC0}">
      <dsp:nvSpPr>
        <dsp:cNvPr id="0" name=""/>
        <dsp:cNvSpPr/>
      </dsp:nvSpPr>
      <dsp:spPr>
        <a:xfrm>
          <a:off x="1044376" y="3041"/>
          <a:ext cx="4444657" cy="449278"/>
        </a:xfrm>
        <a:prstGeom prst="rect">
          <a:avLst/>
        </a:prstGeom>
        <a:solidFill>
          <a:srgbClr val="E0888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tx2"/>
              </a:solidFill>
              <a:latin typeface="Cambria" panose="02040503050406030204" pitchFamily="18" charset="0"/>
            </a:rPr>
            <a:t>Nama instansi</a:t>
          </a:r>
          <a:r>
            <a:rPr lang="en-US" sz="1600" kern="1200" dirty="0">
              <a:solidFill>
                <a:schemeClr val="tx2"/>
              </a:solidFill>
              <a:latin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tx2"/>
              </a:solidFill>
              <a:latin typeface="Cambria" panose="02040503050406030204" pitchFamily="18" charset="0"/>
            </a:rPr>
            <a:t>penyelenggara</a:t>
          </a:r>
          <a:r>
            <a:rPr lang="en-US" sz="1600" kern="1200" dirty="0">
              <a:solidFill>
                <a:schemeClr val="tx2"/>
              </a:solidFill>
              <a:latin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tx2"/>
              </a:solidFill>
              <a:latin typeface="Cambria" panose="02040503050406030204" pitchFamily="18" charset="0"/>
            </a:rPr>
            <a:t>survei</a:t>
          </a:r>
          <a:endParaRPr lang="id-ID" sz="1600" kern="1200" dirty="0">
            <a:solidFill>
              <a:schemeClr val="tx2"/>
            </a:solidFill>
            <a:latin typeface="Cambria" panose="02040503050406030204" pitchFamily="18" charset="0"/>
          </a:endParaRPr>
        </a:p>
      </dsp:txBody>
      <dsp:txXfrm>
        <a:off x="1044376" y="3041"/>
        <a:ext cx="4444657" cy="449278"/>
      </dsp:txXfrm>
    </dsp:sp>
    <dsp:sp modelId="{179EE7AE-8067-4DCE-9464-00DE242EF143}">
      <dsp:nvSpPr>
        <dsp:cNvPr id="0" name=""/>
        <dsp:cNvSpPr/>
      </dsp:nvSpPr>
      <dsp:spPr>
        <a:xfrm>
          <a:off x="1024880" y="564639"/>
          <a:ext cx="4464153" cy="449278"/>
        </a:xfrm>
        <a:prstGeom prst="rect">
          <a:avLst/>
        </a:prstGeom>
        <a:solidFill>
          <a:srgbClr val="E0888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tx2"/>
              </a:solidFill>
              <a:latin typeface="Cambria" panose="02040503050406030204" pitchFamily="18" charset="0"/>
            </a:rPr>
            <a:t>Judul</a:t>
          </a:r>
          <a:r>
            <a:rPr lang="en-US" sz="1600" kern="1200" dirty="0">
              <a:solidFill>
                <a:schemeClr val="tx2"/>
              </a:solidFill>
              <a:latin typeface="Cambria" panose="02040503050406030204" pitchFamily="18" charset="0"/>
            </a:rPr>
            <a:t> </a:t>
          </a:r>
          <a:r>
            <a:rPr lang="en-US" sz="1600" kern="1200" dirty="0" err="1">
              <a:solidFill>
                <a:schemeClr val="tx2"/>
              </a:solidFill>
              <a:latin typeface="Cambria" panose="02040503050406030204" pitchFamily="18" charset="0"/>
            </a:rPr>
            <a:t>survei</a:t>
          </a:r>
          <a:endParaRPr lang="en-US" sz="1600" kern="1200" dirty="0">
            <a:solidFill>
              <a:schemeClr val="tx2"/>
            </a:solidFill>
            <a:latin typeface="Cambria" panose="02040503050406030204" pitchFamily="18" charset="0"/>
          </a:endParaRPr>
        </a:p>
      </dsp:txBody>
      <dsp:txXfrm>
        <a:off x="1024880" y="564639"/>
        <a:ext cx="4464153" cy="449278"/>
      </dsp:txXfrm>
    </dsp:sp>
    <dsp:sp modelId="{AD2C040E-46FA-4DEB-B842-F358B9C52DAD}">
      <dsp:nvSpPr>
        <dsp:cNvPr id="0" name=""/>
        <dsp:cNvSpPr/>
      </dsp:nvSpPr>
      <dsp:spPr>
        <a:xfrm>
          <a:off x="1026280" y="1126238"/>
          <a:ext cx="4462753" cy="449278"/>
        </a:xfrm>
        <a:prstGeom prst="rect">
          <a:avLst/>
        </a:prstGeom>
        <a:solidFill>
          <a:srgbClr val="E0888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>
              <a:solidFill>
                <a:schemeClr val="tx2"/>
              </a:solidFill>
              <a:latin typeface="Cambria" panose="02040503050406030204" pitchFamily="18" charset="0"/>
            </a:rPr>
            <a:t>Tujuan survei</a:t>
          </a:r>
          <a:endParaRPr lang="en-US" sz="1600" kern="1200" dirty="0">
            <a:solidFill>
              <a:schemeClr val="tx2"/>
            </a:solidFill>
            <a:latin typeface="Cambria" panose="02040503050406030204" pitchFamily="18" charset="0"/>
          </a:endParaRPr>
        </a:p>
      </dsp:txBody>
      <dsp:txXfrm>
        <a:off x="1026280" y="1126238"/>
        <a:ext cx="4462753" cy="449278"/>
      </dsp:txXfrm>
    </dsp:sp>
    <dsp:sp modelId="{1B660682-0AE7-4B68-8A78-DB619E7D4A00}">
      <dsp:nvSpPr>
        <dsp:cNvPr id="0" name=""/>
        <dsp:cNvSpPr/>
      </dsp:nvSpPr>
      <dsp:spPr>
        <a:xfrm>
          <a:off x="1024880" y="1687836"/>
          <a:ext cx="4464153" cy="449278"/>
        </a:xfrm>
        <a:prstGeom prst="rect">
          <a:avLst/>
        </a:prstGeom>
        <a:solidFill>
          <a:srgbClr val="E0888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tx2"/>
              </a:solidFill>
              <a:latin typeface="Cambria" panose="02040503050406030204" pitchFamily="18" charset="0"/>
            </a:rPr>
            <a:t>Jenis data yang dikumpulkan</a:t>
          </a:r>
          <a:endParaRPr lang="en-US" sz="1600" kern="1200" dirty="0">
            <a:solidFill>
              <a:schemeClr val="tx2"/>
            </a:solidFill>
            <a:latin typeface="Cambria" panose="02040503050406030204" pitchFamily="18" charset="0"/>
          </a:endParaRPr>
        </a:p>
      </dsp:txBody>
      <dsp:txXfrm>
        <a:off x="1024880" y="1687836"/>
        <a:ext cx="4464153" cy="449278"/>
      </dsp:txXfrm>
    </dsp:sp>
    <dsp:sp modelId="{28510386-CD63-4DE1-ABB3-73967DF93F44}">
      <dsp:nvSpPr>
        <dsp:cNvPr id="0" name=""/>
        <dsp:cNvSpPr/>
      </dsp:nvSpPr>
      <dsp:spPr>
        <a:xfrm>
          <a:off x="1024880" y="2249434"/>
          <a:ext cx="4464153" cy="449278"/>
        </a:xfrm>
        <a:prstGeom prst="rect">
          <a:avLst/>
        </a:prstGeom>
        <a:solidFill>
          <a:srgbClr val="E0888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>
              <a:solidFill>
                <a:schemeClr val="tx2"/>
              </a:solidFill>
              <a:latin typeface="Cambria" panose="02040503050406030204" pitchFamily="18" charset="0"/>
            </a:rPr>
            <a:t>Wilayah kegiatan survei</a:t>
          </a:r>
          <a:endParaRPr lang="en-US" sz="1600" kern="1200" dirty="0">
            <a:solidFill>
              <a:schemeClr val="tx2"/>
            </a:solidFill>
            <a:latin typeface="Cambria" panose="02040503050406030204" pitchFamily="18" charset="0"/>
          </a:endParaRPr>
        </a:p>
      </dsp:txBody>
      <dsp:txXfrm>
        <a:off x="1024880" y="2249434"/>
        <a:ext cx="4464153" cy="449278"/>
      </dsp:txXfrm>
    </dsp:sp>
    <dsp:sp modelId="{F131A810-87D6-4095-853C-1EBA0ED869FC}">
      <dsp:nvSpPr>
        <dsp:cNvPr id="0" name=""/>
        <dsp:cNvSpPr/>
      </dsp:nvSpPr>
      <dsp:spPr>
        <a:xfrm>
          <a:off x="1024880" y="2811033"/>
          <a:ext cx="4464153" cy="449278"/>
        </a:xfrm>
        <a:prstGeom prst="rect">
          <a:avLst/>
        </a:prstGeom>
        <a:solidFill>
          <a:srgbClr val="E0888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>
              <a:solidFill>
                <a:schemeClr val="tx2"/>
              </a:solidFill>
              <a:latin typeface="Cambria" panose="02040503050406030204" pitchFamily="18" charset="0"/>
            </a:rPr>
            <a:t>Metode statistik yang digunakan</a:t>
          </a:r>
          <a:endParaRPr lang="en-US" sz="1600" kern="1200" dirty="0">
            <a:solidFill>
              <a:schemeClr val="tx2"/>
            </a:solidFill>
            <a:latin typeface="Cambria" panose="02040503050406030204" pitchFamily="18" charset="0"/>
          </a:endParaRPr>
        </a:p>
      </dsp:txBody>
      <dsp:txXfrm>
        <a:off x="1024880" y="2811033"/>
        <a:ext cx="4464153" cy="449278"/>
      </dsp:txXfrm>
    </dsp:sp>
    <dsp:sp modelId="{01043CF7-3050-4AAC-932F-EC3BAB970A60}">
      <dsp:nvSpPr>
        <dsp:cNvPr id="0" name=""/>
        <dsp:cNvSpPr/>
      </dsp:nvSpPr>
      <dsp:spPr>
        <a:xfrm>
          <a:off x="1024880" y="3372631"/>
          <a:ext cx="4464153" cy="449278"/>
        </a:xfrm>
        <a:prstGeom prst="rect">
          <a:avLst/>
        </a:prstGeom>
        <a:solidFill>
          <a:srgbClr val="E0888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>
              <a:solidFill>
                <a:schemeClr val="tx2"/>
              </a:solidFill>
              <a:latin typeface="Cambria" panose="02040503050406030204" pitchFamily="18" charset="0"/>
            </a:rPr>
            <a:t>Objek populasi dan jumlah responden</a:t>
          </a:r>
          <a:endParaRPr lang="en-US" sz="1500" kern="1200" dirty="0">
            <a:solidFill>
              <a:schemeClr val="tx2"/>
            </a:solidFill>
            <a:latin typeface="Cambria" panose="02040503050406030204" pitchFamily="18" charset="0"/>
          </a:endParaRPr>
        </a:p>
      </dsp:txBody>
      <dsp:txXfrm>
        <a:off x="1024880" y="3372631"/>
        <a:ext cx="4464153" cy="449278"/>
      </dsp:txXfrm>
    </dsp:sp>
    <dsp:sp modelId="{C329AE66-84E6-4857-86FA-AF782327ABED}">
      <dsp:nvSpPr>
        <dsp:cNvPr id="0" name=""/>
        <dsp:cNvSpPr/>
      </dsp:nvSpPr>
      <dsp:spPr>
        <a:xfrm>
          <a:off x="1024880" y="3934229"/>
          <a:ext cx="4464153" cy="449278"/>
        </a:xfrm>
        <a:prstGeom prst="rect">
          <a:avLst/>
        </a:prstGeom>
        <a:solidFill>
          <a:srgbClr val="E0888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>
              <a:solidFill>
                <a:schemeClr val="tx2"/>
              </a:solidFill>
              <a:latin typeface="Cambria" panose="02040503050406030204" pitchFamily="18" charset="0"/>
            </a:rPr>
            <a:t>Waktu pelaksanaan</a:t>
          </a:r>
          <a:r>
            <a:rPr lang="en-US" sz="1400" kern="1200">
              <a:solidFill>
                <a:schemeClr val="tx2"/>
              </a:solidFill>
              <a:latin typeface="Cambria" panose="02040503050406030204" pitchFamily="18" charset="0"/>
            </a:rPr>
            <a:t> survei</a:t>
          </a:r>
          <a:endParaRPr lang="en-US" sz="1400" kern="1200" dirty="0">
            <a:solidFill>
              <a:schemeClr val="tx2"/>
            </a:solidFill>
            <a:latin typeface="Cambria" panose="02040503050406030204" pitchFamily="18" charset="0"/>
          </a:endParaRPr>
        </a:p>
      </dsp:txBody>
      <dsp:txXfrm>
        <a:off x="1024880" y="3934229"/>
        <a:ext cx="4464153" cy="449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79A2F-FF62-468E-8334-12E948219718}">
      <dsp:nvSpPr>
        <dsp:cNvPr id="0" name=""/>
        <dsp:cNvSpPr/>
      </dsp:nvSpPr>
      <dsp:spPr>
        <a:xfrm>
          <a:off x="4877" y="0"/>
          <a:ext cx="2578641" cy="620642"/>
        </a:xfrm>
        <a:prstGeom prst="chevron">
          <a:avLst/>
        </a:prstGeom>
        <a:solidFill>
          <a:srgbClr val="D3524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err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Standar</a:t>
          </a:r>
          <a:r>
            <a:rPr lang="en-ID" sz="1400" b="1" kern="1200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</a:t>
          </a:r>
          <a:endParaRPr lang="id-ID" sz="14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sp:txBody>
      <dsp:txXfrm>
        <a:off x="315198" y="0"/>
        <a:ext cx="1957999" cy="620642"/>
      </dsp:txXfrm>
    </dsp:sp>
    <dsp:sp modelId="{86AA0C61-E8BD-4B31-A3DD-E495C768007D}">
      <dsp:nvSpPr>
        <dsp:cNvPr id="0" name=""/>
        <dsp:cNvSpPr/>
      </dsp:nvSpPr>
      <dsp:spPr>
        <a:xfrm>
          <a:off x="2309064" y="0"/>
          <a:ext cx="2639680" cy="620642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Metadata</a:t>
          </a:r>
          <a:endParaRPr lang="id-ID" sz="14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sp:txBody>
      <dsp:txXfrm>
        <a:off x="2619385" y="0"/>
        <a:ext cx="2019038" cy="620642"/>
      </dsp:txXfrm>
    </dsp:sp>
    <dsp:sp modelId="{4043A68A-1DCE-404C-816F-B620F44D6557}">
      <dsp:nvSpPr>
        <dsp:cNvPr id="0" name=""/>
        <dsp:cNvSpPr/>
      </dsp:nvSpPr>
      <dsp:spPr>
        <a:xfrm>
          <a:off x="4674289" y="0"/>
          <a:ext cx="2491968" cy="620642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err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Interoperabilitas</a:t>
          </a:r>
          <a:r>
            <a:rPr lang="en-ID" sz="1400" b="1" kern="1200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</a:t>
          </a:r>
          <a:endParaRPr lang="id-ID" sz="14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sp:txBody>
      <dsp:txXfrm>
        <a:off x="4984610" y="0"/>
        <a:ext cx="1871326" cy="620642"/>
      </dsp:txXfrm>
    </dsp:sp>
    <dsp:sp modelId="{D59C6709-FE43-42F4-9AE4-813F3209F15F}">
      <dsp:nvSpPr>
        <dsp:cNvPr id="0" name=""/>
        <dsp:cNvSpPr/>
      </dsp:nvSpPr>
      <dsp:spPr>
        <a:xfrm>
          <a:off x="6891803" y="0"/>
          <a:ext cx="2744549" cy="620642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Kode Referensi dan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 Induk</a:t>
          </a:r>
          <a:endParaRPr lang="id-ID" sz="14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sp:txBody>
      <dsp:txXfrm>
        <a:off x="7202124" y="0"/>
        <a:ext cx="2123907" cy="6206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79A2F-FF62-468E-8334-12E948219718}">
      <dsp:nvSpPr>
        <dsp:cNvPr id="0" name=""/>
        <dsp:cNvSpPr/>
      </dsp:nvSpPr>
      <dsp:spPr>
        <a:xfrm>
          <a:off x="4637" y="0"/>
          <a:ext cx="2451725" cy="620642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err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Standar</a:t>
          </a:r>
          <a:r>
            <a:rPr lang="en-ID" sz="1400" b="1" kern="1200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</a:t>
          </a:r>
          <a:endParaRPr lang="id-ID" sz="14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sp:txBody>
      <dsp:txXfrm>
        <a:off x="314958" y="0"/>
        <a:ext cx="1831083" cy="620642"/>
      </dsp:txXfrm>
    </dsp:sp>
    <dsp:sp modelId="{86AA0C61-E8BD-4B31-A3DD-E495C768007D}">
      <dsp:nvSpPr>
        <dsp:cNvPr id="0" name=""/>
        <dsp:cNvSpPr/>
      </dsp:nvSpPr>
      <dsp:spPr>
        <a:xfrm>
          <a:off x="2195416" y="0"/>
          <a:ext cx="2509760" cy="620642"/>
        </a:xfrm>
        <a:prstGeom prst="chevron">
          <a:avLst/>
        </a:prstGeom>
        <a:solidFill>
          <a:srgbClr val="D3524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Metadata</a:t>
          </a:r>
          <a:endParaRPr lang="id-ID" sz="14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sp:txBody>
      <dsp:txXfrm>
        <a:off x="2505737" y="0"/>
        <a:ext cx="1889118" cy="620642"/>
      </dsp:txXfrm>
    </dsp:sp>
    <dsp:sp modelId="{4043A68A-1DCE-404C-816F-B620F44D6557}">
      <dsp:nvSpPr>
        <dsp:cNvPr id="0" name=""/>
        <dsp:cNvSpPr/>
      </dsp:nvSpPr>
      <dsp:spPr>
        <a:xfrm>
          <a:off x="4444230" y="0"/>
          <a:ext cx="2369318" cy="620642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err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Interoperabilitas</a:t>
          </a:r>
          <a:r>
            <a:rPr lang="en-ID" sz="1400" b="1" kern="1200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</a:t>
          </a:r>
          <a:endParaRPr lang="id-ID" sz="14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sp:txBody>
      <dsp:txXfrm>
        <a:off x="4754551" y="0"/>
        <a:ext cx="1748676" cy="620642"/>
      </dsp:txXfrm>
    </dsp:sp>
    <dsp:sp modelId="{D59C6709-FE43-42F4-9AE4-813F3209F15F}">
      <dsp:nvSpPr>
        <dsp:cNvPr id="0" name=""/>
        <dsp:cNvSpPr/>
      </dsp:nvSpPr>
      <dsp:spPr>
        <a:xfrm>
          <a:off x="6552602" y="0"/>
          <a:ext cx="2609468" cy="620642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Kode Referensi dan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Data Induk</a:t>
          </a:r>
          <a:endParaRPr lang="id-ID" sz="14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sp:txBody>
      <dsp:txXfrm>
        <a:off x="6862923" y="0"/>
        <a:ext cx="1988826" cy="6206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79A2F-FF62-468E-8334-12E948219718}">
      <dsp:nvSpPr>
        <dsp:cNvPr id="0" name=""/>
        <dsp:cNvSpPr/>
      </dsp:nvSpPr>
      <dsp:spPr>
        <a:xfrm>
          <a:off x="4637" y="0"/>
          <a:ext cx="2451725" cy="620642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err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Standar</a:t>
          </a:r>
          <a:r>
            <a:rPr lang="en-ID" sz="1400" b="1" kern="1200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</a:t>
          </a:r>
          <a:endParaRPr lang="id-ID" sz="14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sp:txBody>
      <dsp:txXfrm>
        <a:off x="314958" y="0"/>
        <a:ext cx="1831083" cy="620642"/>
      </dsp:txXfrm>
    </dsp:sp>
    <dsp:sp modelId="{86AA0C61-E8BD-4B31-A3DD-E495C768007D}">
      <dsp:nvSpPr>
        <dsp:cNvPr id="0" name=""/>
        <dsp:cNvSpPr/>
      </dsp:nvSpPr>
      <dsp:spPr>
        <a:xfrm>
          <a:off x="2195416" y="0"/>
          <a:ext cx="2509760" cy="620642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Metadata</a:t>
          </a:r>
          <a:endParaRPr lang="id-ID" sz="14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sp:txBody>
      <dsp:txXfrm>
        <a:off x="2505737" y="0"/>
        <a:ext cx="1889118" cy="620642"/>
      </dsp:txXfrm>
    </dsp:sp>
    <dsp:sp modelId="{4043A68A-1DCE-404C-816F-B620F44D6557}">
      <dsp:nvSpPr>
        <dsp:cNvPr id="0" name=""/>
        <dsp:cNvSpPr/>
      </dsp:nvSpPr>
      <dsp:spPr>
        <a:xfrm>
          <a:off x="4444230" y="0"/>
          <a:ext cx="2369318" cy="620642"/>
        </a:xfrm>
        <a:prstGeom prst="chevron">
          <a:avLst/>
        </a:prstGeom>
        <a:solidFill>
          <a:srgbClr val="D3524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err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Interoperabilitas</a:t>
          </a:r>
          <a:r>
            <a:rPr lang="en-ID" sz="1400" b="1" kern="1200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</a:t>
          </a:r>
          <a:endParaRPr lang="id-ID" sz="14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sp:txBody>
      <dsp:txXfrm>
        <a:off x="4754551" y="0"/>
        <a:ext cx="1748676" cy="620642"/>
      </dsp:txXfrm>
    </dsp:sp>
    <dsp:sp modelId="{D59C6709-FE43-42F4-9AE4-813F3209F15F}">
      <dsp:nvSpPr>
        <dsp:cNvPr id="0" name=""/>
        <dsp:cNvSpPr/>
      </dsp:nvSpPr>
      <dsp:spPr>
        <a:xfrm>
          <a:off x="6552602" y="0"/>
          <a:ext cx="2609468" cy="620642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Kode Referensi dan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Data Induk</a:t>
          </a:r>
          <a:endParaRPr lang="id-ID" sz="14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sp:txBody>
      <dsp:txXfrm>
        <a:off x="6862923" y="0"/>
        <a:ext cx="1988826" cy="6206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79A2F-FF62-468E-8334-12E948219718}">
      <dsp:nvSpPr>
        <dsp:cNvPr id="0" name=""/>
        <dsp:cNvSpPr/>
      </dsp:nvSpPr>
      <dsp:spPr>
        <a:xfrm>
          <a:off x="4637" y="0"/>
          <a:ext cx="2451725" cy="620642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err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Standar</a:t>
          </a:r>
          <a:r>
            <a:rPr lang="en-ID" sz="1400" b="1" kern="1200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</a:t>
          </a:r>
          <a:endParaRPr lang="id-ID" sz="14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sp:txBody>
      <dsp:txXfrm>
        <a:off x="314958" y="0"/>
        <a:ext cx="1831083" cy="620642"/>
      </dsp:txXfrm>
    </dsp:sp>
    <dsp:sp modelId="{86AA0C61-E8BD-4B31-A3DD-E495C768007D}">
      <dsp:nvSpPr>
        <dsp:cNvPr id="0" name=""/>
        <dsp:cNvSpPr/>
      </dsp:nvSpPr>
      <dsp:spPr>
        <a:xfrm>
          <a:off x="2195416" y="0"/>
          <a:ext cx="2509760" cy="620642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Metadata</a:t>
          </a:r>
          <a:endParaRPr lang="id-ID" sz="14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sp:txBody>
      <dsp:txXfrm>
        <a:off x="2505737" y="0"/>
        <a:ext cx="1889118" cy="620642"/>
      </dsp:txXfrm>
    </dsp:sp>
    <dsp:sp modelId="{4043A68A-1DCE-404C-816F-B620F44D6557}">
      <dsp:nvSpPr>
        <dsp:cNvPr id="0" name=""/>
        <dsp:cNvSpPr/>
      </dsp:nvSpPr>
      <dsp:spPr>
        <a:xfrm>
          <a:off x="4444230" y="0"/>
          <a:ext cx="2369318" cy="620642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err="1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Interoperabilitas</a:t>
          </a:r>
          <a:r>
            <a:rPr lang="en-ID" sz="1400" b="1" kern="1200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 Data</a:t>
          </a:r>
          <a:endParaRPr lang="id-ID" sz="14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sp:txBody>
      <dsp:txXfrm>
        <a:off x="4754551" y="0"/>
        <a:ext cx="1748676" cy="620642"/>
      </dsp:txXfrm>
    </dsp:sp>
    <dsp:sp modelId="{D59C6709-FE43-42F4-9AE4-813F3209F15F}">
      <dsp:nvSpPr>
        <dsp:cNvPr id="0" name=""/>
        <dsp:cNvSpPr/>
      </dsp:nvSpPr>
      <dsp:spPr>
        <a:xfrm>
          <a:off x="6552602" y="0"/>
          <a:ext cx="2609468" cy="620642"/>
        </a:xfrm>
        <a:prstGeom prst="chevron">
          <a:avLst/>
        </a:prstGeom>
        <a:solidFill>
          <a:srgbClr val="D3524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Kode Referensi dan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rPr>
            <a:t>Data Induk</a:t>
          </a:r>
          <a:endParaRPr lang="id-ID" sz="14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</a:endParaRPr>
        </a:p>
      </dsp:txBody>
      <dsp:txXfrm>
        <a:off x="6862923" y="0"/>
        <a:ext cx="1988826" cy="620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B15D-C2D8-4C88-9166-F1082D0B6DEB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1870E-D765-4C24-9E66-C2AEBD2B0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58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4948-B9C4-4EC0-B9F4-4C3ADBEADE67}" type="datetimeFigureOut">
              <a:rPr lang="id-ID" smtClean="0"/>
              <a:pPr/>
              <a:t>07/04/2019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877C-7169-446F-9170-A9FF53F8A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4948-B9C4-4EC0-B9F4-4C3ADBEADE67}" type="datetimeFigureOut">
              <a:rPr lang="id-ID" smtClean="0"/>
              <a:pPr/>
              <a:t>07/04/2019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877C-7169-446F-9170-A9FF53F8A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4948-B9C4-4EC0-B9F4-4C3ADBEADE67}" type="datetimeFigureOut">
              <a:rPr lang="id-ID" smtClean="0"/>
              <a:pPr/>
              <a:t>07/04/2019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877C-7169-446F-9170-A9FF53F8A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4948-B9C4-4EC0-B9F4-4C3ADBEADE67}" type="datetimeFigureOut">
              <a:rPr lang="id-ID" smtClean="0"/>
              <a:pPr/>
              <a:t>07/04/2019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877C-7169-446F-9170-A9FF53F8A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4948-B9C4-4EC0-B9F4-4C3ADBEADE67}" type="datetimeFigureOut">
              <a:rPr lang="id-ID" smtClean="0"/>
              <a:pPr/>
              <a:t>07/04/2019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877C-7169-446F-9170-A9FF53F8A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4948-B9C4-4EC0-B9F4-4C3ADBEADE67}" type="datetimeFigureOut">
              <a:rPr lang="id-ID" smtClean="0"/>
              <a:pPr/>
              <a:t>07/04/2019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877C-7169-446F-9170-A9FF53F8A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4948-B9C4-4EC0-B9F4-4C3ADBEADE67}" type="datetimeFigureOut">
              <a:rPr lang="id-ID" smtClean="0"/>
              <a:pPr/>
              <a:t>07/04/2019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877C-7169-446F-9170-A9FF53F8A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4948-B9C4-4EC0-B9F4-4C3ADBEADE67}" type="datetimeFigureOut">
              <a:rPr lang="id-ID" smtClean="0"/>
              <a:pPr/>
              <a:t>07/04/2019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877C-7169-446F-9170-A9FF53F8A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4948-B9C4-4EC0-B9F4-4C3ADBEADE67}" type="datetimeFigureOut">
              <a:rPr lang="id-ID" smtClean="0"/>
              <a:pPr/>
              <a:t>07/04/2019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877C-7169-446F-9170-A9FF53F8A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4948-B9C4-4EC0-B9F4-4C3ADBEADE67}" type="datetimeFigureOut">
              <a:rPr lang="id-ID" smtClean="0"/>
              <a:pPr/>
              <a:t>07/04/2019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877C-7169-446F-9170-A9FF53F8A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4948-B9C4-4EC0-B9F4-4C3ADBEADE67}" type="datetimeFigureOut">
              <a:rPr lang="id-ID" smtClean="0"/>
              <a:pPr/>
              <a:t>07/04/2019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877C-7169-446F-9170-A9FF53F8A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4948-B9C4-4EC0-B9F4-4C3ADBEADE67}" type="datetimeFigureOut">
              <a:rPr lang="id-ID" smtClean="0"/>
              <a:pPr/>
              <a:t>07/04/2019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877C-7169-446F-9170-A9FF53F8A50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1.File%20Pendukung/Form%20Rekomendasi/Form%20Rekomendasi%20Statistik%20Kabupaten.do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365536-835F-4D27-B5F1-608C5AE9E9B7}"/>
              </a:ext>
            </a:extLst>
          </p:cNvPr>
          <p:cNvSpPr txBox="1"/>
          <p:nvPr/>
        </p:nvSpPr>
        <p:spPr>
          <a:xfrm>
            <a:off x="2930834" y="2449572"/>
            <a:ext cx="66528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TATA LAKSANA</a:t>
            </a:r>
          </a:p>
          <a:p>
            <a:pPr algn="ctr"/>
            <a:r>
              <a:rPr lang="id-ID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STATISTIK SEKTORAL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0266E1B-4D3E-4F25-9566-214BAA1B3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03" y="501220"/>
            <a:ext cx="2805852" cy="607556"/>
          </a:xfrm>
          <a:prstGeom prst="rect">
            <a:avLst/>
          </a:prstGeom>
        </p:spPr>
      </p:pic>
      <p:pic>
        <p:nvPicPr>
          <p:cNvPr id="1026" name="Picture 2" descr="F:\Sensus Penduduk 202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839" b="28585"/>
          <a:stretch/>
        </p:blipFill>
        <p:spPr bwMode="auto">
          <a:xfrm>
            <a:off x="9279717" y="240011"/>
            <a:ext cx="2409783" cy="825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Program Files (x86)\Microsoft Office\MEDIA\CAGCAT10\j008854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69496"/>
            <a:ext cx="12192000" cy="100054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0649"/>
            <a:ext cx="1619602" cy="1151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81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DA5F78A-E15A-4932-85A0-49DB424A7A68}"/>
              </a:ext>
            </a:extLst>
          </p:cNvPr>
          <p:cNvSpPr/>
          <p:nvPr/>
        </p:nvSpPr>
        <p:spPr>
          <a:xfrm>
            <a:off x="0" y="0"/>
            <a:ext cx="12192000" cy="6964630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2D77A5B-C588-4806-A214-CDD83426D47E}"/>
              </a:ext>
            </a:extLst>
          </p:cNvPr>
          <p:cNvSpPr txBox="1"/>
          <p:nvPr/>
        </p:nvSpPr>
        <p:spPr>
          <a:xfrm>
            <a:off x="5981025" y="3525986"/>
            <a:ext cx="411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</a:rPr>
              <a:t>Data administrasi dapat dikumpulkan dalam periode harian, bulanan, dan tahunan melalui sistem dalam OPD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2D77A5B-C588-4806-A214-CDD83426D47E}"/>
              </a:ext>
            </a:extLst>
          </p:cNvPr>
          <p:cNvSpPr txBox="1"/>
          <p:nvPr/>
        </p:nvSpPr>
        <p:spPr>
          <a:xfrm>
            <a:off x="765348" y="5136260"/>
            <a:ext cx="49665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</a:rPr>
              <a:t>Data administrasi adalah</a:t>
            </a:r>
          </a:p>
          <a:p>
            <a:r>
              <a:rPr lang="sv-SE" sz="2800" b="1" dirty="0" smtClean="0">
                <a:solidFill>
                  <a:srgbClr val="EA5828"/>
                </a:solidFill>
              </a:rPr>
              <a:t>kekuatan statistik sektoral</a:t>
            </a:r>
            <a:endParaRPr lang="id-ID" sz="2400" b="1" dirty="0">
              <a:solidFill>
                <a:srgbClr val="EA5828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59045" y="658644"/>
            <a:ext cx="4606080" cy="1378864"/>
          </a:xfrm>
          <a:prstGeom prst="roundRect">
            <a:avLst>
              <a:gd name="adj" fmla="val 9860"/>
            </a:avLst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E92E707-C27A-44A2-BD78-742C85DBDAEB}"/>
              </a:ext>
            </a:extLst>
          </p:cNvPr>
          <p:cNvSpPr txBox="1"/>
          <p:nvPr/>
        </p:nvSpPr>
        <p:spPr>
          <a:xfrm>
            <a:off x="765346" y="730069"/>
            <a:ext cx="4399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OPD </a:t>
            </a:r>
            <a:r>
              <a:rPr lang="en-US" sz="2400" dirty="0" err="1" smtClean="0">
                <a:solidFill>
                  <a:schemeClr val="bg1"/>
                </a:solidFill>
              </a:rPr>
              <a:t>harus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mampu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memahami</a:t>
            </a:r>
            <a:r>
              <a:rPr lang="en-US" sz="2400" dirty="0" smtClean="0">
                <a:solidFill>
                  <a:schemeClr val="bg1"/>
                </a:solidFill>
              </a:rPr>
              <a:t> target </a:t>
            </a:r>
            <a:r>
              <a:rPr lang="en-US" sz="2400" dirty="0" err="1" smtClean="0">
                <a:solidFill>
                  <a:schemeClr val="bg1"/>
                </a:solidFill>
              </a:rPr>
              <a:t>pembangunan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pemerintah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daerah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821710" y="898578"/>
            <a:ext cx="4425399" cy="1686584"/>
          </a:xfrm>
          <a:prstGeom prst="roundRect">
            <a:avLst>
              <a:gd name="adj" fmla="val 9860"/>
            </a:avLst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59045" y="2814618"/>
            <a:ext cx="4606083" cy="1288359"/>
          </a:xfrm>
          <a:prstGeom prst="roundRect">
            <a:avLst>
              <a:gd name="adj" fmla="val 9860"/>
            </a:avLst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821710" y="3535630"/>
            <a:ext cx="4425399" cy="1600625"/>
          </a:xfrm>
          <a:prstGeom prst="roundRect">
            <a:avLst>
              <a:gd name="adj" fmla="val 9860"/>
            </a:avLst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46464" y="4907095"/>
            <a:ext cx="4618663" cy="1519841"/>
          </a:xfrm>
          <a:prstGeom prst="roundRect">
            <a:avLst>
              <a:gd name="adj" fmla="val 9860"/>
            </a:avLst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5151703" y="1605034"/>
            <a:ext cx="670000" cy="845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9" idx="2"/>
          </p:cNvCxnSpPr>
          <p:nvPr/>
        </p:nvCxnSpPr>
        <p:spPr>
          <a:xfrm rot="5400000">
            <a:off x="6273028" y="1477266"/>
            <a:ext cx="653485" cy="2869279"/>
          </a:xfrm>
          <a:prstGeom prst="bentConnector2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>
            <a:off x="2965237" y="4131648"/>
            <a:ext cx="2856467" cy="377318"/>
          </a:xfrm>
          <a:prstGeom prst="bentConnector3">
            <a:avLst>
              <a:gd name="adj1" fmla="val -409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1" idx="2"/>
            <a:endCxn id="42" idx="3"/>
          </p:cNvCxnSpPr>
          <p:nvPr/>
        </p:nvCxnSpPr>
        <p:spPr>
          <a:xfrm rot="5400000">
            <a:off x="6334397" y="3966992"/>
            <a:ext cx="530751" cy="2869277"/>
          </a:xfrm>
          <a:prstGeom prst="bentConnector2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2D77A5B-C588-4806-A214-CDD83426D47E}"/>
              </a:ext>
            </a:extLst>
          </p:cNvPr>
          <p:cNvSpPr txBox="1"/>
          <p:nvPr/>
        </p:nvSpPr>
        <p:spPr>
          <a:xfrm>
            <a:off x="5981025" y="938314"/>
            <a:ext cx="4442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</a:rPr>
              <a:t>Tiap target dipetakan dalam indikator yang bisa menggambarkan capaian target tersebut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2D77A5B-C588-4806-A214-CDD83426D47E}"/>
              </a:ext>
            </a:extLst>
          </p:cNvPr>
          <p:cNvSpPr txBox="1"/>
          <p:nvPr/>
        </p:nvSpPr>
        <p:spPr>
          <a:xfrm>
            <a:off x="677096" y="2902654"/>
            <a:ext cx="4832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</a:rPr>
              <a:t>Indikator dari tiap OPD biasanya ditampilkan dalam bentuk data administrasi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558943" y="0"/>
            <a:ext cx="1633060" cy="6964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385" y="558457"/>
            <a:ext cx="1957704" cy="1391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04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10383" y="-66101"/>
            <a:ext cx="12192000" cy="6924101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/>
          </a:p>
          <a:p>
            <a:pPr algn="ctr"/>
            <a:r>
              <a:rPr lang="id-ID" sz="4000" b="1" dirty="0" smtClean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" y="-58992"/>
            <a:ext cx="12213907" cy="1253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344738"/>
            <a:r>
              <a:rPr lang="id-ID" sz="4000" b="1" dirty="0" smtClean="0"/>
              <a:t>KEGIATAN STATISTIK SEKTORAL</a:t>
            </a:r>
            <a:endParaRPr lang="en-US" sz="4000" b="1" dirty="0"/>
          </a:p>
        </p:txBody>
      </p:sp>
      <p:sp>
        <p:nvSpPr>
          <p:cNvPr id="43010" name="TextBox 4"/>
          <p:cNvSpPr>
            <a:spLocks noChangeArrowheads="1"/>
          </p:cNvSpPr>
          <p:nvPr/>
        </p:nvSpPr>
        <p:spPr bwMode="auto">
          <a:xfrm>
            <a:off x="1777219" y="1441020"/>
            <a:ext cx="8969049" cy="538729"/>
          </a:xfrm>
          <a:prstGeom prst="roundRect">
            <a:avLst>
              <a:gd name="adj" fmla="val 16667"/>
            </a:avLst>
          </a:prstGeom>
          <a:solidFill>
            <a:srgbClr val="D8665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2564" b="1" dirty="0">
                <a:solidFill>
                  <a:schemeClr val="bg1"/>
                </a:solidFill>
                <a:latin typeface="+mn-lt"/>
              </a:rPr>
              <a:t>Pengajuan Penyelenggaraan Kegiatan Statistik Sektoral</a:t>
            </a:r>
          </a:p>
        </p:txBody>
      </p:sp>
      <p:sp>
        <p:nvSpPr>
          <p:cNvPr id="43013" name="Rectangle 12"/>
          <p:cNvSpPr>
            <a:spLocks noChangeArrowheads="1"/>
          </p:cNvSpPr>
          <p:nvPr/>
        </p:nvSpPr>
        <p:spPr bwMode="auto">
          <a:xfrm>
            <a:off x="2073819" y="4762623"/>
            <a:ext cx="3694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2400" b="1" dirty="0">
                <a:solidFill>
                  <a:schemeClr val="bg1"/>
                </a:solidFill>
                <a:latin typeface="+mj-lt"/>
              </a:rPr>
              <a:t>Mengapa</a:t>
            </a:r>
          </a:p>
          <a:p>
            <a:r>
              <a:rPr lang="id-ID" altLang="en-US" sz="2400" b="1" dirty="0">
                <a:solidFill>
                  <a:schemeClr val="bg1"/>
                </a:solidFill>
                <a:latin typeface="+mj-lt"/>
              </a:rPr>
              <a:t>Perlu Rekomendasi</a:t>
            </a:r>
            <a:endParaRPr lang="en-US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3813" y="5537536"/>
            <a:ext cx="61804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7014" indent="-157014">
              <a:buFont typeface="Wingdings" panose="05000000000000000000" pitchFamily="2" charset="2"/>
              <a:buChar char="§"/>
              <a:defRPr/>
            </a:pPr>
            <a:r>
              <a:rPr lang="id-ID" altLang="en-US" sz="2000" dirty="0">
                <a:solidFill>
                  <a:schemeClr val="bg1"/>
                </a:solidFill>
                <a:latin typeface="+mj-lt"/>
              </a:rPr>
              <a:t>Agar tidak terjadi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</a:rPr>
              <a:t>duplikasi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d-ID" altLang="en-US" sz="2000" dirty="0">
                <a:solidFill>
                  <a:schemeClr val="bg1"/>
                </a:solidFill>
                <a:latin typeface="+mj-lt"/>
              </a:rPr>
              <a:t>kegiatan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</a:rPr>
              <a:t>statistik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</a:rPr>
              <a:t>sektoral</a:t>
            </a:r>
            <a:endParaRPr lang="en-US" altLang="en-US" sz="2000" dirty="0">
              <a:solidFill>
                <a:schemeClr val="bg1"/>
              </a:solidFill>
              <a:latin typeface="+mj-lt"/>
            </a:endParaRPr>
          </a:p>
          <a:p>
            <a:pPr marL="157014" indent="-157014">
              <a:buFont typeface="Wingdings" panose="05000000000000000000" pitchFamily="2" charset="2"/>
              <a:buChar char="§"/>
              <a:defRPr/>
            </a:pPr>
            <a:r>
              <a:rPr lang="en-US" altLang="en-US" sz="2000" dirty="0" err="1">
                <a:solidFill>
                  <a:schemeClr val="bg1"/>
                </a:solidFill>
                <a:latin typeface="+mj-lt"/>
              </a:rPr>
              <a:t>Menyusun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000" i="1" dirty="0">
                <a:solidFill>
                  <a:schemeClr val="bg1"/>
                </a:solidFill>
                <a:latin typeface="+mj-lt"/>
              </a:rPr>
              <a:t>database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metadata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</a:rPr>
              <a:t>statistik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j-lt"/>
              </a:rPr>
              <a:t>sektoral</a:t>
            </a:r>
            <a:endParaRPr lang="id-ID" altLang="en-US" sz="2000" dirty="0">
              <a:solidFill>
                <a:schemeClr val="bg1"/>
              </a:solidFill>
              <a:latin typeface="+mj-lt"/>
            </a:endParaRPr>
          </a:p>
          <a:p>
            <a:pPr marL="157014" indent="-157014">
              <a:buFont typeface="Wingdings" panose="05000000000000000000" pitchFamily="2" charset="2"/>
              <a:buChar char="§"/>
              <a:defRPr/>
            </a:pPr>
            <a:r>
              <a:rPr lang="id-ID" altLang="en-US" sz="2000" dirty="0">
                <a:solidFill>
                  <a:schemeClr val="bg1"/>
                </a:solidFill>
                <a:latin typeface="+mj-lt"/>
              </a:rPr>
              <a:t>Membantu mewujudkan Sistem Statistik Nasional</a:t>
            </a:r>
            <a:endParaRPr lang="en-US" alt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3015" name="Picture 2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362">
            <a:off x="1411769" y="4915564"/>
            <a:ext cx="593187" cy="59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Rectangle 12"/>
          <p:cNvSpPr>
            <a:spLocks noChangeArrowheads="1"/>
          </p:cNvSpPr>
          <p:nvPr/>
        </p:nvSpPr>
        <p:spPr bwMode="auto">
          <a:xfrm>
            <a:off x="50728" y="2882877"/>
            <a:ext cx="271223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id-ID" altLang="en-US" dirty="0">
                <a:solidFill>
                  <a:schemeClr val="bg1"/>
                </a:solidFill>
                <a:latin typeface="+mj-lt"/>
              </a:rPr>
              <a:t>Pengajuan Penyelenggaraan Kegiatan Statistik Sektoral dituangkan dalam </a:t>
            </a:r>
            <a:r>
              <a:rPr lang="id-ID" altLang="en-US" b="1" dirty="0">
                <a:solidFill>
                  <a:schemeClr val="bg1"/>
                </a:solidFill>
                <a:latin typeface="+mj-lt"/>
              </a:rPr>
              <a:t>Rekomendasi Kegiatan Statistik</a:t>
            </a:r>
            <a:endParaRPr lang="en-US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018" name="TextBox 14"/>
          <p:cNvSpPr txBox="1">
            <a:spLocks noChangeArrowheads="1"/>
          </p:cNvSpPr>
          <p:nvPr/>
        </p:nvSpPr>
        <p:spPr bwMode="auto">
          <a:xfrm>
            <a:off x="2944912" y="2411344"/>
            <a:ext cx="8780929" cy="345929"/>
          </a:xfrm>
          <a:prstGeom prst="rect">
            <a:avLst/>
          </a:prstGeom>
          <a:solidFill>
            <a:srgbClr val="D65E4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 sz="1648" b="1" dirty="0">
                <a:solidFill>
                  <a:srgbClr val="E6E6E6"/>
                </a:solidFill>
                <a:latin typeface="Cambria" panose="02040503050406030204" pitchFamily="18" charset="0"/>
              </a:rPr>
              <a:t>PP No. 51 Tahun 1999 tentang Penyelenggaraan Statistik Pasal 26 Ayat 2 </a:t>
            </a:r>
          </a:p>
        </p:txBody>
      </p:sp>
      <p:sp>
        <p:nvSpPr>
          <p:cNvPr id="43019" name="TextBox 52"/>
          <p:cNvSpPr txBox="1">
            <a:spLocks noChangeArrowheads="1"/>
          </p:cNvSpPr>
          <p:nvPr/>
        </p:nvSpPr>
        <p:spPr bwMode="auto">
          <a:xfrm>
            <a:off x="3077215" y="3518480"/>
            <a:ext cx="78553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35241"/>
              </a:buClr>
              <a:buFont typeface="Wingdings" panose="05000000000000000000" pitchFamily="2" charset="2"/>
              <a:buChar char="v"/>
            </a:pPr>
            <a:r>
              <a:rPr lang="en-US" altLang="id-ID" sz="2000" dirty="0" err="1">
                <a:solidFill>
                  <a:schemeClr val="bg1"/>
                </a:solidFill>
                <a:latin typeface="+mj-lt"/>
              </a:rPr>
              <a:t>memberitahukan</a:t>
            </a:r>
            <a:r>
              <a:rPr lang="en-US" altLang="id-ID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id-ID" sz="2000" dirty="0" err="1">
                <a:solidFill>
                  <a:schemeClr val="bg1"/>
                </a:solidFill>
                <a:latin typeface="+mj-lt"/>
              </a:rPr>
              <a:t>rencana</a:t>
            </a:r>
            <a:r>
              <a:rPr lang="en-US" altLang="id-ID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id-ID" sz="2000" dirty="0" err="1">
                <a:solidFill>
                  <a:schemeClr val="bg1"/>
                </a:solidFill>
                <a:latin typeface="+mj-lt"/>
              </a:rPr>
              <a:t>penyelenggaraan</a:t>
            </a:r>
            <a:r>
              <a:rPr lang="en-US" altLang="id-ID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id-ID" sz="2000" dirty="0" err="1">
                <a:solidFill>
                  <a:schemeClr val="bg1"/>
                </a:solidFill>
                <a:latin typeface="+mj-lt"/>
              </a:rPr>
              <a:t>survei</a:t>
            </a:r>
            <a:r>
              <a:rPr lang="en-US" altLang="id-ID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id-ID" sz="2000" dirty="0" err="1">
                <a:solidFill>
                  <a:schemeClr val="bg1"/>
                </a:solidFill>
                <a:latin typeface="+mj-lt"/>
              </a:rPr>
              <a:t>kepada</a:t>
            </a:r>
            <a:r>
              <a:rPr lang="en-US" altLang="id-ID" sz="2000" dirty="0">
                <a:solidFill>
                  <a:schemeClr val="bg1"/>
                </a:solidFill>
                <a:latin typeface="+mj-lt"/>
              </a:rPr>
              <a:t> BPS</a:t>
            </a:r>
            <a:endParaRPr lang="id-ID" altLang="id-ID" sz="20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D35241"/>
              </a:buClr>
              <a:buFont typeface="Wingdings" panose="05000000000000000000" pitchFamily="2" charset="2"/>
              <a:buChar char="v"/>
            </a:pPr>
            <a:r>
              <a:rPr lang="en-US" altLang="id-ID" sz="2000" dirty="0" err="1">
                <a:solidFill>
                  <a:schemeClr val="bg1"/>
                </a:solidFill>
                <a:latin typeface="+mj-lt"/>
              </a:rPr>
              <a:t>mengikuti</a:t>
            </a:r>
            <a:r>
              <a:rPr lang="en-US" altLang="id-ID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id-ID" sz="2000" dirty="0" err="1">
                <a:solidFill>
                  <a:schemeClr val="bg1"/>
                </a:solidFill>
                <a:latin typeface="+mj-lt"/>
              </a:rPr>
              <a:t>rekomendasi</a:t>
            </a:r>
            <a:r>
              <a:rPr lang="en-US" altLang="id-ID" sz="200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altLang="id-ID" sz="2000" dirty="0" err="1">
                <a:solidFill>
                  <a:schemeClr val="bg1"/>
                </a:solidFill>
                <a:latin typeface="+mj-lt"/>
              </a:rPr>
              <a:t>diberikan</a:t>
            </a:r>
            <a:r>
              <a:rPr lang="en-US" altLang="id-ID" sz="2000" dirty="0">
                <a:solidFill>
                  <a:schemeClr val="bg1"/>
                </a:solidFill>
                <a:latin typeface="+mj-lt"/>
              </a:rPr>
              <a:t> BPS</a:t>
            </a:r>
          </a:p>
          <a:p>
            <a:pPr>
              <a:buClr>
                <a:srgbClr val="D35241"/>
              </a:buClr>
              <a:buFont typeface="Wingdings" panose="05000000000000000000" pitchFamily="2" charset="2"/>
              <a:buChar char="v"/>
            </a:pPr>
            <a:r>
              <a:rPr lang="en-US" altLang="id-ID" sz="2000" dirty="0" err="1">
                <a:solidFill>
                  <a:schemeClr val="bg1"/>
                </a:solidFill>
                <a:latin typeface="+mj-lt"/>
              </a:rPr>
              <a:t>menyerahkan</a:t>
            </a:r>
            <a:r>
              <a:rPr lang="en-US" altLang="id-ID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id-ID" sz="2000" dirty="0" err="1">
                <a:solidFill>
                  <a:schemeClr val="bg1"/>
                </a:solidFill>
                <a:latin typeface="+mj-lt"/>
              </a:rPr>
              <a:t>hasil</a:t>
            </a:r>
            <a:r>
              <a:rPr lang="en-US" altLang="id-ID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id-ID" sz="2000" dirty="0" err="1">
                <a:solidFill>
                  <a:schemeClr val="bg1"/>
                </a:solidFill>
                <a:latin typeface="+mj-lt"/>
              </a:rPr>
              <a:t>penyelenggaraan</a:t>
            </a:r>
            <a:r>
              <a:rPr lang="en-US" altLang="id-ID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id-ID" sz="2000" dirty="0" err="1">
                <a:solidFill>
                  <a:schemeClr val="bg1"/>
                </a:solidFill>
                <a:latin typeface="+mj-lt"/>
              </a:rPr>
              <a:t>survei</a:t>
            </a:r>
            <a:r>
              <a:rPr lang="en-US" altLang="id-ID" sz="200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altLang="id-ID" sz="2000" dirty="0" err="1">
                <a:solidFill>
                  <a:schemeClr val="bg1"/>
                </a:solidFill>
                <a:latin typeface="+mj-lt"/>
              </a:rPr>
              <a:t>dilakukan</a:t>
            </a:r>
            <a:r>
              <a:rPr lang="en-US" altLang="id-ID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id-ID" sz="2000" dirty="0" err="1">
                <a:solidFill>
                  <a:schemeClr val="bg1"/>
                </a:solidFill>
                <a:latin typeface="+mj-lt"/>
              </a:rPr>
              <a:t>kepada</a:t>
            </a:r>
            <a:r>
              <a:rPr lang="en-US" altLang="id-ID" sz="2000" dirty="0">
                <a:solidFill>
                  <a:schemeClr val="bg1"/>
                </a:solidFill>
                <a:latin typeface="+mj-lt"/>
              </a:rPr>
              <a:t> BPS</a:t>
            </a:r>
          </a:p>
        </p:txBody>
      </p:sp>
      <p:sp>
        <p:nvSpPr>
          <p:cNvPr id="43020" name="Rectangle 1"/>
          <p:cNvSpPr>
            <a:spLocks noChangeArrowheads="1"/>
          </p:cNvSpPr>
          <p:nvPr/>
        </p:nvSpPr>
        <p:spPr bwMode="auto">
          <a:xfrm>
            <a:off x="3207684" y="2958850"/>
            <a:ext cx="58780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altLang="en-US" sz="2000" b="1" dirty="0">
                <a:solidFill>
                  <a:schemeClr val="bg1"/>
                </a:solidFill>
                <a:latin typeface="+mj-lt"/>
              </a:rPr>
              <a:t>enyelenggara kegiatan statistik sektoral wajib:</a:t>
            </a:r>
            <a:endParaRPr lang="fi-FI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44913" y="2837023"/>
            <a:ext cx="8780929" cy="1721406"/>
          </a:xfrm>
          <a:prstGeom prst="rect">
            <a:avLst/>
          </a:prstGeom>
          <a:noFill/>
          <a:ln w="12700">
            <a:solidFill>
              <a:srgbClr val="D65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648" dirty="0">
              <a:latin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5457" cy="121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9062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" y="-58991"/>
            <a:ext cx="12213907" cy="14410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344738"/>
            <a:r>
              <a:rPr lang="id-ID" sz="4000" b="1" dirty="0" smtClean="0"/>
              <a:t>KEGIATAN STATISTIK SEKTORAL</a:t>
            </a:r>
            <a:endParaRPr lang="en-US" sz="4000" b="1" dirty="0"/>
          </a:p>
        </p:txBody>
      </p:sp>
      <p:sp>
        <p:nvSpPr>
          <p:cNvPr id="44034" name="TextBox 4"/>
          <p:cNvSpPr>
            <a:spLocks noChangeArrowheads="1"/>
          </p:cNvSpPr>
          <p:nvPr/>
        </p:nvSpPr>
        <p:spPr bwMode="auto">
          <a:xfrm>
            <a:off x="1564230" y="1432153"/>
            <a:ext cx="8969049" cy="538729"/>
          </a:xfrm>
          <a:prstGeom prst="roundRect">
            <a:avLst>
              <a:gd name="adj" fmla="val 16667"/>
            </a:avLst>
          </a:prstGeom>
          <a:solidFill>
            <a:srgbClr val="D8665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2564" b="1" dirty="0">
                <a:solidFill>
                  <a:schemeClr val="bg1"/>
                </a:solidFill>
                <a:latin typeface="Cambria" panose="02040503050406030204" pitchFamily="18" charset="0"/>
              </a:rPr>
              <a:t>Mekanisme Kerja Statistik Sektoral di Daerah</a:t>
            </a:r>
          </a:p>
        </p:txBody>
      </p:sp>
      <p:grpSp>
        <p:nvGrpSpPr>
          <p:cNvPr id="44035" name="Group 1"/>
          <p:cNvGrpSpPr>
            <a:grpSpLocks/>
          </p:cNvGrpSpPr>
          <p:nvPr/>
        </p:nvGrpSpPr>
        <p:grpSpPr bwMode="auto">
          <a:xfrm>
            <a:off x="1216025" y="2165194"/>
            <a:ext cx="10082729" cy="4485821"/>
            <a:chOff x="930275" y="2232025"/>
            <a:chExt cx="11009313" cy="4898120"/>
          </a:xfrm>
        </p:grpSpPr>
        <p:pic>
          <p:nvPicPr>
            <p:cNvPr id="44036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5788" y="3648075"/>
              <a:ext cx="873125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7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825" y="2628900"/>
              <a:ext cx="747713" cy="74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8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825" y="3733800"/>
              <a:ext cx="747713" cy="74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825" y="4886325"/>
              <a:ext cx="747713" cy="74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525" y="3406775"/>
              <a:ext cx="747713" cy="74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1" name="Rectangle 1"/>
            <p:cNvSpPr>
              <a:spLocks noChangeArrowheads="1"/>
            </p:cNvSpPr>
            <p:nvPr/>
          </p:nvSpPr>
          <p:spPr bwMode="auto">
            <a:xfrm>
              <a:off x="960438" y="3340100"/>
              <a:ext cx="1106487" cy="37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48">
                  <a:latin typeface="Cambria" panose="02040503050406030204" pitchFamily="18" charset="0"/>
                </a:rPr>
                <a:t>OPD A</a:t>
              </a:r>
              <a:endParaRPr lang="fi-FI" altLang="en-US" sz="1648">
                <a:latin typeface="Cambria" panose="02040503050406030204" pitchFamily="18" charset="0"/>
              </a:endParaRPr>
            </a:p>
          </p:txBody>
        </p:sp>
        <p:sp>
          <p:nvSpPr>
            <p:cNvPr id="44042" name="Rectangle 1"/>
            <p:cNvSpPr>
              <a:spLocks noChangeArrowheads="1"/>
            </p:cNvSpPr>
            <p:nvPr/>
          </p:nvSpPr>
          <p:spPr bwMode="auto">
            <a:xfrm>
              <a:off x="960438" y="4440238"/>
              <a:ext cx="1106487" cy="37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48">
                  <a:latin typeface="Cambria" panose="02040503050406030204" pitchFamily="18" charset="0"/>
                </a:rPr>
                <a:t>OPD B</a:t>
              </a:r>
              <a:endParaRPr lang="fi-FI" altLang="en-US" sz="1648">
                <a:latin typeface="Cambria" panose="02040503050406030204" pitchFamily="18" charset="0"/>
              </a:endParaRPr>
            </a:p>
          </p:txBody>
        </p:sp>
        <p:sp>
          <p:nvSpPr>
            <p:cNvPr id="44043" name="Rectangle 1"/>
            <p:cNvSpPr>
              <a:spLocks noChangeArrowheads="1"/>
            </p:cNvSpPr>
            <p:nvPr/>
          </p:nvSpPr>
          <p:spPr bwMode="auto">
            <a:xfrm>
              <a:off x="960438" y="5599113"/>
              <a:ext cx="1106487" cy="37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48">
                  <a:latin typeface="Cambria" panose="02040503050406030204" pitchFamily="18" charset="0"/>
                </a:rPr>
                <a:t>OPD C</a:t>
              </a:r>
              <a:endParaRPr lang="fi-FI" altLang="en-US" sz="1648">
                <a:latin typeface="Cambria" panose="02040503050406030204" pitchFamily="18" charset="0"/>
              </a:endParaRPr>
            </a:p>
          </p:txBody>
        </p:sp>
        <p:sp>
          <p:nvSpPr>
            <p:cNvPr id="44044" name="Rectangle 1"/>
            <p:cNvSpPr>
              <a:spLocks noChangeArrowheads="1"/>
            </p:cNvSpPr>
            <p:nvPr/>
          </p:nvSpPr>
          <p:spPr bwMode="auto">
            <a:xfrm>
              <a:off x="4846638" y="4157663"/>
              <a:ext cx="1485900" cy="1577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465">
                  <a:latin typeface="Cambria" panose="02040503050406030204" pitchFamily="18" charset="0"/>
                </a:rPr>
                <a:t>Walidata Statistik Sektoral (seksi/bidang/dinas statistik)</a:t>
              </a:r>
              <a:endParaRPr lang="fi-FI" altLang="en-US" sz="1465">
                <a:latin typeface="Cambria" panose="02040503050406030204" pitchFamily="18" charset="0"/>
              </a:endParaRPr>
            </a:p>
          </p:txBody>
        </p:sp>
        <p:sp>
          <p:nvSpPr>
            <p:cNvPr id="44045" name="Rectangle 1"/>
            <p:cNvSpPr>
              <a:spLocks noChangeArrowheads="1"/>
            </p:cNvSpPr>
            <p:nvPr/>
          </p:nvSpPr>
          <p:spPr bwMode="auto">
            <a:xfrm>
              <a:off x="9161463" y="4486276"/>
              <a:ext cx="1501775" cy="37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48">
                  <a:latin typeface="Cambria" panose="02040503050406030204" pitchFamily="18" charset="0"/>
                </a:rPr>
                <a:t>BPS</a:t>
              </a:r>
              <a:endParaRPr lang="fi-FI" altLang="en-US" sz="1648">
                <a:latin typeface="Cambria" panose="0204050305040603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0275" y="2436816"/>
              <a:ext cx="1166813" cy="3602081"/>
            </a:xfrm>
            <a:prstGeom prst="rect">
              <a:avLst/>
            </a:prstGeom>
            <a:noFill/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48">
                <a:latin typeface="Cambria" panose="02040503050406030204" pitchFamily="18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flipH="1">
              <a:off x="6677025" y="4756181"/>
              <a:ext cx="2232025" cy="144465"/>
            </a:xfrm>
            <a:prstGeom prst="rightArrow">
              <a:avLst>
                <a:gd name="adj1" fmla="val 50000"/>
                <a:gd name="adj2" fmla="val 173459"/>
              </a:avLst>
            </a:prstGeom>
            <a:solidFill>
              <a:srgbClr val="738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48">
                <a:latin typeface="Cambria" panose="02040503050406030204" pitchFamily="18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flipH="1">
              <a:off x="2346325" y="4756181"/>
              <a:ext cx="2232025" cy="144465"/>
            </a:xfrm>
            <a:prstGeom prst="rightArrow">
              <a:avLst>
                <a:gd name="adj1" fmla="val 50000"/>
                <a:gd name="adj2" fmla="val 173459"/>
              </a:avLst>
            </a:prstGeom>
            <a:solidFill>
              <a:srgbClr val="D866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48">
                <a:latin typeface="Cambria" panose="02040503050406030204" pitchFamily="18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346325" y="3548079"/>
              <a:ext cx="2232025" cy="144464"/>
            </a:xfrm>
            <a:prstGeom prst="rightArrow">
              <a:avLst>
                <a:gd name="adj1" fmla="val 50000"/>
                <a:gd name="adj2" fmla="val 173459"/>
              </a:avLst>
            </a:prstGeom>
            <a:solidFill>
              <a:srgbClr val="5BA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48">
                <a:latin typeface="Cambria" panose="02040503050406030204" pitchFamily="18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6677025" y="3548079"/>
              <a:ext cx="2232025" cy="144464"/>
            </a:xfrm>
            <a:prstGeom prst="rightArrow">
              <a:avLst>
                <a:gd name="adj1" fmla="val 50000"/>
                <a:gd name="adj2" fmla="val 173459"/>
              </a:avLst>
            </a:prstGeom>
            <a:solidFill>
              <a:srgbClr val="D866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48">
                <a:latin typeface="Cambria" panose="02040503050406030204" pitchFamily="18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16200000" flipH="1">
              <a:off x="9677398" y="5176874"/>
              <a:ext cx="468318" cy="144463"/>
            </a:xfrm>
            <a:prstGeom prst="rightArrow">
              <a:avLst>
                <a:gd name="adj1" fmla="val 50000"/>
                <a:gd name="adj2" fmla="val 173459"/>
              </a:avLst>
            </a:prstGeom>
            <a:solidFill>
              <a:srgbClr val="738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48">
                <a:latin typeface="Cambria" panose="02040503050406030204" pitchFamily="18" charset="0"/>
              </a:endParaRPr>
            </a:p>
          </p:txBody>
        </p:sp>
        <p:sp>
          <p:nvSpPr>
            <p:cNvPr id="44052" name="Rectangle 1"/>
            <p:cNvSpPr>
              <a:spLocks noChangeArrowheads="1"/>
            </p:cNvSpPr>
            <p:nvPr/>
          </p:nvSpPr>
          <p:spPr bwMode="auto">
            <a:xfrm>
              <a:off x="2279650" y="2984500"/>
              <a:ext cx="2363788" cy="53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282" dirty="0">
                  <a:solidFill>
                    <a:srgbClr val="4E8C6A"/>
                  </a:solidFill>
                  <a:latin typeface="Cambria" panose="02040503050406030204" pitchFamily="18" charset="0"/>
                </a:rPr>
                <a:t>1. </a:t>
              </a:r>
              <a:r>
                <a:rPr lang="en-US" altLang="en-US" sz="1282" dirty="0" err="1">
                  <a:solidFill>
                    <a:srgbClr val="4E8C6A"/>
                  </a:solidFill>
                  <a:latin typeface="Cambria" panose="02040503050406030204" pitchFamily="18" charset="0"/>
                </a:rPr>
                <a:t>Mengajukan</a:t>
              </a:r>
              <a:r>
                <a:rPr lang="en-US" altLang="en-US" sz="1282" dirty="0">
                  <a:solidFill>
                    <a:srgbClr val="4E8C6A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1282" dirty="0" err="1">
                  <a:solidFill>
                    <a:srgbClr val="4E8C6A"/>
                  </a:solidFill>
                  <a:latin typeface="Cambria" panose="02040503050406030204" pitchFamily="18" charset="0"/>
                </a:rPr>
                <a:t>usulan</a:t>
              </a:r>
              <a:r>
                <a:rPr lang="en-US" altLang="en-US" sz="1282" dirty="0">
                  <a:solidFill>
                    <a:srgbClr val="4E8C6A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1282" dirty="0" err="1">
                  <a:solidFill>
                    <a:srgbClr val="4E8C6A"/>
                  </a:solidFill>
                  <a:latin typeface="Cambria" panose="02040503050406030204" pitchFamily="18" charset="0"/>
                </a:rPr>
                <a:t>kegiatan</a:t>
              </a:r>
              <a:r>
                <a:rPr lang="en-US" altLang="en-US" sz="1282" dirty="0">
                  <a:solidFill>
                    <a:srgbClr val="4E8C6A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1282" dirty="0" err="1">
                  <a:solidFill>
                    <a:srgbClr val="4E8C6A"/>
                  </a:solidFill>
                  <a:latin typeface="Cambria" panose="02040503050406030204" pitchFamily="18" charset="0"/>
                </a:rPr>
                <a:t>statistik</a:t>
              </a:r>
              <a:r>
                <a:rPr lang="en-US" altLang="en-US" sz="1282" dirty="0">
                  <a:solidFill>
                    <a:srgbClr val="4E8C6A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1282" dirty="0" err="1">
                  <a:solidFill>
                    <a:srgbClr val="4E8C6A"/>
                  </a:solidFill>
                  <a:latin typeface="Cambria" panose="02040503050406030204" pitchFamily="18" charset="0"/>
                </a:rPr>
                <a:t>sektoral</a:t>
              </a:r>
              <a:endParaRPr lang="fi-FI" altLang="en-US" sz="1282" dirty="0">
                <a:solidFill>
                  <a:srgbClr val="4E8C6A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4053" name="Rectangle 1"/>
            <p:cNvSpPr>
              <a:spLocks noChangeArrowheads="1"/>
            </p:cNvSpPr>
            <p:nvPr/>
          </p:nvSpPr>
          <p:spPr bwMode="auto">
            <a:xfrm>
              <a:off x="6424613" y="2708275"/>
              <a:ext cx="2735262" cy="747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282" dirty="0">
                  <a:solidFill>
                    <a:srgbClr val="D86655"/>
                  </a:solidFill>
                  <a:latin typeface="Cambria" panose="02040503050406030204" pitchFamily="18" charset="0"/>
                </a:rPr>
                <a:t>2. </a:t>
              </a:r>
              <a:r>
                <a:rPr lang="en-US" altLang="en-US" sz="1282" dirty="0" err="1">
                  <a:solidFill>
                    <a:srgbClr val="D86655"/>
                  </a:solidFill>
                  <a:latin typeface="Cambria" panose="02040503050406030204" pitchFamily="18" charset="0"/>
                </a:rPr>
                <a:t>Mengajukan</a:t>
              </a:r>
              <a:r>
                <a:rPr lang="en-US" altLang="en-US" sz="1282" dirty="0">
                  <a:solidFill>
                    <a:srgbClr val="D86655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1282" dirty="0" err="1">
                  <a:solidFill>
                    <a:srgbClr val="D86655"/>
                  </a:solidFill>
                  <a:latin typeface="Cambria" panose="02040503050406030204" pitchFamily="18" charset="0"/>
                </a:rPr>
                <a:t>rancangan</a:t>
              </a:r>
              <a:r>
                <a:rPr lang="en-US" altLang="en-US" sz="1282" dirty="0">
                  <a:solidFill>
                    <a:srgbClr val="D86655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1282" dirty="0" err="1">
                  <a:solidFill>
                    <a:srgbClr val="D86655"/>
                  </a:solidFill>
                  <a:latin typeface="Cambria" panose="02040503050406030204" pitchFamily="18" charset="0"/>
                </a:rPr>
                <a:t>kegiatan</a:t>
              </a:r>
              <a:r>
                <a:rPr lang="en-US" altLang="en-US" sz="1282" dirty="0">
                  <a:solidFill>
                    <a:srgbClr val="D86655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1282" dirty="0" err="1">
                  <a:solidFill>
                    <a:srgbClr val="D86655"/>
                  </a:solidFill>
                  <a:latin typeface="Cambria" panose="02040503050406030204" pitchFamily="18" charset="0"/>
                </a:rPr>
                <a:t>statistik</a:t>
              </a:r>
              <a:r>
                <a:rPr lang="en-US" altLang="en-US" sz="1282" dirty="0">
                  <a:solidFill>
                    <a:srgbClr val="D86655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1282" dirty="0" err="1">
                  <a:solidFill>
                    <a:srgbClr val="D86655"/>
                  </a:solidFill>
                  <a:latin typeface="Cambria" panose="02040503050406030204" pitchFamily="18" charset="0"/>
                </a:rPr>
                <a:t>sektoral</a:t>
              </a:r>
              <a:r>
                <a:rPr lang="en-US" altLang="en-US" sz="1282" dirty="0">
                  <a:solidFill>
                    <a:srgbClr val="D86655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1282" dirty="0" err="1">
                  <a:solidFill>
                    <a:srgbClr val="D86655"/>
                  </a:solidFill>
                  <a:latin typeface="Cambria" panose="02040503050406030204" pitchFamily="18" charset="0"/>
                </a:rPr>
                <a:t>dalam</a:t>
              </a:r>
              <a:r>
                <a:rPr lang="en-US" altLang="en-US" sz="1282" dirty="0">
                  <a:solidFill>
                    <a:srgbClr val="D86655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1282" dirty="0" err="1">
                  <a:solidFill>
                    <a:srgbClr val="D86655"/>
                  </a:solidFill>
                  <a:latin typeface="Cambria" panose="02040503050406030204" pitchFamily="18" charset="0"/>
                </a:rPr>
                <a:t>rangka</a:t>
              </a:r>
              <a:r>
                <a:rPr lang="en-US" altLang="en-US" sz="1282" dirty="0">
                  <a:solidFill>
                    <a:srgbClr val="D86655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1282" b="1" dirty="0" err="1">
                  <a:solidFill>
                    <a:srgbClr val="D86655"/>
                  </a:solidFill>
                  <a:latin typeface="Cambria" panose="02040503050406030204" pitchFamily="18" charset="0"/>
                </a:rPr>
                <a:t>rekomendasi</a:t>
              </a:r>
              <a:endParaRPr lang="fi-FI" altLang="en-US" sz="1282" b="1" dirty="0">
                <a:solidFill>
                  <a:srgbClr val="D86655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4054" name="Rectangle 1">
              <a:hlinkClick r:id="rId4" action="ppaction://hlinkfile"/>
            </p:cNvPr>
            <p:cNvSpPr>
              <a:spLocks noChangeArrowheads="1"/>
            </p:cNvSpPr>
            <p:nvPr/>
          </p:nvSpPr>
          <p:spPr bwMode="auto">
            <a:xfrm>
              <a:off x="6632575" y="4868863"/>
              <a:ext cx="2320924" cy="53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282">
                  <a:solidFill>
                    <a:srgbClr val="5D76A3"/>
                  </a:solidFill>
                  <a:latin typeface="Cambria" panose="02040503050406030204" pitchFamily="18" charset="0"/>
                </a:rPr>
                <a:t>3a. Mengirimkan </a:t>
              </a:r>
              <a:r>
                <a:rPr lang="en-US" altLang="en-US" sz="1282" b="1">
                  <a:solidFill>
                    <a:srgbClr val="5D76A3"/>
                  </a:solidFill>
                  <a:latin typeface="Cambria" panose="02040503050406030204" pitchFamily="18" charset="0"/>
                </a:rPr>
                <a:t>surat rekomendasi</a:t>
              </a:r>
              <a:endParaRPr lang="fi-FI" altLang="en-US" sz="1282" b="1">
                <a:solidFill>
                  <a:srgbClr val="5D76A3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4055" name="Rectangle 1"/>
            <p:cNvSpPr>
              <a:spLocks noChangeArrowheads="1"/>
            </p:cNvSpPr>
            <p:nvPr/>
          </p:nvSpPr>
          <p:spPr bwMode="auto">
            <a:xfrm>
              <a:off x="2387599" y="4879975"/>
              <a:ext cx="2149476" cy="53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282">
                  <a:solidFill>
                    <a:srgbClr val="D86655"/>
                  </a:solidFill>
                  <a:latin typeface="Cambria" panose="02040503050406030204" pitchFamily="18" charset="0"/>
                </a:rPr>
                <a:t>4. Menyampaikan surat rekomendasi dari BPS</a:t>
              </a:r>
              <a:endParaRPr lang="fi-FI" altLang="en-US" sz="1282">
                <a:solidFill>
                  <a:srgbClr val="D86655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38700" y="3255976"/>
              <a:ext cx="1501775" cy="2476530"/>
            </a:xfrm>
            <a:prstGeom prst="rect">
              <a:avLst/>
            </a:prstGeom>
            <a:noFill/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48">
                <a:latin typeface="Cambria" panose="02040503050406030204" pitchFamily="18" charset="0"/>
              </a:endParaRPr>
            </a:p>
          </p:txBody>
        </p:sp>
        <p:sp>
          <p:nvSpPr>
            <p:cNvPr id="44057" name="Rectangle 1"/>
            <p:cNvSpPr>
              <a:spLocks noChangeArrowheads="1"/>
            </p:cNvSpPr>
            <p:nvPr/>
          </p:nvSpPr>
          <p:spPr bwMode="auto">
            <a:xfrm>
              <a:off x="10267950" y="4994275"/>
              <a:ext cx="1671638" cy="747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1282">
                  <a:solidFill>
                    <a:srgbClr val="5D76A3"/>
                  </a:solidFill>
                  <a:latin typeface="Cambria" panose="02040503050406030204" pitchFamily="18" charset="0"/>
                </a:rPr>
                <a:t>3b. Mengirimkan tembusan surat rekomendasi</a:t>
              </a:r>
              <a:endParaRPr lang="fi-FI" altLang="en-US" sz="1282">
                <a:solidFill>
                  <a:srgbClr val="5D76A3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210675" y="3541729"/>
              <a:ext cx="1401763" cy="1355742"/>
            </a:xfrm>
            <a:prstGeom prst="rect">
              <a:avLst/>
            </a:prstGeom>
            <a:noFill/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48">
                <a:latin typeface="Cambria" panose="02040503050406030204" pitchFamily="18" charset="0"/>
              </a:endParaRPr>
            </a:p>
          </p:txBody>
        </p:sp>
        <p:pic>
          <p:nvPicPr>
            <p:cNvPr id="44059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7700" y="5554663"/>
              <a:ext cx="747713" cy="74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0" name="Rectangle 1"/>
            <p:cNvSpPr>
              <a:spLocks noChangeArrowheads="1"/>
            </p:cNvSpPr>
            <p:nvPr/>
          </p:nvSpPr>
          <p:spPr bwMode="auto">
            <a:xfrm>
              <a:off x="9358315" y="6256337"/>
              <a:ext cx="1254125" cy="37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648">
                  <a:latin typeface="Cambria" panose="02040503050406030204" pitchFamily="18" charset="0"/>
                </a:rPr>
                <a:t>BAPPEDA</a:t>
              </a:r>
              <a:endParaRPr lang="fi-FI" altLang="en-US" sz="1648">
                <a:latin typeface="Cambria" panose="02040503050406030204" pitchFamily="18" charset="0"/>
              </a:endParaRPr>
            </a:p>
          </p:txBody>
        </p:sp>
        <p:sp>
          <p:nvSpPr>
            <p:cNvPr id="44061" name="Rectangle 1"/>
            <p:cNvSpPr>
              <a:spLocks noChangeArrowheads="1"/>
            </p:cNvSpPr>
            <p:nvPr/>
          </p:nvSpPr>
          <p:spPr bwMode="auto">
            <a:xfrm>
              <a:off x="6632575" y="3638550"/>
              <a:ext cx="2320924" cy="747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282" dirty="0">
                  <a:solidFill>
                    <a:srgbClr val="D86655"/>
                  </a:solidFill>
                  <a:latin typeface="Cambria" panose="02040503050406030204" pitchFamily="18" charset="0"/>
                </a:rPr>
                <a:t>6. </a:t>
              </a:r>
              <a:r>
                <a:rPr lang="en-US" altLang="en-US" sz="1282" dirty="0" err="1">
                  <a:solidFill>
                    <a:srgbClr val="D86655"/>
                  </a:solidFill>
                  <a:latin typeface="Cambria" panose="02040503050406030204" pitchFamily="18" charset="0"/>
                </a:rPr>
                <a:t>Menyampaikan</a:t>
              </a:r>
              <a:r>
                <a:rPr lang="en-US" altLang="en-US" sz="1282" dirty="0">
                  <a:solidFill>
                    <a:srgbClr val="D86655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1282" b="1" dirty="0" err="1">
                  <a:solidFill>
                    <a:srgbClr val="D86655"/>
                  </a:solidFill>
                  <a:latin typeface="Cambria" panose="02040503050406030204" pitchFamily="18" charset="0"/>
                </a:rPr>
                <a:t>hasil</a:t>
              </a:r>
              <a:r>
                <a:rPr lang="en-US" altLang="en-US" sz="1282" b="1" dirty="0">
                  <a:solidFill>
                    <a:srgbClr val="D86655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1282" dirty="0" err="1">
                  <a:solidFill>
                    <a:srgbClr val="D86655"/>
                  </a:solidFill>
                  <a:latin typeface="Cambria" panose="02040503050406030204" pitchFamily="18" charset="0"/>
                </a:rPr>
                <a:t>kegiatan</a:t>
              </a:r>
              <a:r>
                <a:rPr lang="en-US" altLang="en-US" sz="1282" dirty="0">
                  <a:solidFill>
                    <a:srgbClr val="D86655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1282" dirty="0" err="1">
                  <a:solidFill>
                    <a:srgbClr val="D86655"/>
                  </a:solidFill>
                  <a:latin typeface="Cambria" panose="02040503050406030204" pitchFamily="18" charset="0"/>
                </a:rPr>
                <a:t>statistik</a:t>
              </a:r>
              <a:r>
                <a:rPr lang="en-US" altLang="en-US" sz="1282" dirty="0">
                  <a:solidFill>
                    <a:srgbClr val="D86655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1282" dirty="0" err="1">
                  <a:solidFill>
                    <a:srgbClr val="D86655"/>
                  </a:solidFill>
                  <a:latin typeface="Cambria" panose="02040503050406030204" pitchFamily="18" charset="0"/>
                </a:rPr>
                <a:t>sektoral</a:t>
              </a:r>
              <a:r>
                <a:rPr lang="en-US" altLang="en-US" sz="1282" dirty="0">
                  <a:solidFill>
                    <a:srgbClr val="D86655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1282" b="1" dirty="0" err="1">
                  <a:solidFill>
                    <a:srgbClr val="D86655"/>
                  </a:solidFill>
                  <a:latin typeface="Cambria" panose="02040503050406030204" pitchFamily="18" charset="0"/>
                </a:rPr>
                <a:t>dari</a:t>
              </a:r>
              <a:r>
                <a:rPr lang="en-US" altLang="en-US" sz="1282" b="1" dirty="0">
                  <a:solidFill>
                    <a:srgbClr val="D86655"/>
                  </a:solidFill>
                  <a:latin typeface="Cambria" panose="02040503050406030204" pitchFamily="18" charset="0"/>
                </a:rPr>
                <a:t> OPD</a:t>
              </a:r>
              <a:endParaRPr lang="fi-FI" altLang="en-US" sz="1282" b="1" dirty="0">
                <a:solidFill>
                  <a:srgbClr val="D86655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4062" name="Rectangle 1"/>
            <p:cNvSpPr>
              <a:spLocks noChangeArrowheads="1"/>
            </p:cNvSpPr>
            <p:nvPr/>
          </p:nvSpPr>
          <p:spPr bwMode="auto">
            <a:xfrm>
              <a:off x="2311399" y="3651250"/>
              <a:ext cx="2301876" cy="53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1282">
                  <a:solidFill>
                    <a:srgbClr val="4E8C6A"/>
                  </a:solidFill>
                  <a:latin typeface="Cambria" panose="02040503050406030204" pitchFamily="18" charset="0"/>
                </a:rPr>
                <a:t>5. Mengirimkan hasil kegiatan statistik sektoral</a:t>
              </a:r>
              <a:endParaRPr lang="fi-FI" altLang="en-US" sz="1282">
                <a:solidFill>
                  <a:srgbClr val="4E8C6A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6" name="Right Brace 35"/>
            <p:cNvSpPr/>
            <p:nvPr/>
          </p:nvSpPr>
          <p:spPr>
            <a:xfrm rot="5400000">
              <a:off x="5725318" y="1756623"/>
              <a:ext cx="225428" cy="9815513"/>
            </a:xfrm>
            <a:prstGeom prst="rightBrac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48">
                <a:latin typeface="Cambria" panose="02040503050406030204" pitchFamily="18" charset="0"/>
              </a:endParaRPr>
            </a:p>
          </p:txBody>
        </p:sp>
        <p:sp>
          <p:nvSpPr>
            <p:cNvPr id="44064" name="TextBox 32"/>
            <p:cNvSpPr txBox="1">
              <a:spLocks noChangeArrowheads="1"/>
            </p:cNvSpPr>
            <p:nvPr/>
          </p:nvSpPr>
          <p:spPr bwMode="auto">
            <a:xfrm>
              <a:off x="5091895" y="6721475"/>
              <a:ext cx="1493860" cy="40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32" dirty="0">
                  <a:latin typeface="Cambria" panose="02040503050406030204" pitchFamily="18" charset="0"/>
                </a:rPr>
                <a:t>Forum Data</a:t>
              </a:r>
              <a:endParaRPr lang="id-ID" altLang="en-US" sz="1832" dirty="0">
                <a:latin typeface="Cambria" panose="02040503050406030204" pitchFamily="18" charset="0"/>
              </a:endParaRPr>
            </a:p>
          </p:txBody>
        </p:sp>
        <p:sp>
          <p:nvSpPr>
            <p:cNvPr id="38" name="Up-Down Arrow 37"/>
            <p:cNvSpPr/>
            <p:nvPr/>
          </p:nvSpPr>
          <p:spPr>
            <a:xfrm>
              <a:off x="5518150" y="2720981"/>
              <a:ext cx="144463" cy="468319"/>
            </a:xfrm>
            <a:prstGeom prst="upDownArrow">
              <a:avLst>
                <a:gd name="adj1" fmla="val 50000"/>
                <a:gd name="adj2" fmla="val 121107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48">
                <a:latin typeface="Cambria" panose="02040503050406030204" pitchFamily="18" charset="0"/>
              </a:endParaRPr>
            </a:p>
          </p:txBody>
        </p:sp>
        <p:sp>
          <p:nvSpPr>
            <p:cNvPr id="44066" name="TextBox 34"/>
            <p:cNvSpPr txBox="1">
              <a:spLocks noChangeArrowheads="1"/>
            </p:cNvSpPr>
            <p:nvPr/>
          </p:nvSpPr>
          <p:spPr bwMode="auto">
            <a:xfrm>
              <a:off x="4965344" y="2238374"/>
              <a:ext cx="1250075" cy="40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32">
                  <a:latin typeface="Cambria" panose="02040503050406030204" pitchFamily="18" charset="0"/>
                </a:rPr>
                <a:t>Satu Data</a:t>
              </a:r>
              <a:endParaRPr lang="id-ID" altLang="en-US" sz="1832">
                <a:latin typeface="Cambria" panose="020405030504060302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32363" y="2232025"/>
              <a:ext cx="1314450" cy="414343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48">
                <a:latin typeface="Cambria" panose="02040503050406030204" pitchFamily="18" charset="0"/>
              </a:endParaRPr>
            </a:p>
          </p:txBody>
        </p:sp>
        <p:sp>
          <p:nvSpPr>
            <p:cNvPr id="41" name="Left-Up Arrow 40"/>
            <p:cNvSpPr/>
            <p:nvPr/>
          </p:nvSpPr>
          <p:spPr>
            <a:xfrm flipH="1">
              <a:off x="5486400" y="5883320"/>
              <a:ext cx="3724275" cy="469906"/>
            </a:xfrm>
            <a:prstGeom prst="leftUpArrow">
              <a:avLst>
                <a:gd name="adj1" fmla="val 13851"/>
                <a:gd name="adj2" fmla="val 25000"/>
                <a:gd name="adj3" fmla="val 2120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48">
                <a:latin typeface="Cambria" panose="02040503050406030204" pitchFamily="18" charset="0"/>
              </a:endParaRPr>
            </a:p>
          </p:txBody>
        </p:sp>
        <p:sp>
          <p:nvSpPr>
            <p:cNvPr id="42" name="Left-Up Arrow 41"/>
            <p:cNvSpPr/>
            <p:nvPr/>
          </p:nvSpPr>
          <p:spPr>
            <a:xfrm flipV="1">
              <a:off x="6527800" y="2319339"/>
              <a:ext cx="3455988" cy="469906"/>
            </a:xfrm>
            <a:prstGeom prst="leftUpArrow">
              <a:avLst>
                <a:gd name="adj1" fmla="val 13851"/>
                <a:gd name="adj2" fmla="val 25000"/>
                <a:gd name="adj3" fmla="val 2120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48">
                <a:latin typeface="Cambria" panose="02040503050406030204" pitchFamily="18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3128" cy="1331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7969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DA5F78A-E15A-4932-85A0-49DB424A7A68}"/>
              </a:ext>
            </a:extLst>
          </p:cNvPr>
          <p:cNvSpPr/>
          <p:nvPr/>
        </p:nvSpPr>
        <p:spPr>
          <a:xfrm>
            <a:off x="0" y="11017"/>
            <a:ext cx="12192000" cy="6858000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707248038"/>
              </p:ext>
            </p:extLst>
          </p:nvPr>
        </p:nvGraphicFramePr>
        <p:xfrm>
          <a:off x="2745195" y="1505440"/>
          <a:ext cx="7257920" cy="438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059" name="Content Placeholder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71" t="16412" r="50008" b="7755"/>
          <a:stretch>
            <a:fillRect/>
          </a:stretch>
        </p:blipFill>
        <p:spPr bwMode="auto">
          <a:xfrm>
            <a:off x="289987" y="1815570"/>
            <a:ext cx="3074977" cy="3973482"/>
          </a:xfrm>
          <a:prstGeom prst="rect">
            <a:avLst/>
          </a:prstGeom>
          <a:noFill/>
          <a:ln w="9525">
            <a:solidFill>
              <a:srgbClr val="D3524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12"/>
          <p:cNvSpPr>
            <a:spLocks noChangeArrowheads="1"/>
          </p:cNvSpPr>
          <p:nvPr/>
        </p:nvSpPr>
        <p:spPr bwMode="auto">
          <a:xfrm>
            <a:off x="9491561" y="3230548"/>
            <a:ext cx="1879880" cy="136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648" dirty="0">
                <a:solidFill>
                  <a:schemeClr val="bg1"/>
                </a:solidFill>
                <a:latin typeface="Cambria" panose="02040503050406030204" pitchFamily="18" charset="0"/>
              </a:rPr>
              <a:t>disampaikan ke </a:t>
            </a:r>
            <a:r>
              <a:rPr lang="id-ID" altLang="en-US" sz="1648" b="1" dirty="0">
                <a:solidFill>
                  <a:schemeClr val="bg1"/>
                </a:solidFill>
                <a:latin typeface="Cambria" panose="02040503050406030204" pitchFamily="18" charset="0"/>
              </a:rPr>
              <a:t>Badan Pusat Statistik sesuai dengan cakupan kegiatannya</a:t>
            </a:r>
            <a:endParaRPr lang="en-US" altLang="en-US" sz="1648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5061" name="TextBox 4"/>
          <p:cNvSpPr>
            <a:spLocks noChangeArrowheads="1"/>
          </p:cNvSpPr>
          <p:nvPr/>
        </p:nvSpPr>
        <p:spPr bwMode="auto">
          <a:xfrm>
            <a:off x="1342535" y="488864"/>
            <a:ext cx="8969049" cy="538729"/>
          </a:xfrm>
          <a:prstGeom prst="roundRect">
            <a:avLst>
              <a:gd name="adj" fmla="val 16667"/>
            </a:avLst>
          </a:prstGeom>
          <a:solidFill>
            <a:srgbClr val="D8665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2564" b="1" dirty="0">
                <a:solidFill>
                  <a:schemeClr val="bg1"/>
                </a:solidFill>
                <a:latin typeface="Cambria" panose="02040503050406030204" pitchFamily="18" charset="0"/>
              </a:rPr>
              <a:t>Formuli</a:t>
            </a:r>
            <a:r>
              <a:rPr lang="en-ID" altLang="id-ID" sz="2564" b="1" dirty="0">
                <a:solidFill>
                  <a:schemeClr val="bg1"/>
                </a:solidFill>
                <a:latin typeface="Cambria" panose="02040503050406030204" pitchFamily="18" charset="0"/>
              </a:rPr>
              <a:t>r</a:t>
            </a:r>
            <a:r>
              <a:rPr lang="id-ID" altLang="id-ID" sz="2564" b="1" dirty="0">
                <a:solidFill>
                  <a:schemeClr val="bg1"/>
                </a:solidFill>
                <a:latin typeface="Cambria" panose="02040503050406030204" pitchFamily="18" charset="0"/>
              </a:rPr>
              <a:t> Pemberitahuan Survei Statistik Sektoral (FS3)</a:t>
            </a:r>
          </a:p>
        </p:txBody>
      </p:sp>
      <p:cxnSp>
        <p:nvCxnSpPr>
          <p:cNvPr id="7" name="Elbow Connector 6"/>
          <p:cNvCxnSpPr/>
          <p:nvPr/>
        </p:nvCxnSpPr>
        <p:spPr>
          <a:xfrm rot="10800000">
            <a:off x="9096101" y="4028730"/>
            <a:ext cx="395459" cy="0"/>
          </a:xfrm>
          <a:prstGeom prst="bentConnector3">
            <a:avLst>
              <a:gd name="adj1" fmla="val 50000"/>
            </a:avLst>
          </a:prstGeom>
          <a:ln w="9525">
            <a:solidFill>
              <a:srgbClr val="D3524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42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A5F78A-E15A-4932-85A0-49DB424A7A68}"/>
              </a:ext>
            </a:extLst>
          </p:cNvPr>
          <p:cNvSpPr/>
          <p:nvPr/>
        </p:nvSpPr>
        <p:spPr>
          <a:xfrm>
            <a:off x="0" y="11017"/>
            <a:ext cx="12192000" cy="6858000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Title 5"/>
          <p:cNvSpPr txBox="1">
            <a:spLocks/>
          </p:cNvSpPr>
          <p:nvPr/>
        </p:nvSpPr>
        <p:spPr>
          <a:xfrm>
            <a:off x="704743" y="669206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BPS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Sebagai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Pembina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Statistik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Sektoral</a:t>
            </a:r>
            <a:endParaRPr lang="en-US" sz="1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 bwMode="gray">
          <a:xfrm>
            <a:off x="1204905" y="2217513"/>
            <a:ext cx="10305776" cy="1260000"/>
          </a:xfrm>
          <a:prstGeom prst="rect">
            <a:avLst/>
          </a:prstGeom>
          <a:noFill/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ID" sz="2000" b="0" cap="none" dirty="0" err="1">
                <a:latin typeface="+mn-lt"/>
              </a:rPr>
              <a:t>Badan</a:t>
            </a:r>
            <a:r>
              <a:rPr lang="en-ID" sz="2000" b="0" cap="none" dirty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melakukan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pembinaan</a:t>
            </a:r>
            <a:r>
              <a:rPr lang="en-ID" sz="2000" b="0" cap="none" dirty="0" smtClean="0">
                <a:latin typeface="+mn-lt"/>
              </a:rPr>
              <a:t> agar </a:t>
            </a:r>
            <a:r>
              <a:rPr lang="en-ID" sz="2000" b="0" cap="none" dirty="0" err="1">
                <a:latin typeface="+mn-lt"/>
              </a:rPr>
              <a:t>lebih</a:t>
            </a:r>
            <a:r>
              <a:rPr lang="en-ID" sz="2000" b="0" cap="none" dirty="0">
                <a:latin typeface="+mn-lt"/>
              </a:rPr>
              <a:t> </a:t>
            </a:r>
            <a:r>
              <a:rPr lang="en-ID" sz="2000" b="0" cap="none" dirty="0" err="1">
                <a:latin typeface="+mn-lt"/>
              </a:rPr>
              <a:t>meningkatkan</a:t>
            </a:r>
            <a:r>
              <a:rPr lang="en-ID" sz="2000" b="0" cap="none" dirty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kontribusi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dan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>
                <a:latin typeface="+mn-lt"/>
              </a:rPr>
              <a:t>apresiasi</a:t>
            </a:r>
            <a:r>
              <a:rPr lang="en-ID" sz="2000" b="0" cap="none" dirty="0">
                <a:latin typeface="+mn-lt"/>
              </a:rPr>
              <a:t> </a:t>
            </a:r>
            <a:r>
              <a:rPr lang="en-ID" sz="2000" b="0" cap="none" dirty="0" err="1">
                <a:latin typeface="+mn-lt"/>
              </a:rPr>
              <a:t>masyarakat</a:t>
            </a:r>
            <a:r>
              <a:rPr lang="en-ID" sz="2000" b="0" cap="none" dirty="0">
                <a:latin typeface="+mn-lt"/>
              </a:rPr>
              <a:t> </a:t>
            </a:r>
            <a:r>
              <a:rPr lang="en-ID" sz="2000" b="0" cap="none" dirty="0" err="1">
                <a:latin typeface="+mn-lt"/>
              </a:rPr>
              <a:t>terhadap</a:t>
            </a:r>
            <a:r>
              <a:rPr lang="en-ID" sz="2000" b="0" cap="none" dirty="0">
                <a:latin typeface="+mn-lt"/>
              </a:rPr>
              <a:t> </a:t>
            </a:r>
            <a:r>
              <a:rPr lang="en-ID" sz="2000" b="0" cap="none" dirty="0" err="1">
                <a:latin typeface="+mn-lt"/>
              </a:rPr>
              <a:t>statistik</a:t>
            </a:r>
            <a:r>
              <a:rPr lang="en-ID" sz="2000" b="0" cap="none" dirty="0">
                <a:latin typeface="+mn-lt"/>
              </a:rPr>
              <a:t>, </a:t>
            </a:r>
            <a:r>
              <a:rPr lang="en-ID" sz="2000" b="0" cap="none" dirty="0" err="1">
                <a:latin typeface="+mn-lt"/>
              </a:rPr>
              <a:t>mengembangkan</a:t>
            </a:r>
            <a:r>
              <a:rPr lang="en-ID" sz="2000" b="0" cap="none" dirty="0">
                <a:latin typeface="+mn-lt"/>
              </a:rPr>
              <a:t> </a:t>
            </a:r>
            <a:r>
              <a:rPr lang="en-ID" sz="2000" b="0" cap="none" dirty="0" err="1">
                <a:latin typeface="+mn-lt"/>
              </a:rPr>
              <a:t>Sistem</a:t>
            </a:r>
            <a:r>
              <a:rPr lang="en-ID" sz="2000" b="0" cap="none" dirty="0">
                <a:latin typeface="+mn-lt"/>
              </a:rPr>
              <a:t> </a:t>
            </a:r>
            <a:r>
              <a:rPr lang="en-ID" sz="2000" b="0" cap="none" dirty="0" err="1">
                <a:latin typeface="+mn-lt"/>
              </a:rPr>
              <a:t>Statistik</a:t>
            </a:r>
            <a:r>
              <a:rPr lang="en-ID" sz="2000" b="0" cap="none" dirty="0">
                <a:latin typeface="+mn-lt"/>
              </a:rPr>
              <a:t> </a:t>
            </a:r>
            <a:r>
              <a:rPr lang="en-ID" sz="2000" b="0" cap="none" dirty="0" err="1">
                <a:latin typeface="+mn-lt"/>
              </a:rPr>
              <a:t>Nasional</a:t>
            </a:r>
            <a:r>
              <a:rPr lang="en-ID" sz="2000" b="0" cap="none" dirty="0">
                <a:latin typeface="+mn-lt"/>
              </a:rPr>
              <a:t>, </a:t>
            </a:r>
            <a:r>
              <a:rPr lang="en-ID" sz="2000" b="0" cap="none" dirty="0" err="1" smtClean="0">
                <a:latin typeface="+mn-lt"/>
              </a:rPr>
              <a:t>dan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mendukung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>
                <a:latin typeface="+mn-lt"/>
              </a:rPr>
              <a:t>pembangunan</a:t>
            </a:r>
            <a:r>
              <a:rPr lang="en-ID" sz="2000" b="0" cap="none" dirty="0">
                <a:latin typeface="+mn-lt"/>
              </a:rPr>
              <a:t> </a:t>
            </a:r>
            <a:r>
              <a:rPr lang="en-ID" sz="2000" b="0" cap="none" dirty="0" err="1">
                <a:latin typeface="+mn-lt"/>
              </a:rPr>
              <a:t>nasional</a:t>
            </a:r>
            <a:r>
              <a:rPr lang="en-ID" sz="2000" b="0" cap="none" dirty="0" smtClean="0">
                <a:latin typeface="+mn-lt"/>
              </a:rPr>
              <a:t>. </a:t>
            </a:r>
          </a:p>
          <a:p>
            <a:pPr algn="r">
              <a:defRPr/>
            </a:pPr>
            <a:r>
              <a:rPr lang="en-ID" sz="2000" b="0" cap="none" dirty="0" smtClean="0">
                <a:solidFill>
                  <a:srgbClr val="EA5828"/>
                </a:solidFill>
                <a:latin typeface="+mn-lt"/>
              </a:rPr>
              <a:t>(Ps 31 UU 16/1997)</a:t>
            </a:r>
            <a:endParaRPr lang="en-US" sz="2000" b="0" cap="none" dirty="0">
              <a:solidFill>
                <a:srgbClr val="EA5828"/>
              </a:solidFill>
              <a:latin typeface="+mn-lt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 bwMode="gray">
          <a:xfrm>
            <a:off x="1204905" y="3579686"/>
            <a:ext cx="10305776" cy="1260000"/>
          </a:xfrm>
          <a:prstGeom prst="rect">
            <a:avLst/>
          </a:prstGeom>
          <a:noFill/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ID" sz="2000" b="0" cap="none" dirty="0" smtClean="0">
                <a:latin typeface="+mn-lt"/>
              </a:rPr>
              <a:t>BPS </a:t>
            </a:r>
            <a:r>
              <a:rPr lang="en-ID" sz="2000" b="0" cap="none" dirty="0" err="1" smtClean="0">
                <a:latin typeface="+mn-lt"/>
              </a:rPr>
              <a:t>melakukan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pembinaan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bekerja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sama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dengan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instansi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pemerintah</a:t>
            </a:r>
            <a:r>
              <a:rPr lang="en-ID" sz="2000" b="0" cap="none" dirty="0" smtClean="0">
                <a:latin typeface="+mn-lt"/>
              </a:rPr>
              <a:t>, </a:t>
            </a:r>
            <a:r>
              <a:rPr lang="en-ID" sz="2000" b="0" cap="none" dirty="0" err="1" smtClean="0">
                <a:latin typeface="+mn-lt"/>
              </a:rPr>
              <a:t>perguruan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tinggi</a:t>
            </a:r>
            <a:r>
              <a:rPr lang="en-ID" sz="2000" b="0" cap="none" dirty="0" smtClean="0">
                <a:latin typeface="+mn-lt"/>
              </a:rPr>
              <a:t>, </a:t>
            </a:r>
            <a:r>
              <a:rPr lang="en-ID" sz="2000" b="0" cap="none" dirty="0" err="1" smtClean="0">
                <a:latin typeface="+mn-lt"/>
              </a:rPr>
              <a:t>lembaga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swasta</a:t>
            </a:r>
            <a:r>
              <a:rPr lang="en-ID" sz="2000" b="0" cap="none" dirty="0" smtClean="0">
                <a:latin typeface="+mn-lt"/>
              </a:rPr>
              <a:t>, </a:t>
            </a:r>
            <a:r>
              <a:rPr lang="en-ID" sz="2000" b="0" cap="none" dirty="0" err="1" smtClean="0">
                <a:latin typeface="+mn-lt"/>
              </a:rPr>
              <a:t>dan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atau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Unsur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Masyarakat</a:t>
            </a:r>
            <a:r>
              <a:rPr lang="en-ID" sz="2000" b="0" cap="none" dirty="0" smtClean="0">
                <a:latin typeface="+mn-lt"/>
              </a:rPr>
              <a:t> </a:t>
            </a:r>
            <a:r>
              <a:rPr lang="en-ID" sz="2000" b="0" cap="none" dirty="0" err="1" smtClean="0">
                <a:latin typeface="+mn-lt"/>
              </a:rPr>
              <a:t>lainnya</a:t>
            </a:r>
            <a:r>
              <a:rPr lang="en-ID" sz="2000" b="0" cap="none" dirty="0" smtClean="0">
                <a:latin typeface="+mn-lt"/>
              </a:rPr>
              <a:t> </a:t>
            </a:r>
          </a:p>
          <a:p>
            <a:pPr algn="r">
              <a:defRPr/>
            </a:pPr>
            <a:r>
              <a:rPr lang="en-ID" sz="2000" b="0" cap="none" dirty="0" smtClean="0">
                <a:solidFill>
                  <a:srgbClr val="EA5828"/>
                </a:solidFill>
                <a:latin typeface="+mn-lt"/>
              </a:rPr>
              <a:t>(Ps 58 PP 51/1999)</a:t>
            </a:r>
            <a:endParaRPr lang="en-US" sz="2000" b="0" cap="none" dirty="0">
              <a:solidFill>
                <a:srgbClr val="EA5828"/>
              </a:solidFill>
              <a:latin typeface="+mn-lt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 bwMode="gray">
          <a:xfrm>
            <a:off x="1204905" y="4989627"/>
            <a:ext cx="10305776" cy="1583100"/>
          </a:xfrm>
          <a:prstGeom prst="rect">
            <a:avLst/>
          </a:prstGeom>
          <a:noFill/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0" cap="none" dirty="0" err="1">
                <a:latin typeface="+mn-lt"/>
              </a:rPr>
              <a:t>Pembinaan</a:t>
            </a:r>
            <a:r>
              <a:rPr lang="en-US" sz="2000" b="0" cap="none" dirty="0">
                <a:latin typeface="+mn-lt"/>
              </a:rPr>
              <a:t> </a:t>
            </a:r>
            <a:r>
              <a:rPr lang="en-US" sz="2000" b="0" cap="none" dirty="0" err="1">
                <a:latin typeface="+mn-lt"/>
              </a:rPr>
              <a:t>Penyelenggaraan</a:t>
            </a:r>
            <a:r>
              <a:rPr lang="en-US" sz="2000" b="0" cap="none" dirty="0">
                <a:latin typeface="+mn-lt"/>
              </a:rPr>
              <a:t> </a:t>
            </a:r>
            <a:r>
              <a:rPr lang="en-US" sz="2000" b="0" cap="none" dirty="0" err="1">
                <a:latin typeface="+mn-lt"/>
              </a:rPr>
              <a:t>Pemerintahan</a:t>
            </a:r>
            <a:r>
              <a:rPr lang="en-US" sz="2000" b="0" cap="none" dirty="0">
                <a:latin typeface="+mn-lt"/>
              </a:rPr>
              <a:t> </a:t>
            </a:r>
            <a:r>
              <a:rPr lang="en-US" sz="2000" b="0" cap="none" dirty="0" smtClean="0">
                <a:latin typeface="+mn-lt"/>
              </a:rPr>
              <a:t>Daerah </a:t>
            </a:r>
            <a:r>
              <a:rPr lang="en-US" sz="2000" b="0" cap="none" dirty="0" err="1" smtClean="0">
                <a:latin typeface="+mn-lt"/>
              </a:rPr>
              <a:t>Provinsi</a:t>
            </a:r>
            <a:r>
              <a:rPr lang="en-US" sz="2000" b="0" cap="none" dirty="0">
                <a:latin typeface="+mn-lt"/>
              </a:rPr>
              <a:t>, </a:t>
            </a:r>
            <a:r>
              <a:rPr lang="en-US" sz="2000" b="0" cap="none" dirty="0" err="1">
                <a:latin typeface="+mn-lt"/>
              </a:rPr>
              <a:t>dilaksanakan</a:t>
            </a:r>
            <a:r>
              <a:rPr lang="en-US" sz="2000" b="0" cap="none" dirty="0">
                <a:latin typeface="+mn-lt"/>
              </a:rPr>
              <a:t> </a:t>
            </a:r>
            <a:r>
              <a:rPr lang="en-US" sz="2000" b="0" cap="none" dirty="0" err="1" smtClean="0">
                <a:latin typeface="+mn-lt"/>
              </a:rPr>
              <a:t>oleh</a:t>
            </a:r>
            <a:r>
              <a:rPr lang="en-US" sz="2000" b="0" cap="none" dirty="0" smtClean="0">
                <a:latin typeface="+mn-lt"/>
              </a:rPr>
              <a:t> </a:t>
            </a:r>
            <a:r>
              <a:rPr lang="en-US" sz="2000" b="0" cap="none" dirty="0" err="1" smtClean="0">
                <a:latin typeface="+mn-lt"/>
              </a:rPr>
              <a:t>Menteri</a:t>
            </a:r>
            <a:r>
              <a:rPr lang="en-US" sz="2000" b="0" cap="none" dirty="0">
                <a:latin typeface="+mn-lt"/>
              </a:rPr>
              <a:t>, </a:t>
            </a:r>
            <a:r>
              <a:rPr lang="en-US" sz="2000" b="0" cap="none" dirty="0" err="1">
                <a:latin typeface="+mn-lt"/>
              </a:rPr>
              <a:t>untuk</a:t>
            </a:r>
            <a:r>
              <a:rPr lang="en-US" sz="2000" b="0" cap="none" dirty="0">
                <a:latin typeface="+mn-lt"/>
              </a:rPr>
              <a:t> </a:t>
            </a:r>
            <a:r>
              <a:rPr lang="en-US" sz="2000" b="0" cap="none" dirty="0" err="1">
                <a:latin typeface="+mn-lt"/>
              </a:rPr>
              <a:t>pembinaan</a:t>
            </a:r>
            <a:r>
              <a:rPr lang="en-US" sz="2000" b="0" cap="none" dirty="0">
                <a:latin typeface="+mn-lt"/>
              </a:rPr>
              <a:t> </a:t>
            </a:r>
            <a:r>
              <a:rPr lang="en-US" sz="2000" b="0" cap="none" dirty="0" err="1">
                <a:latin typeface="+mn-lt"/>
              </a:rPr>
              <a:t>umum</a:t>
            </a:r>
            <a:r>
              <a:rPr lang="en-US" sz="2000" b="0" cap="none" dirty="0">
                <a:latin typeface="+mn-lt"/>
              </a:rPr>
              <a:t>; </a:t>
            </a:r>
            <a:r>
              <a:rPr lang="en-US" sz="2000" b="0" cap="none" dirty="0" err="1" smtClean="0">
                <a:latin typeface="+mn-lt"/>
              </a:rPr>
              <a:t>dan</a:t>
            </a:r>
            <a:r>
              <a:rPr lang="en-US" sz="2000" b="0" cap="none" dirty="0" smtClean="0">
                <a:latin typeface="+mn-lt"/>
              </a:rPr>
              <a:t> </a:t>
            </a:r>
            <a:r>
              <a:rPr lang="en-US" sz="2000" b="0" cap="none" dirty="0" err="1" smtClean="0">
                <a:latin typeface="+mn-lt"/>
              </a:rPr>
              <a:t>Menteri</a:t>
            </a:r>
            <a:r>
              <a:rPr lang="en-US" sz="2000" b="0" cap="none" dirty="0" smtClean="0">
                <a:latin typeface="+mn-lt"/>
              </a:rPr>
              <a:t> </a:t>
            </a:r>
            <a:r>
              <a:rPr lang="en-US" sz="2000" b="0" cap="none" dirty="0" err="1">
                <a:latin typeface="+mn-lt"/>
              </a:rPr>
              <a:t>teknis</a:t>
            </a:r>
            <a:r>
              <a:rPr lang="en-US" sz="2000" b="0" cap="none" dirty="0">
                <a:latin typeface="+mn-lt"/>
              </a:rPr>
              <a:t>/</a:t>
            </a:r>
            <a:r>
              <a:rPr lang="en-US" sz="2000" b="0" cap="none" dirty="0" err="1">
                <a:latin typeface="+mn-lt"/>
              </a:rPr>
              <a:t>kepala</a:t>
            </a:r>
            <a:r>
              <a:rPr lang="en-US" sz="2000" b="0" cap="none" dirty="0">
                <a:latin typeface="+mn-lt"/>
              </a:rPr>
              <a:t> </a:t>
            </a:r>
            <a:r>
              <a:rPr lang="en-US" sz="2000" b="0" cap="none" dirty="0" err="1">
                <a:latin typeface="+mn-lt"/>
              </a:rPr>
              <a:t>lembaga</a:t>
            </a:r>
            <a:r>
              <a:rPr lang="en-US" sz="2000" b="0" cap="none" dirty="0">
                <a:latin typeface="+mn-lt"/>
              </a:rPr>
              <a:t> </a:t>
            </a:r>
            <a:r>
              <a:rPr lang="en-US" sz="2000" b="0" cap="none" dirty="0" err="1">
                <a:latin typeface="+mn-lt"/>
              </a:rPr>
              <a:t>pemerintah</a:t>
            </a:r>
            <a:r>
              <a:rPr lang="en-US" sz="2000" b="0" cap="none" dirty="0">
                <a:latin typeface="+mn-lt"/>
              </a:rPr>
              <a:t> </a:t>
            </a:r>
            <a:r>
              <a:rPr lang="en-US" sz="2000" b="0" cap="none" dirty="0" err="1">
                <a:latin typeface="+mn-lt"/>
              </a:rPr>
              <a:t>nonkementerian</a:t>
            </a:r>
            <a:r>
              <a:rPr lang="en-US" sz="2000" b="0" cap="none" dirty="0">
                <a:latin typeface="+mn-lt"/>
              </a:rPr>
              <a:t>, </a:t>
            </a:r>
            <a:r>
              <a:rPr lang="en-US" sz="2000" b="0" cap="none" dirty="0" err="1">
                <a:latin typeface="+mn-lt"/>
              </a:rPr>
              <a:t>untuk</a:t>
            </a:r>
            <a:r>
              <a:rPr lang="en-US" sz="2000" b="0" cap="none" dirty="0">
                <a:latin typeface="+mn-lt"/>
              </a:rPr>
              <a:t> </a:t>
            </a:r>
            <a:r>
              <a:rPr lang="en-US" sz="2000" b="0" cap="none" dirty="0" err="1">
                <a:latin typeface="+mn-lt"/>
              </a:rPr>
              <a:t>pembinaan</a:t>
            </a:r>
            <a:r>
              <a:rPr lang="en-US" sz="2000" b="0" cap="none" dirty="0">
                <a:latin typeface="+mn-lt"/>
              </a:rPr>
              <a:t> </a:t>
            </a:r>
            <a:r>
              <a:rPr lang="en-US" sz="2000" b="0" cap="none" dirty="0" err="1">
                <a:latin typeface="+mn-lt"/>
              </a:rPr>
              <a:t>teknis</a:t>
            </a:r>
            <a:r>
              <a:rPr lang="en-US" sz="2000" b="0" cap="none" dirty="0" smtClean="0">
                <a:latin typeface="+mn-lt"/>
              </a:rPr>
              <a:t>;</a:t>
            </a:r>
          </a:p>
          <a:p>
            <a:pPr algn="r">
              <a:defRPr/>
            </a:pPr>
            <a:r>
              <a:rPr lang="en-ID" sz="2000" b="0" cap="none" dirty="0" smtClean="0">
                <a:solidFill>
                  <a:srgbClr val="EA5828"/>
                </a:solidFill>
                <a:latin typeface="+mn-lt"/>
              </a:rPr>
              <a:t>(</a:t>
            </a:r>
            <a:r>
              <a:rPr lang="en-ID" sz="2000" b="0" cap="none" dirty="0">
                <a:solidFill>
                  <a:srgbClr val="EA5828"/>
                </a:solidFill>
                <a:latin typeface="+mn-lt"/>
              </a:rPr>
              <a:t>Ps </a:t>
            </a:r>
            <a:r>
              <a:rPr lang="en-ID" sz="2000" b="0" cap="none" dirty="0" smtClean="0">
                <a:solidFill>
                  <a:srgbClr val="EA5828"/>
                </a:solidFill>
                <a:latin typeface="+mn-lt"/>
              </a:rPr>
              <a:t>3 PP 12/2017)</a:t>
            </a:r>
            <a:endParaRPr lang="en-US" sz="2000" b="0" cap="none" dirty="0">
              <a:solidFill>
                <a:srgbClr val="EA5828"/>
              </a:solidFill>
              <a:latin typeface="+mn-lt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01496" y="2149026"/>
            <a:ext cx="548389" cy="478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-&gt;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"/>
          </p:nvPr>
        </p:nvSpPr>
        <p:spPr>
          <a:xfrm>
            <a:off x="801496" y="3644482"/>
            <a:ext cx="548389" cy="478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-&gt;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4294967295"/>
          </p:nvPr>
        </p:nvSpPr>
        <p:spPr>
          <a:xfrm>
            <a:off x="0" y="4900613"/>
            <a:ext cx="547688" cy="4778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-&gt;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33772" y="3532101"/>
            <a:ext cx="10176911" cy="475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333772" y="4802161"/>
            <a:ext cx="10176911" cy="475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41" y="346033"/>
            <a:ext cx="1859259" cy="1321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39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37" t="19411" r="23202" b="28628"/>
          <a:stretch/>
        </p:blipFill>
        <p:spPr>
          <a:xfrm>
            <a:off x="8628535" y="3294535"/>
            <a:ext cx="3563471" cy="35634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A5F78A-E15A-4932-85A0-49DB424A7A68}"/>
              </a:ext>
            </a:extLst>
          </p:cNvPr>
          <p:cNvSpPr/>
          <p:nvPr/>
        </p:nvSpPr>
        <p:spPr>
          <a:xfrm>
            <a:off x="-1" y="0"/>
            <a:ext cx="9318813" cy="6858000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Title 5"/>
          <p:cNvSpPr txBox="1">
            <a:spLocks/>
          </p:cNvSpPr>
          <p:nvPr/>
        </p:nvSpPr>
        <p:spPr>
          <a:xfrm>
            <a:off x="704742" y="478947"/>
            <a:ext cx="8990587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BPS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Sebagai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Pembina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Statistik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Sektoral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8751" y="1729029"/>
            <a:ext cx="5693012" cy="709335"/>
            <a:chOff x="5849956" y="771180"/>
            <a:chExt cx="4086123" cy="572877"/>
          </a:xfrm>
        </p:grpSpPr>
        <p:sp>
          <p:nvSpPr>
            <p:cNvPr id="9" name="Rounded Rectangle 8"/>
            <p:cNvSpPr/>
            <p:nvPr/>
          </p:nvSpPr>
          <p:spPr>
            <a:xfrm>
              <a:off x="5849956" y="771180"/>
              <a:ext cx="4086123" cy="5728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A2C7EBA-C21C-49AC-BF3B-6E3FA17D3F07}"/>
                </a:ext>
              </a:extLst>
            </p:cNvPr>
            <p:cNvSpPr/>
            <p:nvPr/>
          </p:nvSpPr>
          <p:spPr>
            <a:xfrm>
              <a:off x="5849956" y="787786"/>
              <a:ext cx="4086123" cy="42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800" dirty="0" err="1" smtClean="0">
                  <a:solidFill>
                    <a:srgbClr val="EA5828"/>
                  </a:solidFill>
                  <a:latin typeface="Franklin Gothic Medium Cond" pitchFamily="34" charset="0"/>
                </a:rPr>
                <a:t>Sasaran</a:t>
              </a:r>
              <a:r>
                <a:rPr lang="es-ES" sz="2800" dirty="0" smtClean="0">
                  <a:solidFill>
                    <a:srgbClr val="EA5828"/>
                  </a:solidFill>
                  <a:latin typeface="Franklin Gothic Medium Cond" pitchFamily="34" charset="0"/>
                </a:rPr>
                <a:t> </a:t>
              </a:r>
              <a:r>
                <a:rPr lang="es-ES" sz="2800" dirty="0" err="1" smtClean="0">
                  <a:solidFill>
                    <a:srgbClr val="EA5828"/>
                  </a:solidFill>
                  <a:latin typeface="Franklin Gothic Medium Cond" pitchFamily="34" charset="0"/>
                </a:rPr>
                <a:t>Pembinaan</a:t>
              </a:r>
              <a:r>
                <a:rPr lang="es-ES" sz="2800" dirty="0" smtClean="0">
                  <a:solidFill>
                    <a:srgbClr val="EA5828"/>
                  </a:solidFill>
                  <a:latin typeface="Franklin Gothic Medium Cond" pitchFamily="34" charset="0"/>
                </a:rPr>
                <a:t> </a:t>
              </a:r>
              <a:r>
                <a:rPr lang="es-ES" sz="2800" dirty="0" err="1" smtClean="0">
                  <a:solidFill>
                    <a:srgbClr val="EA5828"/>
                  </a:solidFill>
                  <a:latin typeface="Franklin Gothic Medium Cond" pitchFamily="34" charset="0"/>
                </a:rPr>
                <a:t>Statistik</a:t>
              </a:r>
              <a:endParaRPr lang="es-ES" sz="2800" dirty="0">
                <a:solidFill>
                  <a:srgbClr val="EA5828"/>
                </a:solidFill>
                <a:latin typeface="Franklin Gothic Medium Cond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58752" y="2930960"/>
            <a:ext cx="7088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600" dirty="0" err="1" smtClean="0">
                <a:solidFill>
                  <a:schemeClr val="bg1"/>
                </a:solidFill>
              </a:rPr>
              <a:t>Penyelenggara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kegiatan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statistik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600" dirty="0" err="1" smtClean="0">
                <a:solidFill>
                  <a:schemeClr val="bg1"/>
                </a:solidFill>
              </a:rPr>
              <a:t>Responden</a:t>
            </a:r>
            <a:endParaRPr lang="en-US" sz="36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600" dirty="0" err="1">
                <a:solidFill>
                  <a:schemeClr val="bg1"/>
                </a:solidFill>
              </a:rPr>
              <a:t>Pengguna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statistik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852" y="293413"/>
            <a:ext cx="2034155" cy="144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35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0" y="-66101"/>
            <a:ext cx="12192000" cy="6924101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 smtClean="0"/>
          </a:p>
          <a:p>
            <a:pPr algn="ctr"/>
            <a:endParaRPr lang="id-ID" sz="4000" dirty="0" smtClean="0"/>
          </a:p>
          <a:p>
            <a:pPr algn="ctr"/>
            <a:r>
              <a:rPr lang="id-ID" sz="4000" dirty="0" smtClean="0"/>
              <a:t>KEGUNAAN DATA </a:t>
            </a:r>
          </a:p>
          <a:p>
            <a:pPr algn="ctr"/>
            <a:r>
              <a:rPr lang="id-ID" sz="4000" dirty="0" smtClean="0"/>
              <a:t>DALAM PERENCANAAN PEMBANGUNAN</a:t>
            </a:r>
            <a:endParaRPr lang="id-ID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22" y="372926"/>
            <a:ext cx="2034155" cy="144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35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A5F78A-E15A-4932-85A0-49DB424A7A68}"/>
              </a:ext>
            </a:extLst>
          </p:cNvPr>
          <p:cNvSpPr/>
          <p:nvPr/>
        </p:nvSpPr>
        <p:spPr>
          <a:xfrm>
            <a:off x="0" y="1023978"/>
            <a:ext cx="12192000" cy="5834022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0928" y="377650"/>
            <a:ext cx="9035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Peran</a:t>
            </a:r>
            <a:r>
              <a:rPr lang="en-US" sz="3600" b="1" dirty="0" smtClean="0"/>
              <a:t> Data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Perencanaan</a:t>
            </a:r>
            <a:r>
              <a:rPr lang="en-US" sz="3600" b="1" dirty="0" smtClean="0"/>
              <a:t> Pembangunan</a:t>
            </a:r>
            <a:endParaRPr 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6807EF-D671-4F53-8017-9D042C7CE5AF}"/>
              </a:ext>
            </a:extLst>
          </p:cNvPr>
          <p:cNvSpPr txBox="1"/>
          <p:nvPr/>
        </p:nvSpPr>
        <p:spPr>
          <a:xfrm>
            <a:off x="6522997" y="2296397"/>
            <a:ext cx="5408555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FFC000"/>
                </a:solidFill>
              </a:rPr>
              <a:t>Dalam UU No. 25 Tahun 2004, perencanaan pembangunan didasarkan pada data dan informasi yang akurat dan dapat </a:t>
            </a:r>
            <a:r>
              <a:rPr lang="id-ID" sz="2400" dirty="0" smtClean="0">
                <a:solidFill>
                  <a:srgbClr val="FFC000"/>
                </a:solidFill>
              </a:rPr>
              <a:t>dipertanggungjawabkan</a:t>
            </a:r>
            <a:endParaRPr lang="id-ID" sz="2400" dirty="0">
              <a:solidFill>
                <a:srgbClr val="FFC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53555CD-54B0-4512-8957-A2FF42A97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23" y="1675319"/>
            <a:ext cx="4575016" cy="45750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23002" y="4228777"/>
            <a:ext cx="52209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Penyelenggaraan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statistik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sektoral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harus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didasarkan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kebutuhan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data </a:t>
            </a:r>
            <a:r>
              <a:rPr lang="en-US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rangka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pencapaian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tujuan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pembangunan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daerah</a:t>
            </a:r>
            <a:endParaRPr lang="sv-SE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974608" y="2256056"/>
            <a:ext cx="548389" cy="478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-&gt;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5974608" y="4201883"/>
            <a:ext cx="548389" cy="478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-&gt;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45" y="359675"/>
            <a:ext cx="2034155" cy="144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08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0" y="-66101"/>
            <a:ext cx="12192000" cy="6924101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 smtClean="0"/>
          </a:p>
          <a:p>
            <a:pPr algn="ctr"/>
            <a:endParaRPr lang="id-ID" sz="4000" dirty="0" smtClean="0"/>
          </a:p>
          <a:p>
            <a:pPr algn="ctr"/>
            <a:r>
              <a:rPr lang="id-ID" sz="4000" dirty="0" smtClean="0"/>
              <a:t>BAGAIMANA CARA </a:t>
            </a:r>
          </a:p>
          <a:p>
            <a:pPr algn="ctr"/>
            <a:r>
              <a:rPr lang="id-ID" sz="4000" dirty="0" smtClean="0"/>
              <a:t>MENGUMPULKAN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22" y="372926"/>
            <a:ext cx="2034155" cy="144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28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0" y="-66101"/>
            <a:ext cx="12192000" cy="6924101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/>
          </a:p>
          <a:p>
            <a:pPr algn="ctr"/>
            <a:r>
              <a:rPr lang="id-ID" sz="4000" b="1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-58992"/>
            <a:ext cx="12213907" cy="1253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344738"/>
            <a:r>
              <a:rPr lang="id-ID" sz="4000" b="1" dirty="0" smtClean="0"/>
              <a:t>CARA PENGUMPULAN DATA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52486" y="3550024"/>
            <a:ext cx="64337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3200" dirty="0" smtClean="0">
                <a:solidFill>
                  <a:schemeClr val="bg1"/>
                </a:solidFill>
              </a:rPr>
              <a:t>TUNGGU BEBERAPA SAAT LAGI ..........</a:t>
            </a:r>
          </a:p>
          <a:p>
            <a:pPr algn="ctr"/>
            <a:r>
              <a:rPr lang="id-ID" sz="3200" dirty="0" smtClean="0">
                <a:solidFill>
                  <a:schemeClr val="bg1"/>
                </a:solidFill>
              </a:rPr>
              <a:t>KITA PUTAR FILM SAJA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6" y="0"/>
            <a:ext cx="2034155" cy="144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19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0" y="-66101"/>
            <a:ext cx="12192000" cy="6924101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 smtClean="0"/>
          </a:p>
          <a:p>
            <a:pPr algn="ctr"/>
            <a:endParaRPr lang="id-ID" sz="4000" dirty="0" smtClean="0"/>
          </a:p>
          <a:p>
            <a:pPr algn="ctr"/>
            <a:r>
              <a:rPr lang="id-ID" sz="4000" dirty="0" smtClean="0"/>
              <a:t>APA ITU </a:t>
            </a:r>
            <a:r>
              <a:rPr lang="id-ID" sz="4000" b="1" dirty="0" smtClean="0"/>
              <a:t>STATISTIK DASAR, </a:t>
            </a:r>
          </a:p>
          <a:p>
            <a:pPr algn="ctr"/>
            <a:r>
              <a:rPr lang="id-ID" sz="4000" b="1" dirty="0" smtClean="0"/>
              <a:t>STATISTIK SEKTORAL DAN STATISTIK KHUSUS</a:t>
            </a:r>
            <a:endParaRPr lang="id-ID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53" y="651222"/>
            <a:ext cx="2034155" cy="144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5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0" y="-66101"/>
            <a:ext cx="12192000" cy="6924101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 smtClean="0"/>
          </a:p>
          <a:p>
            <a:pPr algn="ctr"/>
            <a:endParaRPr lang="id-ID" sz="4000" dirty="0" smtClean="0"/>
          </a:p>
          <a:p>
            <a:pPr algn="ctr"/>
            <a:r>
              <a:rPr lang="id-ID" sz="4000" dirty="0" smtClean="0"/>
              <a:t>DATA YANG BAIK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22" y="372926"/>
            <a:ext cx="2034155" cy="144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9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0" y="-66101"/>
            <a:ext cx="12192000" cy="6924101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/>
          </a:p>
          <a:p>
            <a:pPr algn="ctr"/>
            <a:r>
              <a:rPr lang="id-ID" sz="4000" b="1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-58992"/>
            <a:ext cx="12213907" cy="1253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53415" y="1828800"/>
            <a:ext cx="4538388" cy="4684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7" y="1828800"/>
            <a:ext cx="4523999" cy="46844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53413" y="2035633"/>
            <a:ext cx="4538387" cy="566057"/>
          </a:xfrm>
          <a:prstGeom prst="rect">
            <a:avLst/>
          </a:prstGeom>
          <a:solidFill>
            <a:srgbClr val="015C9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7" y="2035633"/>
            <a:ext cx="4523999" cy="566057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447807" y="2035628"/>
            <a:ext cx="91439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47807" y="2601685"/>
            <a:ext cx="914399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47806" y="2043695"/>
            <a:ext cx="4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 panose="020B0506030403020204" pitchFamily="34" charset="0"/>
              </a:rPr>
              <a:t>Tujuan</a:t>
            </a:r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 panose="020B0506030403020204" pitchFamily="34" charset="0"/>
              </a:rPr>
              <a:t> </a:t>
            </a:r>
            <a:r>
              <a:rPr lang="en-IN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 panose="020B0506030403020204" pitchFamily="34" charset="0"/>
              </a:rPr>
              <a:t>Perpres</a:t>
            </a:r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 panose="020B0506030403020204" pitchFamily="34" charset="0"/>
              </a:rPr>
              <a:t> SDI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53411" y="2043695"/>
            <a:ext cx="453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 panose="020B0506030403020204" pitchFamily="34" charset="0"/>
              </a:rPr>
              <a:t>Prinsip</a:t>
            </a:r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 panose="020B0506030403020204" pitchFamily="34" charset="0"/>
              </a:rPr>
              <a:t> </a:t>
            </a:r>
            <a:r>
              <a:rPr lang="en-IN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 panose="020B0506030403020204" pitchFamily="34" charset="0"/>
              </a:rPr>
              <a:t>Perpres</a:t>
            </a:r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 panose="020B0506030403020204" pitchFamily="34" charset="0"/>
              </a:rPr>
              <a:t> SDI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84837" y="2776437"/>
            <a:ext cx="3649937" cy="3482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</a:pP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Mewujudkan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data yang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akurat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,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mutakhir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,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terpadu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,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terintegrasi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,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dan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dapat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diakses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oleh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pengguna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data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sebagai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dasar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Rencana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Pelaksanaan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Evaluasi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dan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Pengendalian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melalui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perbaikan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tata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kelola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data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pemerintah</a:t>
            </a:r>
            <a:endParaRPr lang="en-IN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00806" y="2819400"/>
            <a:ext cx="3649937" cy="1992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spcBef>
                <a:spcPts val="600"/>
              </a:spcBef>
              <a:buClr>
                <a:srgbClr val="4F81BD"/>
              </a:buClr>
              <a:buFont typeface="Arial Narrow" panose="020B0606020202030204" pitchFamily="34" charset="0"/>
              <a:buChar char="►"/>
            </a:pP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Satu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Standar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Data</a:t>
            </a:r>
          </a:p>
          <a:p>
            <a:pPr marL="457200" indent="-457200" algn="just">
              <a:spcBef>
                <a:spcPts val="600"/>
              </a:spcBef>
              <a:buClr>
                <a:srgbClr val="4F81BD"/>
              </a:buClr>
              <a:buFont typeface="Arial Narrow" panose="020B0606020202030204" pitchFamily="34" charset="0"/>
              <a:buChar char="►"/>
            </a:pP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Satu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Metadata Baku</a:t>
            </a:r>
          </a:p>
          <a:p>
            <a:pPr marL="457200" indent="-457200" algn="just">
              <a:spcBef>
                <a:spcPts val="600"/>
              </a:spcBef>
              <a:buClr>
                <a:srgbClr val="4F81BD"/>
              </a:buClr>
              <a:buFont typeface="Arial Narrow" panose="020B0606020202030204" pitchFamily="34" charset="0"/>
              <a:buChar char="►"/>
            </a:pP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Interoperabilitas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Data</a:t>
            </a:r>
          </a:p>
          <a:p>
            <a:pPr marL="457200" indent="-457200" algn="just">
              <a:spcBef>
                <a:spcPts val="600"/>
              </a:spcBef>
              <a:buClr>
                <a:srgbClr val="4F81BD"/>
              </a:buClr>
              <a:buFont typeface="Arial Narrow" panose="020B0606020202030204" pitchFamily="34" charset="0"/>
              <a:buChar char="►"/>
            </a:pP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Satu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Kode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Referensi</a:t>
            </a:r>
            <a:endParaRPr lang="en-IN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4F81BD"/>
              </a:buClr>
              <a:buFont typeface="Arial Narrow" panose="020B0606020202030204" pitchFamily="34" charset="0"/>
              <a:buChar char="►"/>
            </a:pPr>
            <a:r>
              <a:rPr lang="en-IN" sz="2400" dirty="0" err="1">
                <a:solidFill>
                  <a:schemeClr val="bg1"/>
                </a:solidFill>
                <a:latin typeface="Myriad Pro" panose="020B0503030403020204" pitchFamily="34" charset="0"/>
              </a:rPr>
              <a:t>Satu</a:t>
            </a:r>
            <a:r>
              <a:rPr lang="en-IN" sz="2400" dirty="0">
                <a:solidFill>
                  <a:schemeClr val="bg1"/>
                </a:solidFill>
                <a:latin typeface="Myriad Pro" panose="020B0503030403020204" pitchFamily="34" charset="0"/>
              </a:rPr>
              <a:t> Portal Data</a:t>
            </a:r>
          </a:p>
          <a:p>
            <a:pPr marL="457200" indent="-457200" algn="just">
              <a:spcBef>
                <a:spcPts val="600"/>
              </a:spcBef>
              <a:buClr>
                <a:srgbClr val="4F81BD"/>
              </a:buClr>
              <a:buFont typeface="Arial Narrow" panose="020B0606020202030204" pitchFamily="34" charset="0"/>
              <a:buChar char="►"/>
            </a:pPr>
            <a:endParaRPr lang="en-IN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4F81BD"/>
              </a:buClr>
              <a:buFont typeface="Arial Narrow" panose="020B0606020202030204" pitchFamily="34" charset="0"/>
              <a:buChar char="►"/>
            </a:pPr>
            <a:endParaRPr lang="en-IN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8" y="0"/>
            <a:ext cx="2034155" cy="144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63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0" y="-66101"/>
            <a:ext cx="12192000" cy="6924101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/>
          </a:p>
          <a:p>
            <a:pPr algn="ctr"/>
            <a:r>
              <a:rPr lang="id-ID" sz="4000" b="1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-58992"/>
            <a:ext cx="12213907" cy="1253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1479172" y="2873552"/>
            <a:ext cx="9233656" cy="1120950"/>
          </a:xfrm>
          <a:prstGeom prst="flowChartProcess">
            <a:avLst/>
          </a:prstGeom>
          <a:ln w="1905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61376" algn="ctr">
              <a:buClr>
                <a:srgbClr val="D57C11"/>
              </a:buClr>
              <a:defRPr/>
            </a:pPr>
            <a:r>
              <a:rPr lang="en-US" sz="3200" b="1" kern="0" dirty="0">
                <a:solidFill>
                  <a:schemeClr val="bg1"/>
                </a:solidFill>
                <a:latin typeface="+mj-lt"/>
              </a:rPr>
              <a:t>Data yang </a:t>
            </a:r>
            <a:r>
              <a:rPr lang="en-US" sz="3200" b="1" kern="0" dirty="0" err="1">
                <a:solidFill>
                  <a:schemeClr val="bg1"/>
                </a:solidFill>
                <a:latin typeface="+mj-lt"/>
              </a:rPr>
              <a:t>dihasilkan</a:t>
            </a:r>
            <a:r>
              <a:rPr lang="en-US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+mj-lt"/>
              </a:rPr>
              <a:t>oleh</a:t>
            </a:r>
            <a:r>
              <a:rPr lang="en-US" sz="32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+mj-lt"/>
              </a:rPr>
              <a:t>produsen</a:t>
            </a:r>
            <a:r>
              <a:rPr lang="en-US" sz="3200" kern="0" dirty="0">
                <a:solidFill>
                  <a:schemeClr val="bg1"/>
                </a:solidFill>
                <a:latin typeface="+mj-lt"/>
              </a:rPr>
              <a:t> data </a:t>
            </a:r>
            <a:r>
              <a:rPr lang="en-US" sz="3200" b="1" kern="0" dirty="0" err="1">
                <a:solidFill>
                  <a:schemeClr val="bg1"/>
                </a:solidFill>
                <a:latin typeface="+mj-lt"/>
              </a:rPr>
              <a:t>harus</a:t>
            </a:r>
            <a:r>
              <a:rPr lang="en-US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+mj-lt"/>
              </a:rPr>
              <a:t>memenuhi</a:t>
            </a:r>
            <a:r>
              <a:rPr lang="en-US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+mj-lt"/>
              </a:rPr>
              <a:t>Standar</a:t>
            </a:r>
            <a:r>
              <a:rPr lang="en-US" sz="3200" b="1" kern="0" dirty="0">
                <a:solidFill>
                  <a:schemeClr val="bg1"/>
                </a:solidFill>
                <a:latin typeface="+mj-lt"/>
              </a:rPr>
              <a:t> Data </a:t>
            </a:r>
            <a:r>
              <a:rPr lang="en-US" sz="3200" kern="0" dirty="0" err="1">
                <a:solidFill>
                  <a:schemeClr val="bg1"/>
                </a:solidFill>
                <a:latin typeface="+mj-lt"/>
              </a:rPr>
              <a:t>sesuai</a:t>
            </a:r>
            <a:r>
              <a:rPr lang="en-US" sz="32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+mj-lt"/>
              </a:rPr>
              <a:t>standar</a:t>
            </a:r>
            <a:r>
              <a:rPr lang="en-US" sz="3200" kern="0" dirty="0">
                <a:solidFill>
                  <a:schemeClr val="bg1"/>
                </a:solidFill>
                <a:latin typeface="+mj-lt"/>
              </a:rPr>
              <a:t> data yang </a:t>
            </a:r>
            <a:r>
              <a:rPr lang="en-US" sz="3200" kern="0" dirty="0" err="1">
                <a:solidFill>
                  <a:schemeClr val="bg1"/>
                </a:solidFill>
                <a:latin typeface="+mj-lt"/>
              </a:rPr>
              <a:t>ditetapkan</a:t>
            </a:r>
            <a:r>
              <a:rPr lang="en-US" sz="32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+mj-lt"/>
              </a:rPr>
              <a:t>oleh</a:t>
            </a:r>
            <a:r>
              <a:rPr lang="en-US" sz="32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+mj-lt"/>
              </a:rPr>
              <a:t>pembina</a:t>
            </a:r>
            <a:r>
              <a:rPr lang="en-US" sz="3200" kern="0" dirty="0">
                <a:solidFill>
                  <a:schemeClr val="bg1"/>
                </a:solidFill>
                <a:latin typeface="+mj-lt"/>
              </a:rPr>
              <a:t> data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4144152" y="4983157"/>
            <a:ext cx="1781016" cy="1384103"/>
          </a:xfrm>
          <a:prstGeom prst="flowChartProcess">
            <a:avLst/>
          </a:prstGeom>
          <a:ln w="1905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314028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konsep</a:t>
            </a:r>
            <a:endParaRPr lang="en-US" sz="2000" kern="0" dirty="0">
              <a:solidFill>
                <a:schemeClr val="bg1"/>
              </a:solidFill>
              <a:latin typeface="+mj-lt"/>
            </a:endParaRPr>
          </a:p>
          <a:p>
            <a:pPr marL="314028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definisi</a:t>
            </a:r>
            <a:endParaRPr lang="en-US" sz="2000" kern="0" dirty="0">
              <a:solidFill>
                <a:schemeClr val="bg1"/>
              </a:solidFill>
              <a:latin typeface="+mj-lt"/>
            </a:endParaRPr>
          </a:p>
          <a:p>
            <a:pPr marL="314028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klasifikasi</a:t>
            </a:r>
            <a:endParaRPr lang="en-US" sz="2000" kern="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7" name="Content Placeholder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70649863"/>
              </p:ext>
            </p:extLst>
          </p:nvPr>
        </p:nvGraphicFramePr>
        <p:xfrm>
          <a:off x="1598680" y="1751558"/>
          <a:ext cx="9641231" cy="62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angle 17"/>
          <p:cNvSpPr/>
          <p:nvPr/>
        </p:nvSpPr>
        <p:spPr>
          <a:xfrm>
            <a:off x="4901409" y="4683645"/>
            <a:ext cx="2586927" cy="374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1376" algn="ctr">
              <a:buClr>
                <a:srgbClr val="D57C11"/>
              </a:buClr>
              <a:defRPr/>
            </a:pPr>
            <a:r>
              <a:rPr lang="en-US" sz="1832" kern="0" dirty="0" err="1">
                <a:solidFill>
                  <a:schemeClr val="bg1"/>
                </a:solidFill>
                <a:latin typeface="Cambria" panose="02040503050406030204" pitchFamily="18" charset="0"/>
              </a:rPr>
              <a:t>Standar</a:t>
            </a:r>
            <a:r>
              <a:rPr lang="en-US" sz="1832" kern="0" dirty="0">
                <a:solidFill>
                  <a:schemeClr val="bg1"/>
                </a:solidFill>
                <a:latin typeface="Cambria" panose="02040503050406030204" pitchFamily="18" charset="0"/>
              </a:rPr>
              <a:t> data </a:t>
            </a:r>
            <a:r>
              <a:rPr lang="en-US" sz="1832" kern="0" dirty="0" err="1">
                <a:solidFill>
                  <a:schemeClr val="bg1"/>
                </a:solidFill>
                <a:latin typeface="Cambria" panose="02040503050406030204" pitchFamily="18" charset="0"/>
              </a:rPr>
              <a:t>meliputi</a:t>
            </a:r>
            <a:r>
              <a:rPr lang="en-US" sz="1832" kern="0" dirty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6656482" y="4983157"/>
            <a:ext cx="1549847" cy="1384103"/>
          </a:xfrm>
          <a:prstGeom prst="flowChartProcess">
            <a:avLst/>
          </a:prstGeom>
          <a:ln w="1905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314028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ukuran</a:t>
            </a:r>
            <a:endParaRPr lang="en-US" sz="2000" kern="0" dirty="0">
              <a:solidFill>
                <a:schemeClr val="bg1"/>
              </a:solidFill>
              <a:latin typeface="+mj-lt"/>
            </a:endParaRPr>
          </a:p>
          <a:p>
            <a:pPr marL="314028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r>
              <a:rPr lang="en-ID" sz="2000" kern="0" dirty="0" err="1">
                <a:solidFill>
                  <a:schemeClr val="bg1"/>
                </a:solidFill>
                <a:latin typeface="+mj-lt"/>
              </a:rPr>
              <a:t>satuan</a:t>
            </a:r>
            <a:endParaRPr lang="en-ID" sz="2000" kern="0" dirty="0">
              <a:solidFill>
                <a:schemeClr val="bg1"/>
              </a:solidFill>
              <a:latin typeface="+mj-lt"/>
            </a:endParaRPr>
          </a:p>
          <a:p>
            <a:pPr marL="314028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r>
              <a:rPr lang="en-ID" sz="2000" kern="0" dirty="0" err="1">
                <a:solidFill>
                  <a:schemeClr val="bg1"/>
                </a:solidFill>
                <a:latin typeface="+mj-lt"/>
              </a:rPr>
              <a:t>asumsi</a:t>
            </a:r>
            <a:endParaRPr lang="en-US" sz="20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23347" y="4520820"/>
            <a:ext cx="5343047" cy="1846441"/>
          </a:xfrm>
          <a:prstGeom prst="rect">
            <a:avLst/>
          </a:prstGeom>
          <a:noFill/>
          <a:ln w="28575">
            <a:solidFill>
              <a:srgbClr val="D352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48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54188" cy="1272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4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0" y="-66101"/>
            <a:ext cx="12192000" cy="6924101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/>
          </a:p>
          <a:p>
            <a:pPr algn="ctr"/>
            <a:r>
              <a:rPr lang="id-ID" sz="4000" b="1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-58992"/>
            <a:ext cx="12213907" cy="1253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1809208" y="2571936"/>
            <a:ext cx="8596853" cy="3692881"/>
          </a:xfrm>
          <a:prstGeom prst="flowChartProcess">
            <a:avLst/>
          </a:prstGeom>
          <a:ln w="28575">
            <a:solidFill>
              <a:srgbClr val="D352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475404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solidFill>
                  <a:schemeClr val="bg1"/>
                </a:solidFill>
                <a:latin typeface="+mj-lt"/>
              </a:rPr>
              <a:t>Metadata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adalah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kern="0" dirty="0" err="1">
                <a:solidFill>
                  <a:schemeClr val="bg1"/>
                </a:solidFill>
                <a:latin typeface="+mj-lt"/>
              </a:rPr>
              <a:t>informasi</a:t>
            </a: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kern="0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kern="0" dirty="0" err="1">
                <a:solidFill>
                  <a:schemeClr val="bg1"/>
                </a:solidFill>
                <a:latin typeface="+mj-lt"/>
              </a:rPr>
              <a:t>bentuk</a:t>
            </a: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kern="0" dirty="0" err="1">
                <a:solidFill>
                  <a:schemeClr val="bg1"/>
                </a:solidFill>
                <a:latin typeface="+mj-lt"/>
              </a:rPr>
              <a:t>struktur</a:t>
            </a: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kern="0" dirty="0" err="1">
                <a:solidFill>
                  <a:schemeClr val="bg1"/>
                </a:solidFill>
                <a:latin typeface="+mj-lt"/>
              </a:rPr>
              <a:t>dan</a:t>
            </a: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 format yang </a:t>
            </a:r>
            <a:r>
              <a:rPr lang="en-US" sz="2000" b="1" kern="0" dirty="0" err="1">
                <a:solidFill>
                  <a:schemeClr val="bg1"/>
                </a:solidFill>
                <a:latin typeface="+mj-lt"/>
              </a:rPr>
              <a:t>baku</a:t>
            </a: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menggambarkan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data,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menjelaskan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data,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serta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memudahkan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pencarian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penggunaan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pengelolaan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informasi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data.</a:t>
            </a:r>
          </a:p>
          <a:p>
            <a:pPr marL="475404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+mj-lt"/>
            </a:endParaRPr>
          </a:p>
          <a:p>
            <a:pPr marL="475404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solidFill>
                  <a:schemeClr val="bg1"/>
                </a:solidFill>
                <a:latin typeface="+mj-lt"/>
              </a:rPr>
              <a:t>Data yang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dihasilkan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oleh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produsen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data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harus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dilengkapi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metadata,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sesuai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format metadata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baku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ditetapkan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pembina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data.</a:t>
            </a:r>
          </a:p>
          <a:p>
            <a:pPr marL="475404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endParaRPr lang="en-US" sz="2000" kern="0" dirty="0">
              <a:solidFill>
                <a:schemeClr val="bg1"/>
              </a:solidFill>
              <a:latin typeface="+mj-lt"/>
            </a:endParaRPr>
          </a:p>
          <a:p>
            <a:pPr marL="475404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solidFill>
                  <a:schemeClr val="bg1"/>
                </a:solidFill>
                <a:latin typeface="+mj-lt"/>
              </a:rPr>
              <a:t>Metadata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data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sektoral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ditetapkan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oleh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menteri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/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kepala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lembaga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sesuai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tugas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fungsinya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peraturan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perundang-undangan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merujuk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pada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metadata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sesuai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rekomendasi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pembina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data.</a:t>
            </a:r>
          </a:p>
        </p:txBody>
      </p:sp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57955835"/>
              </p:ext>
            </p:extLst>
          </p:nvPr>
        </p:nvGraphicFramePr>
        <p:xfrm>
          <a:off x="1598678" y="1496066"/>
          <a:ext cx="9166708" cy="62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0043" cy="1272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20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4"/>
          <p:cNvSpPr>
            <a:spLocks noChangeArrowheads="1"/>
          </p:cNvSpPr>
          <p:nvPr/>
        </p:nvSpPr>
        <p:spPr bwMode="auto">
          <a:xfrm>
            <a:off x="1611482" y="1070073"/>
            <a:ext cx="8969049" cy="538729"/>
          </a:xfrm>
          <a:prstGeom prst="roundRect">
            <a:avLst>
              <a:gd name="adj" fmla="val 16667"/>
            </a:avLst>
          </a:prstGeom>
          <a:solidFill>
            <a:srgbClr val="D8665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2564" b="1">
                <a:solidFill>
                  <a:schemeClr val="bg1"/>
                </a:solidFill>
                <a:latin typeface="Cambria" panose="02040503050406030204" pitchFamily="18" charset="0"/>
              </a:rPr>
              <a:t>Metadata</a:t>
            </a:r>
          </a:p>
        </p:txBody>
      </p:sp>
      <p:pic>
        <p:nvPicPr>
          <p:cNvPr id="3993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5" y="1978745"/>
            <a:ext cx="4110147" cy="410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1876085" y="3482070"/>
            <a:ext cx="1977291" cy="110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id-ID" sz="2198">
                <a:solidFill>
                  <a:srgbClr val="C00000"/>
                </a:solidFill>
                <a:latin typeface="Cambria" panose="02040503050406030204" pitchFamily="18" charset="0"/>
              </a:rPr>
              <a:t>Metadata</a:t>
            </a:r>
            <a:r>
              <a:rPr lang="id-ID" altLang="id-ID" sz="2198">
                <a:solidFill>
                  <a:schemeClr val="tx2"/>
                </a:solidFill>
                <a:latin typeface="Cambria" panose="02040503050406030204" pitchFamily="18" charset="0"/>
              </a:rPr>
              <a:t> ialah </a:t>
            </a:r>
            <a:r>
              <a:rPr lang="id-ID" altLang="id-ID" sz="2198">
                <a:solidFill>
                  <a:srgbClr val="C00000"/>
                </a:solidFill>
                <a:latin typeface="Cambria" panose="02040503050406030204" pitchFamily="18" charset="0"/>
              </a:rPr>
              <a:t>data tentang data</a:t>
            </a:r>
          </a:p>
        </p:txBody>
      </p:sp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5371237" y="2176474"/>
            <a:ext cx="5472443" cy="383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549"/>
              </a:spcAft>
              <a:buFont typeface="Wingdings" panose="05000000000000000000" pitchFamily="2" charset="2"/>
              <a:buChar char="v"/>
            </a:pPr>
            <a:r>
              <a:rPr lang="en-ID" altLang="id-ID" sz="1648">
                <a:solidFill>
                  <a:schemeClr val="tx2"/>
                </a:solidFill>
                <a:latin typeface="Cambria" panose="02040503050406030204" pitchFamily="18" charset="0"/>
              </a:rPr>
              <a:t>Metadata merupakan </a:t>
            </a:r>
            <a:r>
              <a:rPr lang="en-ID" altLang="id-ID" sz="1648">
                <a:solidFill>
                  <a:srgbClr val="C00000"/>
                </a:solidFill>
                <a:latin typeface="Cambria" panose="02040503050406030204" pitchFamily="18" charset="0"/>
              </a:rPr>
              <a:t>informasi yang disusun </a:t>
            </a:r>
            <a:r>
              <a:rPr lang="en-ID" altLang="id-ID" sz="1648">
                <a:solidFill>
                  <a:schemeClr val="tx2"/>
                </a:solidFill>
                <a:latin typeface="Cambria" panose="02040503050406030204" pitchFamily="18" charset="0"/>
              </a:rPr>
              <a:t>sedemikian rupa </a:t>
            </a:r>
            <a:r>
              <a:rPr lang="en-ID" altLang="id-ID" sz="1648">
                <a:solidFill>
                  <a:srgbClr val="C00000"/>
                </a:solidFill>
                <a:latin typeface="Cambria" panose="02040503050406030204" pitchFamily="18" charset="0"/>
              </a:rPr>
              <a:t>untuk menggambarkan, menjelaskan, menempatkan, memudahkan pencarian, menggunakan, atau mengelola sumber daya informasi</a:t>
            </a:r>
            <a:r>
              <a:rPr lang="id-ID" altLang="id-ID" sz="1648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</a:p>
          <a:p>
            <a:pPr>
              <a:spcAft>
                <a:spcPts val="549"/>
              </a:spcAft>
              <a:buFont typeface="Wingdings" panose="05000000000000000000" pitchFamily="2" charset="2"/>
              <a:buChar char="v"/>
            </a:pPr>
            <a:r>
              <a:rPr lang="id-ID" altLang="id-ID" sz="1648">
                <a:solidFill>
                  <a:schemeClr val="tx2"/>
                </a:solidFill>
                <a:latin typeface="Cambria" panose="02040503050406030204" pitchFamily="18" charset="0"/>
              </a:rPr>
              <a:t>Melalui metadata, </a:t>
            </a:r>
            <a:r>
              <a:rPr lang="en-ID" altLang="id-ID" sz="1648">
                <a:solidFill>
                  <a:schemeClr val="tx2"/>
                </a:solidFill>
                <a:latin typeface="Cambria" panose="02040503050406030204" pitchFamily="18" charset="0"/>
              </a:rPr>
              <a:t>pengguna mendapatkan </a:t>
            </a:r>
            <a:r>
              <a:rPr lang="en-ID" altLang="id-ID" sz="1648">
                <a:solidFill>
                  <a:srgbClr val="C00000"/>
                </a:solidFill>
                <a:latin typeface="Cambria" panose="02040503050406030204" pitchFamily="18" charset="0"/>
              </a:rPr>
              <a:t>informasi mengenai statisti</a:t>
            </a:r>
            <a:r>
              <a:rPr lang="id-ID" altLang="id-ID" sz="1648">
                <a:solidFill>
                  <a:srgbClr val="C00000"/>
                </a:solidFill>
                <a:latin typeface="Cambria" panose="02040503050406030204" pitchFamily="18" charset="0"/>
              </a:rPr>
              <a:t>k.</a:t>
            </a:r>
          </a:p>
          <a:p>
            <a:pPr>
              <a:spcAft>
                <a:spcPts val="549"/>
              </a:spcAft>
              <a:buFont typeface="Wingdings" panose="05000000000000000000" pitchFamily="2" charset="2"/>
              <a:buChar char="v"/>
            </a:pPr>
            <a:r>
              <a:rPr lang="id-ID" altLang="id-ID" sz="1648">
                <a:solidFill>
                  <a:schemeClr val="tx2"/>
                </a:solidFill>
                <a:latin typeface="Cambria" panose="02040503050406030204" pitchFamily="18" charset="0"/>
              </a:rPr>
              <a:t>T</a:t>
            </a:r>
            <a:r>
              <a:rPr lang="en-ID" altLang="id-ID" sz="1648">
                <a:solidFill>
                  <a:schemeClr val="tx2"/>
                </a:solidFill>
                <a:latin typeface="Cambria" panose="02040503050406030204" pitchFamily="18" charset="0"/>
              </a:rPr>
              <a:t>ersedianya metadata tidak hanya membantu dalam </a:t>
            </a:r>
            <a:r>
              <a:rPr lang="en-ID" altLang="id-ID" sz="1648">
                <a:solidFill>
                  <a:srgbClr val="C00000"/>
                </a:solidFill>
                <a:latin typeface="Cambria" panose="02040503050406030204" pitchFamily="18" charset="0"/>
              </a:rPr>
              <a:t>menginterpretasi, menganalisis</a:t>
            </a:r>
            <a:r>
              <a:rPr lang="en-ID" altLang="id-ID" sz="1648">
                <a:solidFill>
                  <a:schemeClr val="tx2"/>
                </a:solidFill>
                <a:latin typeface="Cambria" panose="02040503050406030204" pitchFamily="18" charset="0"/>
              </a:rPr>
              <a:t>, dan </a:t>
            </a:r>
            <a:r>
              <a:rPr lang="en-ID" altLang="id-ID" sz="1648">
                <a:solidFill>
                  <a:srgbClr val="C00000"/>
                </a:solidFill>
                <a:latin typeface="Cambria" panose="02040503050406030204" pitchFamily="18" charset="0"/>
              </a:rPr>
              <a:t>memahami data</a:t>
            </a:r>
            <a:r>
              <a:rPr lang="en-ID" altLang="id-ID" sz="1648">
                <a:solidFill>
                  <a:schemeClr val="tx2"/>
                </a:solidFill>
                <a:latin typeface="Cambria" panose="02040503050406030204" pitchFamily="18" charset="0"/>
              </a:rPr>
              <a:t>, tetapi juga dapat membantu pengguna dalam </a:t>
            </a:r>
            <a:r>
              <a:rPr lang="en-ID" altLang="id-ID" sz="1648">
                <a:solidFill>
                  <a:srgbClr val="C00000"/>
                </a:solidFill>
                <a:latin typeface="Cambria" panose="02040503050406030204" pitchFamily="18" charset="0"/>
              </a:rPr>
              <a:t>mengidentifikasi data-data lain yang relevan </a:t>
            </a:r>
            <a:r>
              <a:rPr lang="en-ID" altLang="id-ID" sz="1648">
                <a:solidFill>
                  <a:schemeClr val="tx2"/>
                </a:solidFill>
                <a:latin typeface="Cambria" panose="02040503050406030204" pitchFamily="18" charset="0"/>
              </a:rPr>
              <a:t>dengan data tersebut</a:t>
            </a:r>
            <a:r>
              <a:rPr lang="id-ID" altLang="id-ID" sz="1648">
                <a:solidFill>
                  <a:schemeClr val="tx2"/>
                </a:solidFill>
                <a:latin typeface="Cambria" panose="02040503050406030204" pitchFamily="18" charset="0"/>
              </a:rPr>
              <a:t>.</a:t>
            </a:r>
          </a:p>
          <a:p>
            <a:pPr>
              <a:spcAft>
                <a:spcPts val="549"/>
              </a:spcAft>
              <a:buFont typeface="Wingdings" panose="05000000000000000000" pitchFamily="2" charset="2"/>
              <a:buChar char="v"/>
            </a:pPr>
            <a:r>
              <a:rPr lang="id-ID" altLang="id-ID" sz="1648">
                <a:solidFill>
                  <a:schemeClr val="tx2"/>
                </a:solidFill>
                <a:latin typeface="Cambria" panose="02040503050406030204" pitchFamily="18" charset="0"/>
              </a:rPr>
              <a:t>BPS mengumpulkan metadata kegiatan setelah kegiatan selesai dilakukan melalui kuesioner </a:t>
            </a:r>
            <a:r>
              <a:rPr lang="id-ID" altLang="id-ID" sz="1648">
                <a:solidFill>
                  <a:srgbClr val="C00000"/>
                </a:solidFill>
                <a:latin typeface="Cambria" panose="02040503050406030204" pitchFamily="18" charset="0"/>
              </a:rPr>
              <a:t>Q-Metadata </a:t>
            </a:r>
            <a:r>
              <a:rPr lang="id-ID" altLang="id-ID" sz="1648">
                <a:solidFill>
                  <a:schemeClr val="tx2"/>
                </a:solidFill>
                <a:latin typeface="Cambria" panose="02040503050406030204" pitchFamily="18" charset="0"/>
              </a:rPr>
              <a:t>yang dapat diakses melalui</a:t>
            </a:r>
            <a:r>
              <a:rPr lang="id-ID" altLang="id-ID" sz="1648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id-ID" altLang="id-ID" sz="1648" i="1">
                <a:solidFill>
                  <a:srgbClr val="C00000"/>
                </a:solidFill>
                <a:latin typeface="Cambria" panose="02040503050406030204" pitchFamily="18" charset="0"/>
              </a:rPr>
              <a:t>sirusa.bps.go.id</a:t>
            </a:r>
            <a:r>
              <a:rPr lang="id-ID" altLang="id-ID" sz="1648">
                <a:solidFill>
                  <a:schemeClr val="tx2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46903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0" y="-66101"/>
            <a:ext cx="12192000" cy="6924101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/>
          </a:p>
          <a:p>
            <a:pPr algn="ctr"/>
            <a:r>
              <a:rPr lang="id-ID" sz="4000" b="1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-58992"/>
            <a:ext cx="12213907" cy="1253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1676907" y="2817960"/>
            <a:ext cx="8903623" cy="3825185"/>
          </a:xfrm>
          <a:prstGeom prst="flowChartProcess">
            <a:avLst/>
          </a:prstGeom>
          <a:ln w="28575">
            <a:solidFill>
              <a:srgbClr val="D352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489942" indent="-328566">
              <a:lnSpc>
                <a:spcPct val="150000"/>
              </a:lnSpc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Interoperabilitas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data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adalah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kern="0" dirty="0" err="1">
                <a:solidFill>
                  <a:schemeClr val="bg1"/>
                </a:solidFill>
                <a:latin typeface="+mj-lt"/>
              </a:rPr>
              <a:t>kesiapan</a:t>
            </a: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 data </a:t>
            </a:r>
            <a:r>
              <a:rPr lang="en-US" sz="2000" b="1" kern="0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kern="0" dirty="0" err="1">
                <a:solidFill>
                  <a:schemeClr val="bg1"/>
                </a:solidFill>
                <a:latin typeface="+mj-lt"/>
              </a:rPr>
              <a:t>dibagipakaikan</a:t>
            </a: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kern="0" dirty="0" err="1">
                <a:solidFill>
                  <a:schemeClr val="bg1"/>
                </a:solidFill>
                <a:latin typeface="+mj-lt"/>
              </a:rPr>
              <a:t>antar</a:t>
            </a: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kern="0" dirty="0" err="1">
                <a:solidFill>
                  <a:schemeClr val="bg1"/>
                </a:solidFill>
                <a:latin typeface="+mj-lt"/>
              </a:rPr>
              <a:t>sistem</a:t>
            </a: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kern="0" dirty="0" err="1">
                <a:solidFill>
                  <a:schemeClr val="bg1"/>
                </a:solidFill>
                <a:latin typeface="+mj-lt"/>
              </a:rPr>
              <a:t>elektronik</a:t>
            </a: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sz="2000" b="1" kern="0" dirty="0" err="1">
                <a:solidFill>
                  <a:schemeClr val="bg1"/>
                </a:solidFill>
                <a:latin typeface="+mj-lt"/>
              </a:rPr>
              <a:t>saling</a:t>
            </a: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kern="0" dirty="0" err="1">
                <a:solidFill>
                  <a:schemeClr val="bg1"/>
                </a:solidFill>
                <a:latin typeface="+mj-lt"/>
              </a:rPr>
              <a:t>berinteraksi</a:t>
            </a:r>
            <a:r>
              <a:rPr lang="en-US" sz="2000" b="1" kern="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489942" indent="-328566">
              <a:lnSpc>
                <a:spcPct val="150000"/>
              </a:lnSpc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solidFill>
                  <a:schemeClr val="bg1"/>
                </a:solidFill>
                <a:latin typeface="+mj-lt"/>
              </a:rPr>
              <a:t>Data yang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dihasilkan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oleh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produsen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data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harus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dapat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dibagipakaikan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antarsistem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elektronik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. Agar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dapat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dibagipakaikan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antar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sistem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elektronik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, data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harus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819962" indent="-330020">
              <a:lnSpc>
                <a:spcPct val="150000"/>
              </a:lnSpc>
              <a:buClr>
                <a:srgbClr val="D35241"/>
              </a:buClr>
              <a:buFont typeface="+mj-lt"/>
              <a:buAutoNum type="alphaLcPeriod"/>
              <a:defRPr/>
            </a:pP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Konsisten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sintak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/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bentuk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struktur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/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skema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/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komposisi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penyajian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semantik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/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artikulasi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keterbacaan</a:t>
            </a:r>
            <a:endParaRPr lang="en-US" sz="2000" kern="0" dirty="0">
              <a:solidFill>
                <a:schemeClr val="bg1"/>
              </a:solidFill>
              <a:latin typeface="+mj-lt"/>
            </a:endParaRPr>
          </a:p>
          <a:p>
            <a:pPr marL="819962" indent="-330020">
              <a:lnSpc>
                <a:spcPct val="150000"/>
              </a:lnSpc>
              <a:buClr>
                <a:srgbClr val="D35241"/>
              </a:buClr>
              <a:buFont typeface="+mj-lt"/>
              <a:buAutoNum type="alphaLcPeriod"/>
              <a:defRPr/>
            </a:pP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Disimpan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terdalam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format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terbuka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mudah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dibaca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sistem</a:t>
            </a:r>
            <a:r>
              <a:rPr lang="en-US" sz="20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+mj-lt"/>
              </a:rPr>
              <a:t>elektronik</a:t>
            </a:r>
            <a:endParaRPr lang="en-US" sz="2000" kern="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" name="Content Placeholder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09287030"/>
              </p:ext>
            </p:extLst>
          </p:nvPr>
        </p:nvGraphicFramePr>
        <p:xfrm>
          <a:off x="1598678" y="1630535"/>
          <a:ext cx="9166708" cy="62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4155" cy="144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38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0" y="-66101"/>
            <a:ext cx="12192000" cy="6924101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/>
          </a:p>
          <a:p>
            <a:pPr algn="ctr"/>
            <a:r>
              <a:rPr lang="id-ID" sz="4000" b="1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-58992"/>
            <a:ext cx="12213907" cy="1253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885988" y="2633672"/>
            <a:ext cx="10354607" cy="4286068"/>
          </a:xfrm>
          <a:prstGeom prst="flowChartProcess">
            <a:avLst/>
          </a:prstGeom>
          <a:ln w="28575">
            <a:solidFill>
              <a:srgbClr val="D352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475404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r>
              <a:rPr lang="en-US" sz="1832" kern="0" dirty="0">
                <a:solidFill>
                  <a:schemeClr val="bg1"/>
                </a:solidFill>
                <a:latin typeface="+mj-lt"/>
              </a:rPr>
              <a:t>Data yang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dihasilkan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oleh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produsen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data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harus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b="1" kern="0" dirty="0" err="1">
                <a:solidFill>
                  <a:schemeClr val="bg1"/>
                </a:solidFill>
                <a:latin typeface="+mj-lt"/>
              </a:rPr>
              <a:t>menggunakan</a:t>
            </a:r>
            <a:r>
              <a:rPr lang="en-US" sz="1832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b="1" kern="0" dirty="0" err="1">
                <a:solidFill>
                  <a:schemeClr val="bg1"/>
                </a:solidFill>
                <a:latin typeface="+mj-lt"/>
              </a:rPr>
              <a:t>kode</a:t>
            </a:r>
            <a:r>
              <a:rPr lang="en-US" sz="1832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b="1" kern="0" dirty="0" err="1">
                <a:solidFill>
                  <a:schemeClr val="bg1"/>
                </a:solidFill>
                <a:latin typeface="+mj-lt"/>
              </a:rPr>
              <a:t>referensi</a:t>
            </a:r>
            <a:r>
              <a:rPr lang="en-US" sz="1832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b="1" kern="0" dirty="0" err="1">
                <a:solidFill>
                  <a:schemeClr val="bg1"/>
                </a:solidFill>
                <a:latin typeface="+mj-lt"/>
              </a:rPr>
              <a:t>dan</a:t>
            </a:r>
            <a:r>
              <a:rPr lang="en-US" sz="1832" b="1" kern="0" dirty="0">
                <a:solidFill>
                  <a:schemeClr val="bg1"/>
                </a:solidFill>
                <a:latin typeface="+mj-lt"/>
              </a:rPr>
              <a:t> data </a:t>
            </a:r>
            <a:r>
              <a:rPr lang="en-US" sz="1832" b="1" kern="0" dirty="0" err="1">
                <a:solidFill>
                  <a:schemeClr val="bg1"/>
                </a:solidFill>
                <a:latin typeface="+mj-lt"/>
              </a:rPr>
              <a:t>induk</a:t>
            </a:r>
            <a:r>
              <a:rPr lang="en-US" sz="1832" b="1" kern="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sz="1832" b="1" kern="0" dirty="0" err="1">
                <a:solidFill>
                  <a:schemeClr val="bg1"/>
                </a:solidFill>
                <a:latin typeface="+mj-lt"/>
              </a:rPr>
              <a:t>tersedia</a:t>
            </a:r>
            <a:r>
              <a:rPr lang="en-US" sz="1832" b="1" kern="0" dirty="0">
                <a:solidFill>
                  <a:schemeClr val="bg1"/>
                </a:solidFill>
                <a:latin typeface="+mj-lt"/>
              </a:rPr>
              <a:t> di portal </a:t>
            </a:r>
            <a:r>
              <a:rPr lang="en-US" sz="1832" b="1" kern="0" dirty="0" err="1">
                <a:solidFill>
                  <a:schemeClr val="bg1"/>
                </a:solidFill>
                <a:latin typeface="+mj-lt"/>
              </a:rPr>
              <a:t>satu</a:t>
            </a:r>
            <a:r>
              <a:rPr lang="en-US" sz="1832" b="1" kern="0" dirty="0">
                <a:solidFill>
                  <a:schemeClr val="bg1"/>
                </a:solidFill>
                <a:latin typeface="+mj-lt"/>
              </a:rPr>
              <a:t> data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475404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endParaRPr lang="en-US" sz="1832" kern="0" dirty="0">
              <a:solidFill>
                <a:schemeClr val="bg1"/>
              </a:solidFill>
              <a:latin typeface="+mj-lt"/>
            </a:endParaRPr>
          </a:p>
          <a:p>
            <a:pPr marL="475404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Kode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referensi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adalah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tanda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berisi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karakter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mengandung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atau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menggambarkan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makna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maksud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atau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norma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tertentu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sebagai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rujukan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identitas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sebuah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data yang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bersifat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unik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475404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endParaRPr lang="en-US" sz="1832" kern="0" dirty="0">
              <a:solidFill>
                <a:schemeClr val="bg1"/>
              </a:solidFill>
              <a:latin typeface="+mj-lt"/>
            </a:endParaRPr>
          </a:p>
          <a:p>
            <a:pPr marL="475404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r>
              <a:rPr lang="en-US" sz="1832" kern="0" dirty="0">
                <a:solidFill>
                  <a:schemeClr val="bg1"/>
                </a:solidFill>
                <a:latin typeface="+mj-lt"/>
              </a:rPr>
              <a:t>Data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induk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adalah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data yang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merepresentasikan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objek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proses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bisnis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pemerintah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telah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disepakati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digunakan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bersama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seperti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peta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dasar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rupa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bumi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indonesia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, data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induk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penduduk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, data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induk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kepegawaian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, data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induk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lainnya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475404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endParaRPr lang="en-US" sz="1832" kern="0" dirty="0">
              <a:solidFill>
                <a:schemeClr val="bg1"/>
              </a:solidFill>
              <a:latin typeface="+mj-lt"/>
            </a:endParaRPr>
          </a:p>
          <a:p>
            <a:pPr marL="475404" indent="-314028">
              <a:buClr>
                <a:srgbClr val="D35241"/>
              </a:buClr>
              <a:buFont typeface="Wingdings" panose="05000000000000000000" pitchFamily="2" charset="2"/>
              <a:buChar char="§"/>
              <a:defRPr/>
            </a:pPr>
            <a:r>
              <a:rPr lang="en-US" sz="1832" kern="0" dirty="0">
                <a:solidFill>
                  <a:schemeClr val="bg1"/>
                </a:solidFill>
                <a:latin typeface="+mj-lt"/>
              </a:rPr>
              <a:t>Data yang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menjadi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kode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referensi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dan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data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induk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serta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instansi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pemerintah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menjadi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produsen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data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data </a:t>
            </a:r>
            <a:r>
              <a:rPr lang="en-US" sz="1832" kern="0" dirty="0" err="1">
                <a:solidFill>
                  <a:schemeClr val="bg1"/>
                </a:solidFill>
                <a:latin typeface="+mj-lt"/>
              </a:rPr>
              <a:t>tersebut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b="1" kern="0" dirty="0" err="1">
                <a:solidFill>
                  <a:schemeClr val="bg1"/>
                </a:solidFill>
                <a:latin typeface="+mj-lt"/>
              </a:rPr>
              <a:t>disepakati</a:t>
            </a:r>
            <a:r>
              <a:rPr lang="en-US" sz="1832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b="1" kern="0" dirty="0" err="1">
                <a:solidFill>
                  <a:schemeClr val="bg1"/>
                </a:solidFill>
                <a:latin typeface="+mj-lt"/>
              </a:rPr>
              <a:t>oleh</a:t>
            </a:r>
            <a:r>
              <a:rPr lang="en-US" sz="1832" b="1" kern="0" dirty="0">
                <a:solidFill>
                  <a:schemeClr val="bg1"/>
                </a:solidFill>
                <a:latin typeface="+mj-lt"/>
              </a:rPr>
              <a:t> forum </a:t>
            </a:r>
            <a:r>
              <a:rPr lang="en-US" sz="1832" b="1" kern="0" dirty="0" err="1">
                <a:solidFill>
                  <a:schemeClr val="bg1"/>
                </a:solidFill>
                <a:latin typeface="+mj-lt"/>
              </a:rPr>
              <a:t>satu</a:t>
            </a:r>
            <a:r>
              <a:rPr lang="en-US" sz="1832" b="1" kern="0" dirty="0">
                <a:solidFill>
                  <a:schemeClr val="bg1"/>
                </a:solidFill>
                <a:latin typeface="+mj-lt"/>
              </a:rPr>
              <a:t> data </a:t>
            </a:r>
            <a:r>
              <a:rPr lang="en-US" sz="1832" b="1" kern="0" dirty="0" err="1">
                <a:solidFill>
                  <a:schemeClr val="bg1"/>
                </a:solidFill>
                <a:latin typeface="+mj-lt"/>
              </a:rPr>
              <a:t>dan</a:t>
            </a:r>
            <a:r>
              <a:rPr lang="en-US" sz="1832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b="1" kern="0" dirty="0" err="1">
                <a:solidFill>
                  <a:schemeClr val="bg1"/>
                </a:solidFill>
                <a:latin typeface="+mj-lt"/>
              </a:rPr>
              <a:t>ditetapkan</a:t>
            </a:r>
            <a:r>
              <a:rPr lang="en-US" sz="1832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b="1" kern="0" dirty="0" err="1">
                <a:solidFill>
                  <a:schemeClr val="bg1"/>
                </a:solidFill>
                <a:latin typeface="+mj-lt"/>
              </a:rPr>
              <a:t>oleh</a:t>
            </a:r>
            <a:r>
              <a:rPr lang="en-US" sz="1832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b="1" kern="0" dirty="0" err="1">
                <a:solidFill>
                  <a:schemeClr val="bg1"/>
                </a:solidFill>
                <a:latin typeface="+mj-lt"/>
              </a:rPr>
              <a:t>ketua</a:t>
            </a:r>
            <a:r>
              <a:rPr lang="en-US" sz="1832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b="1" kern="0" dirty="0" err="1">
                <a:solidFill>
                  <a:schemeClr val="bg1"/>
                </a:solidFill>
                <a:latin typeface="+mj-lt"/>
              </a:rPr>
              <a:t>dewan</a:t>
            </a:r>
            <a:r>
              <a:rPr lang="en-US" sz="1832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32" b="1" kern="0" dirty="0" err="1">
                <a:solidFill>
                  <a:schemeClr val="bg1"/>
                </a:solidFill>
                <a:latin typeface="+mj-lt"/>
              </a:rPr>
              <a:t>pengarah</a:t>
            </a:r>
            <a:r>
              <a:rPr lang="en-US" sz="1832" kern="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84234653"/>
              </p:ext>
            </p:extLst>
          </p:nvPr>
        </p:nvGraphicFramePr>
        <p:xfrm>
          <a:off x="1598678" y="1643982"/>
          <a:ext cx="9166708" cy="62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12" y="0"/>
            <a:ext cx="2034155" cy="144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08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" y="256704"/>
            <a:ext cx="852617" cy="4448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Title 5"/>
          <p:cNvSpPr txBox="1">
            <a:spLocks/>
          </p:cNvSpPr>
          <p:nvPr/>
        </p:nvSpPr>
        <p:spPr>
          <a:xfrm>
            <a:off x="903968" y="289935"/>
            <a:ext cx="10364671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id-ID" sz="3200" b="1" dirty="0" smtClean="0">
                <a:solidFill>
                  <a:srgbClr val="C00000"/>
                </a:solidFill>
                <a:latin typeface="Calibri body"/>
              </a:rPr>
              <a:t>TAHAPAN PENYELENGGARAAN KEGIATAN STATISTIK</a:t>
            </a:r>
            <a:endParaRPr lang="en-US" sz="3200" b="1" dirty="0">
              <a:solidFill>
                <a:srgbClr val="C00000"/>
              </a:solidFill>
              <a:latin typeface="Calibri body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85799" y="1993657"/>
            <a:ext cx="3864429" cy="28451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4432" tIns="37216" rIns="74432" bIns="37216">
            <a:spAutoFit/>
          </a:bodyPr>
          <a:lstStyle>
            <a:lvl1pPr marL="463550" indent="-463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207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79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5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923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95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67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639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211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altLang="en-US" dirty="0" err="1" smtClean="0">
                <a:latin typeface="+mn-lt"/>
              </a:rPr>
              <a:t>Identifikasi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masalah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dan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tujuan</a:t>
            </a:r>
            <a:endParaRPr lang="en-US" altLang="en-US" dirty="0" smtClean="0">
              <a:latin typeface="+mn-lt"/>
            </a:endParaRPr>
          </a:p>
          <a:p>
            <a:pPr>
              <a:buFontTx/>
              <a:buAutoNum type="arabicPeriod"/>
              <a:defRPr/>
            </a:pPr>
            <a:r>
              <a:rPr lang="en-US" altLang="en-US" dirty="0" smtClean="0">
                <a:latin typeface="+mn-lt"/>
              </a:rPr>
              <a:t>Target </a:t>
            </a:r>
            <a:r>
              <a:rPr lang="en-US" altLang="en-US" dirty="0" err="1" smtClean="0">
                <a:latin typeface="+mn-lt"/>
              </a:rPr>
              <a:t>populasi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dan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sampel</a:t>
            </a:r>
            <a:endParaRPr lang="en-US" altLang="en-US" dirty="0" smtClean="0">
              <a:latin typeface="+mn-lt"/>
            </a:endParaRPr>
          </a:p>
          <a:p>
            <a:pPr>
              <a:buFontTx/>
              <a:buAutoNum type="arabicPeriod"/>
              <a:defRPr/>
            </a:pPr>
            <a:r>
              <a:rPr lang="en-US" altLang="en-US" dirty="0" err="1" smtClean="0">
                <a:latin typeface="+mn-lt"/>
              </a:rPr>
              <a:t>Desain</a:t>
            </a:r>
            <a:r>
              <a:rPr lang="en-US" altLang="en-US" dirty="0" smtClean="0">
                <a:latin typeface="+mn-lt"/>
              </a:rPr>
              <a:t> sampling </a:t>
            </a:r>
            <a:r>
              <a:rPr lang="en-US" altLang="en-US" dirty="0" err="1" smtClean="0">
                <a:latin typeface="+mn-lt"/>
              </a:rPr>
              <a:t>dan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kuesioner</a:t>
            </a:r>
            <a:endParaRPr lang="en-US" altLang="en-US" dirty="0" smtClean="0">
              <a:latin typeface="+mn-lt"/>
            </a:endParaRPr>
          </a:p>
          <a:p>
            <a:pPr>
              <a:buFontTx/>
              <a:buAutoNum type="arabicPeriod"/>
              <a:defRPr/>
            </a:pPr>
            <a:r>
              <a:rPr lang="en-US" altLang="en-US" dirty="0" err="1" smtClean="0">
                <a:latin typeface="+mn-lt"/>
              </a:rPr>
              <a:t>Uji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coba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kuesioner</a:t>
            </a:r>
            <a:endParaRPr lang="en-US" altLang="en-US" dirty="0" smtClean="0">
              <a:latin typeface="+mn-lt"/>
            </a:endParaRPr>
          </a:p>
          <a:p>
            <a:pPr>
              <a:buFontTx/>
              <a:buAutoNum type="arabicPeriod"/>
              <a:defRPr/>
            </a:pPr>
            <a:r>
              <a:rPr lang="en-US" altLang="en-US" dirty="0" err="1" smtClean="0">
                <a:latin typeface="+mn-lt"/>
              </a:rPr>
              <a:t>Perbaikan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kuesioner</a:t>
            </a:r>
            <a:endParaRPr lang="en-US" altLang="en-US" dirty="0" smtClean="0">
              <a:latin typeface="+mn-lt"/>
            </a:endParaRPr>
          </a:p>
          <a:p>
            <a:pPr>
              <a:buFontTx/>
              <a:buAutoNum type="arabicPeriod"/>
              <a:defRPr/>
            </a:pPr>
            <a:r>
              <a:rPr lang="en-US" altLang="en-US" dirty="0" err="1" smtClean="0">
                <a:latin typeface="+mn-lt"/>
              </a:rPr>
              <a:t>Pelatihan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petugas</a:t>
            </a:r>
            <a:endParaRPr lang="en-US" altLang="en-US" dirty="0" smtClean="0">
              <a:latin typeface="+mn-lt"/>
            </a:endParaRPr>
          </a:p>
          <a:p>
            <a:pPr>
              <a:buFontTx/>
              <a:buAutoNum type="arabicPeriod"/>
              <a:defRPr/>
            </a:pPr>
            <a:r>
              <a:rPr lang="en-US" altLang="en-US" dirty="0" err="1" smtClean="0">
                <a:latin typeface="+mn-lt"/>
              </a:rPr>
              <a:t>Pengumpulan</a:t>
            </a:r>
            <a:r>
              <a:rPr lang="en-US" altLang="en-US" dirty="0" smtClean="0">
                <a:latin typeface="+mn-lt"/>
              </a:rPr>
              <a:t> data</a:t>
            </a:r>
          </a:p>
          <a:p>
            <a:pPr>
              <a:buFontTx/>
              <a:buAutoNum type="arabicPeriod"/>
              <a:defRPr/>
            </a:pPr>
            <a:r>
              <a:rPr lang="en-US" altLang="en-US" dirty="0" err="1" smtClean="0">
                <a:latin typeface="+mn-lt"/>
              </a:rPr>
              <a:t>Pengolahan</a:t>
            </a:r>
            <a:r>
              <a:rPr lang="en-US" altLang="en-US" dirty="0" smtClean="0">
                <a:latin typeface="+mn-lt"/>
              </a:rPr>
              <a:t> data</a:t>
            </a:r>
          </a:p>
          <a:p>
            <a:pPr>
              <a:buFontTx/>
              <a:buAutoNum type="arabicPeriod"/>
              <a:defRPr/>
            </a:pPr>
            <a:r>
              <a:rPr lang="en-US" altLang="en-US" dirty="0" err="1" smtClean="0">
                <a:latin typeface="+mn-lt"/>
              </a:rPr>
              <a:t>Analisis</a:t>
            </a:r>
            <a:r>
              <a:rPr lang="en-US" altLang="en-US" dirty="0" smtClean="0">
                <a:latin typeface="+mn-lt"/>
              </a:rPr>
              <a:t> data</a:t>
            </a:r>
          </a:p>
          <a:p>
            <a:pPr>
              <a:buFontTx/>
              <a:buAutoNum type="arabicPeriod"/>
              <a:defRPr/>
            </a:pPr>
            <a:r>
              <a:rPr lang="en-US" altLang="en-US" dirty="0" err="1" smtClean="0">
                <a:latin typeface="+mn-lt"/>
              </a:rPr>
              <a:t>Diseminasi</a:t>
            </a:r>
            <a:r>
              <a:rPr lang="en-US" altLang="en-US" dirty="0" smtClean="0">
                <a:latin typeface="+mn-lt"/>
              </a:rPr>
              <a:t> data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1476814"/>
            <a:ext cx="1817688" cy="395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32" tIns="37216" rIns="74432" bIns="37216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387017" y="1464126"/>
            <a:ext cx="1118532" cy="38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32" tIns="37216" rIns="74432" bIns="372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 sz="2000" b="1">
                <a:solidFill>
                  <a:srgbClr val="F2F2F2"/>
                </a:solidFill>
                <a:latin typeface="Cambria" panose="02040503050406030204" pitchFamily="18" charset="0"/>
              </a:rPr>
              <a:t>tahapan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6629" y="1494212"/>
            <a:ext cx="1819275" cy="3952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32" tIns="37216" rIns="74432" bIns="37216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5732034" y="1472632"/>
            <a:ext cx="1043191" cy="38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32" tIns="37216" rIns="74432" bIns="372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 sz="2000" b="1" dirty="0">
                <a:solidFill>
                  <a:srgbClr val="F2F2F2"/>
                </a:solidFill>
                <a:latin typeface="Cambria" panose="02040503050406030204" pitchFamily="18" charset="0"/>
              </a:rPr>
              <a:t>melalui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859339" y="1932437"/>
            <a:ext cx="5590948" cy="14601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4432" tIns="37216" rIns="74432" bIns="37216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 err="1" smtClean="0">
                <a:latin typeface="+mn-lt"/>
              </a:rPr>
              <a:t>Pembahasan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dalam</a:t>
            </a:r>
            <a:r>
              <a:rPr lang="en-US" altLang="en-US" dirty="0" smtClean="0">
                <a:latin typeface="+mn-lt"/>
              </a:rPr>
              <a:t> Forum Data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 err="1" smtClean="0">
                <a:latin typeface="+mn-lt"/>
              </a:rPr>
              <a:t>Koordinasi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dan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konsultasi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untuk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mendapatkan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b="1" dirty="0" smtClean="0">
                <a:latin typeface="+mn-lt"/>
              </a:rPr>
              <a:t>Rekomendasi </a:t>
            </a:r>
            <a:r>
              <a:rPr lang="en-US" altLang="en-US" b="1" dirty="0" err="1" smtClean="0">
                <a:latin typeface="+mn-lt"/>
              </a:rPr>
              <a:t>Kegiatan</a:t>
            </a:r>
            <a:r>
              <a:rPr lang="en-US" altLang="en-US" b="1" dirty="0" smtClean="0">
                <a:latin typeface="+mn-lt"/>
              </a:rPr>
              <a:t> </a:t>
            </a:r>
            <a:r>
              <a:rPr lang="en-US" altLang="en-US" b="1" dirty="0" err="1" smtClean="0">
                <a:latin typeface="+mn-lt"/>
              </a:rPr>
              <a:t>Survei</a:t>
            </a:r>
            <a:r>
              <a:rPr lang="en-US" altLang="en-US" b="1" dirty="0" smtClean="0">
                <a:latin typeface="+mn-lt"/>
              </a:rPr>
              <a:t> </a:t>
            </a:r>
            <a:r>
              <a:rPr lang="en-US" altLang="en-US" b="1" dirty="0" err="1" smtClean="0">
                <a:latin typeface="+mn-lt"/>
              </a:rPr>
              <a:t>Statistik</a:t>
            </a:r>
            <a:r>
              <a:rPr lang="en-US" altLang="en-US" b="1" dirty="0" smtClean="0">
                <a:latin typeface="+mn-lt"/>
              </a:rPr>
              <a:t> </a:t>
            </a:r>
            <a:r>
              <a:rPr lang="en-US" altLang="en-US" b="1" dirty="0" err="1" smtClean="0">
                <a:latin typeface="+mn-lt"/>
              </a:rPr>
              <a:t>Sektoral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diatur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dalam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Kepka</a:t>
            </a:r>
            <a:r>
              <a:rPr lang="en-US" altLang="en-US" dirty="0" smtClean="0">
                <a:latin typeface="+mn-lt"/>
              </a:rPr>
              <a:t> BPS No. 7/2000 </a:t>
            </a:r>
            <a:r>
              <a:rPr lang="en-US" altLang="en-US" dirty="0" err="1" smtClean="0">
                <a:latin typeface="+mn-lt"/>
              </a:rPr>
              <a:t>Tentang</a:t>
            </a:r>
            <a:r>
              <a:rPr lang="en-US" altLang="en-US" dirty="0" smtClean="0">
                <a:latin typeface="+mn-lt"/>
              </a:rPr>
              <a:t> Tata Cara </a:t>
            </a:r>
            <a:r>
              <a:rPr lang="en-US" altLang="en-US" dirty="0" err="1" smtClean="0">
                <a:latin typeface="+mn-lt"/>
              </a:rPr>
              <a:t>Penyelenggaraan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Survei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Statistik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dirty="0" err="1" smtClean="0">
                <a:latin typeface="+mn-lt"/>
              </a:rPr>
              <a:t>Sektoral</a:t>
            </a:r>
            <a:endParaRPr lang="en-US" altLang="en-US" dirty="0" smtClean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56631" y="3625842"/>
            <a:ext cx="2025876" cy="395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32" tIns="37216" rIns="74432" bIns="37216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5395482" y="3594097"/>
            <a:ext cx="1586544" cy="38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32" tIns="37216" rIns="74432" bIns="372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 sz="2000" b="1" dirty="0">
                <a:solidFill>
                  <a:srgbClr val="F2F2F2"/>
                </a:solidFill>
                <a:latin typeface="Cambria" panose="02040503050406030204" pitchFamily="18" charset="0"/>
              </a:rPr>
              <a:t>dengan cara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5163119" y="4207795"/>
            <a:ext cx="1423988" cy="51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32" tIns="37216" rIns="74432" bIns="372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Bekerja</a:t>
            </a:r>
            <a:r>
              <a:rPr lang="id-ID" altLang="en-US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sama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dengan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BPS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163119" y="4758644"/>
            <a:ext cx="2273300" cy="79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32" tIns="37216" rIns="74432" bIns="372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500" dirty="0">
                <a:latin typeface="Script MT Bold" panose="03040602040607080904" pitchFamily="66" charset="0"/>
              </a:rPr>
              <a:t>berdasarkan</a:t>
            </a:r>
          </a:p>
          <a:p>
            <a:pPr eaLnBrk="1" hangingPunct="1"/>
            <a:r>
              <a:rPr lang="en-US" altLang="en-US" sz="1600" dirty="0" err="1">
                <a:latin typeface="+mn-lt"/>
              </a:rPr>
              <a:t>MoU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dan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Perjanjian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Kerja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Sama</a:t>
            </a:r>
            <a:r>
              <a:rPr lang="en-US" altLang="en-US" sz="1600" dirty="0">
                <a:latin typeface="+mn-lt"/>
              </a:rPr>
              <a:t> (PKS) </a:t>
            </a:r>
            <a:r>
              <a:rPr lang="en-US" altLang="en-US" sz="1600" dirty="0" err="1">
                <a:latin typeface="+mn-lt"/>
              </a:rPr>
              <a:t>dengan</a:t>
            </a:r>
            <a:r>
              <a:rPr lang="en-US" altLang="en-US" sz="1600" dirty="0">
                <a:latin typeface="+mn-lt"/>
              </a:rPr>
              <a:t> BPS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7652317" y="4758653"/>
            <a:ext cx="2217739" cy="79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32" tIns="37216" rIns="74432" bIns="372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500" dirty="0">
                <a:latin typeface="Script MT Bold" panose="03040602040607080904" pitchFamily="66" charset="0"/>
              </a:rPr>
              <a:t>berdasarkan</a:t>
            </a:r>
          </a:p>
          <a:p>
            <a:pPr eaLnBrk="1" hangingPunct="1"/>
            <a:r>
              <a:rPr lang="en-US" altLang="en-US" sz="1600" dirty="0" err="1">
                <a:latin typeface="+mn-lt"/>
              </a:rPr>
              <a:t>dasar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hukum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atau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ketentuan</a:t>
            </a:r>
            <a:r>
              <a:rPr lang="en-US" altLang="en-US" sz="1600" dirty="0">
                <a:latin typeface="+mn-lt"/>
              </a:rPr>
              <a:t> yang </a:t>
            </a:r>
            <a:r>
              <a:rPr lang="en-US" altLang="en-US" sz="1600" dirty="0" err="1">
                <a:latin typeface="+mn-lt"/>
              </a:rPr>
              <a:t>berlaku</a:t>
            </a:r>
            <a:endParaRPr lang="en-US" altLang="en-US" sz="1600" dirty="0">
              <a:latin typeface="+mn-lt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917067" y="4126815"/>
            <a:ext cx="307975" cy="6683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32" tIns="37216" rIns="74432" bIns="37216">
            <a:spAutoFit/>
          </a:bodyPr>
          <a:lstStyle>
            <a:lvl1pPr eaLnBrk="0" hangingPunct="0"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 sz="2600" b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</a:rPr>
              <a:t>1</a:t>
            </a:r>
            <a:endParaRPr lang="en-US" altLang="en-US" sz="2600" b="1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652329" y="4207795"/>
            <a:ext cx="1820863" cy="51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32" tIns="37216" rIns="74432" bIns="372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d-ID" altLang="en-US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Tidak b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ekerja</a:t>
            </a:r>
            <a:r>
              <a:rPr lang="id-ID" altLang="en-US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sama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dengan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BPS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404669" y="4126815"/>
            <a:ext cx="309563" cy="6683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32" tIns="37216" rIns="74432" bIns="37216">
            <a:spAutoFit/>
          </a:bodyPr>
          <a:lstStyle>
            <a:lvl1pPr eaLnBrk="0" hangingPunct="0"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 sz="26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</a:rPr>
              <a:t>2</a:t>
            </a:r>
            <a:endParaRPr lang="en-US" altLang="en-US" sz="26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2050" name="Picture 2" descr="C:\Program Files (x86)\Microsoft Office\MEDIA\CAGCAT10\j008854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62868"/>
            <a:ext cx="11966713" cy="1059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18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87C8B133-36F2-448D-8640-D86AD6CD3C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78" y="1032837"/>
            <a:ext cx="12192000" cy="5609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294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1131826" cy="1898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AU" sz="2800" dirty="0">
                <a:solidFill>
                  <a:schemeClr val="tx1"/>
                </a:solidFill>
              </a:rPr>
              <a:t>KEWAJIBAN </a:t>
            </a:r>
            <a:br>
              <a:rPr lang="en-AU" sz="2800" dirty="0">
                <a:solidFill>
                  <a:schemeClr val="tx1"/>
                </a:solidFill>
              </a:rPr>
            </a:br>
            <a:r>
              <a:rPr lang="en-AU" sz="2800" dirty="0">
                <a:solidFill>
                  <a:schemeClr val="tx1"/>
                </a:solidFill>
              </a:rPr>
              <a:t>ORGANISASI PERANGKAT DAERAH (OPD)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56591" y="2385391"/>
            <a:ext cx="11237843" cy="3485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AU" sz="2400" dirty="0" err="1">
                <a:solidFill>
                  <a:schemeClr val="tx1"/>
                </a:solidFill>
              </a:rPr>
              <a:t>Memberikan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kontribusi</a:t>
            </a:r>
            <a:r>
              <a:rPr lang="en-AU" sz="2400" dirty="0">
                <a:solidFill>
                  <a:schemeClr val="tx1"/>
                </a:solidFill>
              </a:rPr>
              <a:t> data </a:t>
            </a:r>
            <a:r>
              <a:rPr lang="en-AU" sz="2400" dirty="0" err="1">
                <a:solidFill>
                  <a:schemeClr val="tx1"/>
                </a:solidFill>
              </a:rPr>
              <a:t>sektoral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sesuai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kewenangannya</a:t>
            </a:r>
            <a:r>
              <a:rPr lang="en-AU" sz="2400" dirty="0">
                <a:solidFill>
                  <a:schemeClr val="tx1"/>
                </a:solidFill>
              </a:rPr>
              <a:t> di Single Data </a:t>
            </a:r>
            <a:r>
              <a:rPr lang="en-AU" sz="2400" dirty="0" err="1">
                <a:solidFill>
                  <a:schemeClr val="tx1"/>
                </a:solidFill>
              </a:rPr>
              <a:t>Sistem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secara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periodik</a:t>
            </a:r>
            <a:endParaRPr lang="en-AU" sz="2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AU" sz="2400" dirty="0" err="1">
                <a:solidFill>
                  <a:schemeClr val="tx1"/>
                </a:solidFill>
              </a:rPr>
              <a:t>Melakukan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pengelolaan</a:t>
            </a:r>
            <a:r>
              <a:rPr lang="en-AU" sz="2400" dirty="0">
                <a:solidFill>
                  <a:schemeClr val="tx1"/>
                </a:solidFill>
              </a:rPr>
              <a:t> data </a:t>
            </a:r>
            <a:r>
              <a:rPr lang="en-AU" sz="2400" dirty="0" err="1">
                <a:solidFill>
                  <a:schemeClr val="tx1"/>
                </a:solidFill>
              </a:rPr>
              <a:t>sektoral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secara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baik</a:t>
            </a:r>
            <a:r>
              <a:rPr lang="en-AU" sz="24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1200"/>
              </a:spcBef>
            </a:pPr>
            <a:r>
              <a:rPr lang="en-AU" sz="2400" dirty="0" err="1">
                <a:solidFill>
                  <a:schemeClr val="tx1"/>
                </a:solidFill>
              </a:rPr>
              <a:t>Menunjuk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personil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sebagai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wali</a:t>
            </a:r>
            <a:r>
              <a:rPr lang="en-AU" sz="2400" dirty="0">
                <a:solidFill>
                  <a:schemeClr val="tx1"/>
                </a:solidFill>
              </a:rPr>
              <a:t> data yang </a:t>
            </a:r>
            <a:r>
              <a:rPr lang="en-AU" sz="2400" dirty="0" err="1">
                <a:solidFill>
                  <a:schemeClr val="tx1"/>
                </a:solidFill>
              </a:rPr>
              <a:t>berkewajiban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memberikan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kontribusi</a:t>
            </a:r>
            <a:r>
              <a:rPr lang="en-AU" sz="2400" dirty="0">
                <a:solidFill>
                  <a:schemeClr val="tx1"/>
                </a:solidFill>
              </a:rPr>
              <a:t> data </a:t>
            </a:r>
            <a:r>
              <a:rPr lang="en-AU" sz="2400" dirty="0" err="1">
                <a:solidFill>
                  <a:schemeClr val="tx1"/>
                </a:solidFill>
              </a:rPr>
              <a:t>ke</a:t>
            </a:r>
            <a:r>
              <a:rPr lang="en-AU" sz="2400" dirty="0">
                <a:solidFill>
                  <a:schemeClr val="tx1"/>
                </a:solidFill>
              </a:rPr>
              <a:t> Single Data System;</a:t>
            </a:r>
          </a:p>
          <a:p>
            <a:pPr>
              <a:spcBef>
                <a:spcPts val="1200"/>
              </a:spcBef>
            </a:pPr>
            <a:r>
              <a:rPr lang="en-AU" sz="2400" dirty="0" err="1">
                <a:solidFill>
                  <a:schemeClr val="tx1"/>
                </a:solidFill>
              </a:rPr>
              <a:t>Secara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rutin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melakukan</a:t>
            </a:r>
            <a:r>
              <a:rPr lang="en-AU" sz="2400" dirty="0">
                <a:solidFill>
                  <a:schemeClr val="tx1"/>
                </a:solidFill>
              </a:rPr>
              <a:t> up date data </a:t>
            </a:r>
            <a:r>
              <a:rPr lang="en-AU" sz="2400" dirty="0" err="1">
                <a:solidFill>
                  <a:schemeClr val="tx1"/>
                </a:solidFill>
              </a:rPr>
              <a:t>sektoral</a:t>
            </a:r>
            <a:r>
              <a:rPr lang="en-AU" sz="2400" dirty="0">
                <a:solidFill>
                  <a:schemeClr val="tx1"/>
                </a:solidFill>
              </a:rPr>
              <a:t> yang </a:t>
            </a:r>
            <a:r>
              <a:rPr lang="en-AU" sz="2400" dirty="0" err="1">
                <a:solidFill>
                  <a:schemeClr val="tx1"/>
                </a:solidFill>
              </a:rPr>
              <a:t>menjadi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kewenangannya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dan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mengirimkan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ke</a:t>
            </a:r>
            <a:r>
              <a:rPr lang="en-AU" sz="2400" dirty="0">
                <a:solidFill>
                  <a:schemeClr val="tx1"/>
                </a:solidFill>
              </a:rPr>
              <a:t> Single Data System;</a:t>
            </a:r>
          </a:p>
          <a:p>
            <a:pPr>
              <a:spcBef>
                <a:spcPts val="1200"/>
              </a:spcBef>
            </a:pPr>
            <a:r>
              <a:rPr lang="en-AU" sz="2400" dirty="0" err="1">
                <a:solidFill>
                  <a:schemeClr val="tx1"/>
                </a:solidFill>
              </a:rPr>
              <a:t>Mengintegrasikan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aplikasi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pengelolaan</a:t>
            </a:r>
            <a:r>
              <a:rPr lang="en-AU" sz="2400" dirty="0">
                <a:solidFill>
                  <a:schemeClr val="tx1"/>
                </a:solidFill>
              </a:rPr>
              <a:t> data </a:t>
            </a:r>
            <a:r>
              <a:rPr lang="en-AU" sz="2400" dirty="0" err="1">
                <a:solidFill>
                  <a:schemeClr val="tx1"/>
                </a:solidFill>
              </a:rPr>
              <a:t>dengan</a:t>
            </a:r>
            <a:r>
              <a:rPr lang="en-AU" sz="2400" dirty="0">
                <a:solidFill>
                  <a:schemeClr val="tx1"/>
                </a:solidFill>
              </a:rPr>
              <a:t> Single Data System </a:t>
            </a:r>
          </a:p>
          <a:p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54373" y="405218"/>
            <a:ext cx="1795882" cy="1833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6260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5205045" y="-66101"/>
            <a:ext cx="6986955" cy="6924101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F6E4601-DEF3-4242-90F7-C1C53A792B68}"/>
              </a:ext>
            </a:extLst>
          </p:cNvPr>
          <p:cNvSpPr/>
          <p:nvPr/>
        </p:nvSpPr>
        <p:spPr>
          <a:xfrm>
            <a:off x="345780" y="661548"/>
            <a:ext cx="43701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12D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Tiga</a:t>
            </a:r>
            <a:r>
              <a:rPr lang="en-US" sz="4400" b="1" dirty="0" smtClean="0">
                <a:solidFill>
                  <a:srgbClr val="012D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12D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Jenis</a:t>
            </a:r>
            <a:r>
              <a:rPr lang="en-US" sz="4400" b="1" dirty="0" smtClean="0">
                <a:solidFill>
                  <a:srgbClr val="012D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12D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Statistik</a:t>
            </a:r>
            <a:endParaRPr lang="id-ID" sz="4400" b="1" dirty="0">
              <a:solidFill>
                <a:srgbClr val="012D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64">
            <a:extLst>
              <a:ext uri="{FF2B5EF4-FFF2-40B4-BE49-F238E27FC236}">
                <a16:creationId xmlns="" xmlns:a16="http://schemas.microsoft.com/office/drawing/2014/main" id="{E0ABEA85-1205-45BB-99EF-50E2C2553A48}"/>
              </a:ext>
            </a:extLst>
          </p:cNvPr>
          <p:cNvGrpSpPr>
            <a:grpSpLocks/>
          </p:cNvGrpSpPr>
          <p:nvPr/>
        </p:nvGrpSpPr>
        <p:grpSpPr bwMode="auto">
          <a:xfrm>
            <a:off x="474012" y="2087771"/>
            <a:ext cx="4116911" cy="3929549"/>
            <a:chOff x="3832225" y="1819275"/>
            <a:chExt cx="1409700" cy="1414463"/>
          </a:xfrm>
        </p:grpSpPr>
        <p:sp>
          <p:nvSpPr>
            <p:cNvPr id="15" name="Freeform 7">
              <a:hlinkClick r:id="" action="ppaction://noaction"/>
              <a:extLst>
                <a:ext uri="{FF2B5EF4-FFF2-40B4-BE49-F238E27FC236}">
                  <a16:creationId xmlns="" xmlns:a16="http://schemas.microsoft.com/office/drawing/2014/main" id="{C59FD3C3-F892-4539-9D90-2AA0A334B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1819275"/>
              <a:ext cx="681038" cy="784225"/>
            </a:xfrm>
            <a:custGeom>
              <a:avLst/>
              <a:gdLst>
                <a:gd name="T0" fmla="*/ 341313 w 429"/>
                <a:gd name="T1" fmla="*/ 0 h 494"/>
                <a:gd name="T2" fmla="*/ 681038 w 429"/>
                <a:gd name="T3" fmla="*/ 195263 h 494"/>
                <a:gd name="T4" fmla="*/ 681038 w 429"/>
                <a:gd name="T5" fmla="*/ 588963 h 494"/>
                <a:gd name="T6" fmla="*/ 341313 w 429"/>
                <a:gd name="T7" fmla="*/ 784225 h 494"/>
                <a:gd name="T8" fmla="*/ 0 w 429"/>
                <a:gd name="T9" fmla="*/ 588963 h 494"/>
                <a:gd name="T10" fmla="*/ 0 w 429"/>
                <a:gd name="T11" fmla="*/ 195263 h 494"/>
                <a:gd name="T12" fmla="*/ 341313 w 429"/>
                <a:gd name="T13" fmla="*/ 0 h 494"/>
                <a:gd name="T14" fmla="*/ 341313 w 429"/>
                <a:gd name="T15" fmla="*/ 0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9"/>
                <a:gd name="T25" fmla="*/ 0 h 494"/>
                <a:gd name="T26" fmla="*/ 429 w 429"/>
                <a:gd name="T27" fmla="*/ 494 h 4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9" h="494">
                  <a:moveTo>
                    <a:pt x="215" y="0"/>
                  </a:moveTo>
                  <a:lnTo>
                    <a:pt x="429" y="123"/>
                  </a:lnTo>
                  <a:lnTo>
                    <a:pt x="429" y="371"/>
                  </a:lnTo>
                  <a:lnTo>
                    <a:pt x="215" y="494"/>
                  </a:lnTo>
                  <a:lnTo>
                    <a:pt x="0" y="371"/>
                  </a:lnTo>
                  <a:lnTo>
                    <a:pt x="0" y="12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84A1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D616A5C7-27BF-4757-BFAA-8F7BC4D5B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2275" y="1860550"/>
              <a:ext cx="608013" cy="701675"/>
            </a:xfrm>
            <a:custGeom>
              <a:avLst/>
              <a:gdLst>
                <a:gd name="T0" fmla="*/ 304800 w 383"/>
                <a:gd name="T1" fmla="*/ 0 h 442"/>
                <a:gd name="T2" fmla="*/ 608013 w 383"/>
                <a:gd name="T3" fmla="*/ 177800 h 442"/>
                <a:gd name="T4" fmla="*/ 608013 w 383"/>
                <a:gd name="T5" fmla="*/ 525463 h 442"/>
                <a:gd name="T6" fmla="*/ 304800 w 383"/>
                <a:gd name="T7" fmla="*/ 701675 h 442"/>
                <a:gd name="T8" fmla="*/ 0 w 383"/>
                <a:gd name="T9" fmla="*/ 525463 h 442"/>
                <a:gd name="T10" fmla="*/ 0 w 383"/>
                <a:gd name="T11" fmla="*/ 177800 h 442"/>
                <a:gd name="T12" fmla="*/ 304800 w 383"/>
                <a:gd name="T13" fmla="*/ 0 h 442"/>
                <a:gd name="T14" fmla="*/ 304800 w 383"/>
                <a:gd name="T15" fmla="*/ 0 h 442"/>
                <a:gd name="T16" fmla="*/ 304800 w 383"/>
                <a:gd name="T17" fmla="*/ 12700 h 442"/>
                <a:gd name="T18" fmla="*/ 596900 w 383"/>
                <a:gd name="T19" fmla="*/ 180975 h 442"/>
                <a:gd name="T20" fmla="*/ 596900 w 383"/>
                <a:gd name="T21" fmla="*/ 522288 h 442"/>
                <a:gd name="T22" fmla="*/ 304800 w 383"/>
                <a:gd name="T23" fmla="*/ 690563 h 442"/>
                <a:gd name="T24" fmla="*/ 11113 w 383"/>
                <a:gd name="T25" fmla="*/ 522288 h 442"/>
                <a:gd name="T26" fmla="*/ 11113 w 383"/>
                <a:gd name="T27" fmla="*/ 180975 h 442"/>
                <a:gd name="T28" fmla="*/ 304800 w 383"/>
                <a:gd name="T29" fmla="*/ 12700 h 442"/>
                <a:gd name="T30" fmla="*/ 304800 w 383"/>
                <a:gd name="T31" fmla="*/ 12700 h 4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3"/>
                <a:gd name="T49" fmla="*/ 0 h 442"/>
                <a:gd name="T50" fmla="*/ 383 w 383"/>
                <a:gd name="T51" fmla="*/ 442 h 4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3" h="442">
                  <a:moveTo>
                    <a:pt x="192" y="0"/>
                  </a:moveTo>
                  <a:lnTo>
                    <a:pt x="383" y="112"/>
                  </a:lnTo>
                  <a:lnTo>
                    <a:pt x="383" y="331"/>
                  </a:lnTo>
                  <a:lnTo>
                    <a:pt x="192" y="442"/>
                  </a:lnTo>
                  <a:lnTo>
                    <a:pt x="0" y="331"/>
                  </a:lnTo>
                  <a:lnTo>
                    <a:pt x="0" y="112"/>
                  </a:lnTo>
                  <a:lnTo>
                    <a:pt x="192" y="0"/>
                  </a:lnTo>
                  <a:close/>
                  <a:moveTo>
                    <a:pt x="192" y="8"/>
                  </a:moveTo>
                  <a:lnTo>
                    <a:pt x="376" y="114"/>
                  </a:lnTo>
                  <a:lnTo>
                    <a:pt x="376" y="329"/>
                  </a:lnTo>
                  <a:lnTo>
                    <a:pt x="192" y="435"/>
                  </a:lnTo>
                  <a:lnTo>
                    <a:pt x="7" y="329"/>
                  </a:lnTo>
                  <a:lnTo>
                    <a:pt x="7" y="114"/>
                  </a:lnTo>
                  <a:lnTo>
                    <a:pt x="19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7" name="Freeform 13">
              <a:hlinkClick r:id="" action="ppaction://noaction"/>
              <a:extLst>
                <a:ext uri="{FF2B5EF4-FFF2-40B4-BE49-F238E27FC236}">
                  <a16:creationId xmlns="" xmlns:a16="http://schemas.microsoft.com/office/drawing/2014/main" id="{F3330CC4-87F7-497E-AD32-9B53A42C9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449513"/>
              <a:ext cx="677863" cy="784225"/>
            </a:xfrm>
            <a:custGeom>
              <a:avLst/>
              <a:gdLst>
                <a:gd name="T0" fmla="*/ 339725 w 427"/>
                <a:gd name="T1" fmla="*/ 0 h 494"/>
                <a:gd name="T2" fmla="*/ 677863 w 427"/>
                <a:gd name="T3" fmla="*/ 195263 h 494"/>
                <a:gd name="T4" fmla="*/ 677863 w 427"/>
                <a:gd name="T5" fmla="*/ 588963 h 494"/>
                <a:gd name="T6" fmla="*/ 339725 w 427"/>
                <a:gd name="T7" fmla="*/ 784225 h 494"/>
                <a:gd name="T8" fmla="*/ 0 w 427"/>
                <a:gd name="T9" fmla="*/ 588963 h 494"/>
                <a:gd name="T10" fmla="*/ 0 w 427"/>
                <a:gd name="T11" fmla="*/ 195263 h 494"/>
                <a:gd name="T12" fmla="*/ 339725 w 427"/>
                <a:gd name="T13" fmla="*/ 0 h 494"/>
                <a:gd name="T14" fmla="*/ 339725 w 427"/>
                <a:gd name="T15" fmla="*/ 0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7"/>
                <a:gd name="T25" fmla="*/ 0 h 494"/>
                <a:gd name="T26" fmla="*/ 427 w 427"/>
                <a:gd name="T27" fmla="*/ 494 h 4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7" h="494">
                  <a:moveTo>
                    <a:pt x="214" y="0"/>
                  </a:moveTo>
                  <a:lnTo>
                    <a:pt x="427" y="123"/>
                  </a:lnTo>
                  <a:lnTo>
                    <a:pt x="427" y="371"/>
                  </a:lnTo>
                  <a:lnTo>
                    <a:pt x="214" y="494"/>
                  </a:lnTo>
                  <a:lnTo>
                    <a:pt x="0" y="371"/>
                  </a:lnTo>
                  <a:lnTo>
                    <a:pt x="0" y="12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899C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EFAE4931-68D7-484D-A2B9-A2BB7AD24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8738" y="2490788"/>
              <a:ext cx="603250" cy="701675"/>
            </a:xfrm>
            <a:custGeom>
              <a:avLst/>
              <a:gdLst>
                <a:gd name="T0" fmla="*/ 303212 w 380"/>
                <a:gd name="T1" fmla="*/ 0 h 442"/>
                <a:gd name="T2" fmla="*/ 603250 w 380"/>
                <a:gd name="T3" fmla="*/ 176212 h 442"/>
                <a:gd name="T4" fmla="*/ 603250 w 380"/>
                <a:gd name="T5" fmla="*/ 525463 h 442"/>
                <a:gd name="T6" fmla="*/ 303212 w 380"/>
                <a:gd name="T7" fmla="*/ 701675 h 442"/>
                <a:gd name="T8" fmla="*/ 0 w 380"/>
                <a:gd name="T9" fmla="*/ 525463 h 442"/>
                <a:gd name="T10" fmla="*/ 0 w 380"/>
                <a:gd name="T11" fmla="*/ 176212 h 442"/>
                <a:gd name="T12" fmla="*/ 303212 w 380"/>
                <a:gd name="T13" fmla="*/ 0 h 442"/>
                <a:gd name="T14" fmla="*/ 303212 w 380"/>
                <a:gd name="T15" fmla="*/ 0 h 442"/>
                <a:gd name="T16" fmla="*/ 303212 w 380"/>
                <a:gd name="T17" fmla="*/ 12700 h 442"/>
                <a:gd name="T18" fmla="*/ 596900 w 380"/>
                <a:gd name="T19" fmla="*/ 180975 h 442"/>
                <a:gd name="T20" fmla="*/ 596900 w 380"/>
                <a:gd name="T21" fmla="*/ 522288 h 442"/>
                <a:gd name="T22" fmla="*/ 303212 w 380"/>
                <a:gd name="T23" fmla="*/ 690563 h 442"/>
                <a:gd name="T24" fmla="*/ 7938 w 380"/>
                <a:gd name="T25" fmla="*/ 522288 h 442"/>
                <a:gd name="T26" fmla="*/ 7938 w 380"/>
                <a:gd name="T27" fmla="*/ 180975 h 442"/>
                <a:gd name="T28" fmla="*/ 303212 w 380"/>
                <a:gd name="T29" fmla="*/ 12700 h 442"/>
                <a:gd name="T30" fmla="*/ 303212 w 380"/>
                <a:gd name="T31" fmla="*/ 12700 h 4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0"/>
                <a:gd name="T49" fmla="*/ 0 h 442"/>
                <a:gd name="T50" fmla="*/ 380 w 380"/>
                <a:gd name="T51" fmla="*/ 442 h 4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0" h="442">
                  <a:moveTo>
                    <a:pt x="191" y="0"/>
                  </a:moveTo>
                  <a:lnTo>
                    <a:pt x="380" y="111"/>
                  </a:lnTo>
                  <a:lnTo>
                    <a:pt x="380" y="331"/>
                  </a:lnTo>
                  <a:lnTo>
                    <a:pt x="191" y="442"/>
                  </a:lnTo>
                  <a:lnTo>
                    <a:pt x="0" y="331"/>
                  </a:lnTo>
                  <a:lnTo>
                    <a:pt x="0" y="111"/>
                  </a:lnTo>
                  <a:lnTo>
                    <a:pt x="191" y="0"/>
                  </a:lnTo>
                  <a:close/>
                  <a:moveTo>
                    <a:pt x="191" y="8"/>
                  </a:moveTo>
                  <a:lnTo>
                    <a:pt x="376" y="114"/>
                  </a:lnTo>
                  <a:lnTo>
                    <a:pt x="376" y="329"/>
                  </a:lnTo>
                  <a:lnTo>
                    <a:pt x="191" y="435"/>
                  </a:lnTo>
                  <a:lnTo>
                    <a:pt x="5" y="329"/>
                  </a:lnTo>
                  <a:lnTo>
                    <a:pt x="5" y="114"/>
                  </a:lnTo>
                  <a:lnTo>
                    <a:pt x="19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9" name="Freeform 1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762991A-0D3F-40EC-9284-1E0BA6BFD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5" y="2449513"/>
              <a:ext cx="679450" cy="784225"/>
            </a:xfrm>
            <a:custGeom>
              <a:avLst/>
              <a:gdLst>
                <a:gd name="T0" fmla="*/ 338138 w 428"/>
                <a:gd name="T1" fmla="*/ 0 h 494"/>
                <a:gd name="T2" fmla="*/ 679450 w 428"/>
                <a:gd name="T3" fmla="*/ 195263 h 494"/>
                <a:gd name="T4" fmla="*/ 679450 w 428"/>
                <a:gd name="T5" fmla="*/ 588963 h 494"/>
                <a:gd name="T6" fmla="*/ 338138 w 428"/>
                <a:gd name="T7" fmla="*/ 784225 h 494"/>
                <a:gd name="T8" fmla="*/ 0 w 428"/>
                <a:gd name="T9" fmla="*/ 588963 h 494"/>
                <a:gd name="T10" fmla="*/ 0 w 428"/>
                <a:gd name="T11" fmla="*/ 195263 h 494"/>
                <a:gd name="T12" fmla="*/ 338138 w 428"/>
                <a:gd name="T13" fmla="*/ 0 h 494"/>
                <a:gd name="T14" fmla="*/ 338138 w 428"/>
                <a:gd name="T15" fmla="*/ 0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8"/>
                <a:gd name="T25" fmla="*/ 0 h 494"/>
                <a:gd name="T26" fmla="*/ 428 w 428"/>
                <a:gd name="T27" fmla="*/ 494 h 4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8" h="494">
                  <a:moveTo>
                    <a:pt x="213" y="0"/>
                  </a:moveTo>
                  <a:lnTo>
                    <a:pt x="428" y="123"/>
                  </a:lnTo>
                  <a:lnTo>
                    <a:pt x="428" y="371"/>
                  </a:lnTo>
                  <a:lnTo>
                    <a:pt x="213" y="494"/>
                  </a:lnTo>
                  <a:lnTo>
                    <a:pt x="0" y="371"/>
                  </a:lnTo>
                  <a:lnTo>
                    <a:pt x="0" y="1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CB5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="" xmlns:a16="http://schemas.microsoft.com/office/drawing/2014/main" id="{9E34C25B-86AF-4558-97D3-8A5F94758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813" y="2490788"/>
              <a:ext cx="608013" cy="701675"/>
            </a:xfrm>
            <a:custGeom>
              <a:avLst/>
              <a:gdLst>
                <a:gd name="T0" fmla="*/ 304800 w 383"/>
                <a:gd name="T1" fmla="*/ 0 h 442"/>
                <a:gd name="T2" fmla="*/ 608013 w 383"/>
                <a:gd name="T3" fmla="*/ 176212 h 442"/>
                <a:gd name="T4" fmla="*/ 608013 w 383"/>
                <a:gd name="T5" fmla="*/ 525463 h 442"/>
                <a:gd name="T6" fmla="*/ 304800 w 383"/>
                <a:gd name="T7" fmla="*/ 701675 h 442"/>
                <a:gd name="T8" fmla="*/ 0 w 383"/>
                <a:gd name="T9" fmla="*/ 525463 h 442"/>
                <a:gd name="T10" fmla="*/ 0 w 383"/>
                <a:gd name="T11" fmla="*/ 176212 h 442"/>
                <a:gd name="T12" fmla="*/ 304800 w 383"/>
                <a:gd name="T13" fmla="*/ 0 h 442"/>
                <a:gd name="T14" fmla="*/ 304800 w 383"/>
                <a:gd name="T15" fmla="*/ 0 h 442"/>
                <a:gd name="T16" fmla="*/ 304800 w 383"/>
                <a:gd name="T17" fmla="*/ 12700 h 442"/>
                <a:gd name="T18" fmla="*/ 600075 w 383"/>
                <a:gd name="T19" fmla="*/ 180975 h 442"/>
                <a:gd name="T20" fmla="*/ 600075 w 383"/>
                <a:gd name="T21" fmla="*/ 522288 h 442"/>
                <a:gd name="T22" fmla="*/ 304800 w 383"/>
                <a:gd name="T23" fmla="*/ 690563 h 442"/>
                <a:gd name="T24" fmla="*/ 11113 w 383"/>
                <a:gd name="T25" fmla="*/ 522288 h 442"/>
                <a:gd name="T26" fmla="*/ 11113 w 383"/>
                <a:gd name="T27" fmla="*/ 180975 h 442"/>
                <a:gd name="T28" fmla="*/ 304800 w 383"/>
                <a:gd name="T29" fmla="*/ 12700 h 442"/>
                <a:gd name="T30" fmla="*/ 304800 w 383"/>
                <a:gd name="T31" fmla="*/ 12700 h 4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3"/>
                <a:gd name="T49" fmla="*/ 0 h 442"/>
                <a:gd name="T50" fmla="*/ 383 w 383"/>
                <a:gd name="T51" fmla="*/ 442 h 4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3" h="442">
                  <a:moveTo>
                    <a:pt x="192" y="0"/>
                  </a:moveTo>
                  <a:lnTo>
                    <a:pt x="383" y="111"/>
                  </a:lnTo>
                  <a:lnTo>
                    <a:pt x="383" y="331"/>
                  </a:lnTo>
                  <a:lnTo>
                    <a:pt x="192" y="442"/>
                  </a:lnTo>
                  <a:lnTo>
                    <a:pt x="0" y="331"/>
                  </a:lnTo>
                  <a:lnTo>
                    <a:pt x="0" y="111"/>
                  </a:lnTo>
                  <a:lnTo>
                    <a:pt x="192" y="0"/>
                  </a:lnTo>
                  <a:close/>
                  <a:moveTo>
                    <a:pt x="192" y="8"/>
                  </a:moveTo>
                  <a:lnTo>
                    <a:pt x="378" y="114"/>
                  </a:lnTo>
                  <a:lnTo>
                    <a:pt x="378" y="329"/>
                  </a:lnTo>
                  <a:lnTo>
                    <a:pt x="192" y="435"/>
                  </a:lnTo>
                  <a:lnTo>
                    <a:pt x="7" y="329"/>
                  </a:lnTo>
                  <a:lnTo>
                    <a:pt x="7" y="114"/>
                  </a:lnTo>
                  <a:lnTo>
                    <a:pt x="19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</p:grpSp>
      <p:sp>
        <p:nvSpPr>
          <p:cNvPr id="21" name="TextBox 65">
            <a:hlinkClick r:id="" action="ppaction://noaction"/>
            <a:extLst>
              <a:ext uri="{FF2B5EF4-FFF2-40B4-BE49-F238E27FC236}">
                <a16:creationId xmlns="" xmlns:a16="http://schemas.microsoft.com/office/drawing/2014/main" id="{1116DB81-DD41-42AD-A3E5-735D0161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1" y="2766880"/>
            <a:ext cx="168211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+mn-lt"/>
                <a:ea typeface="微软雅黑" pitchFamily="34" charset="-122"/>
              </a:rPr>
              <a:t>STATISTIK </a:t>
            </a:r>
          </a:p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+mn-lt"/>
                <a:ea typeface="微软雅黑" pitchFamily="34" charset="-122"/>
              </a:rPr>
              <a:t>DASAR</a:t>
            </a:r>
            <a:endParaRPr lang="zh-CN" altLang="en-US" sz="2600" b="1" dirty="0">
              <a:solidFill>
                <a:schemeClr val="bg1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2" name="TextBox 50">
            <a:hlinkClick r:id="" action="ppaction://noaction"/>
            <a:extLst>
              <a:ext uri="{FF2B5EF4-FFF2-40B4-BE49-F238E27FC236}">
                <a16:creationId xmlns="" xmlns:a16="http://schemas.microsoft.com/office/drawing/2014/main" id="{0215BC55-B0D9-4001-8454-3ACAC2D53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11" y="4481711"/>
            <a:ext cx="17114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+mn-lt"/>
                <a:ea typeface="微软雅黑" pitchFamily="34" charset="-122"/>
              </a:rPr>
              <a:t>STATISTIK</a:t>
            </a:r>
          </a:p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+mn-lt"/>
                <a:ea typeface="微软雅黑" pitchFamily="34" charset="-122"/>
              </a:rPr>
              <a:t>SEKTORAL</a:t>
            </a:r>
            <a:endParaRPr lang="zh-CN" altLang="en-US" sz="2600" b="1" dirty="0">
              <a:solidFill>
                <a:schemeClr val="bg1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3" name="TextBox 53">
            <a:hlinkClick r:id="" action="ppaction://noaction"/>
            <a:extLst>
              <a:ext uri="{FF2B5EF4-FFF2-40B4-BE49-F238E27FC236}">
                <a16:creationId xmlns="" xmlns:a16="http://schemas.microsoft.com/office/drawing/2014/main" id="{8395A186-E294-4BE8-96BF-445EC6BA2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35" y="4481707"/>
            <a:ext cx="168211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+mn-lt"/>
                <a:ea typeface="微软雅黑" pitchFamily="34" charset="-122"/>
              </a:rPr>
              <a:t>STATISTIK </a:t>
            </a:r>
          </a:p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+mn-lt"/>
                <a:ea typeface="微软雅黑" pitchFamily="34" charset="-122"/>
              </a:rPr>
              <a:t>KHUSUS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FBBC93B-3449-48FC-9ABF-C9FCBAA220A7}"/>
              </a:ext>
            </a:extLst>
          </p:cNvPr>
          <p:cNvSpPr/>
          <p:nvPr/>
        </p:nvSpPr>
        <p:spPr>
          <a:xfrm>
            <a:off x="5588239" y="1931308"/>
            <a:ext cx="63433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bg1"/>
                </a:solidFill>
                <a:latin typeface="+mn-lt"/>
              </a:rPr>
              <a:t>Berdasarkan tujuan pemanfaatannya,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r>
              <a:rPr lang="id-ID" sz="2400" dirty="0">
                <a:solidFill>
                  <a:schemeClr val="bg1"/>
                </a:solidFill>
                <a:latin typeface="+mn-lt"/>
              </a:rPr>
              <a:t>jenis statistik terdiri </a:t>
            </a:r>
            <a:r>
              <a:rPr lang="id-ID" sz="2400" dirty="0" smtClean="0">
                <a:solidFill>
                  <a:schemeClr val="bg1"/>
                </a:solidFill>
                <a:latin typeface="+mn-lt"/>
              </a:rPr>
              <a:t>atas:</a:t>
            </a:r>
            <a:r>
              <a:rPr lang="id-ID" sz="2400" dirty="0">
                <a:solidFill>
                  <a:schemeClr val="bg1"/>
                </a:solidFill>
                <a:latin typeface="+mn-lt"/>
              </a:rPr>
              <a:t> 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SzPct val="80000"/>
              <a:buFont typeface="Wingdings" pitchFamily="2" charset="2"/>
              <a:buChar char="q"/>
            </a:pPr>
            <a:r>
              <a:rPr lang="id-ID" sz="2400" dirty="0">
                <a:solidFill>
                  <a:srgbClr val="EA5828"/>
                </a:solidFill>
                <a:latin typeface="+mn-lt"/>
              </a:rPr>
              <a:t>Statistik Dasar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	   </a:t>
            </a:r>
          </a:p>
          <a:p>
            <a:pPr indent="346075">
              <a:buSzPct val="80000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-- </a:t>
            </a:r>
            <a:r>
              <a:rPr lang="id-ID" sz="2400" dirty="0">
                <a:solidFill>
                  <a:schemeClr val="bg1"/>
                </a:solidFill>
                <a:latin typeface="+mn-lt"/>
              </a:rPr>
              <a:t>dikumpulkan BPS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SzPct val="80000"/>
              <a:buFont typeface="Wingdings" pitchFamily="2" charset="2"/>
              <a:buChar char="q"/>
            </a:pPr>
            <a:r>
              <a:rPr lang="id-ID" sz="2400" dirty="0">
                <a:solidFill>
                  <a:srgbClr val="EA5828"/>
                </a:solidFill>
                <a:latin typeface="+mn-lt"/>
              </a:rPr>
              <a:t>Statistik Sektoral </a:t>
            </a:r>
            <a:r>
              <a:rPr lang="en-US" sz="2400" dirty="0">
                <a:solidFill>
                  <a:srgbClr val="EA5828"/>
                </a:solidFill>
                <a:latin typeface="+mn-lt"/>
              </a:rPr>
              <a:t>  </a:t>
            </a:r>
          </a:p>
          <a:p>
            <a:pPr indent="346075">
              <a:buSzPct val="80000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-</a:t>
            </a:r>
            <a:r>
              <a:rPr lang="id-ID" sz="2400" dirty="0">
                <a:solidFill>
                  <a:schemeClr val="bg1"/>
                </a:solidFill>
                <a:latin typeface="+mn-lt"/>
              </a:rPr>
              <a:t>- dikumpulkan instansi 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SzPct val="80000"/>
              <a:buFont typeface="Wingdings" pitchFamily="2" charset="2"/>
              <a:buChar char="q"/>
            </a:pPr>
            <a:r>
              <a:rPr lang="id-ID" sz="2400" dirty="0">
                <a:solidFill>
                  <a:srgbClr val="EA5828"/>
                </a:solidFill>
                <a:latin typeface="+mn-lt"/>
              </a:rPr>
              <a:t>Statistik</a:t>
            </a:r>
            <a:r>
              <a:rPr lang="en-US" sz="2400" dirty="0">
                <a:solidFill>
                  <a:srgbClr val="EA5828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EA5828"/>
                </a:solidFill>
                <a:latin typeface="+mn-lt"/>
              </a:rPr>
              <a:t>Khusus</a:t>
            </a:r>
            <a:r>
              <a:rPr lang="id-ID" sz="2400" dirty="0">
                <a:solidFill>
                  <a:srgbClr val="EA5828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	   </a:t>
            </a:r>
          </a:p>
          <a:p>
            <a:pPr marL="346075">
              <a:buSzPct val="80000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--</a:t>
            </a:r>
            <a:r>
              <a:rPr lang="id-ID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dikumpulkan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id-ID" sz="2400" dirty="0">
                <a:solidFill>
                  <a:schemeClr val="bg1"/>
                </a:solidFill>
                <a:latin typeface="+mn-lt"/>
              </a:rPr>
              <a:t>oleh lembaga, organisasi, perorangan, dan atau unsur masyarakat lainnya.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15549" y="1259328"/>
            <a:ext cx="4097725" cy="572877"/>
            <a:chOff x="5849956" y="771180"/>
            <a:chExt cx="4097725" cy="572877"/>
          </a:xfrm>
        </p:grpSpPr>
        <p:sp>
          <p:nvSpPr>
            <p:cNvPr id="3" name="Rounded Rectangle 2"/>
            <p:cNvSpPr/>
            <p:nvPr/>
          </p:nvSpPr>
          <p:spPr>
            <a:xfrm>
              <a:off x="5849956" y="771180"/>
              <a:ext cx="4086123" cy="5728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4A2C7EBA-C21C-49AC-BF3B-6E3FA17D3F07}"/>
                </a:ext>
              </a:extLst>
            </p:cNvPr>
            <p:cNvSpPr/>
            <p:nvPr/>
          </p:nvSpPr>
          <p:spPr>
            <a:xfrm>
              <a:off x="5849956" y="787786"/>
              <a:ext cx="4097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800" dirty="0">
                  <a:solidFill>
                    <a:srgbClr val="EA5828"/>
                  </a:solidFill>
                  <a:latin typeface="Franklin Gothic Medium Cond" pitchFamily="34" charset="0"/>
                </a:rPr>
                <a:t>UU No 16 </a:t>
              </a:r>
              <a:r>
                <a:rPr lang="es-ES" sz="2800" dirty="0" err="1">
                  <a:solidFill>
                    <a:srgbClr val="EA5828"/>
                  </a:solidFill>
                  <a:latin typeface="Franklin Gothic Medium Cond" pitchFamily="34" charset="0"/>
                </a:rPr>
                <a:t>Tahun</a:t>
              </a:r>
              <a:r>
                <a:rPr lang="es-ES" sz="2800" dirty="0">
                  <a:solidFill>
                    <a:srgbClr val="EA5828"/>
                  </a:solidFill>
                  <a:latin typeface="Franklin Gothic Medium Cond" pitchFamily="34" charset="0"/>
                </a:rPr>
                <a:t> 1997 </a:t>
              </a:r>
              <a:r>
                <a:rPr lang="es-ES" sz="2800" dirty="0" err="1">
                  <a:solidFill>
                    <a:srgbClr val="EA5828"/>
                  </a:solidFill>
                  <a:latin typeface="Franklin Gothic Medium Cond" pitchFamily="34" charset="0"/>
                </a:rPr>
                <a:t>Pasal</a:t>
              </a:r>
              <a:r>
                <a:rPr lang="es-ES" sz="2800" dirty="0">
                  <a:solidFill>
                    <a:srgbClr val="EA5828"/>
                  </a:solidFill>
                  <a:latin typeface="Franklin Gothic Medium Cond" pitchFamily="34" charset="0"/>
                </a:rPr>
                <a:t> 5</a:t>
              </a:r>
            </a:p>
          </p:txBody>
        </p:sp>
      </p:grp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430228" y="1452302"/>
            <a:ext cx="3934599" cy="56673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1800" dirty="0" err="1" smtClean="0">
                <a:latin typeface="+mn-lt"/>
                <a:cs typeface="Myriad Arabic" panose="01010101010101010101" pitchFamily="50" charset="-78"/>
              </a:rPr>
              <a:t>Berdasarkan</a:t>
            </a:r>
            <a:r>
              <a:rPr lang="en-US" sz="1800" dirty="0" smtClean="0">
                <a:latin typeface="+mn-lt"/>
                <a:cs typeface="Myriad Arabic" panose="01010101010101010101" pitchFamily="50" charset="-78"/>
              </a:rPr>
              <a:t>  </a:t>
            </a:r>
            <a:r>
              <a:rPr lang="en-US" sz="1800" dirty="0">
                <a:latin typeface="+mn-lt"/>
                <a:cs typeface="Myriad Arabic" panose="01010101010101010101" pitchFamily="50" charset="-78"/>
              </a:rPr>
              <a:t>UU </a:t>
            </a:r>
            <a:r>
              <a:rPr lang="en-US" sz="1800" dirty="0" err="1">
                <a:latin typeface="+mn-lt"/>
                <a:cs typeface="Myriad Arabic" panose="01010101010101010101" pitchFamily="50" charset="-78"/>
              </a:rPr>
              <a:t>Nomor</a:t>
            </a:r>
            <a:r>
              <a:rPr lang="en-US" sz="1800" dirty="0">
                <a:latin typeface="+mn-lt"/>
                <a:cs typeface="Myriad Arabic" panose="01010101010101010101" pitchFamily="50" charset="-78"/>
              </a:rPr>
              <a:t> 16 </a:t>
            </a:r>
            <a:r>
              <a:rPr lang="en-US" sz="1800" dirty="0" err="1">
                <a:latin typeface="+mn-lt"/>
                <a:cs typeface="Myriad Arabic" panose="01010101010101010101" pitchFamily="50" charset="-78"/>
              </a:rPr>
              <a:t>Tahun</a:t>
            </a:r>
            <a:r>
              <a:rPr lang="en-US" sz="1800" dirty="0">
                <a:latin typeface="+mn-lt"/>
                <a:cs typeface="Myriad Arabic" panose="01010101010101010101" pitchFamily="50" charset="-78"/>
              </a:rPr>
              <a:t> 1997 </a:t>
            </a:r>
            <a:r>
              <a:rPr lang="en-US" sz="1800" dirty="0" err="1">
                <a:latin typeface="+mn-lt"/>
                <a:cs typeface="Myriad Arabic" panose="01010101010101010101" pitchFamily="50" charset="-78"/>
              </a:rPr>
              <a:t>Tentang</a:t>
            </a:r>
            <a:r>
              <a:rPr lang="en-US" sz="1800" dirty="0">
                <a:latin typeface="+mn-lt"/>
                <a:cs typeface="Myriad Arabic" panose="01010101010101010101" pitchFamily="50" charset="-78"/>
              </a:rPr>
              <a:t> </a:t>
            </a:r>
            <a:r>
              <a:rPr lang="en-US" sz="1800" dirty="0" err="1">
                <a:latin typeface="+mn-lt"/>
                <a:cs typeface="Myriad Arabic" panose="01010101010101010101" pitchFamily="50" charset="-78"/>
              </a:rPr>
              <a:t>Statistik</a:t>
            </a:r>
            <a:endParaRPr lang="en-US" dirty="0">
              <a:latin typeface="+mn-lt"/>
              <a:cs typeface="Myriad Arabic" panose="01010101010101010101" pitchFamily="50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45" y="160892"/>
            <a:ext cx="2034155" cy="144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6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cdn-images-1.medium.com/max/2000/1*Dr1Fl20fXsIUSzu4EUhLdw.jpeg">
            <a:extLst>
              <a:ext uri="{FF2B5EF4-FFF2-40B4-BE49-F238E27FC236}">
                <a16:creationId xmlns="" xmlns:a16="http://schemas.microsoft.com/office/drawing/2014/main" id="{CEA591DB-2C01-40F4-9E8C-8A08D4C4C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0" y="3146612"/>
            <a:ext cx="4693024" cy="7530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TERIMA KASIH</a:t>
            </a:r>
            <a:endParaRPr lang="en-US" sz="3200" dirty="0">
              <a:ln w="1841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/>
          <p:cNvSpPr/>
          <p:nvPr/>
        </p:nvSpPr>
        <p:spPr>
          <a:xfrm>
            <a:off x="1" y="0"/>
            <a:ext cx="12213907" cy="13558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8288"/>
            <a:r>
              <a:rPr lang="id-ID" sz="2800" b="1" dirty="0" smtClean="0">
                <a:solidFill>
                  <a:schemeClr val="tx1"/>
                </a:solidFill>
              </a:rPr>
              <a:t>Peraturan Pemerintah </a:t>
            </a:r>
            <a:r>
              <a:rPr lang="id-ID" sz="2800" b="1" dirty="0">
                <a:solidFill>
                  <a:schemeClr val="tx1"/>
                </a:solidFill>
              </a:rPr>
              <a:t>No.18 Tahun </a:t>
            </a:r>
            <a:r>
              <a:rPr lang="id-ID" sz="2800" b="1" dirty="0" smtClean="0">
                <a:solidFill>
                  <a:schemeClr val="tx1"/>
                </a:solidFill>
              </a:rPr>
              <a:t>2016 </a:t>
            </a:r>
          </a:p>
          <a:p>
            <a:pPr indent="268288"/>
            <a:r>
              <a:rPr lang="id-ID" sz="2800" b="1" dirty="0" smtClean="0">
                <a:solidFill>
                  <a:schemeClr val="tx1"/>
                </a:solidFill>
              </a:rPr>
              <a:t>tentang Perangkat Daerah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23199" y="1640044"/>
            <a:ext cx="11093352" cy="4351338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3200" dirty="0" smtClean="0">
                <a:solidFill>
                  <a:schemeClr val="bg1"/>
                </a:solidFill>
              </a:rPr>
              <a:t>1. </a:t>
            </a:r>
            <a:r>
              <a:rPr lang="id-ID" sz="3200" dirty="0">
                <a:solidFill>
                  <a:srgbClr val="FFC000"/>
                </a:solidFill>
              </a:rPr>
              <a:t>Statistik</a:t>
            </a:r>
            <a:r>
              <a:rPr lang="id-ID" sz="3200" dirty="0">
                <a:solidFill>
                  <a:schemeClr val="bg1"/>
                </a:solidFill>
              </a:rPr>
              <a:t>, merupakan Urusan Pemerintah Wajib yang tidak berkaitan dengan pelayanan dasar.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000" dirty="0">
                <a:solidFill>
                  <a:schemeClr val="bg1"/>
                </a:solidFill>
              </a:rPr>
              <a:t>“Urusan Pemerintahan Wajib yang tidak berkaitan dengan pelayanan dasar sebagaimana dimaksud pada ayat (2) huruf b terdiri </a:t>
            </a:r>
            <a:r>
              <a:rPr lang="id-ID" sz="2000" dirty="0" smtClean="0">
                <a:solidFill>
                  <a:schemeClr val="bg1"/>
                </a:solidFill>
              </a:rPr>
              <a:t>atas : n</a:t>
            </a:r>
            <a:r>
              <a:rPr lang="id-ID" sz="2000" dirty="0">
                <a:solidFill>
                  <a:schemeClr val="bg1"/>
                </a:solidFill>
              </a:rPr>
              <a:t>. Statistik;” </a:t>
            </a:r>
            <a:r>
              <a:rPr lang="id-ID" sz="2000" dirty="0">
                <a:solidFill>
                  <a:srgbClr val="FFC000"/>
                </a:solidFill>
              </a:rPr>
              <a:t>(pasal 15 ayat (4) butir n)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buNone/>
            </a:pPr>
            <a:endParaRPr lang="id-ID" sz="3200" dirty="0">
              <a:solidFill>
                <a:schemeClr val="bg1"/>
              </a:solidFill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3200" dirty="0">
                <a:solidFill>
                  <a:schemeClr val="bg1"/>
                </a:solidFill>
              </a:rPr>
              <a:t>2</a:t>
            </a:r>
            <a:r>
              <a:rPr lang="id-ID" sz="3200" dirty="0" smtClean="0">
                <a:solidFill>
                  <a:schemeClr val="bg1"/>
                </a:solidFill>
              </a:rPr>
              <a:t>. </a:t>
            </a:r>
            <a:r>
              <a:rPr lang="id-ID" sz="3200" dirty="0" smtClean="0">
                <a:solidFill>
                  <a:srgbClr val="FFC000"/>
                </a:solidFill>
              </a:rPr>
              <a:t>Statistik</a:t>
            </a:r>
            <a:r>
              <a:rPr lang="id-ID" sz="3200" dirty="0" smtClean="0">
                <a:solidFill>
                  <a:schemeClr val="bg1"/>
                </a:solidFill>
              </a:rPr>
              <a:t>, merupakan Urusan Pemerintah yang berada satu rumpun dengan komunikasi dan informatika serta persandian.</a:t>
            </a:r>
          </a:p>
          <a:p>
            <a:pPr marL="0" indent="3619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“Perumpunan Urusan Pemerintahan sebagaimana dimaksud pada ayat (3), meliputi :</a:t>
            </a:r>
          </a:p>
          <a:p>
            <a:pPr marL="0" indent="441325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000" dirty="0" smtClean="0">
                <a:solidFill>
                  <a:schemeClr val="bg1"/>
                </a:solidFill>
              </a:rPr>
              <a:t>e. Komunikasi dan informatika, statistik, dan persandian;” </a:t>
            </a:r>
            <a:r>
              <a:rPr lang="id-ID" sz="2000" dirty="0" smtClean="0">
                <a:solidFill>
                  <a:srgbClr val="FFC000"/>
                </a:solidFill>
              </a:rPr>
              <a:t>(pasal 18 ayat (4) butir e)</a:t>
            </a:r>
          </a:p>
          <a:p>
            <a:pPr marL="0" indent="441325">
              <a:lnSpc>
                <a:spcPct val="100000"/>
              </a:lnSpc>
              <a:spcBef>
                <a:spcPts val="0"/>
              </a:spcBef>
              <a:buNone/>
            </a:pPr>
            <a:endParaRPr lang="id-ID" sz="2000" dirty="0" smtClean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2" y="0"/>
            <a:ext cx="2034155" cy="144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/>
          <p:cNvSpPr/>
          <p:nvPr/>
        </p:nvSpPr>
        <p:spPr>
          <a:xfrm>
            <a:off x="1" y="0"/>
            <a:ext cx="12213907" cy="13558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8288"/>
            <a:r>
              <a:rPr lang="id-ID" sz="2800" b="1" dirty="0" smtClean="0">
                <a:solidFill>
                  <a:schemeClr val="tx1"/>
                </a:solidFill>
              </a:rPr>
              <a:t>DASAR HUKUM PENYELENGGARAAN KEGIATAN STATISTIK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23204" y="1640044"/>
            <a:ext cx="11640983" cy="4351338"/>
          </a:xfrm>
        </p:spPr>
        <p:txBody>
          <a:bodyPr>
            <a:noAutofit/>
          </a:bodyPr>
          <a:lstStyle/>
          <a:p>
            <a:pPr marL="236538" indent="-236538">
              <a:buNone/>
            </a:pPr>
            <a:r>
              <a:rPr lang="en-US" sz="2200" dirty="0">
                <a:solidFill>
                  <a:schemeClr val="bg1"/>
                </a:solidFill>
              </a:rPr>
              <a:t>1.Undang-Undang </a:t>
            </a:r>
            <a:r>
              <a:rPr lang="en-US" sz="2200" dirty="0" err="1">
                <a:solidFill>
                  <a:schemeClr val="bg1"/>
                </a:solidFill>
              </a:rPr>
              <a:t>Republik</a:t>
            </a:r>
            <a:r>
              <a:rPr lang="en-US" sz="2200" dirty="0">
                <a:solidFill>
                  <a:schemeClr val="bg1"/>
                </a:solidFill>
              </a:rPr>
              <a:t> Indonesia </a:t>
            </a:r>
            <a:r>
              <a:rPr lang="en-US" sz="2200" dirty="0" err="1">
                <a:solidFill>
                  <a:schemeClr val="bg1"/>
                </a:solidFill>
              </a:rPr>
              <a:t>Nomor</a:t>
            </a:r>
            <a:r>
              <a:rPr lang="en-US" sz="2200" dirty="0">
                <a:solidFill>
                  <a:schemeClr val="bg1"/>
                </a:solidFill>
              </a:rPr>
              <a:t> 16 </a:t>
            </a:r>
            <a:r>
              <a:rPr lang="en-US" sz="2200" dirty="0" err="1">
                <a:solidFill>
                  <a:schemeClr val="bg1"/>
                </a:solidFill>
              </a:rPr>
              <a:t>Tahun</a:t>
            </a:r>
            <a:r>
              <a:rPr lang="en-US" sz="2200" dirty="0">
                <a:solidFill>
                  <a:schemeClr val="bg1"/>
                </a:solidFill>
              </a:rPr>
              <a:t> 1997 </a:t>
            </a:r>
            <a:r>
              <a:rPr lang="en-US" sz="2200" dirty="0" err="1">
                <a:solidFill>
                  <a:schemeClr val="bg1"/>
                </a:solidFill>
              </a:rPr>
              <a:t>tentang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Statistik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pPr marL="236538" indent="-236538">
              <a:buNone/>
            </a:pPr>
            <a:r>
              <a:rPr lang="en-US" sz="2200" dirty="0">
                <a:solidFill>
                  <a:schemeClr val="bg1"/>
                </a:solidFill>
              </a:rPr>
              <a:t>2.Undang-Undang </a:t>
            </a:r>
            <a:r>
              <a:rPr lang="en-US" sz="2200" dirty="0" err="1">
                <a:solidFill>
                  <a:schemeClr val="bg1"/>
                </a:solidFill>
              </a:rPr>
              <a:t>Republik</a:t>
            </a:r>
            <a:r>
              <a:rPr lang="en-US" sz="2200" dirty="0">
                <a:solidFill>
                  <a:schemeClr val="bg1"/>
                </a:solidFill>
              </a:rPr>
              <a:t> Indonesia </a:t>
            </a:r>
            <a:r>
              <a:rPr lang="en-US" sz="2200" dirty="0" err="1">
                <a:solidFill>
                  <a:schemeClr val="bg1"/>
                </a:solidFill>
              </a:rPr>
              <a:t>Nomor</a:t>
            </a:r>
            <a:r>
              <a:rPr lang="en-US" sz="2200" dirty="0">
                <a:solidFill>
                  <a:schemeClr val="bg1"/>
                </a:solidFill>
              </a:rPr>
              <a:t> 23 </a:t>
            </a:r>
            <a:r>
              <a:rPr lang="en-US" sz="2200" dirty="0" err="1">
                <a:solidFill>
                  <a:schemeClr val="bg1"/>
                </a:solidFill>
              </a:rPr>
              <a:t>Tahun</a:t>
            </a:r>
            <a:r>
              <a:rPr lang="en-US" sz="2200" dirty="0">
                <a:solidFill>
                  <a:schemeClr val="bg1"/>
                </a:solidFill>
              </a:rPr>
              <a:t> 2014 </a:t>
            </a:r>
            <a:r>
              <a:rPr lang="en-US" sz="2200" dirty="0" err="1">
                <a:solidFill>
                  <a:schemeClr val="bg1"/>
                </a:solidFill>
              </a:rPr>
              <a:t>tentang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Pemerintahan</a:t>
            </a:r>
            <a:r>
              <a:rPr lang="en-US" sz="2200" dirty="0">
                <a:solidFill>
                  <a:schemeClr val="bg1"/>
                </a:solidFill>
              </a:rPr>
              <a:t> Daerah </a:t>
            </a:r>
          </a:p>
          <a:p>
            <a:pPr marL="236538" indent="-236538">
              <a:buNone/>
            </a:pPr>
            <a:r>
              <a:rPr lang="en-US" sz="2200" dirty="0">
                <a:solidFill>
                  <a:schemeClr val="bg1"/>
                </a:solidFill>
              </a:rPr>
              <a:t>3.Peraturan </a:t>
            </a:r>
            <a:r>
              <a:rPr lang="en-US" sz="2200" dirty="0" err="1">
                <a:solidFill>
                  <a:schemeClr val="bg1"/>
                </a:solidFill>
              </a:rPr>
              <a:t>Pemerintah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Republik</a:t>
            </a:r>
            <a:r>
              <a:rPr lang="en-US" sz="2200" dirty="0">
                <a:solidFill>
                  <a:schemeClr val="bg1"/>
                </a:solidFill>
              </a:rPr>
              <a:t> Indonesia </a:t>
            </a:r>
            <a:r>
              <a:rPr lang="en-US" sz="2200" dirty="0" err="1">
                <a:solidFill>
                  <a:schemeClr val="bg1"/>
                </a:solidFill>
              </a:rPr>
              <a:t>Nomor</a:t>
            </a:r>
            <a:r>
              <a:rPr lang="en-US" sz="2200" dirty="0">
                <a:solidFill>
                  <a:schemeClr val="bg1"/>
                </a:solidFill>
              </a:rPr>
              <a:t> 51 </a:t>
            </a:r>
            <a:r>
              <a:rPr lang="en-US" sz="2200" dirty="0" err="1">
                <a:solidFill>
                  <a:schemeClr val="bg1"/>
                </a:solidFill>
              </a:rPr>
              <a:t>Tahun</a:t>
            </a:r>
            <a:r>
              <a:rPr lang="en-US" sz="2200" dirty="0">
                <a:solidFill>
                  <a:schemeClr val="bg1"/>
                </a:solidFill>
              </a:rPr>
              <a:t> 1999 </a:t>
            </a:r>
            <a:r>
              <a:rPr lang="en-US" sz="2200" dirty="0" err="1">
                <a:solidFill>
                  <a:schemeClr val="bg1"/>
                </a:solidFill>
              </a:rPr>
              <a:t>tentang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Penyelenggaraan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Statistik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pPr marL="236538" indent="-236538">
              <a:buNone/>
            </a:pPr>
            <a:r>
              <a:rPr lang="en-US" sz="2200" dirty="0">
                <a:solidFill>
                  <a:schemeClr val="bg1"/>
                </a:solidFill>
              </a:rPr>
              <a:t>4.Peraturan </a:t>
            </a:r>
            <a:r>
              <a:rPr lang="en-US" sz="2200" dirty="0" err="1">
                <a:solidFill>
                  <a:schemeClr val="bg1"/>
                </a:solidFill>
              </a:rPr>
              <a:t>Pemerintah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Republik</a:t>
            </a:r>
            <a:r>
              <a:rPr lang="en-US" sz="2200" dirty="0">
                <a:solidFill>
                  <a:schemeClr val="bg1"/>
                </a:solidFill>
              </a:rPr>
              <a:t> Indonesia </a:t>
            </a:r>
            <a:r>
              <a:rPr lang="en-US" sz="2200" dirty="0" err="1">
                <a:solidFill>
                  <a:schemeClr val="bg1"/>
                </a:solidFill>
              </a:rPr>
              <a:t>Nomor</a:t>
            </a:r>
            <a:r>
              <a:rPr lang="en-US" sz="2200" dirty="0">
                <a:solidFill>
                  <a:schemeClr val="bg1"/>
                </a:solidFill>
              </a:rPr>
              <a:t> 18 </a:t>
            </a:r>
            <a:r>
              <a:rPr lang="en-US" sz="2200" dirty="0" err="1">
                <a:solidFill>
                  <a:schemeClr val="bg1"/>
                </a:solidFill>
              </a:rPr>
              <a:t>Tahun</a:t>
            </a:r>
            <a:r>
              <a:rPr lang="en-US" sz="2200" dirty="0">
                <a:solidFill>
                  <a:schemeClr val="bg1"/>
                </a:solidFill>
              </a:rPr>
              <a:t> 2016 </a:t>
            </a:r>
            <a:r>
              <a:rPr lang="en-US" sz="2200" dirty="0" err="1">
                <a:solidFill>
                  <a:schemeClr val="bg1"/>
                </a:solidFill>
              </a:rPr>
              <a:t>tentang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Perangkat</a:t>
            </a:r>
            <a:r>
              <a:rPr lang="en-US" sz="2200" dirty="0">
                <a:solidFill>
                  <a:schemeClr val="bg1"/>
                </a:solidFill>
              </a:rPr>
              <a:t> Daerah </a:t>
            </a:r>
          </a:p>
          <a:p>
            <a:pPr marL="236538" indent="-236538">
              <a:buNone/>
            </a:pPr>
            <a:r>
              <a:rPr lang="en-US" sz="2200" dirty="0">
                <a:solidFill>
                  <a:schemeClr val="bg1"/>
                </a:solidFill>
              </a:rPr>
              <a:t>5.Peraturan </a:t>
            </a:r>
            <a:r>
              <a:rPr lang="en-US" sz="2200" dirty="0" err="1">
                <a:solidFill>
                  <a:schemeClr val="bg1"/>
                </a:solidFill>
              </a:rPr>
              <a:t>Kepala</a:t>
            </a:r>
            <a:r>
              <a:rPr lang="en-US" sz="2200" dirty="0">
                <a:solidFill>
                  <a:schemeClr val="bg1"/>
                </a:solidFill>
              </a:rPr>
              <a:t> BPS </a:t>
            </a:r>
            <a:r>
              <a:rPr lang="en-US" sz="2200" dirty="0" err="1">
                <a:solidFill>
                  <a:schemeClr val="bg1"/>
                </a:solidFill>
              </a:rPr>
              <a:t>Nomor</a:t>
            </a:r>
            <a:r>
              <a:rPr lang="en-US" sz="2200" dirty="0">
                <a:solidFill>
                  <a:schemeClr val="bg1"/>
                </a:solidFill>
              </a:rPr>
              <a:t> 9 </a:t>
            </a:r>
            <a:r>
              <a:rPr lang="en-US" sz="2200" dirty="0" err="1">
                <a:solidFill>
                  <a:schemeClr val="bg1"/>
                </a:solidFill>
              </a:rPr>
              <a:t>Tahun</a:t>
            </a:r>
            <a:r>
              <a:rPr lang="en-US" sz="2200" dirty="0">
                <a:solidFill>
                  <a:schemeClr val="bg1"/>
                </a:solidFill>
              </a:rPr>
              <a:t> 2009 </a:t>
            </a:r>
            <a:r>
              <a:rPr lang="en-US" sz="2200" dirty="0" err="1">
                <a:solidFill>
                  <a:schemeClr val="bg1"/>
                </a:solidFill>
              </a:rPr>
              <a:t>tentang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Penyelenggaraan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Statistik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Sektoral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oleh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Pemerintah</a:t>
            </a:r>
            <a:r>
              <a:rPr lang="en-US" sz="2200" dirty="0">
                <a:solidFill>
                  <a:schemeClr val="bg1"/>
                </a:solidFill>
              </a:rPr>
              <a:t> Daerah </a:t>
            </a:r>
          </a:p>
          <a:p>
            <a:pPr marL="236538" indent="-236538">
              <a:buNone/>
            </a:pPr>
            <a:r>
              <a:rPr lang="en-US" sz="2200" dirty="0">
                <a:solidFill>
                  <a:schemeClr val="bg1"/>
                </a:solidFill>
              </a:rPr>
              <a:t>6.Keputusan </a:t>
            </a:r>
            <a:r>
              <a:rPr lang="en-US" sz="2200" dirty="0" err="1">
                <a:solidFill>
                  <a:schemeClr val="bg1"/>
                </a:solidFill>
              </a:rPr>
              <a:t>Kepala</a:t>
            </a:r>
            <a:r>
              <a:rPr lang="en-US" sz="2200" dirty="0">
                <a:solidFill>
                  <a:schemeClr val="bg1"/>
                </a:solidFill>
              </a:rPr>
              <a:t> BPS </a:t>
            </a:r>
            <a:r>
              <a:rPr lang="en-US" sz="2200" dirty="0" err="1">
                <a:solidFill>
                  <a:schemeClr val="bg1"/>
                </a:solidFill>
              </a:rPr>
              <a:t>Nomor</a:t>
            </a:r>
            <a:r>
              <a:rPr lang="en-US" sz="2200" dirty="0">
                <a:solidFill>
                  <a:schemeClr val="bg1"/>
                </a:solidFill>
              </a:rPr>
              <a:t> 5 </a:t>
            </a:r>
            <a:r>
              <a:rPr lang="en-US" sz="2200" dirty="0" err="1">
                <a:solidFill>
                  <a:schemeClr val="bg1"/>
                </a:solidFill>
              </a:rPr>
              <a:t>Tahun</a:t>
            </a:r>
            <a:r>
              <a:rPr lang="en-US" sz="2200" dirty="0">
                <a:solidFill>
                  <a:schemeClr val="bg1"/>
                </a:solidFill>
              </a:rPr>
              <a:t> 2000 </a:t>
            </a:r>
            <a:r>
              <a:rPr lang="en-US" sz="2200" dirty="0" err="1">
                <a:solidFill>
                  <a:schemeClr val="bg1"/>
                </a:solidFill>
              </a:rPr>
              <a:t>tentang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Sistem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Statistik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Nasional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pPr marL="236538" indent="-236538">
              <a:buNone/>
            </a:pPr>
            <a:r>
              <a:rPr lang="en-US" sz="2200" dirty="0">
                <a:solidFill>
                  <a:schemeClr val="bg1"/>
                </a:solidFill>
              </a:rPr>
              <a:t>7.Keputusan </a:t>
            </a:r>
            <a:r>
              <a:rPr lang="en-US" sz="2200" dirty="0" err="1">
                <a:solidFill>
                  <a:schemeClr val="bg1"/>
                </a:solidFill>
              </a:rPr>
              <a:t>Kepala</a:t>
            </a:r>
            <a:r>
              <a:rPr lang="en-US" sz="2200" dirty="0">
                <a:solidFill>
                  <a:schemeClr val="bg1"/>
                </a:solidFill>
              </a:rPr>
              <a:t> BPS </a:t>
            </a:r>
            <a:r>
              <a:rPr lang="en-US" sz="2200" dirty="0" err="1">
                <a:solidFill>
                  <a:schemeClr val="bg1"/>
                </a:solidFill>
              </a:rPr>
              <a:t>Nomor</a:t>
            </a:r>
            <a:r>
              <a:rPr lang="en-US" sz="2200" dirty="0">
                <a:solidFill>
                  <a:schemeClr val="bg1"/>
                </a:solidFill>
              </a:rPr>
              <a:t> 6 </a:t>
            </a:r>
            <a:r>
              <a:rPr lang="en-US" sz="2200" dirty="0" err="1">
                <a:solidFill>
                  <a:schemeClr val="bg1"/>
                </a:solidFill>
              </a:rPr>
              <a:t>Tahun</a:t>
            </a:r>
            <a:r>
              <a:rPr lang="en-US" sz="2200" dirty="0">
                <a:solidFill>
                  <a:schemeClr val="bg1"/>
                </a:solidFill>
              </a:rPr>
              <a:t> 2000 </a:t>
            </a:r>
            <a:r>
              <a:rPr lang="en-US" sz="2200" dirty="0" err="1">
                <a:solidFill>
                  <a:schemeClr val="bg1"/>
                </a:solidFill>
              </a:rPr>
              <a:t>tentang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Penyelenggaraan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Statistik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Dasar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pPr marL="236538" indent="-236538">
              <a:buNone/>
            </a:pPr>
            <a:r>
              <a:rPr lang="en-US" sz="2200" dirty="0">
                <a:solidFill>
                  <a:schemeClr val="bg1"/>
                </a:solidFill>
              </a:rPr>
              <a:t>8.Keputusan </a:t>
            </a:r>
            <a:r>
              <a:rPr lang="en-US" sz="2200" dirty="0" err="1">
                <a:solidFill>
                  <a:schemeClr val="bg1"/>
                </a:solidFill>
              </a:rPr>
              <a:t>Kepala</a:t>
            </a:r>
            <a:r>
              <a:rPr lang="en-US" sz="2200" dirty="0">
                <a:solidFill>
                  <a:schemeClr val="bg1"/>
                </a:solidFill>
              </a:rPr>
              <a:t> BPS </a:t>
            </a:r>
            <a:r>
              <a:rPr lang="en-US" sz="2200" dirty="0" err="1">
                <a:solidFill>
                  <a:schemeClr val="bg1"/>
                </a:solidFill>
              </a:rPr>
              <a:t>Nomor</a:t>
            </a:r>
            <a:r>
              <a:rPr lang="en-US" sz="2200" dirty="0">
                <a:solidFill>
                  <a:schemeClr val="bg1"/>
                </a:solidFill>
              </a:rPr>
              <a:t> 7 </a:t>
            </a:r>
            <a:r>
              <a:rPr lang="en-US" sz="2200" dirty="0" err="1">
                <a:solidFill>
                  <a:schemeClr val="bg1"/>
                </a:solidFill>
              </a:rPr>
              <a:t>Tahun</a:t>
            </a:r>
            <a:r>
              <a:rPr lang="en-US" sz="2200" dirty="0">
                <a:solidFill>
                  <a:schemeClr val="bg1"/>
                </a:solidFill>
              </a:rPr>
              <a:t> 2000 </a:t>
            </a:r>
            <a:r>
              <a:rPr lang="en-US" sz="2200" dirty="0" err="1">
                <a:solidFill>
                  <a:schemeClr val="bg1"/>
                </a:solidFill>
              </a:rPr>
              <a:t>tentang</a:t>
            </a:r>
            <a:r>
              <a:rPr lang="en-US" sz="2200" dirty="0">
                <a:solidFill>
                  <a:schemeClr val="bg1"/>
                </a:solidFill>
              </a:rPr>
              <a:t> Tata Cara </a:t>
            </a:r>
            <a:r>
              <a:rPr lang="en-US" sz="2200" dirty="0" err="1">
                <a:solidFill>
                  <a:schemeClr val="bg1"/>
                </a:solidFill>
              </a:rPr>
              <a:t>Penyelenggaraan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Survei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Statistik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Sektoral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pPr marL="236538" indent="-236538">
              <a:buNone/>
            </a:pPr>
            <a:r>
              <a:rPr lang="en-US" sz="2200" dirty="0">
                <a:solidFill>
                  <a:schemeClr val="bg1"/>
                </a:solidFill>
              </a:rPr>
              <a:t>9.Keputusan </a:t>
            </a:r>
            <a:r>
              <a:rPr lang="en-US" sz="2200" dirty="0" err="1">
                <a:solidFill>
                  <a:schemeClr val="bg1"/>
                </a:solidFill>
              </a:rPr>
              <a:t>Kepala</a:t>
            </a:r>
            <a:r>
              <a:rPr lang="en-US" sz="2200" dirty="0">
                <a:solidFill>
                  <a:schemeClr val="bg1"/>
                </a:solidFill>
              </a:rPr>
              <a:t> BPS </a:t>
            </a:r>
            <a:r>
              <a:rPr lang="en-US" sz="2200" dirty="0" err="1">
                <a:solidFill>
                  <a:schemeClr val="bg1"/>
                </a:solidFill>
              </a:rPr>
              <a:t>Nomor</a:t>
            </a:r>
            <a:r>
              <a:rPr lang="en-US" sz="2200" dirty="0">
                <a:solidFill>
                  <a:schemeClr val="bg1"/>
                </a:solidFill>
              </a:rPr>
              <a:t> 8 </a:t>
            </a:r>
            <a:r>
              <a:rPr lang="en-US" sz="2200" dirty="0" err="1">
                <a:solidFill>
                  <a:schemeClr val="bg1"/>
                </a:solidFill>
              </a:rPr>
              <a:t>Tahun</a:t>
            </a:r>
            <a:r>
              <a:rPr lang="en-US" sz="2200" dirty="0">
                <a:solidFill>
                  <a:schemeClr val="bg1"/>
                </a:solidFill>
              </a:rPr>
              <a:t> 2000 </a:t>
            </a:r>
            <a:r>
              <a:rPr lang="en-US" sz="2200" dirty="0" err="1">
                <a:solidFill>
                  <a:schemeClr val="bg1"/>
                </a:solidFill>
              </a:rPr>
              <a:t>tentang</a:t>
            </a:r>
            <a:r>
              <a:rPr lang="en-US" sz="2200" dirty="0">
                <a:solidFill>
                  <a:schemeClr val="bg1"/>
                </a:solidFill>
              </a:rPr>
              <a:t> Tata Cara </a:t>
            </a:r>
            <a:r>
              <a:rPr lang="en-US" sz="2200" dirty="0" err="1">
                <a:solidFill>
                  <a:schemeClr val="bg1"/>
                </a:solidFill>
              </a:rPr>
              <a:t>Pemberitahuan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Sinopsis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Survei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Statistik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Khusus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45" y="0"/>
            <a:ext cx="2034155" cy="144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13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520504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8288"/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5205045" y="-66101"/>
            <a:ext cx="6986955" cy="6924101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F6E4601-DEF3-4242-90F7-C1C53A792B68}"/>
              </a:ext>
            </a:extLst>
          </p:cNvPr>
          <p:cNvSpPr/>
          <p:nvPr/>
        </p:nvSpPr>
        <p:spPr>
          <a:xfrm>
            <a:off x="345780" y="661548"/>
            <a:ext cx="43701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12D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Tiga</a:t>
            </a:r>
            <a:r>
              <a:rPr lang="en-US" sz="4400" b="1" dirty="0" smtClean="0">
                <a:solidFill>
                  <a:srgbClr val="012D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12D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Jenis</a:t>
            </a:r>
            <a:r>
              <a:rPr lang="en-US" sz="4400" b="1" dirty="0" smtClean="0">
                <a:solidFill>
                  <a:srgbClr val="012D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12D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Statistik</a:t>
            </a:r>
            <a:endParaRPr lang="id-ID" sz="4400" b="1" dirty="0">
              <a:solidFill>
                <a:srgbClr val="012D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64">
            <a:extLst>
              <a:ext uri="{FF2B5EF4-FFF2-40B4-BE49-F238E27FC236}">
                <a16:creationId xmlns="" xmlns:a16="http://schemas.microsoft.com/office/drawing/2014/main" id="{E0ABEA85-1205-45BB-99EF-50E2C2553A48}"/>
              </a:ext>
            </a:extLst>
          </p:cNvPr>
          <p:cNvGrpSpPr>
            <a:grpSpLocks/>
          </p:cNvGrpSpPr>
          <p:nvPr/>
        </p:nvGrpSpPr>
        <p:grpSpPr bwMode="auto">
          <a:xfrm>
            <a:off x="474012" y="2087771"/>
            <a:ext cx="4116911" cy="3929549"/>
            <a:chOff x="3832225" y="1819275"/>
            <a:chExt cx="1409700" cy="1414463"/>
          </a:xfrm>
        </p:grpSpPr>
        <p:sp>
          <p:nvSpPr>
            <p:cNvPr id="15" name="Freeform 7">
              <a:hlinkClick r:id="" action="ppaction://noaction"/>
              <a:extLst>
                <a:ext uri="{FF2B5EF4-FFF2-40B4-BE49-F238E27FC236}">
                  <a16:creationId xmlns="" xmlns:a16="http://schemas.microsoft.com/office/drawing/2014/main" id="{C59FD3C3-F892-4539-9D90-2AA0A334B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1819275"/>
              <a:ext cx="681038" cy="784225"/>
            </a:xfrm>
            <a:custGeom>
              <a:avLst/>
              <a:gdLst>
                <a:gd name="T0" fmla="*/ 341313 w 429"/>
                <a:gd name="T1" fmla="*/ 0 h 494"/>
                <a:gd name="T2" fmla="*/ 681038 w 429"/>
                <a:gd name="T3" fmla="*/ 195263 h 494"/>
                <a:gd name="T4" fmla="*/ 681038 w 429"/>
                <a:gd name="T5" fmla="*/ 588963 h 494"/>
                <a:gd name="T6" fmla="*/ 341313 w 429"/>
                <a:gd name="T7" fmla="*/ 784225 h 494"/>
                <a:gd name="T8" fmla="*/ 0 w 429"/>
                <a:gd name="T9" fmla="*/ 588963 h 494"/>
                <a:gd name="T10" fmla="*/ 0 w 429"/>
                <a:gd name="T11" fmla="*/ 195263 h 494"/>
                <a:gd name="T12" fmla="*/ 341313 w 429"/>
                <a:gd name="T13" fmla="*/ 0 h 494"/>
                <a:gd name="T14" fmla="*/ 341313 w 429"/>
                <a:gd name="T15" fmla="*/ 0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9"/>
                <a:gd name="T25" fmla="*/ 0 h 494"/>
                <a:gd name="T26" fmla="*/ 429 w 429"/>
                <a:gd name="T27" fmla="*/ 494 h 4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9" h="494">
                  <a:moveTo>
                    <a:pt x="215" y="0"/>
                  </a:moveTo>
                  <a:lnTo>
                    <a:pt x="429" y="123"/>
                  </a:lnTo>
                  <a:lnTo>
                    <a:pt x="429" y="371"/>
                  </a:lnTo>
                  <a:lnTo>
                    <a:pt x="215" y="494"/>
                  </a:lnTo>
                  <a:lnTo>
                    <a:pt x="0" y="371"/>
                  </a:lnTo>
                  <a:lnTo>
                    <a:pt x="0" y="12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84A1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D616A5C7-27BF-4757-BFAA-8F7BC4D5B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2275" y="1860550"/>
              <a:ext cx="608013" cy="701675"/>
            </a:xfrm>
            <a:custGeom>
              <a:avLst/>
              <a:gdLst>
                <a:gd name="T0" fmla="*/ 304800 w 383"/>
                <a:gd name="T1" fmla="*/ 0 h 442"/>
                <a:gd name="T2" fmla="*/ 608013 w 383"/>
                <a:gd name="T3" fmla="*/ 177800 h 442"/>
                <a:gd name="T4" fmla="*/ 608013 w 383"/>
                <a:gd name="T5" fmla="*/ 525463 h 442"/>
                <a:gd name="T6" fmla="*/ 304800 w 383"/>
                <a:gd name="T7" fmla="*/ 701675 h 442"/>
                <a:gd name="T8" fmla="*/ 0 w 383"/>
                <a:gd name="T9" fmla="*/ 525463 h 442"/>
                <a:gd name="T10" fmla="*/ 0 w 383"/>
                <a:gd name="T11" fmla="*/ 177800 h 442"/>
                <a:gd name="T12" fmla="*/ 304800 w 383"/>
                <a:gd name="T13" fmla="*/ 0 h 442"/>
                <a:gd name="T14" fmla="*/ 304800 w 383"/>
                <a:gd name="T15" fmla="*/ 0 h 442"/>
                <a:gd name="T16" fmla="*/ 304800 w 383"/>
                <a:gd name="T17" fmla="*/ 12700 h 442"/>
                <a:gd name="T18" fmla="*/ 596900 w 383"/>
                <a:gd name="T19" fmla="*/ 180975 h 442"/>
                <a:gd name="T20" fmla="*/ 596900 w 383"/>
                <a:gd name="T21" fmla="*/ 522288 h 442"/>
                <a:gd name="T22" fmla="*/ 304800 w 383"/>
                <a:gd name="T23" fmla="*/ 690563 h 442"/>
                <a:gd name="T24" fmla="*/ 11113 w 383"/>
                <a:gd name="T25" fmla="*/ 522288 h 442"/>
                <a:gd name="T26" fmla="*/ 11113 w 383"/>
                <a:gd name="T27" fmla="*/ 180975 h 442"/>
                <a:gd name="T28" fmla="*/ 304800 w 383"/>
                <a:gd name="T29" fmla="*/ 12700 h 442"/>
                <a:gd name="T30" fmla="*/ 304800 w 383"/>
                <a:gd name="T31" fmla="*/ 12700 h 4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3"/>
                <a:gd name="T49" fmla="*/ 0 h 442"/>
                <a:gd name="T50" fmla="*/ 383 w 383"/>
                <a:gd name="T51" fmla="*/ 442 h 4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3" h="442">
                  <a:moveTo>
                    <a:pt x="192" y="0"/>
                  </a:moveTo>
                  <a:lnTo>
                    <a:pt x="383" y="112"/>
                  </a:lnTo>
                  <a:lnTo>
                    <a:pt x="383" y="331"/>
                  </a:lnTo>
                  <a:lnTo>
                    <a:pt x="192" y="442"/>
                  </a:lnTo>
                  <a:lnTo>
                    <a:pt x="0" y="331"/>
                  </a:lnTo>
                  <a:lnTo>
                    <a:pt x="0" y="112"/>
                  </a:lnTo>
                  <a:lnTo>
                    <a:pt x="192" y="0"/>
                  </a:lnTo>
                  <a:close/>
                  <a:moveTo>
                    <a:pt x="192" y="8"/>
                  </a:moveTo>
                  <a:lnTo>
                    <a:pt x="376" y="114"/>
                  </a:lnTo>
                  <a:lnTo>
                    <a:pt x="376" y="329"/>
                  </a:lnTo>
                  <a:lnTo>
                    <a:pt x="192" y="435"/>
                  </a:lnTo>
                  <a:lnTo>
                    <a:pt x="7" y="329"/>
                  </a:lnTo>
                  <a:lnTo>
                    <a:pt x="7" y="114"/>
                  </a:lnTo>
                  <a:lnTo>
                    <a:pt x="19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7" name="Freeform 13">
              <a:hlinkClick r:id="" action="ppaction://noaction"/>
              <a:extLst>
                <a:ext uri="{FF2B5EF4-FFF2-40B4-BE49-F238E27FC236}">
                  <a16:creationId xmlns="" xmlns:a16="http://schemas.microsoft.com/office/drawing/2014/main" id="{F3330CC4-87F7-497E-AD32-9B53A42C9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449513"/>
              <a:ext cx="677863" cy="784225"/>
            </a:xfrm>
            <a:custGeom>
              <a:avLst/>
              <a:gdLst>
                <a:gd name="T0" fmla="*/ 339725 w 427"/>
                <a:gd name="T1" fmla="*/ 0 h 494"/>
                <a:gd name="T2" fmla="*/ 677863 w 427"/>
                <a:gd name="T3" fmla="*/ 195263 h 494"/>
                <a:gd name="T4" fmla="*/ 677863 w 427"/>
                <a:gd name="T5" fmla="*/ 588963 h 494"/>
                <a:gd name="T6" fmla="*/ 339725 w 427"/>
                <a:gd name="T7" fmla="*/ 784225 h 494"/>
                <a:gd name="T8" fmla="*/ 0 w 427"/>
                <a:gd name="T9" fmla="*/ 588963 h 494"/>
                <a:gd name="T10" fmla="*/ 0 w 427"/>
                <a:gd name="T11" fmla="*/ 195263 h 494"/>
                <a:gd name="T12" fmla="*/ 339725 w 427"/>
                <a:gd name="T13" fmla="*/ 0 h 494"/>
                <a:gd name="T14" fmla="*/ 339725 w 427"/>
                <a:gd name="T15" fmla="*/ 0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7"/>
                <a:gd name="T25" fmla="*/ 0 h 494"/>
                <a:gd name="T26" fmla="*/ 427 w 427"/>
                <a:gd name="T27" fmla="*/ 494 h 4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7" h="494">
                  <a:moveTo>
                    <a:pt x="214" y="0"/>
                  </a:moveTo>
                  <a:lnTo>
                    <a:pt x="427" y="123"/>
                  </a:lnTo>
                  <a:lnTo>
                    <a:pt x="427" y="371"/>
                  </a:lnTo>
                  <a:lnTo>
                    <a:pt x="214" y="494"/>
                  </a:lnTo>
                  <a:lnTo>
                    <a:pt x="0" y="371"/>
                  </a:lnTo>
                  <a:lnTo>
                    <a:pt x="0" y="12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899C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EFAE4931-68D7-484D-A2B9-A2BB7AD24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8738" y="2490788"/>
              <a:ext cx="603250" cy="701675"/>
            </a:xfrm>
            <a:custGeom>
              <a:avLst/>
              <a:gdLst>
                <a:gd name="T0" fmla="*/ 303212 w 380"/>
                <a:gd name="T1" fmla="*/ 0 h 442"/>
                <a:gd name="T2" fmla="*/ 603250 w 380"/>
                <a:gd name="T3" fmla="*/ 176212 h 442"/>
                <a:gd name="T4" fmla="*/ 603250 w 380"/>
                <a:gd name="T5" fmla="*/ 525463 h 442"/>
                <a:gd name="T6" fmla="*/ 303212 w 380"/>
                <a:gd name="T7" fmla="*/ 701675 h 442"/>
                <a:gd name="T8" fmla="*/ 0 w 380"/>
                <a:gd name="T9" fmla="*/ 525463 h 442"/>
                <a:gd name="T10" fmla="*/ 0 w 380"/>
                <a:gd name="T11" fmla="*/ 176212 h 442"/>
                <a:gd name="T12" fmla="*/ 303212 w 380"/>
                <a:gd name="T13" fmla="*/ 0 h 442"/>
                <a:gd name="T14" fmla="*/ 303212 w 380"/>
                <a:gd name="T15" fmla="*/ 0 h 442"/>
                <a:gd name="T16" fmla="*/ 303212 w 380"/>
                <a:gd name="T17" fmla="*/ 12700 h 442"/>
                <a:gd name="T18" fmla="*/ 596900 w 380"/>
                <a:gd name="T19" fmla="*/ 180975 h 442"/>
                <a:gd name="T20" fmla="*/ 596900 w 380"/>
                <a:gd name="T21" fmla="*/ 522288 h 442"/>
                <a:gd name="T22" fmla="*/ 303212 w 380"/>
                <a:gd name="T23" fmla="*/ 690563 h 442"/>
                <a:gd name="T24" fmla="*/ 7938 w 380"/>
                <a:gd name="T25" fmla="*/ 522288 h 442"/>
                <a:gd name="T26" fmla="*/ 7938 w 380"/>
                <a:gd name="T27" fmla="*/ 180975 h 442"/>
                <a:gd name="T28" fmla="*/ 303212 w 380"/>
                <a:gd name="T29" fmla="*/ 12700 h 442"/>
                <a:gd name="T30" fmla="*/ 303212 w 380"/>
                <a:gd name="T31" fmla="*/ 12700 h 4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0"/>
                <a:gd name="T49" fmla="*/ 0 h 442"/>
                <a:gd name="T50" fmla="*/ 380 w 380"/>
                <a:gd name="T51" fmla="*/ 442 h 4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0" h="442">
                  <a:moveTo>
                    <a:pt x="191" y="0"/>
                  </a:moveTo>
                  <a:lnTo>
                    <a:pt x="380" y="111"/>
                  </a:lnTo>
                  <a:lnTo>
                    <a:pt x="380" y="331"/>
                  </a:lnTo>
                  <a:lnTo>
                    <a:pt x="191" y="442"/>
                  </a:lnTo>
                  <a:lnTo>
                    <a:pt x="0" y="331"/>
                  </a:lnTo>
                  <a:lnTo>
                    <a:pt x="0" y="111"/>
                  </a:lnTo>
                  <a:lnTo>
                    <a:pt x="191" y="0"/>
                  </a:lnTo>
                  <a:close/>
                  <a:moveTo>
                    <a:pt x="191" y="8"/>
                  </a:moveTo>
                  <a:lnTo>
                    <a:pt x="376" y="114"/>
                  </a:lnTo>
                  <a:lnTo>
                    <a:pt x="376" y="329"/>
                  </a:lnTo>
                  <a:lnTo>
                    <a:pt x="191" y="435"/>
                  </a:lnTo>
                  <a:lnTo>
                    <a:pt x="5" y="329"/>
                  </a:lnTo>
                  <a:lnTo>
                    <a:pt x="5" y="114"/>
                  </a:lnTo>
                  <a:lnTo>
                    <a:pt x="19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9" name="Freeform 19">
              <a:hlinkClick r:id="" action="ppaction://noaction"/>
              <a:extLst>
                <a:ext uri="{FF2B5EF4-FFF2-40B4-BE49-F238E27FC236}">
                  <a16:creationId xmlns="" xmlns:a16="http://schemas.microsoft.com/office/drawing/2014/main" id="{F762991A-0D3F-40EC-9284-1E0BA6BFD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5" y="2449513"/>
              <a:ext cx="679450" cy="784225"/>
            </a:xfrm>
            <a:custGeom>
              <a:avLst/>
              <a:gdLst>
                <a:gd name="T0" fmla="*/ 338138 w 428"/>
                <a:gd name="T1" fmla="*/ 0 h 494"/>
                <a:gd name="T2" fmla="*/ 679450 w 428"/>
                <a:gd name="T3" fmla="*/ 195263 h 494"/>
                <a:gd name="T4" fmla="*/ 679450 w 428"/>
                <a:gd name="T5" fmla="*/ 588963 h 494"/>
                <a:gd name="T6" fmla="*/ 338138 w 428"/>
                <a:gd name="T7" fmla="*/ 784225 h 494"/>
                <a:gd name="T8" fmla="*/ 0 w 428"/>
                <a:gd name="T9" fmla="*/ 588963 h 494"/>
                <a:gd name="T10" fmla="*/ 0 w 428"/>
                <a:gd name="T11" fmla="*/ 195263 h 494"/>
                <a:gd name="T12" fmla="*/ 338138 w 428"/>
                <a:gd name="T13" fmla="*/ 0 h 494"/>
                <a:gd name="T14" fmla="*/ 338138 w 428"/>
                <a:gd name="T15" fmla="*/ 0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8"/>
                <a:gd name="T25" fmla="*/ 0 h 494"/>
                <a:gd name="T26" fmla="*/ 428 w 428"/>
                <a:gd name="T27" fmla="*/ 494 h 4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8" h="494">
                  <a:moveTo>
                    <a:pt x="213" y="0"/>
                  </a:moveTo>
                  <a:lnTo>
                    <a:pt x="428" y="123"/>
                  </a:lnTo>
                  <a:lnTo>
                    <a:pt x="428" y="371"/>
                  </a:lnTo>
                  <a:lnTo>
                    <a:pt x="213" y="494"/>
                  </a:lnTo>
                  <a:lnTo>
                    <a:pt x="0" y="371"/>
                  </a:lnTo>
                  <a:lnTo>
                    <a:pt x="0" y="1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CB5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="" xmlns:a16="http://schemas.microsoft.com/office/drawing/2014/main" id="{9E34C25B-86AF-4558-97D3-8A5F94758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813" y="2490788"/>
              <a:ext cx="608013" cy="701675"/>
            </a:xfrm>
            <a:custGeom>
              <a:avLst/>
              <a:gdLst>
                <a:gd name="T0" fmla="*/ 304800 w 383"/>
                <a:gd name="T1" fmla="*/ 0 h 442"/>
                <a:gd name="T2" fmla="*/ 608013 w 383"/>
                <a:gd name="T3" fmla="*/ 176212 h 442"/>
                <a:gd name="T4" fmla="*/ 608013 w 383"/>
                <a:gd name="T5" fmla="*/ 525463 h 442"/>
                <a:gd name="T6" fmla="*/ 304800 w 383"/>
                <a:gd name="T7" fmla="*/ 701675 h 442"/>
                <a:gd name="T8" fmla="*/ 0 w 383"/>
                <a:gd name="T9" fmla="*/ 525463 h 442"/>
                <a:gd name="T10" fmla="*/ 0 w 383"/>
                <a:gd name="T11" fmla="*/ 176212 h 442"/>
                <a:gd name="T12" fmla="*/ 304800 w 383"/>
                <a:gd name="T13" fmla="*/ 0 h 442"/>
                <a:gd name="T14" fmla="*/ 304800 w 383"/>
                <a:gd name="T15" fmla="*/ 0 h 442"/>
                <a:gd name="T16" fmla="*/ 304800 w 383"/>
                <a:gd name="T17" fmla="*/ 12700 h 442"/>
                <a:gd name="T18" fmla="*/ 600075 w 383"/>
                <a:gd name="T19" fmla="*/ 180975 h 442"/>
                <a:gd name="T20" fmla="*/ 600075 w 383"/>
                <a:gd name="T21" fmla="*/ 522288 h 442"/>
                <a:gd name="T22" fmla="*/ 304800 w 383"/>
                <a:gd name="T23" fmla="*/ 690563 h 442"/>
                <a:gd name="T24" fmla="*/ 11113 w 383"/>
                <a:gd name="T25" fmla="*/ 522288 h 442"/>
                <a:gd name="T26" fmla="*/ 11113 w 383"/>
                <a:gd name="T27" fmla="*/ 180975 h 442"/>
                <a:gd name="T28" fmla="*/ 304800 w 383"/>
                <a:gd name="T29" fmla="*/ 12700 h 442"/>
                <a:gd name="T30" fmla="*/ 304800 w 383"/>
                <a:gd name="T31" fmla="*/ 12700 h 4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3"/>
                <a:gd name="T49" fmla="*/ 0 h 442"/>
                <a:gd name="T50" fmla="*/ 383 w 383"/>
                <a:gd name="T51" fmla="*/ 442 h 4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3" h="442">
                  <a:moveTo>
                    <a:pt x="192" y="0"/>
                  </a:moveTo>
                  <a:lnTo>
                    <a:pt x="383" y="111"/>
                  </a:lnTo>
                  <a:lnTo>
                    <a:pt x="383" y="331"/>
                  </a:lnTo>
                  <a:lnTo>
                    <a:pt x="192" y="442"/>
                  </a:lnTo>
                  <a:lnTo>
                    <a:pt x="0" y="331"/>
                  </a:lnTo>
                  <a:lnTo>
                    <a:pt x="0" y="111"/>
                  </a:lnTo>
                  <a:lnTo>
                    <a:pt x="192" y="0"/>
                  </a:lnTo>
                  <a:close/>
                  <a:moveTo>
                    <a:pt x="192" y="8"/>
                  </a:moveTo>
                  <a:lnTo>
                    <a:pt x="378" y="114"/>
                  </a:lnTo>
                  <a:lnTo>
                    <a:pt x="378" y="329"/>
                  </a:lnTo>
                  <a:lnTo>
                    <a:pt x="192" y="435"/>
                  </a:lnTo>
                  <a:lnTo>
                    <a:pt x="7" y="329"/>
                  </a:lnTo>
                  <a:lnTo>
                    <a:pt x="7" y="114"/>
                  </a:lnTo>
                  <a:lnTo>
                    <a:pt x="19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</p:grpSp>
      <p:sp>
        <p:nvSpPr>
          <p:cNvPr id="21" name="TextBox 65">
            <a:hlinkClick r:id="" action="ppaction://noaction"/>
            <a:extLst>
              <a:ext uri="{FF2B5EF4-FFF2-40B4-BE49-F238E27FC236}">
                <a16:creationId xmlns="" xmlns:a16="http://schemas.microsoft.com/office/drawing/2014/main" id="{1116DB81-DD41-42AD-A3E5-735D0161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1" y="2766880"/>
            <a:ext cx="168211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+mn-lt"/>
                <a:ea typeface="微软雅黑" pitchFamily="34" charset="-122"/>
              </a:rPr>
              <a:t>STATISTIK </a:t>
            </a:r>
          </a:p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+mn-lt"/>
                <a:ea typeface="微软雅黑" pitchFamily="34" charset="-122"/>
              </a:rPr>
              <a:t>DASAR</a:t>
            </a:r>
            <a:endParaRPr lang="zh-CN" altLang="en-US" sz="2600" b="1" dirty="0">
              <a:solidFill>
                <a:schemeClr val="bg1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2" name="TextBox 50">
            <a:hlinkClick r:id="" action="ppaction://noaction"/>
            <a:extLst>
              <a:ext uri="{FF2B5EF4-FFF2-40B4-BE49-F238E27FC236}">
                <a16:creationId xmlns="" xmlns:a16="http://schemas.microsoft.com/office/drawing/2014/main" id="{0215BC55-B0D9-4001-8454-3ACAC2D53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11" y="4481711"/>
            <a:ext cx="17114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+mn-lt"/>
                <a:ea typeface="微软雅黑" pitchFamily="34" charset="-122"/>
              </a:rPr>
              <a:t>STATISTIK</a:t>
            </a:r>
          </a:p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+mn-lt"/>
                <a:ea typeface="微软雅黑" pitchFamily="34" charset="-122"/>
              </a:rPr>
              <a:t>SEKTORAL</a:t>
            </a:r>
            <a:endParaRPr lang="zh-CN" altLang="en-US" sz="2600" b="1" dirty="0">
              <a:solidFill>
                <a:schemeClr val="bg1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3" name="TextBox 53">
            <a:hlinkClick r:id="" action="ppaction://noaction"/>
            <a:extLst>
              <a:ext uri="{FF2B5EF4-FFF2-40B4-BE49-F238E27FC236}">
                <a16:creationId xmlns="" xmlns:a16="http://schemas.microsoft.com/office/drawing/2014/main" id="{8395A186-E294-4BE8-96BF-445EC6BA2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35" y="4481707"/>
            <a:ext cx="168211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+mn-lt"/>
                <a:ea typeface="微软雅黑" pitchFamily="34" charset="-122"/>
              </a:rPr>
              <a:t>STATISTIK </a:t>
            </a:r>
          </a:p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+mn-lt"/>
                <a:ea typeface="微软雅黑" pitchFamily="34" charset="-122"/>
              </a:rPr>
              <a:t>KHUSUS</a:t>
            </a:r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430228" y="1452302"/>
            <a:ext cx="3934599" cy="56673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1800" dirty="0" err="1" smtClean="0">
                <a:latin typeface="+mn-lt"/>
                <a:cs typeface="Myriad Arabic" panose="01010101010101010101" pitchFamily="50" charset="-78"/>
              </a:rPr>
              <a:t>Berdasarkan</a:t>
            </a:r>
            <a:r>
              <a:rPr lang="en-US" sz="1800" dirty="0" smtClean="0">
                <a:latin typeface="+mn-lt"/>
                <a:cs typeface="Myriad Arabic" panose="01010101010101010101" pitchFamily="50" charset="-78"/>
              </a:rPr>
              <a:t>  </a:t>
            </a:r>
            <a:r>
              <a:rPr lang="en-US" sz="1800" dirty="0">
                <a:latin typeface="+mn-lt"/>
                <a:cs typeface="Myriad Arabic" panose="01010101010101010101" pitchFamily="50" charset="-78"/>
              </a:rPr>
              <a:t>UU </a:t>
            </a:r>
            <a:r>
              <a:rPr lang="en-US" sz="1800" dirty="0" err="1">
                <a:latin typeface="+mn-lt"/>
                <a:cs typeface="Myriad Arabic" panose="01010101010101010101" pitchFamily="50" charset="-78"/>
              </a:rPr>
              <a:t>Nomor</a:t>
            </a:r>
            <a:r>
              <a:rPr lang="en-US" sz="1800" dirty="0">
                <a:latin typeface="+mn-lt"/>
                <a:cs typeface="Myriad Arabic" panose="01010101010101010101" pitchFamily="50" charset="-78"/>
              </a:rPr>
              <a:t> 16 </a:t>
            </a:r>
            <a:r>
              <a:rPr lang="en-US" sz="1800" dirty="0" err="1">
                <a:latin typeface="+mn-lt"/>
                <a:cs typeface="Myriad Arabic" panose="01010101010101010101" pitchFamily="50" charset="-78"/>
              </a:rPr>
              <a:t>Tahun</a:t>
            </a:r>
            <a:r>
              <a:rPr lang="en-US" sz="1800" dirty="0">
                <a:latin typeface="+mn-lt"/>
                <a:cs typeface="Myriad Arabic" panose="01010101010101010101" pitchFamily="50" charset="-78"/>
              </a:rPr>
              <a:t> 1997 </a:t>
            </a:r>
            <a:r>
              <a:rPr lang="en-US" sz="1800" dirty="0" err="1">
                <a:latin typeface="+mn-lt"/>
                <a:cs typeface="Myriad Arabic" panose="01010101010101010101" pitchFamily="50" charset="-78"/>
              </a:rPr>
              <a:t>Tentang</a:t>
            </a:r>
            <a:r>
              <a:rPr lang="en-US" sz="1800" dirty="0">
                <a:latin typeface="+mn-lt"/>
                <a:cs typeface="Myriad Arabic" panose="01010101010101010101" pitchFamily="50" charset="-78"/>
              </a:rPr>
              <a:t> </a:t>
            </a:r>
            <a:r>
              <a:rPr lang="en-US" sz="1800" dirty="0" err="1">
                <a:latin typeface="+mn-lt"/>
                <a:cs typeface="Myriad Arabic" panose="01010101010101010101" pitchFamily="50" charset="-78"/>
              </a:rPr>
              <a:t>Statistik</a:t>
            </a:r>
            <a:endParaRPr lang="en-US" dirty="0">
              <a:latin typeface="+mn-lt"/>
              <a:cs typeface="Myriad Arabic" panose="01010101010101010101" pitchFamily="50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75023" y="313524"/>
            <a:ext cx="6096000" cy="70480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  <a:latin typeface="+mj-lt"/>
              </a:rPr>
              <a:t>STATISTIK DASAR</a:t>
            </a:r>
            <a:r>
              <a:rPr lang="id-ID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adalah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statistik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pemanfaatannya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ditujukan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keperluan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bersifat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luas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baik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bagi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pemerintah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maupun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yang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memiliki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ciri-ciri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lintas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sektoral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berskala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nasional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makro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yang</a:t>
            </a:r>
          </a:p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penyelenggaraannya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menjadi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tanggung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jawab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Badan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id-ID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id-ID" sz="2400" b="1" dirty="0" smtClean="0">
                <a:solidFill>
                  <a:schemeClr val="bg1"/>
                </a:solidFill>
                <a:latin typeface="+mj-lt"/>
              </a:rPr>
              <a:t>STATISTIK SEKTORAL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adalah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statistik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pemanfaatannya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ditujukan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memenuhi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kebutuhan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instansi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tertentu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rangka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penyelenggaraan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tugas-tugas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pemerintahan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pembangunan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merupakan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tugas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pokok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instansi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bersangkutan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id-ID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id-ID" sz="2400" b="1" dirty="0" smtClean="0">
                <a:solidFill>
                  <a:schemeClr val="bg1"/>
                </a:solidFill>
                <a:latin typeface="+mj-lt"/>
              </a:rPr>
              <a:t>STATISTIK KHUSUS</a:t>
            </a:r>
            <a:r>
              <a:rPr lang="id-ID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adalah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statistik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pemanfaatannya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ditujuan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memenuhi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kebutuhan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spesifik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dunia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usaha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pendidikan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sosial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budaya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kepentingan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lain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kehidupan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yang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penyelenggaraannya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dilakukan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oleh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lembaga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organisasi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perorangan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atau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unsur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lainnya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9455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0" y="-66101"/>
            <a:ext cx="12192000" cy="6924101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 smtClean="0"/>
          </a:p>
          <a:p>
            <a:pPr algn="ctr"/>
            <a:endParaRPr lang="id-ID" sz="4000" dirty="0" smtClean="0"/>
          </a:p>
          <a:p>
            <a:pPr algn="ctr"/>
            <a:r>
              <a:rPr lang="id-ID" sz="4000" dirty="0" smtClean="0"/>
              <a:t>MEMBANGUN STATISTIK SEKTORAL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00" y="531952"/>
            <a:ext cx="2034155" cy="144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43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Title 5"/>
          <p:cNvSpPr txBox="1">
            <a:spLocks/>
          </p:cNvSpPr>
          <p:nvPr/>
        </p:nvSpPr>
        <p:spPr>
          <a:xfrm>
            <a:off x="939875" y="308318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Kebutuhan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Data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Sektoral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1" name="Title 2"/>
          <p:cNvSpPr txBox="1">
            <a:spLocks/>
          </p:cNvSpPr>
          <p:nvPr/>
        </p:nvSpPr>
        <p:spPr bwMode="gray">
          <a:xfrm>
            <a:off x="1066800" y="3505200"/>
            <a:ext cx="10080000" cy="1260000"/>
          </a:xfrm>
          <a:prstGeom prst="rect">
            <a:avLst/>
          </a:prstGeom>
          <a:solidFill>
            <a:srgbClr val="00AEE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2400" b="0" cap="none" dirty="0" err="1" smtClean="0">
                <a:latin typeface="Myriad Pro" panose="020B0503030403020204" pitchFamily="34" charset="0"/>
              </a:rPr>
              <a:t>Setiap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institusi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pemerintah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memiliki</a:t>
            </a:r>
            <a:r>
              <a:rPr lang="en-US" sz="2400" b="0" cap="none" dirty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kekhasan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dalam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ragam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data</a:t>
            </a:r>
            <a:endParaRPr lang="en-US" sz="2400" b="0" cap="none" dirty="0">
              <a:latin typeface="Myriad Pro" panose="020B0503030403020204" pitchFamily="34" charset="0"/>
            </a:endParaRPr>
          </a:p>
        </p:txBody>
      </p:sp>
      <p:sp>
        <p:nvSpPr>
          <p:cNvPr id="32" name="Title 2"/>
          <p:cNvSpPr txBox="1">
            <a:spLocks/>
          </p:cNvSpPr>
          <p:nvPr/>
        </p:nvSpPr>
        <p:spPr bwMode="gray">
          <a:xfrm>
            <a:off x="1083733" y="4970100"/>
            <a:ext cx="10080000" cy="1260000"/>
          </a:xfrm>
          <a:prstGeom prst="rect">
            <a:avLst/>
          </a:prstGeom>
          <a:solidFill>
            <a:srgbClr val="5FBF2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2400" b="0" cap="none" dirty="0" err="1" smtClean="0">
                <a:latin typeface="Myriad Pro" panose="020B0503030403020204" pitchFamily="34" charset="0"/>
              </a:rPr>
              <a:t>Setiap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institusi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memiliki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pendekatan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dalam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penyediaan</a:t>
            </a:r>
            <a:endParaRPr lang="en-US" sz="2400" b="0" cap="none" dirty="0" smtClean="0">
              <a:latin typeface="Myriad Pro" panose="020B0503030403020204" pitchFamily="34" charset="0"/>
            </a:endParaRPr>
          </a:p>
          <a:p>
            <a:pPr algn="ctr">
              <a:defRPr/>
            </a:pPr>
            <a:r>
              <a:rPr lang="en-US" sz="2400" b="0" cap="none" dirty="0" smtClean="0">
                <a:latin typeface="Myriad Pro" panose="020B0503030403020204" pitchFamily="34" charset="0"/>
              </a:rPr>
              <a:t>data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dan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informasi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untuk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perencanaannya</a:t>
            </a:r>
            <a:endParaRPr lang="en-US" sz="2400" b="0" cap="none" dirty="0">
              <a:latin typeface="Myriad Pro" panose="020B0503030403020204" pitchFamily="34" charset="0"/>
            </a:endParaRPr>
          </a:p>
        </p:txBody>
      </p:sp>
      <p:sp>
        <p:nvSpPr>
          <p:cNvPr id="33" name="Title 2"/>
          <p:cNvSpPr txBox="1">
            <a:spLocks/>
          </p:cNvSpPr>
          <p:nvPr/>
        </p:nvSpPr>
        <p:spPr bwMode="gray">
          <a:xfrm>
            <a:off x="1066800" y="2040300"/>
            <a:ext cx="10080000" cy="1260000"/>
          </a:xfrm>
          <a:prstGeom prst="rect">
            <a:avLst/>
          </a:prstGeom>
          <a:solidFill>
            <a:srgbClr val="FF97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rgbClr val="C00000"/>
                </a:solidFill>
                <a:latin typeface="Myriad Pro" panose="020B0503030403020204" pitchFamily="34" charset="0"/>
              </a:rPr>
              <a:t>TIDAK SEMUA DATA DAPAT DIPENUHI OLEH </a:t>
            </a:r>
            <a:r>
              <a:rPr lang="en-US" sz="2400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BPS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 </a:t>
            </a:r>
            <a:r>
              <a:rPr lang="en-US" sz="2400" b="0" dirty="0" smtClean="0">
                <a:latin typeface="Myriad Pro" panose="020B0503030403020204" pitchFamily="34" charset="0"/>
              </a:rPr>
              <a:t>“</a:t>
            </a:r>
            <a:r>
              <a:rPr lang="en-US" sz="2400" b="0" cap="none" dirty="0" smtClean="0">
                <a:latin typeface="Myriad Pro" panose="020B0503030403020204" pitchFamily="34" charset="0"/>
              </a:rPr>
              <a:t>BPS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fokus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pada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statistik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dasar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yang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bersifat</a:t>
            </a:r>
            <a:r>
              <a:rPr lang="en-US" sz="2400" b="0" cap="none" dirty="0" smtClean="0">
                <a:latin typeface="Myriad Pro" panose="020B0503030403020204" pitchFamily="34" charset="0"/>
              </a:rPr>
              <a:t> </a:t>
            </a:r>
            <a:r>
              <a:rPr lang="en-US" sz="2400" b="0" cap="none" dirty="0" err="1" smtClean="0">
                <a:latin typeface="Myriad Pro" panose="020B0503030403020204" pitchFamily="34" charset="0"/>
              </a:rPr>
              <a:t>makro</a:t>
            </a:r>
            <a:r>
              <a:rPr lang="id-ID" sz="2400" b="0" cap="none" dirty="0" smtClean="0">
                <a:latin typeface="Myriad Pro" panose="020B0503030403020204" pitchFamily="34" charset="0"/>
              </a:rPr>
              <a:t> </a:t>
            </a:r>
            <a:r>
              <a:rPr lang="en-ID" sz="2400" b="0" cap="none" dirty="0" smtClean="0">
                <a:latin typeface="Myriad Pro" panose="020B0503030403020204" pitchFamily="34" charset="0"/>
              </a:rPr>
              <a:t>d</a:t>
            </a:r>
            <a:r>
              <a:rPr lang="id-ID" sz="2400" b="0" cap="none" dirty="0" smtClean="0">
                <a:latin typeface="Myriad Pro" panose="020B0503030403020204" pitchFamily="34" charset="0"/>
              </a:rPr>
              <a:t>an </a:t>
            </a:r>
            <a:r>
              <a:rPr lang="en-US" sz="2400" b="0" cap="none" dirty="0" smtClean="0">
                <a:latin typeface="Myriad Pro" panose="020B0503030403020204" pitchFamily="34" charset="0"/>
              </a:rPr>
              <a:t>l</a:t>
            </a:r>
            <a:r>
              <a:rPr lang="id-ID" sz="2400" b="0" cap="none" dirty="0" smtClean="0">
                <a:latin typeface="Myriad Pro" panose="020B0503030403020204" pitchFamily="34" charset="0"/>
              </a:rPr>
              <a:t>intas </a:t>
            </a:r>
            <a:r>
              <a:rPr lang="en-US" sz="2400" b="0" cap="none" dirty="0" smtClean="0">
                <a:latin typeface="Myriad Pro" panose="020B0503030403020204" pitchFamily="34" charset="0"/>
              </a:rPr>
              <a:t>s</a:t>
            </a:r>
            <a:r>
              <a:rPr lang="id-ID" sz="2400" b="0" cap="none" dirty="0" smtClean="0">
                <a:latin typeface="Myriad Pro" panose="020B0503030403020204" pitchFamily="34" charset="0"/>
              </a:rPr>
              <a:t>ektoral</a:t>
            </a:r>
            <a:r>
              <a:rPr lang="en-US" sz="2400" b="0" dirty="0" smtClean="0">
                <a:latin typeface="Myriad Pro" panose="020B0503030403020204" pitchFamily="34" charset="0"/>
              </a:rPr>
              <a:t>”</a:t>
            </a:r>
            <a:endParaRPr lang="en-US" sz="2400" b="0" dirty="0"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7609" y="1104186"/>
            <a:ext cx="920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mtClean="0">
                <a:solidFill>
                  <a:prstClr val="black"/>
                </a:solidFill>
              </a:rPr>
              <a:t>‘</a:t>
            </a:r>
            <a:r>
              <a:rPr lang="id-ID" smtClean="0">
                <a:solidFill>
                  <a:schemeClr val="bg1"/>
                </a:solidFill>
              </a:rPr>
              <a:t>’Penyelenggaraan statistik sektoral harus didasarkan pada kebutuhan data dalam rangka pencapaian tujuan pembangunan daerah’’</a:t>
            </a:r>
            <a:endParaRPr lang="id-ID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45" y="227152"/>
            <a:ext cx="2034155" cy="144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71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0" y="-66101"/>
            <a:ext cx="12192000" cy="6924101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4000" dirty="0"/>
          </a:p>
          <a:p>
            <a:pPr algn="ctr"/>
            <a:r>
              <a:rPr lang="id-ID" sz="4000" b="1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-72439"/>
            <a:ext cx="12213907" cy="1253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344738"/>
            <a:r>
              <a:rPr lang="id-ID" sz="4000" b="1" dirty="0" smtClean="0"/>
              <a:t>KEGIATAN STATISTIK SEKTORAL</a:t>
            </a:r>
            <a:endParaRPr lang="en-US" sz="4000" b="1" dirty="0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479361" y="2184156"/>
            <a:ext cx="3578919" cy="13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432" tIns="37216" rIns="74432" bIns="372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chemeClr val="bg1"/>
                </a:solidFill>
                <a:latin typeface="+mn-lt"/>
              </a:rPr>
              <a:t>Melakuka</a:t>
            </a:r>
            <a:r>
              <a:rPr lang="id-ID" altLang="en-US" sz="2800" b="1" dirty="0">
                <a:solidFill>
                  <a:schemeClr val="bg1"/>
                </a:solidFill>
                <a:latin typeface="+mn-lt"/>
              </a:rPr>
              <a:t>n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</a:rPr>
              <a:t>pengembangan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</a:rPr>
              <a:t>dari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</a:rPr>
              <a:t>kegiatan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</a:rPr>
              <a:t>statistik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</a:rPr>
              <a:t>dasar</a:t>
            </a:r>
            <a:endParaRPr lang="en-US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479353" y="3730856"/>
            <a:ext cx="4516491" cy="22295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4432" tIns="37216" rIns="74432" bIns="37216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Pengembangan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terhadap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cakupan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variabel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pertanyaan</a:t>
            </a:r>
            <a:endParaRPr lang="en-US" altLang="en-US" sz="2800" dirty="0" smtClean="0">
              <a:solidFill>
                <a:schemeClr val="bg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Pengembangan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terhadap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cakupan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wilayah</a:t>
            </a:r>
            <a:endParaRPr lang="en-US" altLang="en-US" sz="2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7269653" y="2098534"/>
            <a:ext cx="4388947" cy="13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432" tIns="37216" rIns="74432" bIns="372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chemeClr val="bg1"/>
                </a:solidFill>
                <a:latin typeface="+mn-lt"/>
              </a:rPr>
              <a:t>Melakukan</a:t>
            </a:r>
            <a:r>
              <a:rPr lang="id-ID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</a:rPr>
              <a:t>penyelenggaraan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</a:rPr>
              <a:t>kegiatan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</a:rPr>
              <a:t>statistik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</a:rPr>
              <a:t>sektoral</a:t>
            </a:r>
            <a:r>
              <a:rPr lang="id-ID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</a:rPr>
              <a:t>baru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7269660" y="3551980"/>
            <a:ext cx="4200689" cy="17987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4432" tIns="37216" rIns="74432" bIns="372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Berdasarkan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analisis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kebutuhan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data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statistik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penyediaan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informasi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statistik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7" name="Oval 16"/>
          <p:cNvSpPr/>
          <p:nvPr/>
        </p:nvSpPr>
        <p:spPr>
          <a:xfrm>
            <a:off x="302511" y="2286219"/>
            <a:ext cx="924173" cy="924173"/>
          </a:xfrm>
          <a:prstGeom prst="ellipse">
            <a:avLst/>
          </a:prstGeom>
          <a:solidFill>
            <a:srgbClr val="AF1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8" name="Oval 17"/>
          <p:cNvSpPr/>
          <p:nvPr/>
        </p:nvSpPr>
        <p:spPr>
          <a:xfrm>
            <a:off x="6224456" y="2277688"/>
            <a:ext cx="924173" cy="9241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90DD8A-2F69-4330-8557-97173086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52749" cy="1245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01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3227</TotalTime>
  <Words>1535</Words>
  <Application>Microsoft Office PowerPoint</Application>
  <PresentationFormat>Custom</PresentationFormat>
  <Paragraphs>264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Berdasarkan  UU Nomor 16 Tahun 1997 Tentang Statistik</vt:lpstr>
      <vt:lpstr>Slide 4</vt:lpstr>
      <vt:lpstr>Slide 5</vt:lpstr>
      <vt:lpstr>Berdasarkan  UU Nomor 16 Tahun 1997 Tentang Statistik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KEWAJIBAN  ORGANISASI PERANGKAT DAERAH (OPD)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BPSAdmin</dc:creator>
  <cp:lastModifiedBy>SMKN1 Kalibawang</cp:lastModifiedBy>
  <cp:revision>245</cp:revision>
  <dcterms:created xsi:type="dcterms:W3CDTF">2017-07-24T08:46:08Z</dcterms:created>
  <dcterms:modified xsi:type="dcterms:W3CDTF">2019-04-07T12:52:51Z</dcterms:modified>
</cp:coreProperties>
</file>