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handoutMasterIdLst>
    <p:handoutMasterId r:id="rId48"/>
  </p:handoutMasterIdLst>
  <p:sldIdLst>
    <p:sldId id="256" r:id="rId2"/>
    <p:sldId id="343" r:id="rId3"/>
    <p:sldId id="342" r:id="rId4"/>
    <p:sldId id="344" r:id="rId5"/>
    <p:sldId id="340" r:id="rId6"/>
    <p:sldId id="354" r:id="rId7"/>
    <p:sldId id="259" r:id="rId8"/>
    <p:sldId id="281" r:id="rId9"/>
    <p:sldId id="337" r:id="rId10"/>
    <p:sldId id="332" r:id="rId11"/>
    <p:sldId id="284" r:id="rId12"/>
    <p:sldId id="283" r:id="rId13"/>
    <p:sldId id="349" r:id="rId14"/>
    <p:sldId id="328" r:id="rId15"/>
    <p:sldId id="339" r:id="rId16"/>
    <p:sldId id="286" r:id="rId17"/>
    <p:sldId id="289" r:id="rId18"/>
    <p:sldId id="288" r:id="rId19"/>
    <p:sldId id="287" r:id="rId20"/>
    <p:sldId id="282" r:id="rId21"/>
    <p:sldId id="297" r:id="rId22"/>
    <p:sldId id="350" r:id="rId23"/>
    <p:sldId id="291" r:id="rId24"/>
    <p:sldId id="292" r:id="rId25"/>
    <p:sldId id="351" r:id="rId26"/>
    <p:sldId id="293" r:id="rId27"/>
    <p:sldId id="333" r:id="rId28"/>
    <p:sldId id="296" r:id="rId29"/>
    <p:sldId id="300" r:id="rId30"/>
    <p:sldId id="334" r:id="rId31"/>
    <p:sldId id="335" r:id="rId32"/>
    <p:sldId id="338" r:id="rId33"/>
    <p:sldId id="295" r:id="rId34"/>
    <p:sldId id="294" r:id="rId35"/>
    <p:sldId id="353" r:id="rId36"/>
    <p:sldId id="352" r:id="rId37"/>
    <p:sldId id="298" r:id="rId38"/>
    <p:sldId id="299" r:id="rId39"/>
    <p:sldId id="302" r:id="rId40"/>
    <p:sldId id="303" r:id="rId41"/>
    <p:sldId id="346" r:id="rId42"/>
    <p:sldId id="307" r:id="rId43"/>
    <p:sldId id="329" r:id="rId44"/>
    <p:sldId id="313" r:id="rId45"/>
    <p:sldId id="276" r:id="rId46"/>
  </p:sldIdLst>
  <p:sldSz cx="9144000" cy="6858000" type="screen4x3"/>
  <p:notesSz cx="7102475" cy="1121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533"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a:srgbClr val="FF3300"/>
    <a:srgbClr val="CC9900"/>
    <a:srgbClr val="00CC99"/>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2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3" d="100"/>
          <a:sy n="53" d="100"/>
        </p:scale>
        <p:origin x="-2808" y="-84"/>
      </p:cViewPr>
      <p:guideLst>
        <p:guide orient="horz" pos="3533"/>
        <p:guide pos="223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6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6A2EA9E3-BB96-43F5-9827-DBAFC84B3651}"/>
              </a:ext>
            </a:extLst>
          </p:cNvPr>
          <p:cNvSpPr>
            <a:spLocks noGrp="1"/>
          </p:cNvSpPr>
          <p:nvPr>
            <p:ph type="hdr" sz="quarter"/>
          </p:nvPr>
        </p:nvSpPr>
        <p:spPr>
          <a:xfrm>
            <a:off x="0" y="0"/>
            <a:ext cx="3077739" cy="562812"/>
          </a:xfrm>
          <a:prstGeom prst="rect">
            <a:avLst/>
          </a:prstGeom>
        </p:spPr>
        <p:txBody>
          <a:bodyPr vert="horz" lIns="104677" tIns="52338" rIns="104677" bIns="52338" rtlCol="0"/>
          <a:lstStyle>
            <a:lvl1pPr algn="l">
              <a:defRPr sz="1400"/>
            </a:lvl1pPr>
          </a:lstStyle>
          <a:p>
            <a:endParaRPr lang="en-AU"/>
          </a:p>
        </p:txBody>
      </p:sp>
      <p:sp>
        <p:nvSpPr>
          <p:cNvPr id="3" name="Date Placeholder 2">
            <a:extLst>
              <a:ext uri="{FF2B5EF4-FFF2-40B4-BE49-F238E27FC236}">
                <a16:creationId xmlns="" xmlns:a16="http://schemas.microsoft.com/office/drawing/2014/main" id="{0A8E9DF6-DB7A-4441-A0D0-996ADFEA4B12}"/>
              </a:ext>
            </a:extLst>
          </p:cNvPr>
          <p:cNvSpPr>
            <a:spLocks noGrp="1"/>
          </p:cNvSpPr>
          <p:nvPr>
            <p:ph type="dt" sz="quarter" idx="1"/>
          </p:nvPr>
        </p:nvSpPr>
        <p:spPr>
          <a:xfrm>
            <a:off x="4023093" y="0"/>
            <a:ext cx="3077739" cy="562812"/>
          </a:xfrm>
          <a:prstGeom prst="rect">
            <a:avLst/>
          </a:prstGeom>
        </p:spPr>
        <p:txBody>
          <a:bodyPr vert="horz" lIns="104677" tIns="52338" rIns="104677" bIns="52338" rtlCol="0"/>
          <a:lstStyle>
            <a:lvl1pPr algn="r">
              <a:defRPr sz="1400"/>
            </a:lvl1pPr>
          </a:lstStyle>
          <a:p>
            <a:fld id="{844B9948-32A7-43ED-8768-ED09E420AAC3}" type="datetimeFigureOut">
              <a:rPr lang="en-AU" smtClean="0"/>
              <a:t>7/05/2018</a:t>
            </a:fld>
            <a:endParaRPr lang="en-AU"/>
          </a:p>
        </p:txBody>
      </p:sp>
      <p:sp>
        <p:nvSpPr>
          <p:cNvPr id="4" name="Footer Placeholder 3">
            <a:extLst>
              <a:ext uri="{FF2B5EF4-FFF2-40B4-BE49-F238E27FC236}">
                <a16:creationId xmlns="" xmlns:a16="http://schemas.microsoft.com/office/drawing/2014/main" id="{1DDA66D3-4604-41E0-8395-F95519DE4AA3}"/>
              </a:ext>
            </a:extLst>
          </p:cNvPr>
          <p:cNvSpPr>
            <a:spLocks noGrp="1"/>
          </p:cNvSpPr>
          <p:nvPr>
            <p:ph type="ftr" sz="quarter" idx="2"/>
          </p:nvPr>
        </p:nvSpPr>
        <p:spPr>
          <a:xfrm>
            <a:off x="0" y="10654465"/>
            <a:ext cx="3077739" cy="562811"/>
          </a:xfrm>
          <a:prstGeom prst="rect">
            <a:avLst/>
          </a:prstGeom>
        </p:spPr>
        <p:txBody>
          <a:bodyPr vert="horz" lIns="104677" tIns="52338" rIns="104677" bIns="52338" rtlCol="0" anchor="b"/>
          <a:lstStyle>
            <a:lvl1pPr algn="l">
              <a:defRPr sz="1400"/>
            </a:lvl1pPr>
          </a:lstStyle>
          <a:p>
            <a:endParaRPr lang="en-AU"/>
          </a:p>
        </p:txBody>
      </p:sp>
      <p:sp>
        <p:nvSpPr>
          <p:cNvPr id="5" name="Slide Number Placeholder 4">
            <a:extLst>
              <a:ext uri="{FF2B5EF4-FFF2-40B4-BE49-F238E27FC236}">
                <a16:creationId xmlns="" xmlns:a16="http://schemas.microsoft.com/office/drawing/2014/main" id="{211027CE-73CB-4147-9FE2-56254F841B7D}"/>
              </a:ext>
            </a:extLst>
          </p:cNvPr>
          <p:cNvSpPr>
            <a:spLocks noGrp="1"/>
          </p:cNvSpPr>
          <p:nvPr>
            <p:ph type="sldNum" sz="quarter" idx="3"/>
          </p:nvPr>
        </p:nvSpPr>
        <p:spPr>
          <a:xfrm>
            <a:off x="4023093" y="10654465"/>
            <a:ext cx="3077739" cy="562811"/>
          </a:xfrm>
          <a:prstGeom prst="rect">
            <a:avLst/>
          </a:prstGeom>
        </p:spPr>
        <p:txBody>
          <a:bodyPr vert="horz" lIns="104677" tIns="52338" rIns="104677" bIns="52338" rtlCol="0" anchor="b"/>
          <a:lstStyle>
            <a:lvl1pPr algn="r">
              <a:defRPr sz="1400"/>
            </a:lvl1pPr>
          </a:lstStyle>
          <a:p>
            <a:fld id="{0126CD9D-CA5A-453E-887C-8C0C796A74E9}" type="slidenum">
              <a:rPr lang="en-AU" smtClean="0"/>
              <a:t>‹#›</a:t>
            </a:fld>
            <a:endParaRPr lang="en-AU"/>
          </a:p>
        </p:txBody>
      </p:sp>
    </p:spTree>
    <p:extLst>
      <p:ext uri="{BB962C8B-B14F-4D97-AF65-F5344CB8AC3E}">
        <p14:creationId xmlns:p14="http://schemas.microsoft.com/office/powerpoint/2010/main" val="3447979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60864"/>
          </a:xfrm>
          <a:prstGeom prst="rect">
            <a:avLst/>
          </a:prstGeom>
        </p:spPr>
        <p:txBody>
          <a:bodyPr vert="horz" lIns="104677" tIns="52338" rIns="104677" bIns="52338" rtlCol="0"/>
          <a:lstStyle>
            <a:lvl1pPr algn="l">
              <a:defRPr sz="1400"/>
            </a:lvl1pPr>
          </a:lstStyle>
          <a:p>
            <a:endParaRPr lang="en-US"/>
          </a:p>
        </p:txBody>
      </p:sp>
      <p:sp>
        <p:nvSpPr>
          <p:cNvPr id="3" name="Date Placeholder 2"/>
          <p:cNvSpPr>
            <a:spLocks noGrp="1"/>
          </p:cNvSpPr>
          <p:nvPr>
            <p:ph type="dt" idx="1"/>
          </p:nvPr>
        </p:nvSpPr>
        <p:spPr>
          <a:xfrm>
            <a:off x="4023093" y="0"/>
            <a:ext cx="3077739" cy="560864"/>
          </a:xfrm>
          <a:prstGeom prst="rect">
            <a:avLst/>
          </a:prstGeom>
        </p:spPr>
        <p:txBody>
          <a:bodyPr vert="horz" lIns="104677" tIns="52338" rIns="104677" bIns="52338" rtlCol="0"/>
          <a:lstStyle>
            <a:lvl1pPr algn="r">
              <a:defRPr sz="1400"/>
            </a:lvl1pPr>
          </a:lstStyle>
          <a:p>
            <a:fld id="{4F511E95-17CB-46E5-9161-208CB9FD71C6}" type="datetimeFigureOut">
              <a:rPr lang="en-US" smtClean="0"/>
              <a:t>5/7/2018</a:t>
            </a:fld>
            <a:endParaRPr lang="en-US"/>
          </a:p>
        </p:txBody>
      </p:sp>
      <p:sp>
        <p:nvSpPr>
          <p:cNvPr id="4" name="Slide Image Placeholder 3"/>
          <p:cNvSpPr>
            <a:spLocks noGrp="1" noRot="1" noChangeAspect="1"/>
          </p:cNvSpPr>
          <p:nvPr>
            <p:ph type="sldImg" idx="2"/>
          </p:nvPr>
        </p:nvSpPr>
        <p:spPr>
          <a:xfrm>
            <a:off x="747713" y="841375"/>
            <a:ext cx="5608637" cy="4205288"/>
          </a:xfrm>
          <a:prstGeom prst="rect">
            <a:avLst/>
          </a:prstGeom>
          <a:noFill/>
          <a:ln w="12700">
            <a:solidFill>
              <a:prstClr val="black"/>
            </a:solidFill>
          </a:ln>
        </p:spPr>
        <p:txBody>
          <a:bodyPr vert="horz" lIns="104677" tIns="52338" rIns="104677" bIns="52338" rtlCol="0" anchor="ctr"/>
          <a:lstStyle/>
          <a:p>
            <a:endParaRPr lang="en-US"/>
          </a:p>
        </p:txBody>
      </p:sp>
      <p:sp>
        <p:nvSpPr>
          <p:cNvPr id="5" name="Notes Placeholder 4"/>
          <p:cNvSpPr>
            <a:spLocks noGrp="1"/>
          </p:cNvSpPr>
          <p:nvPr>
            <p:ph type="body" sz="quarter" idx="3"/>
          </p:nvPr>
        </p:nvSpPr>
        <p:spPr>
          <a:xfrm>
            <a:off x="710248" y="5328205"/>
            <a:ext cx="5681980" cy="5047774"/>
          </a:xfrm>
          <a:prstGeom prst="rect">
            <a:avLst/>
          </a:prstGeom>
        </p:spPr>
        <p:txBody>
          <a:bodyPr vert="horz" lIns="104677" tIns="52338" rIns="104677" bIns="5233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0654465"/>
            <a:ext cx="3077739" cy="560864"/>
          </a:xfrm>
          <a:prstGeom prst="rect">
            <a:avLst/>
          </a:prstGeom>
        </p:spPr>
        <p:txBody>
          <a:bodyPr vert="horz" lIns="104677" tIns="52338" rIns="104677" bIns="52338" rtlCol="0" anchor="b"/>
          <a:lstStyle>
            <a:lvl1pPr algn="l">
              <a:defRPr sz="1400"/>
            </a:lvl1pPr>
          </a:lstStyle>
          <a:p>
            <a:endParaRPr lang="en-US"/>
          </a:p>
        </p:txBody>
      </p:sp>
      <p:sp>
        <p:nvSpPr>
          <p:cNvPr id="7" name="Slide Number Placeholder 6"/>
          <p:cNvSpPr>
            <a:spLocks noGrp="1"/>
          </p:cNvSpPr>
          <p:nvPr>
            <p:ph type="sldNum" sz="quarter" idx="5"/>
          </p:nvPr>
        </p:nvSpPr>
        <p:spPr>
          <a:xfrm>
            <a:off x="4023093" y="10654465"/>
            <a:ext cx="3077739" cy="560864"/>
          </a:xfrm>
          <a:prstGeom prst="rect">
            <a:avLst/>
          </a:prstGeom>
        </p:spPr>
        <p:txBody>
          <a:bodyPr vert="horz" lIns="104677" tIns="52338" rIns="104677" bIns="52338" rtlCol="0" anchor="b"/>
          <a:lstStyle>
            <a:lvl1pPr algn="r">
              <a:defRPr sz="1400"/>
            </a:lvl1pPr>
          </a:lstStyle>
          <a:p>
            <a:fld id="{A161A95A-E701-4606-9407-2BD97B7E3647}" type="slidenum">
              <a:rPr lang="en-US" smtClean="0"/>
              <a:t>‹#›</a:t>
            </a:fld>
            <a:endParaRPr lang="en-US"/>
          </a:p>
        </p:txBody>
      </p:sp>
    </p:spTree>
    <p:extLst>
      <p:ext uri="{BB962C8B-B14F-4D97-AF65-F5344CB8AC3E}">
        <p14:creationId xmlns:p14="http://schemas.microsoft.com/office/powerpoint/2010/main" val="2555190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A161A95A-E701-4606-9407-2BD97B7E3647}" type="slidenum">
              <a:rPr lang="en-US" smtClean="0"/>
              <a:t>1</a:t>
            </a:fld>
            <a:endParaRPr lang="en-US"/>
          </a:p>
        </p:txBody>
      </p:sp>
    </p:spTree>
    <p:extLst>
      <p:ext uri="{BB962C8B-B14F-4D97-AF65-F5344CB8AC3E}">
        <p14:creationId xmlns:p14="http://schemas.microsoft.com/office/powerpoint/2010/main" val="33832710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61A95A-E701-4606-9407-2BD97B7E3647}" type="slidenum">
              <a:rPr lang="en-US" smtClean="0"/>
              <a:t>13</a:t>
            </a:fld>
            <a:endParaRPr lang="en-US"/>
          </a:p>
        </p:txBody>
      </p:sp>
    </p:spTree>
    <p:extLst>
      <p:ext uri="{BB962C8B-B14F-4D97-AF65-F5344CB8AC3E}">
        <p14:creationId xmlns:p14="http://schemas.microsoft.com/office/powerpoint/2010/main" val="2133796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14</a:t>
            </a:fld>
            <a:endParaRPr lang="en-US"/>
          </a:p>
        </p:txBody>
      </p:sp>
    </p:spTree>
    <p:extLst>
      <p:ext uri="{BB962C8B-B14F-4D97-AF65-F5344CB8AC3E}">
        <p14:creationId xmlns:p14="http://schemas.microsoft.com/office/powerpoint/2010/main" val="30622276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61A95A-E701-4606-9407-2BD97B7E3647}" type="slidenum">
              <a:rPr lang="en-US" smtClean="0"/>
              <a:t>15</a:t>
            </a:fld>
            <a:endParaRPr lang="en-US"/>
          </a:p>
        </p:txBody>
      </p:sp>
    </p:spTree>
    <p:extLst>
      <p:ext uri="{BB962C8B-B14F-4D97-AF65-F5344CB8AC3E}">
        <p14:creationId xmlns:p14="http://schemas.microsoft.com/office/powerpoint/2010/main" val="2356672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61A95A-E701-4606-9407-2BD97B7E3647}" type="slidenum">
              <a:rPr lang="en-US" smtClean="0"/>
              <a:t>16</a:t>
            </a:fld>
            <a:endParaRPr lang="en-US"/>
          </a:p>
        </p:txBody>
      </p:sp>
    </p:spTree>
    <p:extLst>
      <p:ext uri="{BB962C8B-B14F-4D97-AF65-F5344CB8AC3E}">
        <p14:creationId xmlns:p14="http://schemas.microsoft.com/office/powerpoint/2010/main" val="36305006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61A95A-E701-4606-9407-2BD97B7E3647}" type="slidenum">
              <a:rPr lang="en-US" smtClean="0"/>
              <a:t>17</a:t>
            </a:fld>
            <a:endParaRPr lang="en-US"/>
          </a:p>
        </p:txBody>
      </p:sp>
    </p:spTree>
    <p:extLst>
      <p:ext uri="{BB962C8B-B14F-4D97-AF65-F5344CB8AC3E}">
        <p14:creationId xmlns:p14="http://schemas.microsoft.com/office/powerpoint/2010/main" val="15581369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61A95A-E701-4606-9407-2BD97B7E3647}" type="slidenum">
              <a:rPr lang="en-US" smtClean="0"/>
              <a:t>18</a:t>
            </a:fld>
            <a:endParaRPr lang="en-US"/>
          </a:p>
        </p:txBody>
      </p:sp>
    </p:spTree>
    <p:extLst>
      <p:ext uri="{BB962C8B-B14F-4D97-AF65-F5344CB8AC3E}">
        <p14:creationId xmlns:p14="http://schemas.microsoft.com/office/powerpoint/2010/main" val="3280810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61A95A-E701-4606-9407-2BD97B7E3647}" type="slidenum">
              <a:rPr lang="en-US" smtClean="0"/>
              <a:t>19</a:t>
            </a:fld>
            <a:endParaRPr lang="en-US"/>
          </a:p>
        </p:txBody>
      </p:sp>
    </p:spTree>
    <p:extLst>
      <p:ext uri="{BB962C8B-B14F-4D97-AF65-F5344CB8AC3E}">
        <p14:creationId xmlns:p14="http://schemas.microsoft.com/office/powerpoint/2010/main" val="18357123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24</a:t>
            </a:fld>
            <a:endParaRPr lang="en-US"/>
          </a:p>
        </p:txBody>
      </p:sp>
    </p:spTree>
    <p:extLst>
      <p:ext uri="{BB962C8B-B14F-4D97-AF65-F5344CB8AC3E}">
        <p14:creationId xmlns:p14="http://schemas.microsoft.com/office/powerpoint/2010/main" val="40536668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25</a:t>
            </a:fld>
            <a:endParaRPr lang="en-US"/>
          </a:p>
        </p:txBody>
      </p:sp>
    </p:spTree>
    <p:extLst>
      <p:ext uri="{BB962C8B-B14F-4D97-AF65-F5344CB8AC3E}">
        <p14:creationId xmlns:p14="http://schemas.microsoft.com/office/powerpoint/2010/main" val="32249242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26</a:t>
            </a:fld>
            <a:endParaRPr lang="en-US"/>
          </a:p>
        </p:txBody>
      </p:sp>
    </p:spTree>
    <p:extLst>
      <p:ext uri="{BB962C8B-B14F-4D97-AF65-F5344CB8AC3E}">
        <p14:creationId xmlns:p14="http://schemas.microsoft.com/office/powerpoint/2010/main" val="2764315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mpungan Gambar Slide 1"/>
          <p:cNvSpPr>
            <a:spLocks noGrp="1" noRot="1" noChangeAspect="1"/>
          </p:cNvSpPr>
          <p:nvPr>
            <p:ph type="sldImg"/>
          </p:nvPr>
        </p:nvSpPr>
        <p:spPr/>
      </p:sp>
      <p:sp>
        <p:nvSpPr>
          <p:cNvPr id="3" name="Tampungan Catatan 2"/>
          <p:cNvSpPr>
            <a:spLocks noGrp="1"/>
          </p:cNvSpPr>
          <p:nvPr>
            <p:ph type="body" idx="1"/>
          </p:nvPr>
        </p:nvSpPr>
        <p:spPr/>
        <p:txBody>
          <a:bodyPr/>
          <a:lstStyle/>
          <a:p>
            <a:r>
              <a:rPr lang="id-ID" dirty="0" smtClean="0"/>
              <a:t>Kalau diperhatikan</a:t>
            </a:r>
            <a:r>
              <a:rPr lang="id-ID" baseline="0" dirty="0" smtClean="0"/>
              <a:t> semua peraturan perundang-undangan yang berlaku, selain perka 9/2009 semua tersebut sebelum munculnya sistem pemerintahan daerah yang baru.  Artinya, semua peraturan disusun masih memusat dan belum terotonomkan.  Akan tetapi, sistem statistik yang ada masih sangat relevan dengan kondisi saat ini, sehingga masih bisa dijadikan dasar penyelenggaraan statistik di Indonesia.  Memang ada arah untuk penyempurnaan, tetapi tidak akan mengubah banyak sistem tersebut</a:t>
            </a:r>
            <a:r>
              <a:rPr lang="en-US" dirty="0" smtClean="0"/>
              <a:t>UU 16 </a:t>
            </a:r>
            <a:r>
              <a:rPr lang="en-US" dirty="0" err="1" smtClean="0"/>
              <a:t>tahun</a:t>
            </a:r>
            <a:r>
              <a:rPr lang="en-US" dirty="0" smtClean="0"/>
              <a:t> 1997 </a:t>
            </a:r>
            <a:r>
              <a:rPr lang="en-US" dirty="0" err="1" smtClean="0"/>
              <a:t>sebelum</a:t>
            </a:r>
            <a:r>
              <a:rPr lang="en-US" baseline="0" dirty="0" smtClean="0"/>
              <a:t> O</a:t>
            </a:r>
            <a:r>
              <a:rPr lang="id-ID" baseline="0" dirty="0" smtClean="0"/>
              <a:t>tonomi Daerah.</a:t>
            </a:r>
          </a:p>
          <a:p>
            <a:r>
              <a:rPr lang="id-ID" baseline="0" dirty="0" smtClean="0"/>
              <a:t>UU 23/2014 mengatur Pemda (prov/Kab/Kota) tetapi juga di UU 2 tahun 2004</a:t>
            </a:r>
          </a:p>
          <a:p>
            <a:r>
              <a:rPr lang="id-ID" baseline="0" dirty="0" smtClean="0"/>
              <a:t>UU 16/1997 itu tentang sektoral pusat dan daerah</a:t>
            </a:r>
          </a:p>
          <a:p>
            <a:r>
              <a:rPr lang="id-ID" baseline="0" dirty="0" smtClean="0"/>
              <a:t>UU 23/2014 itu tentang sektoral untuk pemda</a:t>
            </a:r>
            <a:endParaRPr lang="en-US" dirty="0"/>
          </a:p>
        </p:txBody>
      </p:sp>
      <p:sp>
        <p:nvSpPr>
          <p:cNvPr id="4" name="Tampungan Nomor Slide 3"/>
          <p:cNvSpPr>
            <a:spLocks noGrp="1"/>
          </p:cNvSpPr>
          <p:nvPr>
            <p:ph type="sldNum" sz="quarter" idx="10"/>
          </p:nvPr>
        </p:nvSpPr>
        <p:spPr/>
        <p:txBody>
          <a:bodyPr/>
          <a:lstStyle/>
          <a:p>
            <a:fld id="{35106077-59DF-44A4-BD79-FA6673354440}" type="slidenum">
              <a:rPr lang="id-ID" smtClean="0"/>
              <a:t>3</a:t>
            </a:fld>
            <a:endParaRPr lang="id-ID"/>
          </a:p>
        </p:txBody>
      </p:sp>
    </p:spTree>
    <p:extLst>
      <p:ext uri="{BB962C8B-B14F-4D97-AF65-F5344CB8AC3E}">
        <p14:creationId xmlns:p14="http://schemas.microsoft.com/office/powerpoint/2010/main" val="24712136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27</a:t>
            </a:fld>
            <a:endParaRPr lang="en-US"/>
          </a:p>
        </p:txBody>
      </p:sp>
    </p:spTree>
    <p:extLst>
      <p:ext uri="{BB962C8B-B14F-4D97-AF65-F5344CB8AC3E}">
        <p14:creationId xmlns:p14="http://schemas.microsoft.com/office/powerpoint/2010/main" val="33958717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28</a:t>
            </a:fld>
            <a:endParaRPr lang="en-US"/>
          </a:p>
        </p:txBody>
      </p:sp>
    </p:spTree>
    <p:extLst>
      <p:ext uri="{BB962C8B-B14F-4D97-AF65-F5344CB8AC3E}">
        <p14:creationId xmlns:p14="http://schemas.microsoft.com/office/powerpoint/2010/main" val="41832332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29</a:t>
            </a:fld>
            <a:endParaRPr lang="en-US"/>
          </a:p>
        </p:txBody>
      </p:sp>
    </p:spTree>
    <p:extLst>
      <p:ext uri="{BB962C8B-B14F-4D97-AF65-F5344CB8AC3E}">
        <p14:creationId xmlns:p14="http://schemas.microsoft.com/office/powerpoint/2010/main" val="4157689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30</a:t>
            </a:fld>
            <a:endParaRPr lang="en-US"/>
          </a:p>
        </p:txBody>
      </p:sp>
    </p:spTree>
    <p:extLst>
      <p:ext uri="{BB962C8B-B14F-4D97-AF65-F5344CB8AC3E}">
        <p14:creationId xmlns:p14="http://schemas.microsoft.com/office/powerpoint/2010/main" val="15447035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31</a:t>
            </a:fld>
            <a:endParaRPr lang="en-US"/>
          </a:p>
        </p:txBody>
      </p:sp>
    </p:spTree>
    <p:extLst>
      <p:ext uri="{BB962C8B-B14F-4D97-AF65-F5344CB8AC3E}">
        <p14:creationId xmlns:p14="http://schemas.microsoft.com/office/powerpoint/2010/main" val="36731110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32</a:t>
            </a:fld>
            <a:endParaRPr lang="en-US"/>
          </a:p>
        </p:txBody>
      </p:sp>
    </p:spTree>
    <p:extLst>
      <p:ext uri="{BB962C8B-B14F-4D97-AF65-F5344CB8AC3E}">
        <p14:creationId xmlns:p14="http://schemas.microsoft.com/office/powerpoint/2010/main" val="23059869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33</a:t>
            </a:fld>
            <a:endParaRPr lang="en-US"/>
          </a:p>
        </p:txBody>
      </p:sp>
    </p:spTree>
    <p:extLst>
      <p:ext uri="{BB962C8B-B14F-4D97-AF65-F5344CB8AC3E}">
        <p14:creationId xmlns:p14="http://schemas.microsoft.com/office/powerpoint/2010/main" val="5960826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34</a:t>
            </a:fld>
            <a:endParaRPr lang="en-US"/>
          </a:p>
        </p:txBody>
      </p:sp>
    </p:spTree>
    <p:extLst>
      <p:ext uri="{BB962C8B-B14F-4D97-AF65-F5344CB8AC3E}">
        <p14:creationId xmlns:p14="http://schemas.microsoft.com/office/powerpoint/2010/main" val="22658936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35</a:t>
            </a:fld>
            <a:endParaRPr lang="en-US"/>
          </a:p>
        </p:txBody>
      </p:sp>
    </p:spTree>
    <p:extLst>
      <p:ext uri="{BB962C8B-B14F-4D97-AF65-F5344CB8AC3E}">
        <p14:creationId xmlns:p14="http://schemas.microsoft.com/office/powerpoint/2010/main" val="38770583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36</a:t>
            </a:fld>
            <a:endParaRPr lang="en-US"/>
          </a:p>
        </p:txBody>
      </p:sp>
    </p:spTree>
    <p:extLst>
      <p:ext uri="{BB962C8B-B14F-4D97-AF65-F5344CB8AC3E}">
        <p14:creationId xmlns:p14="http://schemas.microsoft.com/office/powerpoint/2010/main" val="3908629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PP 18 itu tentang OPD</a:t>
            </a:r>
          </a:p>
          <a:p>
            <a:r>
              <a:rPr lang="id-ID" dirty="0" smtClean="0"/>
              <a:t>Di PP 18 seharusnya sudah serumpun.</a:t>
            </a:r>
          </a:p>
          <a:p>
            <a:r>
              <a:rPr lang="id-ID" dirty="0" smtClean="0"/>
              <a:t>Di Kab. Serang, statistik itu urusan Setda.</a:t>
            </a:r>
          </a:p>
          <a:p>
            <a:r>
              <a:rPr lang="id-ID" dirty="0" smtClean="0"/>
              <a:t>Pada PP 18 Lampiran T</a:t>
            </a:r>
            <a:r>
              <a:rPr lang="id-ID" baseline="0" dirty="0" smtClean="0"/>
              <a:t> dijelaskan untuk pembentukan OPD, perlu mempertimbangkan aspek umum dan teknis.</a:t>
            </a:r>
          </a:p>
          <a:p>
            <a:r>
              <a:rPr lang="id-ID" baseline="0" dirty="0" smtClean="0"/>
              <a:t>Aspek teknis inilah yang melibatkan BPS, yakni jumlah survei/kompromin yang mendapat rekomendasi BPS</a:t>
            </a:r>
            <a:endParaRPr lang="id-ID" dirty="0"/>
          </a:p>
        </p:txBody>
      </p:sp>
      <p:sp>
        <p:nvSpPr>
          <p:cNvPr id="4" name="Slide Number Placeholder 3"/>
          <p:cNvSpPr>
            <a:spLocks noGrp="1"/>
          </p:cNvSpPr>
          <p:nvPr>
            <p:ph type="sldNum" sz="quarter" idx="10"/>
          </p:nvPr>
        </p:nvSpPr>
        <p:spPr/>
        <p:txBody>
          <a:bodyPr/>
          <a:lstStyle/>
          <a:p>
            <a:fld id="{35106077-59DF-44A4-BD79-FA6673354440}" type="slidenum">
              <a:rPr lang="id-ID" smtClean="0"/>
              <a:t>4</a:t>
            </a:fld>
            <a:endParaRPr lang="id-ID"/>
          </a:p>
        </p:txBody>
      </p:sp>
    </p:spTree>
    <p:extLst>
      <p:ext uri="{BB962C8B-B14F-4D97-AF65-F5344CB8AC3E}">
        <p14:creationId xmlns:p14="http://schemas.microsoft.com/office/powerpoint/2010/main" val="30936821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37</a:t>
            </a:fld>
            <a:endParaRPr lang="en-US"/>
          </a:p>
        </p:txBody>
      </p:sp>
    </p:spTree>
    <p:extLst>
      <p:ext uri="{BB962C8B-B14F-4D97-AF65-F5344CB8AC3E}">
        <p14:creationId xmlns:p14="http://schemas.microsoft.com/office/powerpoint/2010/main" val="29271095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38</a:t>
            </a:fld>
            <a:endParaRPr lang="en-US"/>
          </a:p>
        </p:txBody>
      </p:sp>
    </p:spTree>
    <p:extLst>
      <p:ext uri="{BB962C8B-B14F-4D97-AF65-F5344CB8AC3E}">
        <p14:creationId xmlns:p14="http://schemas.microsoft.com/office/powerpoint/2010/main" val="2417010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39</a:t>
            </a:fld>
            <a:endParaRPr lang="en-US"/>
          </a:p>
        </p:txBody>
      </p:sp>
    </p:spTree>
    <p:extLst>
      <p:ext uri="{BB962C8B-B14F-4D97-AF65-F5344CB8AC3E}">
        <p14:creationId xmlns:p14="http://schemas.microsoft.com/office/powerpoint/2010/main" val="416858371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40</a:t>
            </a:fld>
            <a:endParaRPr lang="en-US"/>
          </a:p>
        </p:txBody>
      </p:sp>
    </p:spTree>
    <p:extLst>
      <p:ext uri="{BB962C8B-B14F-4D97-AF65-F5344CB8AC3E}">
        <p14:creationId xmlns:p14="http://schemas.microsoft.com/office/powerpoint/2010/main" val="18358903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41</a:t>
            </a:fld>
            <a:endParaRPr lang="en-US"/>
          </a:p>
        </p:txBody>
      </p:sp>
    </p:spTree>
    <p:extLst>
      <p:ext uri="{BB962C8B-B14F-4D97-AF65-F5344CB8AC3E}">
        <p14:creationId xmlns:p14="http://schemas.microsoft.com/office/powerpoint/2010/main" val="342228663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42</a:t>
            </a:fld>
            <a:endParaRPr lang="en-US"/>
          </a:p>
        </p:txBody>
      </p:sp>
    </p:spTree>
    <p:extLst>
      <p:ext uri="{BB962C8B-B14F-4D97-AF65-F5344CB8AC3E}">
        <p14:creationId xmlns:p14="http://schemas.microsoft.com/office/powerpoint/2010/main" val="28994935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43</a:t>
            </a:fld>
            <a:endParaRPr lang="en-US"/>
          </a:p>
        </p:txBody>
      </p:sp>
    </p:spTree>
    <p:extLst>
      <p:ext uri="{BB962C8B-B14F-4D97-AF65-F5344CB8AC3E}">
        <p14:creationId xmlns:p14="http://schemas.microsoft.com/office/powerpoint/2010/main" val="275412985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A161A95A-E701-4606-9407-2BD97B7E3647}" type="slidenum">
              <a:rPr lang="en-US" smtClean="0"/>
              <a:t>44</a:t>
            </a:fld>
            <a:endParaRPr lang="en-US"/>
          </a:p>
        </p:txBody>
      </p:sp>
    </p:spTree>
    <p:extLst>
      <p:ext uri="{BB962C8B-B14F-4D97-AF65-F5344CB8AC3E}">
        <p14:creationId xmlns:p14="http://schemas.microsoft.com/office/powerpoint/2010/main" val="1739717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61A95A-E701-4606-9407-2BD97B7E3647}" type="slidenum">
              <a:rPr lang="en-US" smtClean="0"/>
              <a:t>7</a:t>
            </a:fld>
            <a:endParaRPr lang="en-US"/>
          </a:p>
        </p:txBody>
      </p:sp>
    </p:spTree>
    <p:extLst>
      <p:ext uri="{BB962C8B-B14F-4D97-AF65-F5344CB8AC3E}">
        <p14:creationId xmlns:p14="http://schemas.microsoft.com/office/powerpoint/2010/main" val="23612648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61A95A-E701-4606-9407-2BD97B7E3647}" type="slidenum">
              <a:rPr lang="en-US" smtClean="0"/>
              <a:t>8</a:t>
            </a:fld>
            <a:endParaRPr lang="en-US"/>
          </a:p>
        </p:txBody>
      </p:sp>
    </p:spTree>
    <p:extLst>
      <p:ext uri="{BB962C8B-B14F-4D97-AF65-F5344CB8AC3E}">
        <p14:creationId xmlns:p14="http://schemas.microsoft.com/office/powerpoint/2010/main" val="2361264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61A95A-E701-4606-9407-2BD97B7E3647}" type="slidenum">
              <a:rPr lang="en-US" smtClean="0"/>
              <a:t>9</a:t>
            </a:fld>
            <a:endParaRPr lang="en-US"/>
          </a:p>
        </p:txBody>
      </p:sp>
    </p:spTree>
    <p:extLst>
      <p:ext uri="{BB962C8B-B14F-4D97-AF65-F5344CB8AC3E}">
        <p14:creationId xmlns:p14="http://schemas.microsoft.com/office/powerpoint/2010/main" val="1885799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61A95A-E701-4606-9407-2BD97B7E3647}" type="slidenum">
              <a:rPr lang="en-US" smtClean="0"/>
              <a:t>10</a:t>
            </a:fld>
            <a:endParaRPr lang="en-US"/>
          </a:p>
        </p:txBody>
      </p:sp>
    </p:spTree>
    <p:extLst>
      <p:ext uri="{BB962C8B-B14F-4D97-AF65-F5344CB8AC3E}">
        <p14:creationId xmlns:p14="http://schemas.microsoft.com/office/powerpoint/2010/main" val="899623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61A95A-E701-4606-9407-2BD97B7E3647}" type="slidenum">
              <a:rPr lang="en-US" smtClean="0"/>
              <a:t>11</a:t>
            </a:fld>
            <a:endParaRPr lang="en-US"/>
          </a:p>
        </p:txBody>
      </p:sp>
    </p:spTree>
    <p:extLst>
      <p:ext uri="{BB962C8B-B14F-4D97-AF65-F5344CB8AC3E}">
        <p14:creationId xmlns:p14="http://schemas.microsoft.com/office/powerpoint/2010/main" val="2361264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61A95A-E701-4606-9407-2BD97B7E3647}" type="slidenum">
              <a:rPr lang="en-US" smtClean="0"/>
              <a:t>12</a:t>
            </a:fld>
            <a:endParaRPr lang="en-US"/>
          </a:p>
        </p:txBody>
      </p:sp>
    </p:spTree>
    <p:extLst>
      <p:ext uri="{BB962C8B-B14F-4D97-AF65-F5344CB8AC3E}">
        <p14:creationId xmlns:p14="http://schemas.microsoft.com/office/powerpoint/2010/main" val="2361264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77FDBAC-6AA1-4C6E-B9D4-AB6564A55156}"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505FE-99E7-4017-90D1-DD027437261B}" type="slidenum">
              <a:rPr lang="en-US" smtClean="0"/>
              <a:t>‹#›</a:t>
            </a:fld>
            <a:endParaRPr lang="en-US"/>
          </a:p>
        </p:txBody>
      </p:sp>
    </p:spTree>
    <p:extLst>
      <p:ext uri="{BB962C8B-B14F-4D97-AF65-F5344CB8AC3E}">
        <p14:creationId xmlns:p14="http://schemas.microsoft.com/office/powerpoint/2010/main" val="415263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7FDBAC-6AA1-4C6E-B9D4-AB6564A55156}"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505FE-99E7-4017-90D1-DD027437261B}" type="slidenum">
              <a:rPr lang="en-US" smtClean="0"/>
              <a:t>‹#›</a:t>
            </a:fld>
            <a:endParaRPr lang="en-US"/>
          </a:p>
        </p:txBody>
      </p:sp>
    </p:spTree>
    <p:extLst>
      <p:ext uri="{BB962C8B-B14F-4D97-AF65-F5344CB8AC3E}">
        <p14:creationId xmlns:p14="http://schemas.microsoft.com/office/powerpoint/2010/main" val="3725190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7FDBAC-6AA1-4C6E-B9D4-AB6564A55156}"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505FE-99E7-4017-90D1-DD027437261B}" type="slidenum">
              <a:rPr lang="en-US" smtClean="0"/>
              <a:t>‹#›</a:t>
            </a:fld>
            <a:endParaRPr lang="en-US"/>
          </a:p>
        </p:txBody>
      </p:sp>
    </p:spTree>
    <p:extLst>
      <p:ext uri="{BB962C8B-B14F-4D97-AF65-F5344CB8AC3E}">
        <p14:creationId xmlns:p14="http://schemas.microsoft.com/office/powerpoint/2010/main" val="3670809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7FDBAC-6AA1-4C6E-B9D4-AB6564A55156}"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505FE-99E7-4017-90D1-DD027437261B}" type="slidenum">
              <a:rPr lang="en-US" smtClean="0"/>
              <a:t>‹#›</a:t>
            </a:fld>
            <a:endParaRPr lang="en-US"/>
          </a:p>
        </p:txBody>
      </p:sp>
    </p:spTree>
    <p:extLst>
      <p:ext uri="{BB962C8B-B14F-4D97-AF65-F5344CB8AC3E}">
        <p14:creationId xmlns:p14="http://schemas.microsoft.com/office/powerpoint/2010/main" val="4227629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7FDBAC-6AA1-4C6E-B9D4-AB6564A55156}" type="datetimeFigureOut">
              <a:rPr lang="en-US" smtClean="0"/>
              <a:t>5/7/2018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3505FE-99E7-4017-90D1-DD027437261B}" type="slidenum">
              <a:rPr lang="en-US" smtClean="0"/>
              <a:t>‹#›</a:t>
            </a:fld>
            <a:endParaRPr lang="en-US"/>
          </a:p>
        </p:txBody>
      </p:sp>
    </p:spTree>
    <p:extLst>
      <p:ext uri="{BB962C8B-B14F-4D97-AF65-F5344CB8AC3E}">
        <p14:creationId xmlns:p14="http://schemas.microsoft.com/office/powerpoint/2010/main" val="3982218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7FDBAC-6AA1-4C6E-B9D4-AB6564A55156}" type="datetimeFigureOut">
              <a:rPr lang="en-US" smtClean="0"/>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3505FE-99E7-4017-90D1-DD027437261B}" type="slidenum">
              <a:rPr lang="en-US" smtClean="0"/>
              <a:t>‹#›</a:t>
            </a:fld>
            <a:endParaRPr lang="en-US"/>
          </a:p>
        </p:txBody>
      </p:sp>
    </p:spTree>
    <p:extLst>
      <p:ext uri="{BB962C8B-B14F-4D97-AF65-F5344CB8AC3E}">
        <p14:creationId xmlns:p14="http://schemas.microsoft.com/office/powerpoint/2010/main" val="2157033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77FDBAC-6AA1-4C6E-B9D4-AB6564A55156}" type="datetimeFigureOut">
              <a:rPr lang="en-US" smtClean="0"/>
              <a:t>5/7/2018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3505FE-99E7-4017-90D1-DD027437261B}" type="slidenum">
              <a:rPr lang="en-US" smtClean="0"/>
              <a:t>‹#›</a:t>
            </a:fld>
            <a:endParaRPr lang="en-US"/>
          </a:p>
        </p:txBody>
      </p:sp>
    </p:spTree>
    <p:extLst>
      <p:ext uri="{BB962C8B-B14F-4D97-AF65-F5344CB8AC3E}">
        <p14:creationId xmlns:p14="http://schemas.microsoft.com/office/powerpoint/2010/main" val="3704552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7FDBAC-6AA1-4C6E-B9D4-AB6564A55156}" type="datetimeFigureOut">
              <a:rPr lang="en-US" smtClean="0"/>
              <a:t>5/7/2018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3505FE-99E7-4017-90D1-DD027437261B}" type="slidenum">
              <a:rPr lang="en-US" smtClean="0"/>
              <a:t>‹#›</a:t>
            </a:fld>
            <a:endParaRPr lang="en-US"/>
          </a:p>
        </p:txBody>
      </p:sp>
    </p:spTree>
    <p:extLst>
      <p:ext uri="{BB962C8B-B14F-4D97-AF65-F5344CB8AC3E}">
        <p14:creationId xmlns:p14="http://schemas.microsoft.com/office/powerpoint/2010/main" val="2013447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FDBAC-6AA1-4C6E-B9D4-AB6564A55156}" type="datetimeFigureOut">
              <a:rPr lang="en-US" smtClean="0"/>
              <a:t>5/7/2018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3505FE-99E7-4017-90D1-DD027437261B}" type="slidenum">
              <a:rPr lang="en-US" smtClean="0"/>
              <a:t>‹#›</a:t>
            </a:fld>
            <a:endParaRPr lang="en-US"/>
          </a:p>
        </p:txBody>
      </p:sp>
    </p:spTree>
    <p:extLst>
      <p:ext uri="{BB962C8B-B14F-4D97-AF65-F5344CB8AC3E}">
        <p14:creationId xmlns:p14="http://schemas.microsoft.com/office/powerpoint/2010/main" val="327146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7FDBAC-6AA1-4C6E-B9D4-AB6564A55156}" type="datetimeFigureOut">
              <a:rPr lang="en-US" smtClean="0"/>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3505FE-99E7-4017-90D1-DD027437261B}" type="slidenum">
              <a:rPr lang="en-US" smtClean="0"/>
              <a:t>‹#›</a:t>
            </a:fld>
            <a:endParaRPr lang="en-US"/>
          </a:p>
        </p:txBody>
      </p:sp>
    </p:spTree>
    <p:extLst>
      <p:ext uri="{BB962C8B-B14F-4D97-AF65-F5344CB8AC3E}">
        <p14:creationId xmlns:p14="http://schemas.microsoft.com/office/powerpoint/2010/main" val="2830171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7FDBAC-6AA1-4C6E-B9D4-AB6564A55156}" type="datetimeFigureOut">
              <a:rPr lang="en-US" smtClean="0"/>
              <a:t>5/7/2018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3505FE-99E7-4017-90D1-DD027437261B}" type="slidenum">
              <a:rPr lang="en-US" smtClean="0"/>
              <a:t>‹#›</a:t>
            </a:fld>
            <a:endParaRPr lang="en-US"/>
          </a:p>
        </p:txBody>
      </p:sp>
    </p:spTree>
    <p:extLst>
      <p:ext uri="{BB962C8B-B14F-4D97-AF65-F5344CB8AC3E}">
        <p14:creationId xmlns:p14="http://schemas.microsoft.com/office/powerpoint/2010/main" val="1139899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FDBAC-6AA1-4C6E-B9D4-AB6564A55156}" type="datetimeFigureOut">
              <a:rPr lang="en-US" smtClean="0"/>
              <a:t>5/7/2018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3505FE-99E7-4017-90D1-DD027437261B}" type="slidenum">
              <a:rPr lang="en-US" smtClean="0"/>
              <a:t>‹#›</a:t>
            </a:fld>
            <a:endParaRPr lang="en-US"/>
          </a:p>
        </p:txBody>
      </p:sp>
    </p:spTree>
    <p:extLst>
      <p:ext uri="{BB962C8B-B14F-4D97-AF65-F5344CB8AC3E}">
        <p14:creationId xmlns:p14="http://schemas.microsoft.com/office/powerpoint/2010/main" val="1644547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60848"/>
            <a:ext cx="7772400" cy="1470025"/>
          </a:xfrm>
        </p:spPr>
        <p:txBody>
          <a:bodyPr>
            <a:normAutofit/>
          </a:bodyPr>
          <a:lstStyle/>
          <a:p>
            <a:r>
              <a:rPr lang="en-US" sz="32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STANDARISASI PENYAJIAN DATA STASTISTIK SEKTORAL</a:t>
            </a:r>
            <a:endParaRPr lang="en-US" sz="32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5" name="TextBox 4">
            <a:extLst>
              <a:ext uri="{FF2B5EF4-FFF2-40B4-BE49-F238E27FC236}">
                <a16:creationId xmlns="" xmlns:a16="http://schemas.microsoft.com/office/drawing/2014/main" id="{9C92D277-92DA-45F4-9DA2-662C61216C41}"/>
              </a:ext>
            </a:extLst>
          </p:cNvPr>
          <p:cNvSpPr txBox="1"/>
          <p:nvPr/>
        </p:nvSpPr>
        <p:spPr>
          <a:xfrm>
            <a:off x="2092795" y="5229200"/>
            <a:ext cx="4958409" cy="646331"/>
          </a:xfrm>
          <a:prstGeom prst="rect">
            <a:avLst/>
          </a:prstGeom>
          <a:noFill/>
        </p:spPr>
        <p:txBody>
          <a:bodyPr wrap="none" rtlCol="0">
            <a:spAutoFit/>
          </a:bodyPr>
          <a:lstStyle/>
          <a:p>
            <a:pPr algn="ctr"/>
            <a:r>
              <a:rPr lang="en-AU"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DINAS KOMUNIKASI DAN INFORMATIKA</a:t>
            </a:r>
          </a:p>
          <a:p>
            <a:pPr algn="ctr"/>
            <a:r>
              <a:rPr lang="id-ID" b="1" dirty="0" smtClean="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KABUPATEN WONOSOBO</a:t>
            </a:r>
            <a:endParaRPr lang="en-AU" b="1" dirty="0">
              <a:solidFill>
                <a:srgbClr val="FFFF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48780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63746" y="116632"/>
            <a:ext cx="6352470"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US" sz="2400" b="1" dirty="0"/>
              <a:t>DINAS PENDIDIKAN </a:t>
            </a:r>
            <a:r>
              <a:rPr lang="id-ID" sz="2400" b="1" dirty="0" smtClean="0"/>
              <a:t>PEMUDA DAN OLAHRAGA</a:t>
            </a:r>
            <a:endParaRPr lang="en-US" sz="2400" b="1" dirty="0"/>
          </a:p>
        </p:txBody>
      </p:sp>
      <p:graphicFrame>
        <p:nvGraphicFramePr>
          <p:cNvPr id="4" name="Table 3"/>
          <p:cNvGraphicFramePr>
            <a:graphicFrameLocks noGrp="1"/>
          </p:cNvGraphicFramePr>
          <p:nvPr>
            <p:extLst>
              <p:ext uri="{D42A27DB-BD31-4B8C-83A1-F6EECF244321}">
                <p14:modId xmlns:p14="http://schemas.microsoft.com/office/powerpoint/2010/main" val="52222661"/>
              </p:ext>
            </p:extLst>
          </p:nvPr>
        </p:nvGraphicFramePr>
        <p:xfrm>
          <a:off x="126675" y="567215"/>
          <a:ext cx="8928992" cy="5998149"/>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2">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48326">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19299">
                <a:tc>
                  <a:txBody>
                    <a:bodyPr/>
                    <a:lstStyle/>
                    <a:p>
                      <a:pPr algn="ctr"/>
                      <a:r>
                        <a:rPr lang="en-US" sz="1400" dirty="0">
                          <a:latin typeface="+mn-lt"/>
                        </a:rPr>
                        <a:t>1</a:t>
                      </a:r>
                    </a:p>
                  </a:txBody>
                  <a:tcPr/>
                </a:tc>
                <a:tc>
                  <a:txBody>
                    <a:bodyPr/>
                    <a:lstStyle/>
                    <a:p>
                      <a:pPr algn="l" rtl="0" fontAlgn="ctr"/>
                      <a:r>
                        <a:rPr lang="id-ID" sz="1400" b="0" i="0" u="none" strike="noStrike" dirty="0">
                          <a:solidFill>
                            <a:srgbClr val="000000"/>
                          </a:solidFill>
                          <a:effectLst/>
                          <a:latin typeface="+mn-lt"/>
                        </a:rPr>
                        <a:t>APK PAUD</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820591650"/>
                  </a:ext>
                </a:extLst>
              </a:tr>
              <a:tr h="319299">
                <a:tc>
                  <a:txBody>
                    <a:bodyPr/>
                    <a:lstStyle/>
                    <a:p>
                      <a:pPr algn="ctr"/>
                      <a:r>
                        <a:rPr lang="en-AU" sz="1400" dirty="0">
                          <a:latin typeface="+mn-lt"/>
                        </a:rPr>
                        <a:t>2</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APM PAUD</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1"/>
                  </a:ext>
                </a:extLst>
              </a:tr>
              <a:tr h="319299">
                <a:tc>
                  <a:txBody>
                    <a:bodyPr/>
                    <a:lstStyle/>
                    <a:p>
                      <a:pPr algn="ctr"/>
                      <a:r>
                        <a:rPr lang="en-AU" sz="1400" dirty="0">
                          <a:latin typeface="+mn-lt"/>
                        </a:rPr>
                        <a:t>3</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APK SD/</a:t>
                      </a:r>
                      <a:r>
                        <a:rPr lang="id-ID" sz="1400" b="0" i="0" u="none" strike="noStrike" dirty="0" err="1">
                          <a:solidFill>
                            <a:srgbClr val="000000"/>
                          </a:solidFill>
                          <a:effectLst/>
                          <a:latin typeface="+mn-lt"/>
                        </a:rPr>
                        <a:t>Mi</a:t>
                      </a:r>
                      <a:r>
                        <a:rPr lang="id-ID" sz="1400" b="0" i="0" u="none" strike="noStrike" dirty="0">
                          <a:solidFill>
                            <a:srgbClr val="000000"/>
                          </a:solidFill>
                          <a:effectLst/>
                          <a:latin typeface="+mn-lt"/>
                        </a:rPr>
                        <a:t>/Paket A</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2"/>
                  </a:ext>
                </a:extLst>
              </a:tr>
              <a:tr h="319299">
                <a:tc>
                  <a:txBody>
                    <a:bodyPr/>
                    <a:lstStyle/>
                    <a:p>
                      <a:pPr algn="ctr"/>
                      <a:r>
                        <a:rPr lang="en-AU" sz="1400" dirty="0">
                          <a:latin typeface="+mn-lt"/>
                        </a:rPr>
                        <a:t>4</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APM SD/</a:t>
                      </a:r>
                      <a:r>
                        <a:rPr lang="id-ID" sz="1400" b="0" i="0" u="none" strike="noStrike" dirty="0" err="1">
                          <a:solidFill>
                            <a:srgbClr val="000000"/>
                          </a:solidFill>
                          <a:effectLst/>
                          <a:latin typeface="+mn-lt"/>
                        </a:rPr>
                        <a:t>Mi</a:t>
                      </a:r>
                      <a:r>
                        <a:rPr lang="id-ID" sz="1400" b="0" i="0" u="none" strike="noStrike" dirty="0">
                          <a:solidFill>
                            <a:srgbClr val="000000"/>
                          </a:solidFill>
                          <a:effectLst/>
                          <a:latin typeface="+mn-lt"/>
                        </a:rPr>
                        <a:t>/Paket A</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3"/>
                  </a:ext>
                </a:extLst>
              </a:tr>
              <a:tr h="319299">
                <a:tc>
                  <a:txBody>
                    <a:bodyPr/>
                    <a:lstStyle/>
                    <a:p>
                      <a:pPr algn="ctr"/>
                      <a:r>
                        <a:rPr lang="en-AU" sz="1400" dirty="0">
                          <a:latin typeface="+mn-lt"/>
                        </a:rPr>
                        <a:t>5</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Angka pendidikan yang ditamatkan  </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04"/>
                  </a:ext>
                </a:extLst>
              </a:tr>
              <a:tr h="319299">
                <a:tc>
                  <a:txBody>
                    <a:bodyPr/>
                    <a:lstStyle/>
                    <a:p>
                      <a:pPr algn="ctr"/>
                      <a:r>
                        <a:rPr lang="en-AU" sz="1400" dirty="0">
                          <a:latin typeface="+mn-lt"/>
                        </a:rPr>
                        <a:t>6</a:t>
                      </a:r>
                      <a:endParaRPr lang="en-US" sz="1400" dirty="0">
                        <a:latin typeface="+mn-lt"/>
                      </a:endParaRPr>
                    </a:p>
                  </a:txBody>
                  <a:tcPr/>
                </a:tc>
                <a:tc>
                  <a:txBody>
                    <a:bodyPr/>
                    <a:lstStyle/>
                    <a:p>
                      <a:pPr algn="l" rtl="0" fontAlgn="ctr"/>
                      <a:r>
                        <a:rPr lang="id-ID" sz="1400" b="0" i="0" u="none" strike="noStrike">
                          <a:solidFill>
                            <a:srgbClr val="000000"/>
                          </a:solidFill>
                          <a:effectLst/>
                          <a:latin typeface="+mn-lt"/>
                        </a:rPr>
                        <a:t>APK SMP/Mts</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5"/>
                  </a:ext>
                </a:extLst>
              </a:tr>
              <a:tr h="319299">
                <a:tc>
                  <a:txBody>
                    <a:bodyPr/>
                    <a:lstStyle/>
                    <a:p>
                      <a:pPr algn="ctr"/>
                      <a:r>
                        <a:rPr lang="en-AU" sz="1400" dirty="0">
                          <a:latin typeface="+mn-lt"/>
                        </a:rPr>
                        <a:t>7</a:t>
                      </a:r>
                      <a:endParaRPr lang="en-US" sz="1400" dirty="0">
                        <a:latin typeface="+mn-lt"/>
                      </a:endParaRPr>
                    </a:p>
                  </a:txBody>
                  <a:tcPr/>
                </a:tc>
                <a:tc>
                  <a:txBody>
                    <a:bodyPr/>
                    <a:lstStyle/>
                    <a:p>
                      <a:pPr algn="l" rtl="0" fontAlgn="ctr"/>
                      <a:r>
                        <a:rPr lang="id-ID" sz="1400" b="0" i="0" u="none" strike="noStrike">
                          <a:solidFill>
                            <a:srgbClr val="000000"/>
                          </a:solidFill>
                          <a:effectLst/>
                          <a:latin typeface="+mn-lt"/>
                        </a:rPr>
                        <a:t>APM SMP/Mts</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6"/>
                  </a:ext>
                </a:extLst>
              </a:tr>
              <a:tr h="319299">
                <a:tc>
                  <a:txBody>
                    <a:bodyPr/>
                    <a:lstStyle/>
                    <a:p>
                      <a:pPr algn="ctr"/>
                      <a:r>
                        <a:rPr lang="en-AU" sz="1400" dirty="0">
                          <a:latin typeface="+mn-lt"/>
                        </a:rPr>
                        <a:t>8</a:t>
                      </a:r>
                      <a:endParaRPr lang="en-US" sz="1400" dirty="0">
                        <a:latin typeface="+mn-lt"/>
                      </a:endParaRPr>
                    </a:p>
                  </a:txBody>
                  <a:tcPr/>
                </a:tc>
                <a:tc>
                  <a:txBody>
                    <a:bodyPr/>
                    <a:lstStyle/>
                    <a:p>
                      <a:pPr algn="l" rtl="0" fontAlgn="ctr"/>
                      <a:r>
                        <a:rPr lang="id-ID" sz="1400" b="0" i="0" u="none" strike="noStrike">
                          <a:solidFill>
                            <a:srgbClr val="000000"/>
                          </a:solidFill>
                          <a:effectLst/>
                          <a:latin typeface="+mn-lt"/>
                        </a:rPr>
                        <a:t>Rasio sekolah/penduduk usia sekolah </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07"/>
                  </a:ext>
                </a:extLst>
              </a:tr>
              <a:tr h="319299">
                <a:tc>
                  <a:txBody>
                    <a:bodyPr/>
                    <a:lstStyle/>
                    <a:p>
                      <a:pPr algn="ctr"/>
                      <a:r>
                        <a:rPr lang="en-AU" sz="1400" dirty="0">
                          <a:latin typeface="+mn-lt"/>
                        </a:rPr>
                        <a:t>9</a:t>
                      </a:r>
                      <a:endParaRPr lang="en-US" sz="1400" dirty="0">
                        <a:latin typeface="+mn-lt"/>
                      </a:endParaRPr>
                    </a:p>
                  </a:txBody>
                  <a:tcPr/>
                </a:tc>
                <a:tc>
                  <a:txBody>
                    <a:bodyPr/>
                    <a:lstStyle/>
                    <a:p>
                      <a:pPr algn="l" rtl="0" fontAlgn="ctr"/>
                      <a:r>
                        <a:rPr lang="id-ID" sz="1400" b="0" i="0" u="none" strike="noStrike">
                          <a:solidFill>
                            <a:srgbClr val="000000"/>
                          </a:solidFill>
                          <a:effectLst/>
                          <a:latin typeface="+mn-lt"/>
                        </a:rPr>
                        <a:t>Rasio guru/murid</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08"/>
                  </a:ext>
                </a:extLst>
              </a:tr>
              <a:tr h="319299">
                <a:tc>
                  <a:txBody>
                    <a:bodyPr/>
                    <a:lstStyle/>
                    <a:p>
                      <a:pPr algn="ctr"/>
                      <a:r>
                        <a:rPr lang="en-AU" sz="1400" dirty="0">
                          <a:latin typeface="+mn-lt"/>
                        </a:rPr>
                        <a:t>10</a:t>
                      </a:r>
                      <a:endParaRPr lang="en-US" sz="1400" dirty="0">
                        <a:latin typeface="+mn-lt"/>
                      </a:endParaRPr>
                    </a:p>
                  </a:txBody>
                  <a:tcPr/>
                </a:tc>
                <a:tc>
                  <a:txBody>
                    <a:bodyPr/>
                    <a:lstStyle/>
                    <a:p>
                      <a:pPr algn="l" rtl="0" fontAlgn="ctr"/>
                      <a:r>
                        <a:rPr lang="id-ID" sz="1400" b="0" i="0" u="none" strike="noStrike">
                          <a:solidFill>
                            <a:srgbClr val="000000"/>
                          </a:solidFill>
                          <a:effectLst/>
                          <a:latin typeface="+mn-lt"/>
                        </a:rPr>
                        <a:t>Rasio guru/murid per kelas rata-rata</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09"/>
                  </a:ext>
                </a:extLst>
              </a:tr>
              <a:tr h="319299">
                <a:tc>
                  <a:txBody>
                    <a:bodyPr/>
                    <a:lstStyle/>
                    <a:p>
                      <a:pPr algn="ctr"/>
                      <a:r>
                        <a:rPr lang="en-AU" sz="1400" dirty="0">
                          <a:latin typeface="+mn-lt"/>
                        </a:rPr>
                        <a:t>11</a:t>
                      </a:r>
                      <a:endParaRPr lang="en-US" sz="1400" dirty="0">
                        <a:latin typeface="+mn-lt"/>
                      </a:endParaRPr>
                    </a:p>
                  </a:txBody>
                  <a:tcPr/>
                </a:tc>
                <a:tc>
                  <a:txBody>
                    <a:bodyPr/>
                    <a:lstStyle/>
                    <a:p>
                      <a:pPr algn="l" rtl="0" fontAlgn="ctr"/>
                      <a:r>
                        <a:rPr lang="id-ID" sz="1400" b="0" i="0" u="none" strike="noStrike">
                          <a:solidFill>
                            <a:srgbClr val="000000"/>
                          </a:solidFill>
                          <a:effectLst/>
                          <a:latin typeface="+mn-lt"/>
                        </a:rPr>
                        <a:t>Pendidikan menengah: </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0"/>
                  </a:ext>
                </a:extLst>
              </a:tr>
              <a:tr h="319299">
                <a:tc>
                  <a:txBody>
                    <a:bodyPr/>
                    <a:lstStyle/>
                    <a:p>
                      <a:pPr algn="ctr"/>
                      <a:r>
                        <a:rPr lang="en-AU" sz="1400" dirty="0">
                          <a:latin typeface="+mn-lt"/>
                        </a:rPr>
                        <a:t>12</a:t>
                      </a:r>
                      <a:endParaRPr lang="en-US" sz="1400" dirty="0">
                        <a:latin typeface="+mn-lt"/>
                      </a:endParaRPr>
                    </a:p>
                  </a:txBody>
                  <a:tcPr/>
                </a:tc>
                <a:tc>
                  <a:txBody>
                    <a:bodyPr/>
                    <a:lstStyle/>
                    <a:p>
                      <a:pPr algn="l" rtl="0" fontAlgn="ctr"/>
                      <a:r>
                        <a:rPr lang="id-ID" sz="1400" b="0" i="0" u="none" strike="noStrike">
                          <a:solidFill>
                            <a:srgbClr val="000000"/>
                          </a:solidFill>
                          <a:effectLst/>
                          <a:latin typeface="+mn-lt"/>
                        </a:rPr>
                        <a:t>APK SMA/SMK/MAN</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1"/>
                  </a:ext>
                </a:extLst>
              </a:tr>
              <a:tr h="464434">
                <a:tc>
                  <a:txBody>
                    <a:bodyPr/>
                    <a:lstStyle/>
                    <a:p>
                      <a:pPr algn="ctr"/>
                      <a:r>
                        <a:rPr lang="en-AU" sz="1400" dirty="0">
                          <a:latin typeface="+mn-lt"/>
                        </a:rPr>
                        <a:t>13</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APM SMA/SMK/MAN</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12"/>
                  </a:ext>
                </a:extLst>
              </a:tr>
              <a:tr h="319299">
                <a:tc>
                  <a:txBody>
                    <a:bodyPr/>
                    <a:lstStyle/>
                    <a:p>
                      <a:pPr algn="ctr"/>
                      <a:r>
                        <a:rPr lang="en-AU" sz="1400" dirty="0">
                          <a:latin typeface="+mn-lt"/>
                        </a:rPr>
                        <a:t>14</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Angka Putus Sekolah (APS) SD/MI</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13"/>
                  </a:ext>
                </a:extLst>
              </a:tr>
              <a:tr h="319299">
                <a:tc>
                  <a:txBody>
                    <a:bodyPr/>
                    <a:lstStyle/>
                    <a:p>
                      <a:pPr algn="ctr"/>
                      <a:r>
                        <a:rPr lang="en-AU" sz="1400" dirty="0">
                          <a:latin typeface="+mn-lt"/>
                        </a:rPr>
                        <a:t>15</a:t>
                      </a:r>
                      <a:endParaRPr lang="en-US" sz="1400" dirty="0">
                        <a:latin typeface="+mn-lt"/>
                      </a:endParaRPr>
                    </a:p>
                  </a:txBody>
                  <a:tcPr/>
                </a:tc>
                <a:tc>
                  <a:txBody>
                    <a:bodyPr/>
                    <a:lstStyle/>
                    <a:p>
                      <a:pPr algn="l" rtl="0" fontAlgn="ctr"/>
                      <a:r>
                        <a:rPr lang="id-ID" sz="1400" b="0" i="0" u="none" strike="noStrike">
                          <a:solidFill>
                            <a:srgbClr val="000000"/>
                          </a:solidFill>
                          <a:effectLst/>
                          <a:latin typeface="+mn-lt"/>
                        </a:rPr>
                        <a:t>Angka Putus Sekolah (APS) SMP/MTs</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4"/>
                  </a:ext>
                </a:extLst>
              </a:tr>
              <a:tr h="319299">
                <a:tc>
                  <a:txBody>
                    <a:bodyPr/>
                    <a:lstStyle/>
                    <a:p>
                      <a:pPr algn="ctr"/>
                      <a:r>
                        <a:rPr lang="en-AU" sz="1400" dirty="0">
                          <a:latin typeface="+mn-lt"/>
                        </a:rPr>
                        <a:t>16</a:t>
                      </a:r>
                      <a:endParaRPr lang="en-US" sz="1400" dirty="0">
                        <a:latin typeface="+mn-lt"/>
                      </a:endParaRPr>
                    </a:p>
                  </a:txBody>
                  <a:tcPr/>
                </a:tc>
                <a:tc>
                  <a:txBody>
                    <a:bodyPr/>
                    <a:lstStyle/>
                    <a:p>
                      <a:pPr algn="l" rtl="0" fontAlgn="ctr"/>
                      <a:r>
                        <a:rPr lang="sv-SE" sz="1400" b="0" i="0" u="none" strike="noStrike">
                          <a:solidFill>
                            <a:srgbClr val="000000"/>
                          </a:solidFill>
                          <a:effectLst/>
                          <a:latin typeface="+mn-lt"/>
                        </a:rPr>
                        <a:t>Angka Putus Sekolah (APS) SMA/SMK/MA</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5"/>
                  </a:ext>
                </a:extLst>
              </a:tr>
              <a:tr h="378470">
                <a:tc>
                  <a:txBody>
                    <a:bodyPr/>
                    <a:lstStyle/>
                    <a:p>
                      <a:pPr algn="ctr"/>
                      <a:r>
                        <a:rPr lang="en-AU" sz="1400" dirty="0">
                          <a:latin typeface="+mn-lt"/>
                        </a:rPr>
                        <a:t>17</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Angka Kelulusan (AL) SD/MI</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6"/>
                  </a:ext>
                </a:extLst>
              </a:tr>
            </a:tbl>
          </a:graphicData>
        </a:graphic>
      </p:graphicFrame>
    </p:spTree>
    <p:extLst>
      <p:ext uri="{BB962C8B-B14F-4D97-AF65-F5344CB8AC3E}">
        <p14:creationId xmlns:p14="http://schemas.microsoft.com/office/powerpoint/2010/main" val="15487048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63746" y="116632"/>
            <a:ext cx="6280462"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US" sz="2400" b="1" dirty="0"/>
              <a:t>DINAS PENDIDIKAN </a:t>
            </a:r>
            <a:r>
              <a:rPr lang="id-ID" sz="2400" b="1" dirty="0"/>
              <a:t>PEMUDA DAN </a:t>
            </a:r>
            <a:r>
              <a:rPr lang="id-ID" sz="2400" b="1" dirty="0" smtClean="0"/>
              <a:t>OLAHRAGA</a:t>
            </a:r>
            <a:endParaRPr lang="en-US" sz="2400" b="1" dirty="0"/>
          </a:p>
        </p:txBody>
      </p:sp>
      <p:graphicFrame>
        <p:nvGraphicFramePr>
          <p:cNvPr id="4" name="Table 3"/>
          <p:cNvGraphicFramePr>
            <a:graphicFrameLocks noGrp="1"/>
          </p:cNvGraphicFramePr>
          <p:nvPr>
            <p:extLst>
              <p:ext uri="{D42A27DB-BD31-4B8C-83A1-F6EECF244321}">
                <p14:modId xmlns:p14="http://schemas.microsoft.com/office/powerpoint/2010/main" val="344380471"/>
              </p:ext>
            </p:extLst>
          </p:nvPr>
        </p:nvGraphicFramePr>
        <p:xfrm>
          <a:off x="139036" y="571261"/>
          <a:ext cx="8928992" cy="6317282"/>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4489206">
                  <a:extLst>
                    <a:ext uri="{9D8B030D-6E8A-4147-A177-3AD203B41FA5}">
                      <a16:colId xmlns="" xmlns:a16="http://schemas.microsoft.com/office/drawing/2014/main" val="20001"/>
                    </a:ext>
                  </a:extLst>
                </a:gridCol>
                <a:gridCol w="1296144">
                  <a:extLst>
                    <a:ext uri="{9D8B030D-6E8A-4147-A177-3AD203B41FA5}">
                      <a16:colId xmlns="" xmlns:a16="http://schemas.microsoft.com/office/drawing/2014/main" val="20002"/>
                    </a:ext>
                  </a:extLst>
                </a:gridCol>
                <a:gridCol w="1152128">
                  <a:extLst>
                    <a:ext uri="{9D8B030D-6E8A-4147-A177-3AD203B41FA5}">
                      <a16:colId xmlns="" xmlns:a16="http://schemas.microsoft.com/office/drawing/2014/main" val="20003"/>
                    </a:ext>
                  </a:extLst>
                </a:gridCol>
                <a:gridCol w="792088">
                  <a:extLst>
                    <a:ext uri="{9D8B030D-6E8A-4147-A177-3AD203B41FA5}">
                      <a16:colId xmlns="" xmlns:a16="http://schemas.microsoft.com/office/drawing/2014/main" val="20004"/>
                    </a:ext>
                  </a:extLst>
                </a:gridCol>
                <a:gridCol w="679604">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262827">
                <a:tc>
                  <a:txBody>
                    <a:bodyPr/>
                    <a:lstStyle/>
                    <a:p>
                      <a:pPr algn="ctr"/>
                      <a:r>
                        <a:rPr lang="en-AU" sz="1400" dirty="0">
                          <a:latin typeface="+mn-lt"/>
                        </a:rPr>
                        <a:t>18</a:t>
                      </a:r>
                      <a:endParaRPr lang="en-US" sz="1400" dirty="0">
                        <a:latin typeface="+mn-lt"/>
                      </a:endParaRPr>
                    </a:p>
                  </a:txBody>
                  <a:tcPr anchor="ctr"/>
                </a:tc>
                <a:tc>
                  <a:txBody>
                    <a:bodyPr/>
                    <a:lstStyle/>
                    <a:p>
                      <a:pPr algn="l" rtl="0" fontAlgn="ctr"/>
                      <a:r>
                        <a:rPr lang="id-ID" sz="1400" b="0" i="0" u="none" strike="noStrike" dirty="0">
                          <a:solidFill>
                            <a:srgbClr val="000000"/>
                          </a:solidFill>
                          <a:effectLst/>
                          <a:latin typeface="+mn-lt"/>
                        </a:rPr>
                        <a:t>Angka Kelulusan (AL) SMP/</a:t>
                      </a:r>
                      <a:r>
                        <a:rPr lang="id-ID" sz="1400" b="0" i="0" u="none" strike="noStrike" dirty="0" err="1">
                          <a:solidFill>
                            <a:srgbClr val="000000"/>
                          </a:solidFill>
                          <a:effectLst/>
                          <a:latin typeface="+mn-lt"/>
                        </a:rPr>
                        <a:t>MTs</a:t>
                      </a:r>
                      <a:endParaRPr lang="id-ID" sz="1400" b="0" i="0" u="none" strike="noStrike" dirty="0">
                        <a:solidFill>
                          <a:srgbClr val="000000"/>
                        </a:solidFill>
                        <a:effectLst/>
                        <a:latin typeface="+mn-lt"/>
                      </a:endParaRPr>
                    </a:p>
                  </a:txBody>
                  <a:tcPr marL="9525" marR="9525" marT="9525" marB="0" anchor="ctr"/>
                </a:tc>
                <a:tc>
                  <a:txBody>
                    <a:bodyPr/>
                    <a:lstStyle/>
                    <a:p>
                      <a:r>
                        <a:rPr lang="en-AU" sz="1400" dirty="0" err="1">
                          <a:latin typeface="+mn-lt"/>
                        </a:rPr>
                        <a:t>Prov</a:t>
                      </a:r>
                      <a:r>
                        <a:rPr lang="en-AU" sz="1400" dirty="0">
                          <a:latin typeface="+mn-lt"/>
                        </a:rPr>
                        <a:t>/</a:t>
                      </a:r>
                      <a:r>
                        <a:rPr lang="en-AU" sz="1400" dirty="0" err="1">
                          <a:latin typeface="+mn-lt"/>
                        </a:rPr>
                        <a:t>Kab</a:t>
                      </a:r>
                      <a:r>
                        <a:rPr lang="en-AU" sz="1400" dirty="0">
                          <a:latin typeface="+mn-lt"/>
                        </a:rPr>
                        <a:t>/Kota</a:t>
                      </a:r>
                      <a:endParaRPr lang="en-US" sz="1400" dirty="0">
                        <a:latin typeface="+mn-lt"/>
                      </a:endParaRPr>
                    </a:p>
                  </a:txBody>
                  <a:tcPr anchor="ctr"/>
                </a:tc>
                <a:tc>
                  <a:txBody>
                    <a:bodyPr/>
                    <a:lstStyle/>
                    <a:p>
                      <a:r>
                        <a:rPr lang="en-AU" sz="1400" dirty="0">
                          <a:latin typeface="+mn-lt"/>
                        </a:rPr>
                        <a:t>2013-2017</a:t>
                      </a:r>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a:latin typeface="+mn-lt"/>
                      </a:endParaRPr>
                    </a:p>
                  </a:txBody>
                  <a:tcPr anchor="ctr"/>
                </a:tc>
                <a:extLst>
                  <a:ext uri="{0D108BD9-81ED-4DB2-BD59-A6C34878D82A}">
                    <a16:rowId xmlns="" xmlns:a16="http://schemas.microsoft.com/office/drawing/2014/main" val="10001"/>
                  </a:ext>
                </a:extLst>
              </a:tr>
              <a:tr h="305243">
                <a:tc>
                  <a:txBody>
                    <a:bodyPr/>
                    <a:lstStyle/>
                    <a:p>
                      <a:pPr algn="ctr"/>
                      <a:r>
                        <a:rPr lang="en-AU" sz="1400" dirty="0">
                          <a:latin typeface="+mn-lt"/>
                        </a:rPr>
                        <a:t>19</a:t>
                      </a:r>
                      <a:endParaRPr lang="en-US" sz="1400" dirty="0">
                        <a:latin typeface="+mn-lt"/>
                      </a:endParaRPr>
                    </a:p>
                  </a:txBody>
                  <a:tcPr anchor="ctr"/>
                </a:tc>
                <a:tc>
                  <a:txBody>
                    <a:bodyPr/>
                    <a:lstStyle/>
                    <a:p>
                      <a:pPr algn="l" rtl="0" fontAlgn="ctr"/>
                      <a:r>
                        <a:rPr lang="id-ID" sz="1400" b="0" i="0" u="none" strike="noStrike" dirty="0">
                          <a:solidFill>
                            <a:srgbClr val="000000"/>
                          </a:solidFill>
                          <a:effectLst/>
                          <a:latin typeface="+mn-lt"/>
                        </a:rPr>
                        <a:t>Angka Kelulusan (AL) SMA/SMK/MA</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a:latin typeface="+mn-lt"/>
                      </a:endParaRPr>
                    </a:p>
                  </a:txBody>
                  <a:tcPr anchor="ctr"/>
                </a:tc>
                <a:extLst>
                  <a:ext uri="{0D108BD9-81ED-4DB2-BD59-A6C34878D82A}">
                    <a16:rowId xmlns="" xmlns:a16="http://schemas.microsoft.com/office/drawing/2014/main" val="10002"/>
                  </a:ext>
                </a:extLst>
              </a:tr>
              <a:tr h="305243">
                <a:tc>
                  <a:txBody>
                    <a:bodyPr/>
                    <a:lstStyle/>
                    <a:p>
                      <a:pPr algn="ctr"/>
                      <a:r>
                        <a:rPr lang="en-AU" sz="1400" dirty="0">
                          <a:latin typeface="+mn-lt"/>
                        </a:rPr>
                        <a:t>20</a:t>
                      </a:r>
                      <a:endParaRPr lang="en-US" sz="1400" dirty="0">
                        <a:latin typeface="+mn-lt"/>
                      </a:endParaRPr>
                    </a:p>
                  </a:txBody>
                  <a:tcPr anchor="ctr"/>
                </a:tc>
                <a:tc>
                  <a:txBody>
                    <a:bodyPr/>
                    <a:lstStyle/>
                    <a:p>
                      <a:pPr algn="l" rtl="0" fontAlgn="ctr"/>
                      <a:r>
                        <a:rPr lang="id-ID" sz="1400" b="0" i="0" u="none" strike="noStrike" dirty="0">
                          <a:solidFill>
                            <a:srgbClr val="000000"/>
                          </a:solidFill>
                          <a:effectLst/>
                          <a:latin typeface="+mn-lt"/>
                        </a:rPr>
                        <a:t>Angka Melanjutkan (AM) dari SD/MI ke SMP/</a:t>
                      </a:r>
                      <a:r>
                        <a:rPr lang="id-ID" sz="1400" b="0" i="0" u="none" strike="noStrike" dirty="0" err="1">
                          <a:solidFill>
                            <a:srgbClr val="000000"/>
                          </a:solidFill>
                          <a:effectLst/>
                          <a:latin typeface="+mn-lt"/>
                        </a:rPr>
                        <a:t>MTs</a:t>
                      </a:r>
                      <a:endParaRPr lang="id-ID" sz="1400" b="0" i="0" u="none" strike="noStrike" dirty="0">
                        <a:solidFill>
                          <a:srgbClr val="000000"/>
                        </a:solidFill>
                        <a:effectLst/>
                        <a:latin typeface="+mn-lt"/>
                      </a:endParaRP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0003"/>
                  </a:ext>
                </a:extLst>
              </a:tr>
              <a:tr h="443990">
                <a:tc>
                  <a:txBody>
                    <a:bodyPr/>
                    <a:lstStyle/>
                    <a:p>
                      <a:pPr algn="ctr"/>
                      <a:r>
                        <a:rPr lang="en-AU" sz="1400" dirty="0">
                          <a:latin typeface="+mn-lt"/>
                        </a:rPr>
                        <a:t>21</a:t>
                      </a:r>
                      <a:endParaRPr lang="en-US" sz="1400" dirty="0">
                        <a:latin typeface="+mn-lt"/>
                      </a:endParaRPr>
                    </a:p>
                  </a:txBody>
                  <a:tcPr anchor="ctr"/>
                </a:tc>
                <a:tc>
                  <a:txBody>
                    <a:bodyPr/>
                    <a:lstStyle/>
                    <a:p>
                      <a:pPr algn="l" rtl="0" fontAlgn="ctr"/>
                      <a:r>
                        <a:rPr lang="id-ID" sz="1400" b="0" i="0" u="none" strike="noStrike" dirty="0">
                          <a:solidFill>
                            <a:srgbClr val="000000"/>
                          </a:solidFill>
                          <a:effectLst/>
                          <a:latin typeface="+mn-lt"/>
                        </a:rPr>
                        <a:t>Angka Melanjutkan (AM) dari SMP/</a:t>
                      </a:r>
                      <a:r>
                        <a:rPr lang="id-ID" sz="1400" b="0" i="0" u="none" strike="noStrike" dirty="0" err="1">
                          <a:solidFill>
                            <a:srgbClr val="000000"/>
                          </a:solidFill>
                          <a:effectLst/>
                          <a:latin typeface="+mn-lt"/>
                        </a:rPr>
                        <a:t>MTs</a:t>
                      </a:r>
                      <a:r>
                        <a:rPr lang="id-ID" sz="1400" b="0" i="0" u="none" strike="noStrike" dirty="0">
                          <a:solidFill>
                            <a:srgbClr val="000000"/>
                          </a:solidFill>
                          <a:effectLst/>
                          <a:latin typeface="+mn-lt"/>
                        </a:rPr>
                        <a:t> ke SMA/SMK/MA</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a:latin typeface="+mn-lt"/>
                      </a:endParaRPr>
                    </a:p>
                  </a:txBody>
                  <a:tcPr anchor="ctr"/>
                </a:tc>
                <a:extLst>
                  <a:ext uri="{0D108BD9-81ED-4DB2-BD59-A6C34878D82A}">
                    <a16:rowId xmlns="" xmlns:a16="http://schemas.microsoft.com/office/drawing/2014/main" val="10004"/>
                  </a:ext>
                </a:extLst>
              </a:tr>
              <a:tr h="305243">
                <a:tc>
                  <a:txBody>
                    <a:bodyPr/>
                    <a:lstStyle/>
                    <a:p>
                      <a:pPr algn="ctr"/>
                      <a:r>
                        <a:rPr lang="en-AU" sz="1400" dirty="0">
                          <a:latin typeface="+mn-lt"/>
                        </a:rPr>
                        <a:t>22</a:t>
                      </a:r>
                      <a:endParaRPr lang="en-US" sz="1400" dirty="0">
                        <a:latin typeface="+mn-lt"/>
                      </a:endParaRPr>
                    </a:p>
                  </a:txBody>
                  <a:tcPr anchor="ctr"/>
                </a:tc>
                <a:tc>
                  <a:txBody>
                    <a:bodyPr/>
                    <a:lstStyle/>
                    <a:p>
                      <a:pPr algn="l" rtl="0" fontAlgn="ctr"/>
                      <a:r>
                        <a:rPr lang="id-ID" sz="1400" b="0" i="0" u="none" strike="noStrike" dirty="0">
                          <a:solidFill>
                            <a:srgbClr val="000000"/>
                          </a:solidFill>
                          <a:effectLst/>
                          <a:latin typeface="+mn-lt"/>
                        </a:rPr>
                        <a:t>SD/MI kondisi bangunan baik</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0005"/>
                  </a:ext>
                </a:extLst>
              </a:tr>
              <a:tr h="305243">
                <a:tc>
                  <a:txBody>
                    <a:bodyPr/>
                    <a:lstStyle/>
                    <a:p>
                      <a:pPr algn="ctr"/>
                      <a:r>
                        <a:rPr lang="en-AU" sz="1400" dirty="0">
                          <a:latin typeface="+mn-lt"/>
                        </a:rPr>
                        <a:t>23</a:t>
                      </a:r>
                      <a:endParaRPr lang="en-US" sz="1400" dirty="0">
                        <a:latin typeface="+mn-lt"/>
                      </a:endParaRPr>
                    </a:p>
                  </a:txBody>
                  <a:tcPr anchor="ctr"/>
                </a:tc>
                <a:tc>
                  <a:txBody>
                    <a:bodyPr/>
                    <a:lstStyle/>
                    <a:p>
                      <a:pPr algn="l" rtl="0" fontAlgn="ctr"/>
                      <a:r>
                        <a:rPr lang="id-ID" sz="1400" b="0" i="0" u="none" strike="noStrike">
                          <a:solidFill>
                            <a:srgbClr val="000000"/>
                          </a:solidFill>
                          <a:effectLst/>
                          <a:latin typeface="+mn-lt"/>
                        </a:rPr>
                        <a:t>SMP/MTs  kondisi bangunan baik</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0006"/>
                  </a:ext>
                </a:extLst>
              </a:tr>
              <a:tr h="305243">
                <a:tc>
                  <a:txBody>
                    <a:bodyPr/>
                    <a:lstStyle/>
                    <a:p>
                      <a:pPr algn="ctr"/>
                      <a:r>
                        <a:rPr lang="en-AU" sz="1400" dirty="0">
                          <a:latin typeface="+mn-lt"/>
                        </a:rPr>
                        <a:t>24</a:t>
                      </a:r>
                      <a:endParaRPr lang="en-US" sz="1400" dirty="0">
                        <a:latin typeface="+mn-lt"/>
                      </a:endParaRPr>
                    </a:p>
                  </a:txBody>
                  <a:tcPr anchor="ctr"/>
                </a:tc>
                <a:tc>
                  <a:txBody>
                    <a:bodyPr/>
                    <a:lstStyle/>
                    <a:p>
                      <a:pPr algn="l" rtl="0" fontAlgn="ctr"/>
                      <a:r>
                        <a:rPr lang="id-ID" sz="1400" b="0" i="0" u="none" strike="noStrike">
                          <a:solidFill>
                            <a:srgbClr val="000000"/>
                          </a:solidFill>
                          <a:effectLst/>
                          <a:latin typeface="+mn-lt"/>
                        </a:rPr>
                        <a:t>SMA/SMK/MA kondisi bangunan baik</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a:latin typeface="+mn-lt"/>
                      </a:endParaRPr>
                    </a:p>
                  </a:txBody>
                  <a:tcPr anchor="ctr"/>
                </a:tc>
                <a:extLst>
                  <a:ext uri="{0D108BD9-81ED-4DB2-BD59-A6C34878D82A}">
                    <a16:rowId xmlns="" xmlns:a16="http://schemas.microsoft.com/office/drawing/2014/main" val="10007"/>
                  </a:ext>
                </a:extLst>
              </a:tr>
              <a:tr h="305243">
                <a:tc>
                  <a:txBody>
                    <a:bodyPr/>
                    <a:lstStyle/>
                    <a:p>
                      <a:pPr algn="ctr"/>
                      <a:r>
                        <a:rPr lang="en-AU" sz="1400" dirty="0">
                          <a:latin typeface="+mn-lt"/>
                        </a:rPr>
                        <a:t>25</a:t>
                      </a:r>
                      <a:endParaRPr lang="en-US" sz="1400" dirty="0">
                        <a:latin typeface="+mn-lt"/>
                      </a:endParaRPr>
                    </a:p>
                  </a:txBody>
                  <a:tcPr anchor="ctr"/>
                </a:tc>
                <a:tc>
                  <a:txBody>
                    <a:bodyPr/>
                    <a:lstStyle/>
                    <a:p>
                      <a:pPr algn="l" fontAlgn="ctr"/>
                      <a:r>
                        <a:rPr lang="sv-SE" sz="1400" b="0" i="0" u="none" strike="noStrike" dirty="0">
                          <a:solidFill>
                            <a:srgbClr val="000000"/>
                          </a:solidFill>
                          <a:effectLst/>
                          <a:latin typeface="+mn-lt"/>
                        </a:rPr>
                        <a:t>Rasio  ketersediaan sekolah/penduduk usia  sekolah pendidikan dasar </a:t>
                      </a:r>
                    </a:p>
                  </a:txBody>
                  <a:tcPr marL="9525" marR="9525" marT="9525" marB="0" anchor="ctr"/>
                </a:tc>
                <a:tc>
                  <a:txBody>
                    <a:bodyPr/>
                    <a:lstStyle/>
                    <a:p>
                      <a:r>
                        <a:rPr lang="en-AU" sz="1400" dirty="0" err="1">
                          <a:latin typeface="+mn-lt"/>
                        </a:rPr>
                        <a:t>Prov</a:t>
                      </a:r>
                      <a:r>
                        <a:rPr lang="en-AU" sz="1400" dirty="0">
                          <a:latin typeface="+mn-lt"/>
                        </a:rPr>
                        <a:t>/4 Kota</a:t>
                      </a:r>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0008"/>
                  </a:ext>
                </a:extLst>
              </a:tr>
              <a:tr h="305243">
                <a:tc>
                  <a:txBody>
                    <a:bodyPr/>
                    <a:lstStyle/>
                    <a:p>
                      <a:pPr algn="ctr"/>
                      <a:r>
                        <a:rPr lang="en-AU" sz="1400" dirty="0">
                          <a:latin typeface="+mn-lt"/>
                        </a:rPr>
                        <a:t>26</a:t>
                      </a:r>
                      <a:endParaRPr lang="en-US" sz="1400" dirty="0">
                        <a:latin typeface="+mn-lt"/>
                      </a:endParaRPr>
                    </a:p>
                  </a:txBody>
                  <a:tcPr anchor="ctr"/>
                </a:tc>
                <a:tc>
                  <a:txBody>
                    <a:bodyPr/>
                    <a:lstStyle/>
                    <a:p>
                      <a:pPr algn="just" fontAlgn="ctr"/>
                      <a:r>
                        <a:rPr lang="id-ID" sz="1400" b="0" i="0" u="none" strike="noStrike" dirty="0">
                          <a:solidFill>
                            <a:srgbClr val="000000"/>
                          </a:solidFill>
                          <a:effectLst/>
                          <a:latin typeface="+mn-lt"/>
                        </a:rPr>
                        <a:t>Rasio guru/murid sekolah pendidikan dasar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0009"/>
                  </a:ext>
                </a:extLst>
              </a:tr>
              <a:tr h="305243">
                <a:tc>
                  <a:txBody>
                    <a:bodyPr/>
                    <a:lstStyle/>
                    <a:p>
                      <a:pPr algn="ctr"/>
                      <a:r>
                        <a:rPr lang="en-AU" sz="1400" dirty="0">
                          <a:latin typeface="+mn-lt"/>
                        </a:rPr>
                        <a:t>27</a:t>
                      </a:r>
                      <a:endParaRPr lang="en-US" sz="1400" dirty="0">
                        <a:latin typeface="+mn-lt"/>
                      </a:endParaRPr>
                    </a:p>
                  </a:txBody>
                  <a:tcPr anchor="ctr"/>
                </a:tc>
                <a:tc>
                  <a:txBody>
                    <a:bodyPr/>
                    <a:lstStyle/>
                    <a:p>
                      <a:pPr algn="just" fontAlgn="ctr"/>
                      <a:r>
                        <a:rPr lang="id-ID" sz="1400" b="0" i="0" u="none" strike="noStrike">
                          <a:solidFill>
                            <a:srgbClr val="000000"/>
                          </a:solidFill>
                          <a:effectLst/>
                          <a:latin typeface="+mn-lt"/>
                        </a:rPr>
                        <a:t>Rasio guru terhadap murid pendidikan menengah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0010"/>
                  </a:ext>
                </a:extLst>
              </a:tr>
              <a:tr h="305243">
                <a:tc>
                  <a:txBody>
                    <a:bodyPr/>
                    <a:lstStyle/>
                    <a:p>
                      <a:pPr algn="ctr"/>
                      <a:r>
                        <a:rPr lang="en-AU" sz="1400" dirty="0">
                          <a:latin typeface="+mn-lt"/>
                        </a:rPr>
                        <a:t>28</a:t>
                      </a:r>
                      <a:endParaRPr lang="en-US" sz="1400" dirty="0">
                        <a:latin typeface="+mn-lt"/>
                      </a:endParaRPr>
                    </a:p>
                  </a:txBody>
                  <a:tcPr anchor="ctr"/>
                </a:tc>
                <a:tc>
                  <a:txBody>
                    <a:bodyPr/>
                    <a:lstStyle/>
                    <a:p>
                      <a:pPr algn="just" fontAlgn="ctr"/>
                      <a:r>
                        <a:rPr lang="sv-SE" sz="1400" b="0" i="0" u="none" strike="noStrike">
                          <a:solidFill>
                            <a:srgbClr val="000000"/>
                          </a:solidFill>
                          <a:effectLst/>
                          <a:latin typeface="+mn-lt"/>
                        </a:rPr>
                        <a:t>Rasio guru/murid per kelas rata-rata sekolah dasar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0011"/>
                  </a:ext>
                </a:extLst>
              </a:tr>
              <a:tr h="305243">
                <a:tc>
                  <a:txBody>
                    <a:bodyPr/>
                    <a:lstStyle/>
                    <a:p>
                      <a:pPr algn="ctr"/>
                      <a:r>
                        <a:rPr lang="en-AU" sz="1400" dirty="0">
                          <a:latin typeface="+mn-lt"/>
                        </a:rPr>
                        <a:t>29</a:t>
                      </a:r>
                      <a:endParaRPr lang="en-US" sz="1400" dirty="0">
                        <a:latin typeface="+mn-lt"/>
                      </a:endParaRPr>
                    </a:p>
                  </a:txBody>
                  <a:tcPr anchor="ctr"/>
                </a:tc>
                <a:tc>
                  <a:txBody>
                    <a:bodyPr/>
                    <a:lstStyle/>
                    <a:p>
                      <a:pPr algn="just" fontAlgn="ctr"/>
                      <a:r>
                        <a:rPr lang="sv-SE" sz="1400" b="0" i="0" u="none" strike="noStrike">
                          <a:solidFill>
                            <a:srgbClr val="000000"/>
                          </a:solidFill>
                          <a:effectLst/>
                          <a:latin typeface="+mn-lt"/>
                        </a:rPr>
                        <a:t>Rasio guru terhadap murid per kelas rata- rata pendidikan menengah</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0012"/>
                  </a:ext>
                </a:extLst>
              </a:tr>
              <a:tr h="305243">
                <a:tc>
                  <a:txBody>
                    <a:bodyPr/>
                    <a:lstStyle/>
                    <a:p>
                      <a:pPr algn="ctr"/>
                      <a:r>
                        <a:rPr lang="en-AU" sz="1400" dirty="0">
                          <a:latin typeface="+mn-lt"/>
                        </a:rPr>
                        <a:t>30</a:t>
                      </a:r>
                      <a:endParaRPr lang="en-US" sz="1400" dirty="0">
                        <a:latin typeface="+mn-lt"/>
                      </a:endParaRPr>
                    </a:p>
                  </a:txBody>
                  <a:tcPr anchor="ctr"/>
                </a:tc>
                <a:tc>
                  <a:txBody>
                    <a:bodyPr/>
                    <a:lstStyle/>
                    <a:p>
                      <a:pPr algn="just" fontAlgn="ctr"/>
                      <a:r>
                        <a:rPr lang="sv-SE" sz="1400" b="0" i="0" u="none" strike="noStrike">
                          <a:solidFill>
                            <a:srgbClr val="000000"/>
                          </a:solidFill>
                          <a:effectLst/>
                          <a:latin typeface="+mn-lt"/>
                        </a:rPr>
                        <a:t>Proporsi murid kelas 1 yang berhasil menamatkan sekolah dasar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0013"/>
                  </a:ext>
                </a:extLst>
              </a:tr>
              <a:tr h="305243">
                <a:tc>
                  <a:txBody>
                    <a:bodyPr/>
                    <a:lstStyle/>
                    <a:p>
                      <a:pPr algn="ctr"/>
                      <a:r>
                        <a:rPr lang="en-US" sz="1400" dirty="0">
                          <a:latin typeface="+mn-lt"/>
                        </a:rPr>
                        <a:t>31</a:t>
                      </a:r>
                    </a:p>
                  </a:txBody>
                  <a:tcPr anchor="ctr"/>
                </a:tc>
                <a:tc>
                  <a:txBody>
                    <a:bodyPr/>
                    <a:lstStyle/>
                    <a:p>
                      <a:pPr algn="just" fontAlgn="ctr"/>
                      <a:r>
                        <a:rPr lang="id-ID" sz="1400" b="0" i="0" u="none" strike="noStrike">
                          <a:solidFill>
                            <a:srgbClr val="000000"/>
                          </a:solidFill>
                          <a:effectLst/>
                          <a:latin typeface="+mn-lt"/>
                        </a:rPr>
                        <a:t>Angka melek huruf penduduk usia 15‐24 tahun, perempuan dan laki-laki</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0014"/>
                  </a:ext>
                </a:extLst>
              </a:tr>
              <a:tr h="305243">
                <a:tc>
                  <a:txBody>
                    <a:bodyPr/>
                    <a:lstStyle/>
                    <a:p>
                      <a:pPr algn="ctr"/>
                      <a:r>
                        <a:rPr lang="en-US" sz="1400" dirty="0">
                          <a:latin typeface="+mn-lt"/>
                        </a:rPr>
                        <a:t>32</a:t>
                      </a:r>
                    </a:p>
                  </a:txBody>
                  <a:tcPr anchor="ctr"/>
                </a:tc>
                <a:tc>
                  <a:txBody>
                    <a:bodyPr/>
                    <a:lstStyle/>
                    <a:p>
                      <a:pPr algn="l" rtl="0" fontAlgn="ctr"/>
                      <a:r>
                        <a:rPr lang="id-ID" sz="1400" b="0" i="0" u="none" strike="noStrike" dirty="0">
                          <a:solidFill>
                            <a:srgbClr val="000000"/>
                          </a:solidFill>
                          <a:effectLst/>
                          <a:latin typeface="+mn-lt"/>
                        </a:rPr>
                        <a:t>Penduduk yang berusia &gt;15 Tahun melek huruf (tidak buta aksara)</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3454664868"/>
                  </a:ext>
                </a:extLst>
              </a:tr>
              <a:tr h="305243">
                <a:tc>
                  <a:txBody>
                    <a:bodyPr/>
                    <a:lstStyle/>
                    <a:p>
                      <a:pPr algn="ctr"/>
                      <a:r>
                        <a:rPr lang="en-US" sz="1400" dirty="0">
                          <a:latin typeface="+mn-lt"/>
                        </a:rPr>
                        <a:t>33</a:t>
                      </a:r>
                    </a:p>
                  </a:txBody>
                  <a:tcPr anchor="ctr"/>
                </a:tc>
                <a:tc>
                  <a:txBody>
                    <a:bodyPr/>
                    <a:lstStyle/>
                    <a:p>
                      <a:pPr algn="just" fontAlgn="ctr"/>
                      <a:r>
                        <a:rPr lang="id-ID" sz="1400" b="0" i="0" u="none" strike="noStrike" dirty="0">
                          <a:solidFill>
                            <a:srgbClr val="000000"/>
                          </a:solidFill>
                          <a:effectLst/>
                          <a:latin typeface="+mn-lt"/>
                        </a:rPr>
                        <a:t>Guru yang memenuhi kualifikasi S1/D-IV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240665455"/>
                  </a:ext>
                </a:extLst>
              </a:tr>
            </a:tbl>
          </a:graphicData>
        </a:graphic>
      </p:graphicFrame>
    </p:spTree>
    <p:extLst>
      <p:ext uri="{BB962C8B-B14F-4D97-AF65-F5344CB8AC3E}">
        <p14:creationId xmlns:p14="http://schemas.microsoft.com/office/powerpoint/2010/main" val="20429952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82424" y="102141"/>
            <a:ext cx="6217767"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US" sz="2400" b="1" dirty="0"/>
              <a:t>DINAS PENDIDIKAN </a:t>
            </a:r>
            <a:r>
              <a:rPr lang="id-ID" sz="2400" b="1" dirty="0"/>
              <a:t>PEMUDA DAN </a:t>
            </a:r>
            <a:r>
              <a:rPr lang="id-ID" sz="2400" b="1" dirty="0" smtClean="0"/>
              <a:t>OLAHRAGA</a:t>
            </a:r>
            <a:endParaRPr lang="en-US" sz="2400" b="1" dirty="0"/>
          </a:p>
        </p:txBody>
      </p:sp>
      <p:graphicFrame>
        <p:nvGraphicFramePr>
          <p:cNvPr id="4" name="Table 3"/>
          <p:cNvGraphicFramePr>
            <a:graphicFrameLocks noGrp="1"/>
          </p:cNvGraphicFramePr>
          <p:nvPr>
            <p:extLst>
              <p:ext uri="{D42A27DB-BD31-4B8C-83A1-F6EECF244321}">
                <p14:modId xmlns:p14="http://schemas.microsoft.com/office/powerpoint/2010/main" val="3779079040"/>
              </p:ext>
            </p:extLst>
          </p:nvPr>
        </p:nvGraphicFramePr>
        <p:xfrm>
          <a:off x="77247" y="534189"/>
          <a:ext cx="8928992" cy="4726061"/>
        </p:xfrm>
        <a:graphic>
          <a:graphicData uri="http://schemas.openxmlformats.org/drawingml/2006/table">
            <a:tbl>
              <a:tblPr firstRow="1" bandRow="1">
                <a:tableStyleId>{5C22544A-7EE6-4342-B048-85BDC9FD1C3A}</a:tableStyleId>
              </a:tblPr>
              <a:tblGrid>
                <a:gridCol w="527720">
                  <a:extLst>
                    <a:ext uri="{9D8B030D-6E8A-4147-A177-3AD203B41FA5}">
                      <a16:colId xmlns="" xmlns:a16="http://schemas.microsoft.com/office/drawing/2014/main" val="20000"/>
                    </a:ext>
                  </a:extLst>
                </a:gridCol>
                <a:gridCol w="3432720">
                  <a:extLst>
                    <a:ext uri="{9D8B030D-6E8A-4147-A177-3AD203B41FA5}">
                      <a16:colId xmlns="" xmlns:a16="http://schemas.microsoft.com/office/drawing/2014/main" val="20001"/>
                    </a:ext>
                  </a:extLst>
                </a:gridCol>
                <a:gridCol w="1593371">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4321">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6461">
                <a:tc>
                  <a:txBody>
                    <a:bodyPr/>
                    <a:lstStyle/>
                    <a:p>
                      <a:pPr algn="ctr"/>
                      <a:r>
                        <a:rPr lang="id-ID" sz="1400" dirty="0" smtClean="0">
                          <a:latin typeface="+mn-lt"/>
                        </a:rPr>
                        <a:t>34</a:t>
                      </a:r>
                      <a:endParaRPr lang="en-US" sz="1400" dirty="0">
                        <a:latin typeface="+mn-lt"/>
                      </a:endParaRPr>
                    </a:p>
                  </a:txBody>
                  <a:tcPr/>
                </a:tc>
                <a:tc>
                  <a:txBody>
                    <a:bodyPr/>
                    <a:lstStyle/>
                    <a:p>
                      <a:pPr algn="l" rtl="0" fontAlgn="ctr"/>
                      <a:r>
                        <a:rPr lang="id-ID" sz="1400" b="0" i="0" u="none" strike="noStrike" dirty="0" smtClean="0">
                          <a:solidFill>
                            <a:srgbClr val="000000"/>
                          </a:solidFill>
                          <a:effectLst/>
                          <a:latin typeface="+mn-lt"/>
                        </a:rPr>
                        <a:t> Angka </a:t>
                      </a:r>
                      <a:r>
                        <a:rPr lang="id-ID" sz="1400" b="0" i="0" u="none" strike="noStrike" dirty="0">
                          <a:solidFill>
                            <a:srgbClr val="000000"/>
                          </a:solidFill>
                          <a:effectLst/>
                          <a:latin typeface="+mn-lt"/>
                        </a:rPr>
                        <a:t>melek huruf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01"/>
                  </a:ext>
                </a:extLst>
              </a:tr>
              <a:tr h="206245">
                <a:tc>
                  <a:txBody>
                    <a:bodyPr/>
                    <a:lstStyle/>
                    <a:p>
                      <a:pPr algn="ctr"/>
                      <a:r>
                        <a:rPr lang="id-ID" sz="1400" dirty="0" smtClean="0">
                          <a:latin typeface="+mn-lt"/>
                        </a:rPr>
                        <a:t>35</a:t>
                      </a:r>
                      <a:endParaRPr lang="en-US" sz="1400" dirty="0">
                        <a:latin typeface="+mn-lt"/>
                      </a:endParaRPr>
                    </a:p>
                  </a:txBody>
                  <a:tcPr/>
                </a:tc>
                <a:tc>
                  <a:txBody>
                    <a:bodyPr/>
                    <a:lstStyle/>
                    <a:p>
                      <a:pPr algn="l" rtl="0" fontAlgn="ctr"/>
                      <a:r>
                        <a:rPr lang="id-ID" sz="1400" b="0" i="0" u="none" strike="noStrike" dirty="0" smtClean="0">
                          <a:solidFill>
                            <a:srgbClr val="000000"/>
                          </a:solidFill>
                          <a:effectLst/>
                          <a:latin typeface="+mn-lt"/>
                        </a:rPr>
                        <a:t> Angka </a:t>
                      </a:r>
                      <a:r>
                        <a:rPr lang="id-ID" sz="1400" b="0" i="0" u="none" strike="noStrike" dirty="0">
                          <a:solidFill>
                            <a:srgbClr val="000000"/>
                          </a:solidFill>
                          <a:effectLst/>
                          <a:latin typeface="+mn-lt"/>
                        </a:rPr>
                        <a:t>rata-2 lama sekolah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2"/>
                  </a:ext>
                </a:extLst>
              </a:tr>
              <a:tr h="142229">
                <a:tc>
                  <a:txBody>
                    <a:bodyPr/>
                    <a:lstStyle/>
                    <a:p>
                      <a:pPr algn="ctr"/>
                      <a:r>
                        <a:rPr lang="id-ID" sz="1400" dirty="0" smtClean="0">
                          <a:latin typeface="+mn-lt"/>
                        </a:rPr>
                        <a:t>36</a:t>
                      </a:r>
                      <a:endParaRPr lang="en-US" sz="1400" dirty="0">
                        <a:latin typeface="+mn-lt"/>
                      </a:endParaRPr>
                    </a:p>
                  </a:txBody>
                  <a:tcPr/>
                </a:tc>
                <a:tc>
                  <a:txBody>
                    <a:bodyPr/>
                    <a:lstStyle/>
                    <a:p>
                      <a:pPr algn="l" rtl="0" fontAlgn="ctr"/>
                      <a:r>
                        <a:rPr lang="id-ID" sz="1400" b="0" i="0" u="none" strike="noStrike" dirty="0" smtClean="0">
                          <a:solidFill>
                            <a:srgbClr val="000000"/>
                          </a:solidFill>
                          <a:effectLst/>
                          <a:latin typeface="+mn-lt"/>
                        </a:rPr>
                        <a:t> Angka </a:t>
                      </a:r>
                      <a:r>
                        <a:rPr lang="id-ID" sz="1400" b="0" i="0" u="none" strike="noStrike" dirty="0">
                          <a:solidFill>
                            <a:srgbClr val="000000"/>
                          </a:solidFill>
                          <a:effectLst/>
                          <a:latin typeface="+mn-lt"/>
                        </a:rPr>
                        <a:t>usia harapan hidup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266645543"/>
                  </a:ext>
                </a:extLst>
              </a:tr>
              <a:tr h="142229">
                <a:tc>
                  <a:txBody>
                    <a:bodyPr/>
                    <a:lstStyle/>
                    <a:p>
                      <a:pPr algn="ctr"/>
                      <a:r>
                        <a:rPr lang="id-ID" sz="1400" dirty="0" smtClean="0">
                          <a:latin typeface="+mn-lt"/>
                        </a:rPr>
                        <a:t>37</a:t>
                      </a:r>
                      <a:endParaRPr lang="en-US" sz="1400" dirty="0">
                        <a:latin typeface="+mn-lt"/>
                      </a:endParaRPr>
                    </a:p>
                  </a:txBody>
                  <a:tcPr/>
                </a:tc>
                <a:tc>
                  <a:txBody>
                    <a:bodyPr/>
                    <a:lstStyle/>
                    <a:p>
                      <a:pPr marL="0" indent="0">
                        <a:spcBef>
                          <a:spcPts val="480"/>
                        </a:spcBef>
                        <a:spcAft>
                          <a:spcPts val="480"/>
                        </a:spcAft>
                        <a:buFont typeface="Arial" pitchFamily="34" charset="0"/>
                        <a:buNone/>
                      </a:pPr>
                      <a:r>
                        <a:rPr lang="en-US" sz="1400" dirty="0" err="1">
                          <a:solidFill>
                            <a:srgbClr val="000000"/>
                          </a:solidFill>
                          <a:effectLst/>
                          <a:latin typeface="+mn-lt"/>
                          <a:ea typeface="Malgun Gothic"/>
                          <a:cs typeface="Bookman Old Style"/>
                        </a:rPr>
                        <a:t>Jumlah</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Sarjana</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Penggerak</a:t>
                      </a:r>
                      <a:r>
                        <a:rPr lang="en-US" sz="1400" dirty="0">
                          <a:solidFill>
                            <a:srgbClr val="000000"/>
                          </a:solidFill>
                          <a:effectLst/>
                          <a:latin typeface="+mn-lt"/>
                          <a:ea typeface="Malgun Gothic"/>
                          <a:cs typeface="Bookman Old Style"/>
                        </a:rPr>
                        <a:t> Pembangunan </a:t>
                      </a:r>
                      <a:r>
                        <a:rPr lang="en-US" sz="1400" dirty="0" err="1">
                          <a:solidFill>
                            <a:srgbClr val="000000"/>
                          </a:solidFill>
                          <a:effectLst/>
                          <a:latin typeface="+mn-lt"/>
                          <a:ea typeface="Malgun Gothic"/>
                          <a:cs typeface="Bookman Old Style"/>
                        </a:rPr>
                        <a:t>Perdesaan</a:t>
                      </a:r>
                      <a:r>
                        <a:rPr lang="en-US" sz="1400" dirty="0">
                          <a:solidFill>
                            <a:srgbClr val="000000"/>
                          </a:solidFill>
                          <a:effectLst/>
                          <a:latin typeface="+mn-lt"/>
                          <a:ea typeface="Malgun Gothic"/>
                          <a:cs typeface="Bookman Old Style"/>
                        </a:rPr>
                        <a:t> (SP3)</a:t>
                      </a:r>
                    </a:p>
                  </a:txBody>
                  <a:tcPr marL="63896" marR="63896" marT="0"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3"/>
                  </a:ext>
                </a:extLst>
              </a:tr>
              <a:tr h="306461">
                <a:tc>
                  <a:txBody>
                    <a:bodyPr/>
                    <a:lstStyle/>
                    <a:p>
                      <a:pPr algn="ctr"/>
                      <a:r>
                        <a:rPr lang="id-ID" sz="1400" dirty="0" smtClean="0">
                          <a:latin typeface="+mn-lt"/>
                        </a:rPr>
                        <a:t>38</a:t>
                      </a:r>
                      <a:endParaRPr lang="en-US" sz="1400" dirty="0">
                        <a:latin typeface="+mn-lt"/>
                      </a:endParaRPr>
                    </a:p>
                  </a:txBody>
                  <a:tcPr/>
                </a:tc>
                <a:tc>
                  <a:txBody>
                    <a:bodyPr/>
                    <a:lstStyle/>
                    <a:p>
                      <a:pPr marL="0" indent="0">
                        <a:spcBef>
                          <a:spcPts val="480"/>
                        </a:spcBef>
                        <a:spcAft>
                          <a:spcPts val="480"/>
                        </a:spcAft>
                        <a:buFont typeface="Arial" pitchFamily="34" charset="0"/>
                        <a:buNone/>
                      </a:pPr>
                      <a:r>
                        <a:rPr lang="en-US" sz="1400" dirty="0" err="1">
                          <a:solidFill>
                            <a:srgbClr val="000000"/>
                          </a:solidFill>
                          <a:effectLst/>
                          <a:latin typeface="+mn-lt"/>
                          <a:ea typeface="Malgun Gothic"/>
                          <a:cs typeface="Bookman Old Style"/>
                        </a:rPr>
                        <a:t>Jumlah</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Organisasi</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Pemuda</a:t>
                      </a:r>
                      <a:r>
                        <a:rPr lang="en-US" sz="1400" dirty="0">
                          <a:solidFill>
                            <a:srgbClr val="000000"/>
                          </a:solidFill>
                          <a:effectLst/>
                          <a:latin typeface="+mn-lt"/>
                          <a:ea typeface="Malgun Gothic"/>
                          <a:cs typeface="Bookman Old Style"/>
                        </a:rPr>
                        <a:t> yang </a:t>
                      </a:r>
                      <a:r>
                        <a:rPr lang="en-US" sz="1400" dirty="0" err="1">
                          <a:solidFill>
                            <a:srgbClr val="000000"/>
                          </a:solidFill>
                          <a:effectLst/>
                          <a:latin typeface="+mn-lt"/>
                          <a:ea typeface="Malgun Gothic"/>
                          <a:cs typeface="Bookman Old Style"/>
                        </a:rPr>
                        <a:t>difasilitasi</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dalam</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pelatihan</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kepemimpinan</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manajemen</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dan</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perencanaan</a:t>
                      </a:r>
                      <a:r>
                        <a:rPr lang="en-US" sz="1400" dirty="0">
                          <a:solidFill>
                            <a:srgbClr val="000000"/>
                          </a:solidFill>
                          <a:effectLst/>
                          <a:latin typeface="+mn-lt"/>
                          <a:ea typeface="Malgun Gothic"/>
                          <a:cs typeface="Bookman Old Style"/>
                        </a:rPr>
                        <a:t> program</a:t>
                      </a:r>
                    </a:p>
                  </a:txBody>
                  <a:tcPr marL="63896" marR="63896" marT="0" marB="0" anchor="ct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extLst>
                  <a:ext uri="{0D108BD9-81ED-4DB2-BD59-A6C34878D82A}">
                    <a16:rowId xmlns="" xmlns:a16="http://schemas.microsoft.com/office/drawing/2014/main" val="10004"/>
                  </a:ext>
                </a:extLst>
              </a:tr>
              <a:tr h="306461">
                <a:tc>
                  <a:txBody>
                    <a:bodyPr/>
                    <a:lstStyle/>
                    <a:p>
                      <a:pPr algn="ctr"/>
                      <a:r>
                        <a:rPr lang="id-ID" sz="1400" dirty="0" smtClean="0">
                          <a:latin typeface="+mn-lt"/>
                        </a:rPr>
                        <a:t>39</a:t>
                      </a:r>
                      <a:endParaRPr lang="en-US" sz="1400" dirty="0">
                        <a:latin typeface="+mn-lt"/>
                      </a:endParaRPr>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r>
                        <a:rPr lang="en-US" sz="1400" dirty="0" err="1">
                          <a:solidFill>
                            <a:srgbClr val="000000"/>
                          </a:solidFill>
                          <a:effectLst/>
                          <a:latin typeface="+mn-lt"/>
                          <a:ea typeface="Malgun Gothic"/>
                          <a:cs typeface="Bookman Old Style"/>
                        </a:rPr>
                        <a:t>Jumlah</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Kewirausahaan</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pemuda</a:t>
                      </a:r>
                      <a:endParaRPr lang="en-US" sz="1400" dirty="0">
                        <a:solidFill>
                          <a:srgbClr val="000000"/>
                        </a:solidFill>
                        <a:effectLst/>
                        <a:latin typeface="+mn-lt"/>
                        <a:ea typeface="Malgun Gothic"/>
                        <a:cs typeface="Bookman Old Style"/>
                      </a:endParaRPr>
                    </a:p>
                  </a:txBody>
                  <a:tcPr marL="63896" marR="63896" marT="0" marB="0" anchor="ct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extLst>
                  <a:ext uri="{0D108BD9-81ED-4DB2-BD59-A6C34878D82A}">
                    <a16:rowId xmlns="" xmlns:a16="http://schemas.microsoft.com/office/drawing/2014/main" val="10005"/>
                  </a:ext>
                </a:extLst>
              </a:tr>
              <a:tr h="306461">
                <a:tc>
                  <a:txBody>
                    <a:bodyPr/>
                    <a:lstStyle/>
                    <a:p>
                      <a:pPr algn="ctr"/>
                      <a:r>
                        <a:rPr lang="id-ID" sz="1400" dirty="0" smtClean="0">
                          <a:latin typeface="+mn-lt"/>
                        </a:rPr>
                        <a:t>40</a:t>
                      </a:r>
                      <a:endParaRPr lang="en-US" sz="1400" dirty="0">
                        <a:latin typeface="+mn-lt"/>
                      </a:endParaRPr>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r>
                        <a:rPr lang="en-US" sz="1400" dirty="0" err="1">
                          <a:solidFill>
                            <a:srgbClr val="000000"/>
                          </a:solidFill>
                          <a:effectLst/>
                          <a:latin typeface="+mn-lt"/>
                          <a:ea typeface="Malgun Gothic"/>
                          <a:cs typeface="Bookman Old Style"/>
                        </a:rPr>
                        <a:t>Terselenggaranya</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kompetisi</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keolahragaan</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dan</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fasilitasi</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olahraga</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pendidikan</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rekreasi</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dan</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tradisional</a:t>
                      </a:r>
                      <a:r>
                        <a:rPr lang="en-US" sz="1400" dirty="0">
                          <a:solidFill>
                            <a:srgbClr val="000000"/>
                          </a:solidFill>
                          <a:effectLst/>
                          <a:latin typeface="+mn-lt"/>
                          <a:ea typeface="Malgun Gothic"/>
                          <a:cs typeface="Bookman Old Style"/>
                        </a:rPr>
                        <a:t>.</a:t>
                      </a:r>
                    </a:p>
                  </a:txBody>
                  <a:tcPr marL="63896" marR="63896" marT="0" marB="0" anchor="ct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dirty="0"/>
                    </a:p>
                  </a:txBody>
                  <a:tcPr/>
                </a:tc>
                <a:extLst>
                  <a:ext uri="{0D108BD9-81ED-4DB2-BD59-A6C34878D82A}">
                    <a16:rowId xmlns="" xmlns:a16="http://schemas.microsoft.com/office/drawing/2014/main" val="10006"/>
                  </a:ext>
                </a:extLst>
              </a:tr>
              <a:tr h="306461">
                <a:tc>
                  <a:txBody>
                    <a:bodyPr/>
                    <a:lstStyle/>
                    <a:p>
                      <a:pPr algn="ctr"/>
                      <a:r>
                        <a:rPr lang="id-ID" sz="1400" dirty="0" smtClean="0">
                          <a:latin typeface="+mn-lt"/>
                        </a:rPr>
                        <a:t>41</a:t>
                      </a:r>
                      <a:endParaRPr lang="en-US" sz="1400" dirty="0">
                        <a:latin typeface="+mn-lt"/>
                      </a:endParaRPr>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r>
                        <a:rPr lang="sv-SE" sz="1400" dirty="0">
                          <a:solidFill>
                            <a:srgbClr val="000000"/>
                          </a:solidFill>
                          <a:effectLst/>
                          <a:latin typeface="+mn-lt"/>
                          <a:ea typeface="Malgun Gothic"/>
                          <a:cs typeface="Bookman Old Style"/>
                        </a:rPr>
                        <a:t>Jumlah atlet yg </a:t>
                      </a:r>
                      <a:r>
                        <a:rPr lang="sv-SE" sz="1400" dirty="0" smtClean="0">
                          <a:solidFill>
                            <a:srgbClr val="000000"/>
                          </a:solidFill>
                          <a:effectLst/>
                          <a:latin typeface="+mn-lt"/>
                          <a:ea typeface="Malgun Gothic"/>
                          <a:cs typeface="Bookman Old Style"/>
                        </a:rPr>
                        <a:t>dibina</a:t>
                      </a:r>
                      <a:endParaRPr lang="en-US" sz="1400" dirty="0">
                        <a:solidFill>
                          <a:srgbClr val="000000"/>
                        </a:solidFill>
                        <a:effectLst/>
                        <a:latin typeface="+mn-lt"/>
                        <a:ea typeface="Malgun Gothic"/>
                        <a:cs typeface="Bookman Old Style"/>
                      </a:endParaRPr>
                    </a:p>
                  </a:txBody>
                  <a:tcPr marL="63896" marR="63896" marT="0" marB="0" anchor="ct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r>
              <a:tr h="306461">
                <a:tc>
                  <a:txBody>
                    <a:bodyPr/>
                    <a:lstStyle/>
                    <a:p>
                      <a:pPr algn="ctr"/>
                      <a:r>
                        <a:rPr lang="id-ID" sz="1400" dirty="0" smtClean="0">
                          <a:latin typeface="+mn-lt"/>
                        </a:rPr>
                        <a:t>42</a:t>
                      </a:r>
                      <a:endParaRPr lang="en-US" sz="1400" dirty="0">
                        <a:latin typeface="+mn-lt"/>
                      </a:endParaRPr>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r>
                        <a:rPr lang="en-US" sz="1400" dirty="0" err="1">
                          <a:solidFill>
                            <a:srgbClr val="000000"/>
                          </a:solidFill>
                          <a:effectLst/>
                          <a:latin typeface="+mn-lt"/>
                          <a:ea typeface="Malgun Gothic"/>
                          <a:cs typeface="Bookman Old Style"/>
                        </a:rPr>
                        <a:t>Jumlah</a:t>
                      </a:r>
                      <a:r>
                        <a:rPr lang="en-US" sz="1400" dirty="0">
                          <a:solidFill>
                            <a:srgbClr val="000000"/>
                          </a:solidFill>
                          <a:effectLst/>
                          <a:latin typeface="+mn-lt"/>
                          <a:ea typeface="Malgun Gothic"/>
                          <a:cs typeface="Bookman Old Style"/>
                        </a:rPr>
                        <a:t> Klub </a:t>
                      </a:r>
                      <a:r>
                        <a:rPr lang="en-US" sz="1400" dirty="0" err="1">
                          <a:solidFill>
                            <a:srgbClr val="000000"/>
                          </a:solidFill>
                          <a:effectLst/>
                          <a:latin typeface="+mn-lt"/>
                          <a:ea typeface="Malgun Gothic"/>
                          <a:cs typeface="Bookman Old Style"/>
                        </a:rPr>
                        <a:t>Olah</a:t>
                      </a:r>
                      <a:r>
                        <a:rPr lang="en-US" sz="1400" dirty="0">
                          <a:solidFill>
                            <a:srgbClr val="000000"/>
                          </a:solidFill>
                          <a:effectLst/>
                          <a:latin typeface="+mn-lt"/>
                          <a:ea typeface="Malgun Gothic"/>
                          <a:cs typeface="Bookman Old Style"/>
                        </a:rPr>
                        <a:t> Raga</a:t>
                      </a:r>
                    </a:p>
                  </a:txBody>
                  <a:tcPr marL="63896" marR="63896" marT="0" marB="0" anchor="ctr"/>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r>
              <a:tr h="306461">
                <a:tc>
                  <a:txBody>
                    <a:bodyPr/>
                    <a:lstStyle/>
                    <a:p>
                      <a:pPr algn="ctr"/>
                      <a:r>
                        <a:rPr lang="id-ID" sz="1400" dirty="0" smtClean="0">
                          <a:latin typeface="+mn-lt"/>
                        </a:rPr>
                        <a:t>43</a:t>
                      </a:r>
                      <a:endParaRPr lang="en-US" sz="1400" dirty="0">
                        <a:latin typeface="+mn-lt"/>
                      </a:endParaRPr>
                    </a:p>
                  </a:txBody>
                  <a:tcPr/>
                </a:tc>
                <a:tc>
                  <a:txBody>
                    <a:bodyPr/>
                    <a:lstStyle/>
                    <a:p>
                      <a:pPr marL="85725" marR="0" lvl="0" indent="0" algn="l" defTabSz="914400" rtl="0" eaLnBrk="1" fontAlgn="t" latinLnBrk="0" hangingPunct="1">
                        <a:lnSpc>
                          <a:spcPct val="100000"/>
                        </a:lnSpc>
                        <a:spcBef>
                          <a:spcPts val="0"/>
                        </a:spcBef>
                        <a:spcAft>
                          <a:spcPts val="0"/>
                        </a:spcAft>
                        <a:buClrTx/>
                        <a:buSzTx/>
                        <a:buFontTx/>
                        <a:buNone/>
                        <a:tabLst/>
                        <a:defRPr/>
                      </a:pPr>
                      <a:r>
                        <a:rPr lang="en-AU" sz="1400" b="0" i="0" u="none" strike="noStrike" dirty="0" err="1">
                          <a:solidFill>
                            <a:srgbClr val="000000"/>
                          </a:solidFill>
                          <a:effectLst/>
                          <a:latin typeface="+mn-lt"/>
                        </a:rPr>
                        <a:t>Peningkatan</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kualitas</a:t>
                      </a:r>
                      <a:r>
                        <a:rPr lang="en-AU" sz="1400" b="0" i="0" u="none" strike="noStrike" dirty="0">
                          <a:solidFill>
                            <a:srgbClr val="000000"/>
                          </a:solidFill>
                          <a:effectLst/>
                          <a:latin typeface="+mn-lt"/>
                        </a:rPr>
                        <a:t> SDM </a:t>
                      </a:r>
                      <a:r>
                        <a:rPr lang="en-AU" sz="1400" b="0" i="0" u="none" strike="noStrike" dirty="0" err="1">
                          <a:solidFill>
                            <a:srgbClr val="000000"/>
                          </a:solidFill>
                          <a:effectLst/>
                          <a:latin typeface="+mn-lt"/>
                        </a:rPr>
                        <a:t>Olahraga</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mutu</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manajemen</a:t>
                      </a:r>
                      <a:r>
                        <a:rPr lang="en-AU" sz="1400" b="0" i="0" u="none" strike="noStrike" dirty="0">
                          <a:solidFill>
                            <a:srgbClr val="000000"/>
                          </a:solidFill>
                          <a:effectLst/>
                          <a:latin typeface="+mn-lt"/>
                        </a:rPr>
                        <a:t> org </a:t>
                      </a:r>
                      <a:r>
                        <a:rPr lang="en-AU" sz="1400" b="0" i="0" u="none" strike="noStrike" dirty="0" err="1">
                          <a:solidFill>
                            <a:srgbClr val="000000"/>
                          </a:solidFill>
                          <a:effectLst/>
                          <a:latin typeface="+mn-lt"/>
                        </a:rPr>
                        <a:t>olahraga</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pengem</a:t>
                      </a:r>
                      <a:r>
                        <a:rPr lang="en-AU" sz="1400" b="0" i="0" u="none" strike="noStrike" dirty="0">
                          <a:solidFill>
                            <a:srgbClr val="000000"/>
                          </a:solidFill>
                          <a:effectLst/>
                          <a:latin typeface="+mn-lt"/>
                        </a:rPr>
                        <a:t> IPTEK </a:t>
                      </a:r>
                      <a:r>
                        <a:rPr lang="en-AU" sz="1400" b="0" i="0" u="none" strike="noStrike" dirty="0" err="1">
                          <a:solidFill>
                            <a:srgbClr val="000000"/>
                          </a:solidFill>
                          <a:effectLst/>
                          <a:latin typeface="+mn-lt"/>
                        </a:rPr>
                        <a:t>dan</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industri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olahraga</a:t>
                      </a:r>
                      <a:endParaRPr lang="en-AU" sz="1400" b="0" i="0" u="none" strike="noStrike" dirty="0">
                        <a:solidFill>
                          <a:srgbClr val="000000"/>
                        </a:solidFill>
                        <a:effectLst/>
                        <a:latin typeface="+mn-lt"/>
                      </a:endParaRPr>
                    </a:p>
                  </a:txBody>
                  <a:tcPr marL="0" marR="0" marT="0" marB="0"/>
                </a:tc>
                <a:tc>
                  <a:txBody>
                    <a:bodyPr/>
                    <a:lstStyle/>
                    <a:p>
                      <a:endParaRPr lang="id-ID" dirty="0"/>
                    </a:p>
                  </a:txBody>
                  <a:tcPr/>
                </a:tc>
                <a:tc>
                  <a:txBody>
                    <a:bodyPr/>
                    <a:lstStyle/>
                    <a:p>
                      <a:endParaRPr lang="id-ID" dirty="0"/>
                    </a:p>
                  </a:txBody>
                  <a:tcPr/>
                </a:tc>
                <a:tc>
                  <a:txBody>
                    <a:bodyPr/>
                    <a:lstStyle/>
                    <a:p>
                      <a:endParaRPr lang="id-ID" dirty="0"/>
                    </a:p>
                  </a:txBody>
                  <a:tcPr/>
                </a:tc>
                <a:tc>
                  <a:txBody>
                    <a:bodyPr/>
                    <a:lstStyle/>
                    <a:p>
                      <a:endParaRPr lang="id-ID" dirty="0"/>
                    </a:p>
                  </a:txBody>
                  <a:tcPr/>
                </a:tc>
              </a:tr>
            </a:tbl>
          </a:graphicData>
        </a:graphic>
      </p:graphicFrame>
    </p:spTree>
    <p:extLst>
      <p:ext uri="{BB962C8B-B14F-4D97-AF65-F5344CB8AC3E}">
        <p14:creationId xmlns:p14="http://schemas.microsoft.com/office/powerpoint/2010/main" val="15089344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82424" y="102141"/>
            <a:ext cx="6217767"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US" sz="2400" b="1" dirty="0"/>
              <a:t>DINAS PENDIDIKAN </a:t>
            </a:r>
            <a:r>
              <a:rPr lang="id-ID" sz="2400" b="1" dirty="0"/>
              <a:t>PEMUDA DAN </a:t>
            </a:r>
            <a:r>
              <a:rPr lang="id-ID" sz="2400" b="1" dirty="0" smtClean="0"/>
              <a:t>OLAHRAGA</a:t>
            </a:r>
            <a:endParaRPr lang="en-US" sz="2400" b="1" dirty="0"/>
          </a:p>
        </p:txBody>
      </p:sp>
      <p:graphicFrame>
        <p:nvGraphicFramePr>
          <p:cNvPr id="4" name="Table 3"/>
          <p:cNvGraphicFramePr>
            <a:graphicFrameLocks noGrp="1"/>
          </p:cNvGraphicFramePr>
          <p:nvPr>
            <p:extLst>
              <p:ext uri="{D42A27DB-BD31-4B8C-83A1-F6EECF244321}">
                <p14:modId xmlns:p14="http://schemas.microsoft.com/office/powerpoint/2010/main" val="3928141971"/>
              </p:ext>
            </p:extLst>
          </p:nvPr>
        </p:nvGraphicFramePr>
        <p:xfrm>
          <a:off x="77247" y="534189"/>
          <a:ext cx="8928992" cy="2621280"/>
        </p:xfrm>
        <a:graphic>
          <a:graphicData uri="http://schemas.openxmlformats.org/drawingml/2006/table">
            <a:tbl>
              <a:tblPr firstRow="1" bandRow="1">
                <a:tableStyleId>{5C22544A-7EE6-4342-B048-85BDC9FD1C3A}</a:tableStyleId>
              </a:tblPr>
              <a:tblGrid>
                <a:gridCol w="527720">
                  <a:extLst>
                    <a:ext uri="{9D8B030D-6E8A-4147-A177-3AD203B41FA5}">
                      <a16:colId xmlns="" xmlns:a16="http://schemas.microsoft.com/office/drawing/2014/main" val="20000"/>
                    </a:ext>
                  </a:extLst>
                </a:gridCol>
                <a:gridCol w="3432720">
                  <a:extLst>
                    <a:ext uri="{9D8B030D-6E8A-4147-A177-3AD203B41FA5}">
                      <a16:colId xmlns="" xmlns:a16="http://schemas.microsoft.com/office/drawing/2014/main" val="20001"/>
                    </a:ext>
                  </a:extLst>
                </a:gridCol>
                <a:gridCol w="1593371">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15641">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264468">
                <a:tc>
                  <a:txBody>
                    <a:bodyPr/>
                    <a:lstStyle/>
                    <a:p>
                      <a:pPr algn="ctr"/>
                      <a:r>
                        <a:rPr lang="id-ID" sz="1400" dirty="0" smtClean="0">
                          <a:latin typeface="+mn-lt"/>
                        </a:rPr>
                        <a:t>44</a:t>
                      </a:r>
                      <a:endParaRPr lang="en-US" sz="1400" dirty="0">
                        <a:latin typeface="+mn-lt"/>
                      </a:endParaRPr>
                    </a:p>
                  </a:txBody>
                  <a:tcPr/>
                </a:tc>
                <a:tc>
                  <a:txBody>
                    <a:bodyPr/>
                    <a:lstStyle/>
                    <a:p>
                      <a:pPr algn="l" fontAlgn="ctr"/>
                      <a:r>
                        <a:rPr lang="nn-NO" sz="1400" b="0" i="0" u="none" strike="noStrike" dirty="0">
                          <a:solidFill>
                            <a:srgbClr val="000000"/>
                          </a:solidFill>
                          <a:effectLst/>
                          <a:latin typeface="+mn-lt"/>
                        </a:rPr>
                        <a:t>Persentase  organisasi pemuda yang aktif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264468">
                <a:tc>
                  <a:txBody>
                    <a:bodyPr/>
                    <a:lstStyle/>
                    <a:p>
                      <a:pPr algn="ctr"/>
                      <a:r>
                        <a:rPr lang="id-ID" sz="1400" dirty="0" smtClean="0">
                          <a:latin typeface="+mn-lt"/>
                        </a:rPr>
                        <a:t>45</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a:t>
                      </a:r>
                      <a:r>
                        <a:rPr lang="id-ID" sz="1400" b="0" i="0" u="none" strike="noStrike" dirty="0" err="1">
                          <a:solidFill>
                            <a:srgbClr val="000000"/>
                          </a:solidFill>
                          <a:effectLst/>
                          <a:latin typeface="+mn-lt"/>
                        </a:rPr>
                        <a:t>wirausaha</a:t>
                      </a:r>
                      <a:r>
                        <a:rPr lang="id-ID" sz="1400" b="0" i="0" u="none" strike="noStrike" dirty="0">
                          <a:solidFill>
                            <a:srgbClr val="000000"/>
                          </a:solidFill>
                          <a:effectLst/>
                          <a:latin typeface="+mn-lt"/>
                        </a:rPr>
                        <a:t> muda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1"/>
                  </a:ext>
                </a:extLst>
              </a:tr>
              <a:tr h="263034">
                <a:tc>
                  <a:txBody>
                    <a:bodyPr/>
                    <a:lstStyle/>
                    <a:p>
                      <a:pPr algn="ctr"/>
                      <a:r>
                        <a:rPr lang="id-ID" sz="1400" dirty="0" smtClean="0">
                          <a:latin typeface="+mn-lt"/>
                        </a:rPr>
                        <a:t>46</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Cakupan  pembinaan  olahraga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2"/>
                  </a:ext>
                </a:extLst>
              </a:tr>
              <a:tr h="263034">
                <a:tc>
                  <a:txBody>
                    <a:bodyPr/>
                    <a:lstStyle/>
                    <a:p>
                      <a:pPr algn="ctr"/>
                      <a:r>
                        <a:rPr lang="id-ID" sz="1400" dirty="0" smtClean="0">
                          <a:latin typeface="+mn-lt"/>
                        </a:rPr>
                        <a:t>47</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Cakupan Pelatih yang bersertifikasi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266645543"/>
                  </a:ext>
                </a:extLst>
              </a:tr>
              <a:tr h="263034">
                <a:tc>
                  <a:txBody>
                    <a:bodyPr/>
                    <a:lstStyle/>
                    <a:p>
                      <a:pPr algn="ctr"/>
                      <a:r>
                        <a:rPr lang="id-ID" sz="1400" dirty="0" smtClean="0">
                          <a:latin typeface="+mn-lt"/>
                        </a:rPr>
                        <a:t>48</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Cakupan  pembinaan atlet muda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3"/>
                  </a:ext>
                </a:extLst>
              </a:tr>
              <a:tr h="315641">
                <a:tc>
                  <a:txBody>
                    <a:bodyPr/>
                    <a:lstStyle/>
                    <a:p>
                      <a:pPr algn="ctr"/>
                      <a:r>
                        <a:rPr lang="id-ID" sz="1400" dirty="0" smtClean="0">
                          <a:latin typeface="+mn-lt"/>
                        </a:rPr>
                        <a:t>49</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Jumlah atlet berprestasi </a:t>
                      </a:r>
                    </a:p>
                  </a:txBody>
                  <a:tcPr marL="9525" marR="9525" marT="9525" marB="0" anchor="ct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a:p>
                  </a:txBody>
                  <a:tcPr/>
                </a:tc>
                <a:extLst>
                  <a:ext uri="{0D108BD9-81ED-4DB2-BD59-A6C34878D82A}">
                    <a16:rowId xmlns="" xmlns:a16="http://schemas.microsoft.com/office/drawing/2014/main" val="10004"/>
                  </a:ext>
                </a:extLst>
              </a:tr>
              <a:tr h="315641">
                <a:tc>
                  <a:txBody>
                    <a:bodyPr/>
                    <a:lstStyle/>
                    <a:p>
                      <a:pPr algn="ctr"/>
                      <a:r>
                        <a:rPr lang="id-ID" sz="1400" dirty="0" smtClean="0">
                          <a:latin typeface="+mn-lt"/>
                        </a:rPr>
                        <a:t>50</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Jumlah  prestasi olahraga </a:t>
                      </a:r>
                    </a:p>
                  </a:txBody>
                  <a:tcPr marL="9525" marR="9525" marT="9525" marB="0" anchor="ctr"/>
                </a:tc>
                <a:tc>
                  <a:txBody>
                    <a:bodyPr/>
                    <a:lstStyle/>
                    <a:p>
                      <a:endParaRPr lang="id-ID"/>
                    </a:p>
                  </a:txBody>
                  <a:tcPr/>
                </a:tc>
                <a:tc>
                  <a:txBody>
                    <a:bodyPr/>
                    <a:lstStyle/>
                    <a:p>
                      <a:endParaRPr lang="id-ID"/>
                    </a:p>
                  </a:txBody>
                  <a:tcPr/>
                </a:tc>
                <a:tc>
                  <a:txBody>
                    <a:bodyPr/>
                    <a:lstStyle/>
                    <a:p>
                      <a:endParaRPr lang="id-ID"/>
                    </a:p>
                  </a:txBody>
                  <a:tcPr/>
                </a:tc>
                <a:tc>
                  <a:txBody>
                    <a:bodyPr/>
                    <a:lstStyle/>
                    <a:p>
                      <a:endParaRPr lang="id-ID" dirty="0"/>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58048975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6130" y="40944"/>
            <a:ext cx="7202174" cy="62068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GB" sz="2400" b="1" dirty="0"/>
              <a:t>BADAN PERENCANAAN </a:t>
            </a:r>
            <a:r>
              <a:rPr lang="en-GB" sz="2400" b="1" dirty="0" smtClean="0"/>
              <a:t>PEMBANGUNAN </a:t>
            </a:r>
            <a:r>
              <a:rPr lang="en-GB" sz="2400" b="1" dirty="0"/>
              <a:t>DAERAH</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1219801745"/>
              </p:ext>
            </p:extLst>
          </p:nvPr>
        </p:nvGraphicFramePr>
        <p:xfrm>
          <a:off x="106130" y="692696"/>
          <a:ext cx="8928993" cy="5427212"/>
        </p:xfrm>
        <a:graphic>
          <a:graphicData uri="http://schemas.openxmlformats.org/drawingml/2006/table">
            <a:tbl>
              <a:tblPr firstRow="1" bandRow="1">
                <a:tableStyleId>{5C22544A-7EE6-4342-B048-85BDC9FD1C3A}</a:tableStyleId>
              </a:tblPr>
              <a:tblGrid>
                <a:gridCol w="505430">
                  <a:extLst>
                    <a:ext uri="{9D8B030D-6E8A-4147-A177-3AD203B41FA5}">
                      <a16:colId xmlns="" xmlns:a16="http://schemas.microsoft.com/office/drawing/2014/main" val="20000"/>
                    </a:ext>
                  </a:extLst>
                </a:gridCol>
                <a:gridCol w="3542785">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t>1</a:t>
                      </a:r>
                    </a:p>
                  </a:txBody>
                  <a:tcPr/>
                </a:tc>
                <a:tc>
                  <a:txBody>
                    <a:bodyPr/>
                    <a:lstStyle/>
                    <a:p>
                      <a:pPr marL="0" indent="0">
                        <a:spcBef>
                          <a:spcPts val="480"/>
                        </a:spcBef>
                        <a:spcAft>
                          <a:spcPts val="480"/>
                        </a:spcAft>
                        <a:buFont typeface="Arial" pitchFamily="34" charset="0"/>
                        <a:buNone/>
                      </a:pPr>
                      <a:r>
                        <a:rPr lang="en-US" sz="1400" dirty="0" err="1" smtClean="0">
                          <a:solidFill>
                            <a:srgbClr val="000000"/>
                          </a:solidFill>
                          <a:effectLst/>
                          <a:latin typeface="+mn-lt"/>
                          <a:ea typeface="Malgun Gothic"/>
                          <a:cs typeface="Bookman Old Style"/>
                        </a:rPr>
                        <a:t>Dokumen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perencanaan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pembangunan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daerah</a:t>
                      </a:r>
                      <a:r>
                        <a:rPr lang="en-US" sz="1400" dirty="0" smtClean="0">
                          <a:solidFill>
                            <a:srgbClr val="000000"/>
                          </a:solidFill>
                          <a:effectLst/>
                          <a:latin typeface="+mn-lt"/>
                          <a:ea typeface="Malgun Gothic"/>
                          <a:cs typeface="Bookman Old Style"/>
                        </a:rPr>
                        <a:t> yang  </a:t>
                      </a:r>
                      <a:r>
                        <a:rPr lang="en-US" sz="1400" dirty="0" err="1" smtClean="0">
                          <a:solidFill>
                            <a:srgbClr val="000000"/>
                          </a:solidFill>
                          <a:effectLst/>
                          <a:latin typeface="+mn-lt"/>
                          <a:ea typeface="Malgun Gothic"/>
                          <a:cs typeface="Bookman Old Style"/>
                        </a:rPr>
                        <a:t>ditetapkan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tepat</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waktu</a:t>
                      </a:r>
                      <a:endParaRPr lang="en-US" sz="1400" dirty="0">
                        <a:solidFill>
                          <a:srgbClr val="000000"/>
                        </a:solidFill>
                        <a:effectLst/>
                        <a:latin typeface="+mn-lt"/>
                        <a:ea typeface="Malgun Gothic"/>
                        <a:cs typeface="Bookman Old Style"/>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3041545082"/>
                  </a:ext>
                </a:extLst>
              </a:tr>
              <a:tr h="305243">
                <a:tc>
                  <a:txBody>
                    <a:bodyPr/>
                    <a:lstStyle/>
                    <a:p>
                      <a:pPr algn="ctr"/>
                      <a:r>
                        <a:rPr lang="en-US" sz="1400" dirty="0"/>
                        <a:t>2</a:t>
                      </a:r>
                    </a:p>
                  </a:txBody>
                  <a:tcPr/>
                </a:tc>
                <a:tc>
                  <a:txBody>
                    <a:bodyPr/>
                    <a:lstStyle/>
                    <a:p>
                      <a:pPr marL="0" indent="0">
                        <a:spcBef>
                          <a:spcPts val="480"/>
                        </a:spcBef>
                        <a:spcAft>
                          <a:spcPts val="480"/>
                        </a:spcAft>
                        <a:buFont typeface="Arial" pitchFamily="34" charset="0"/>
                        <a:buNone/>
                      </a:pPr>
                      <a:r>
                        <a:rPr lang="en-US" sz="1400" dirty="0" err="1" smtClean="0">
                          <a:solidFill>
                            <a:srgbClr val="000000"/>
                          </a:solidFill>
                          <a:effectLst/>
                          <a:latin typeface="+mn-lt"/>
                          <a:ea typeface="Malgun Gothic"/>
                          <a:cs typeface="Bookman Old Style"/>
                        </a:rPr>
                        <a:t>Persentase</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kesesuaian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dokumen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perencanaan</a:t>
                      </a:r>
                      <a:r>
                        <a:rPr lang="en-US" sz="1400" dirty="0" smtClean="0">
                          <a:solidFill>
                            <a:srgbClr val="000000"/>
                          </a:solidFill>
                          <a:effectLst/>
                          <a:latin typeface="+mn-lt"/>
                          <a:ea typeface="Malgun Gothic"/>
                          <a:cs typeface="Bookman Old Style"/>
                        </a:rPr>
                        <a:t> dg  </a:t>
                      </a:r>
                      <a:r>
                        <a:rPr lang="en-US" sz="1400" dirty="0" err="1" smtClean="0">
                          <a:solidFill>
                            <a:srgbClr val="000000"/>
                          </a:solidFill>
                          <a:effectLst/>
                          <a:latin typeface="+mn-lt"/>
                          <a:ea typeface="Malgun Gothic"/>
                          <a:cs typeface="Bookman Old Style"/>
                        </a:rPr>
                        <a:t>dokumen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penganggaran</a:t>
                      </a:r>
                      <a:endParaRPr lang="en-US" sz="1400" dirty="0">
                        <a:solidFill>
                          <a:srgbClr val="000000"/>
                        </a:solidFill>
                        <a:effectLst/>
                        <a:latin typeface="+mn-lt"/>
                        <a:ea typeface="Malgun Gothic"/>
                        <a:cs typeface="Bookman Old Style"/>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143296813"/>
                  </a:ext>
                </a:extLst>
              </a:tr>
              <a:tr h="305243">
                <a:tc>
                  <a:txBody>
                    <a:bodyPr/>
                    <a:lstStyle/>
                    <a:p>
                      <a:pPr algn="ctr"/>
                      <a:r>
                        <a:rPr lang="en-US" sz="1400" dirty="0"/>
                        <a:t>3</a:t>
                      </a:r>
                    </a:p>
                  </a:txBody>
                  <a:tcPr/>
                </a:tc>
                <a:tc>
                  <a:txBody>
                    <a:bodyPr/>
                    <a:lstStyle/>
                    <a:p>
                      <a:pPr marL="85725" indent="0" algn="l" fontAlgn="t"/>
                      <a:r>
                        <a:rPr lang="nn-NO" sz="1400" b="0" i="0" u="none" strike="noStrike" dirty="0" smtClean="0">
                          <a:solidFill>
                            <a:srgbClr val="000000"/>
                          </a:solidFill>
                          <a:effectLst/>
                          <a:latin typeface="+mn-lt"/>
                        </a:rPr>
                        <a:t>Persentase capaian antara target perencanaan program/kegiatan dg realisasi</a:t>
                      </a:r>
                      <a:endParaRPr lang="nn-NO" sz="1400" b="0" i="0" u="none" strike="noStrike" dirty="0">
                        <a:solidFill>
                          <a:srgbClr val="000000"/>
                        </a:solidFill>
                        <a:effectLst/>
                        <a:latin typeface="+mn-lt"/>
                      </a:endParaRPr>
                    </a:p>
                  </a:txBody>
                  <a:tcPr marL="0" marR="0" marT="0" marB="0"/>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789890401"/>
                  </a:ext>
                </a:extLst>
              </a:tr>
              <a:tr h="305243">
                <a:tc>
                  <a:txBody>
                    <a:bodyPr/>
                    <a:lstStyle/>
                    <a:p>
                      <a:pPr algn="ctr"/>
                      <a:r>
                        <a:rPr lang="en-US" sz="1400" dirty="0"/>
                        <a:t>4</a:t>
                      </a:r>
                    </a:p>
                  </a:txBody>
                  <a:tcPr/>
                </a:tc>
                <a:tc>
                  <a:txBody>
                    <a:bodyPr/>
                    <a:lstStyle/>
                    <a:p>
                      <a:pPr marL="0" indent="0">
                        <a:spcBef>
                          <a:spcPts val="480"/>
                        </a:spcBef>
                        <a:spcAft>
                          <a:spcPts val="480"/>
                        </a:spcAft>
                        <a:buFont typeface="Arial" pitchFamily="34" charset="0"/>
                        <a:buNone/>
                      </a:pPr>
                      <a:r>
                        <a:rPr lang="en-US" sz="1400" dirty="0" err="1" smtClean="0">
                          <a:solidFill>
                            <a:srgbClr val="000000"/>
                          </a:solidFill>
                          <a:effectLst/>
                          <a:latin typeface="+mn-lt"/>
                          <a:ea typeface="Malgun Gothic"/>
                          <a:cs typeface="Bookman Old Style"/>
                        </a:rPr>
                        <a:t>Evaluasi</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Dokumen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Perencanaan</a:t>
                      </a:r>
                      <a:endParaRPr lang="en-US" sz="1400" dirty="0">
                        <a:solidFill>
                          <a:srgbClr val="000000"/>
                        </a:solidFill>
                        <a:effectLst/>
                        <a:latin typeface="+mn-lt"/>
                        <a:ea typeface="Malgun Gothic"/>
                        <a:cs typeface="Bookman Old Style"/>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615013968"/>
                  </a:ext>
                </a:extLst>
              </a:tr>
              <a:tr h="305243">
                <a:tc>
                  <a:txBody>
                    <a:bodyPr/>
                    <a:lstStyle/>
                    <a:p>
                      <a:pPr algn="ctr"/>
                      <a:r>
                        <a:rPr lang="en-US" sz="1400" dirty="0"/>
                        <a:t>5</a:t>
                      </a:r>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r>
                        <a:rPr lang="en-US" sz="1400" dirty="0" err="1" smtClean="0">
                          <a:solidFill>
                            <a:srgbClr val="000000"/>
                          </a:solidFill>
                          <a:effectLst/>
                          <a:latin typeface="+mn-lt"/>
                          <a:ea typeface="Malgun Gothic"/>
                          <a:cs typeface="Bookman Old Style"/>
                        </a:rPr>
                        <a:t>Jumlah</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dokumen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perencanaan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pembangunan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Bidang</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Ekonomi</a:t>
                      </a:r>
                      <a:endParaRPr lang="en-US" sz="1400" dirty="0">
                        <a:solidFill>
                          <a:srgbClr val="000000"/>
                        </a:solidFill>
                        <a:effectLst/>
                        <a:latin typeface="+mn-lt"/>
                        <a:ea typeface="Malgun Gothic"/>
                        <a:cs typeface="Bookman Old Style"/>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746616145"/>
                  </a:ext>
                </a:extLst>
              </a:tr>
              <a:tr h="305243">
                <a:tc>
                  <a:txBody>
                    <a:bodyPr/>
                    <a:lstStyle/>
                    <a:p>
                      <a:pPr algn="ctr"/>
                      <a:r>
                        <a:rPr lang="en-US" sz="1400" dirty="0"/>
                        <a:t>6</a:t>
                      </a:r>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r>
                        <a:rPr lang="en-US" sz="1400" dirty="0" err="1" smtClean="0">
                          <a:solidFill>
                            <a:srgbClr val="000000"/>
                          </a:solidFill>
                          <a:effectLst/>
                          <a:latin typeface="+mn-lt"/>
                          <a:ea typeface="Malgun Gothic"/>
                          <a:cs typeface="Bookman Old Style"/>
                        </a:rPr>
                        <a:t>Jumlah</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dokumen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perencanaan</a:t>
                      </a:r>
                      <a:r>
                        <a:rPr lang="en-US" sz="1400" dirty="0" smtClean="0">
                          <a:solidFill>
                            <a:srgbClr val="000000"/>
                          </a:solidFill>
                          <a:effectLst/>
                          <a:latin typeface="+mn-lt"/>
                          <a:ea typeface="Malgun Gothic"/>
                          <a:cs typeface="Bookman Old Style"/>
                        </a:rPr>
                        <a:t> Pembangunan </a:t>
                      </a:r>
                      <a:r>
                        <a:rPr lang="en-US" sz="1400" dirty="0" err="1" smtClean="0">
                          <a:solidFill>
                            <a:srgbClr val="000000"/>
                          </a:solidFill>
                          <a:effectLst/>
                          <a:latin typeface="+mn-lt"/>
                          <a:ea typeface="Malgun Gothic"/>
                          <a:cs typeface="Bookman Old Style"/>
                        </a:rPr>
                        <a:t>Bidang</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Kesra</a:t>
                      </a:r>
                      <a:endParaRPr lang="en-US" sz="1400" dirty="0">
                        <a:solidFill>
                          <a:srgbClr val="000000"/>
                        </a:solidFill>
                        <a:effectLst/>
                        <a:latin typeface="+mn-lt"/>
                        <a:ea typeface="Malgun Gothic"/>
                        <a:cs typeface="Bookman Old Style"/>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2062148784"/>
                  </a:ext>
                </a:extLst>
              </a:tr>
              <a:tr h="305243">
                <a:tc>
                  <a:txBody>
                    <a:bodyPr/>
                    <a:lstStyle/>
                    <a:p>
                      <a:pPr algn="ctr"/>
                      <a:r>
                        <a:rPr lang="en-US" sz="1400" dirty="0"/>
                        <a:t>7</a:t>
                      </a:r>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r>
                        <a:rPr lang="en-US" sz="1400" dirty="0" err="1" smtClean="0">
                          <a:solidFill>
                            <a:srgbClr val="000000"/>
                          </a:solidFill>
                          <a:effectLst/>
                          <a:latin typeface="+mn-lt"/>
                          <a:ea typeface="Malgun Gothic"/>
                          <a:cs typeface="Bookman Old Style"/>
                        </a:rPr>
                        <a:t>Jumlah</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dokumen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perencanaan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Bidang</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pemerintahan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dan</a:t>
                      </a:r>
                      <a:r>
                        <a:rPr lang="en-US" sz="1400" dirty="0" smtClean="0">
                          <a:solidFill>
                            <a:srgbClr val="000000"/>
                          </a:solidFill>
                          <a:effectLst/>
                          <a:latin typeface="+mn-lt"/>
                          <a:ea typeface="Malgun Gothic"/>
                          <a:cs typeface="Bookman Old Style"/>
                        </a:rPr>
                        <a:t> </a:t>
                      </a:r>
                      <a:r>
                        <a:rPr lang="en-US" sz="1400" dirty="0" err="1" smtClean="0">
                          <a:solidFill>
                            <a:srgbClr val="000000"/>
                          </a:solidFill>
                          <a:effectLst/>
                          <a:latin typeface="+mn-lt"/>
                          <a:ea typeface="Malgun Gothic"/>
                          <a:cs typeface="Bookman Old Style"/>
                        </a:rPr>
                        <a:t>Kependudukan</a:t>
                      </a:r>
                      <a:endParaRPr lang="en-US" sz="1400" dirty="0">
                        <a:solidFill>
                          <a:srgbClr val="000000"/>
                        </a:solidFill>
                        <a:effectLst/>
                        <a:latin typeface="+mn-lt"/>
                        <a:ea typeface="Malgun Gothic"/>
                        <a:cs typeface="Bookman Old Style"/>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0014"/>
                  </a:ext>
                </a:extLst>
              </a:tr>
              <a:tr h="305243">
                <a:tc>
                  <a:txBody>
                    <a:bodyPr/>
                    <a:lstStyle/>
                    <a:p>
                      <a:pPr algn="ctr"/>
                      <a:r>
                        <a:rPr lang="en-US" sz="1400" dirty="0"/>
                        <a:t>8</a:t>
                      </a:r>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r>
                        <a:rPr lang="en-US" sz="1400" dirty="0" err="1" smtClean="0">
                          <a:effectLst/>
                          <a:latin typeface="+mn-lt"/>
                          <a:ea typeface="Times New Roman"/>
                        </a:rPr>
                        <a:t>Jumlah</a:t>
                      </a:r>
                      <a:r>
                        <a:rPr lang="en-US" sz="1400" dirty="0" smtClean="0">
                          <a:effectLst/>
                          <a:latin typeface="+mn-lt"/>
                          <a:ea typeface="Times New Roman"/>
                        </a:rPr>
                        <a:t> </a:t>
                      </a:r>
                      <a:r>
                        <a:rPr lang="en-US" sz="1400" dirty="0" err="1" smtClean="0">
                          <a:effectLst/>
                          <a:latin typeface="+mn-lt"/>
                          <a:ea typeface="Times New Roman"/>
                        </a:rPr>
                        <a:t>dokumen</a:t>
                      </a:r>
                      <a:r>
                        <a:rPr lang="en-US" sz="1400" dirty="0" smtClean="0">
                          <a:effectLst/>
                          <a:latin typeface="+mn-lt"/>
                          <a:ea typeface="Times New Roman"/>
                        </a:rPr>
                        <a:t> </a:t>
                      </a:r>
                      <a:r>
                        <a:rPr lang="en-US" sz="1400" dirty="0" err="1" smtClean="0">
                          <a:effectLst/>
                          <a:latin typeface="+mn-lt"/>
                          <a:ea typeface="Times New Roman"/>
                        </a:rPr>
                        <a:t>perencanaan</a:t>
                      </a:r>
                      <a:r>
                        <a:rPr lang="en-US" sz="1400" dirty="0" smtClean="0">
                          <a:effectLst/>
                          <a:latin typeface="+mn-lt"/>
                          <a:ea typeface="Times New Roman"/>
                        </a:rPr>
                        <a:t> </a:t>
                      </a:r>
                      <a:r>
                        <a:rPr lang="en-US" sz="1400" dirty="0" err="1" smtClean="0">
                          <a:effectLst/>
                          <a:latin typeface="+mn-lt"/>
                          <a:ea typeface="Times New Roman"/>
                        </a:rPr>
                        <a:t>Bidang</a:t>
                      </a:r>
                      <a:r>
                        <a:rPr lang="en-US" sz="1400" dirty="0" smtClean="0">
                          <a:effectLst/>
                          <a:latin typeface="+mn-lt"/>
                          <a:ea typeface="Times New Roman"/>
                        </a:rPr>
                        <a:t> </a:t>
                      </a:r>
                      <a:r>
                        <a:rPr lang="en-US" sz="1400" dirty="0" err="1" smtClean="0">
                          <a:effectLst/>
                          <a:latin typeface="+mn-lt"/>
                          <a:ea typeface="Times New Roman"/>
                        </a:rPr>
                        <a:t>Prasarana</a:t>
                      </a:r>
                      <a:r>
                        <a:rPr lang="en-US" sz="1400" dirty="0" smtClean="0">
                          <a:effectLst/>
                          <a:latin typeface="+mn-lt"/>
                          <a:ea typeface="Times New Roman"/>
                        </a:rPr>
                        <a:t> Wilayah</a:t>
                      </a:r>
                      <a:r>
                        <a:rPr lang="en-US" sz="1400" baseline="0" dirty="0" smtClean="0">
                          <a:effectLst/>
                          <a:latin typeface="+mn-lt"/>
                          <a:ea typeface="Times New Roman"/>
                        </a:rPr>
                        <a:t> </a:t>
                      </a:r>
                      <a:r>
                        <a:rPr lang="en-US" sz="1400" baseline="0" dirty="0" err="1" smtClean="0">
                          <a:effectLst/>
                          <a:latin typeface="+mn-lt"/>
                          <a:ea typeface="Times New Roman"/>
                        </a:rPr>
                        <a:t>dan</a:t>
                      </a:r>
                      <a:r>
                        <a:rPr lang="en-US" sz="1400" baseline="0" dirty="0" smtClean="0">
                          <a:effectLst/>
                          <a:latin typeface="+mn-lt"/>
                          <a:ea typeface="Times New Roman"/>
                        </a:rPr>
                        <a:t> SDA</a:t>
                      </a:r>
                      <a:endParaRPr lang="en-US" sz="1400" dirty="0">
                        <a:effectLst/>
                        <a:latin typeface="+mn-lt"/>
                        <a:ea typeface="Times New Roman"/>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623979919"/>
                  </a:ext>
                </a:extLst>
              </a:tr>
              <a:tr h="305243">
                <a:tc>
                  <a:txBody>
                    <a:bodyPr/>
                    <a:lstStyle/>
                    <a:p>
                      <a:pPr algn="ctr"/>
                      <a:endParaRPr lang="en-US" sz="1400" dirty="0"/>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endParaRPr lang="en-US" sz="1400" dirty="0">
                        <a:effectLst/>
                        <a:latin typeface="+mn-lt"/>
                        <a:ea typeface="Times New Roman"/>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780406941"/>
                  </a:ext>
                </a:extLst>
              </a:tr>
              <a:tr h="305243">
                <a:tc>
                  <a:txBody>
                    <a:bodyPr/>
                    <a:lstStyle/>
                    <a:p>
                      <a:pPr algn="ctr"/>
                      <a:r>
                        <a:rPr lang="en-US" sz="1400" dirty="0"/>
                        <a:t>10</a:t>
                      </a:r>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r>
                        <a:rPr lang="en-US" sz="1400" dirty="0" err="1" smtClean="0">
                          <a:effectLst/>
                          <a:latin typeface="+mn-lt"/>
                          <a:ea typeface="Times New Roman"/>
                        </a:rPr>
                        <a:t>Prosentase</a:t>
                      </a:r>
                      <a:r>
                        <a:rPr lang="en-US" sz="1400" dirty="0" smtClean="0">
                          <a:effectLst/>
                          <a:latin typeface="+mn-lt"/>
                          <a:ea typeface="Times New Roman"/>
                        </a:rPr>
                        <a:t> </a:t>
                      </a:r>
                      <a:r>
                        <a:rPr lang="en-US" sz="1400" dirty="0" err="1" smtClean="0">
                          <a:effectLst/>
                          <a:latin typeface="+mn-lt"/>
                          <a:ea typeface="Times New Roman"/>
                        </a:rPr>
                        <a:t>Peningkatan</a:t>
                      </a:r>
                      <a:r>
                        <a:rPr lang="en-US" sz="1400" dirty="0" smtClean="0">
                          <a:effectLst/>
                          <a:latin typeface="+mn-lt"/>
                          <a:ea typeface="Times New Roman"/>
                        </a:rPr>
                        <a:t> </a:t>
                      </a:r>
                      <a:r>
                        <a:rPr lang="en-US" sz="1400" dirty="0" err="1" smtClean="0">
                          <a:effectLst/>
                          <a:latin typeface="+mn-lt"/>
                          <a:ea typeface="Times New Roman"/>
                        </a:rPr>
                        <a:t>Kapasitas</a:t>
                      </a:r>
                      <a:r>
                        <a:rPr lang="en-US" sz="1400" dirty="0" smtClean="0">
                          <a:effectLst/>
                          <a:latin typeface="+mn-lt"/>
                          <a:ea typeface="Times New Roman"/>
                        </a:rPr>
                        <a:t> </a:t>
                      </a:r>
                      <a:r>
                        <a:rPr lang="en-US" sz="1400" dirty="0" err="1" smtClean="0">
                          <a:effectLst/>
                          <a:latin typeface="+mn-lt"/>
                          <a:ea typeface="Times New Roman"/>
                        </a:rPr>
                        <a:t>kelembagaan</a:t>
                      </a:r>
                      <a:r>
                        <a:rPr lang="en-US" sz="1400" dirty="0" smtClean="0">
                          <a:effectLst/>
                          <a:latin typeface="+mn-lt"/>
                          <a:ea typeface="Times New Roman"/>
                        </a:rPr>
                        <a:t>  SIDA </a:t>
                      </a:r>
                      <a:r>
                        <a:rPr lang="en-US" sz="1400" dirty="0" err="1" smtClean="0">
                          <a:effectLst/>
                          <a:latin typeface="+mn-lt"/>
                          <a:ea typeface="Times New Roman"/>
                        </a:rPr>
                        <a:t>Kab</a:t>
                      </a:r>
                      <a:r>
                        <a:rPr lang="en-US" sz="1400" dirty="0" smtClean="0">
                          <a:effectLst/>
                          <a:latin typeface="+mn-lt"/>
                          <a:ea typeface="Times New Roman"/>
                        </a:rPr>
                        <a:t>/Kota</a:t>
                      </a:r>
                      <a:endParaRPr lang="en-US" sz="1400" dirty="0">
                        <a:effectLst/>
                        <a:latin typeface="+mn-lt"/>
                        <a:ea typeface="Times New Roman"/>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645860834"/>
                  </a:ext>
                </a:extLst>
              </a:tr>
              <a:tr h="305243">
                <a:tc>
                  <a:txBody>
                    <a:bodyPr/>
                    <a:lstStyle/>
                    <a:p>
                      <a:pPr algn="ctr"/>
                      <a:r>
                        <a:rPr lang="en-AU" sz="1400" dirty="0" smtClean="0"/>
                        <a:t>11</a:t>
                      </a:r>
                      <a:endParaRPr lang="en-US" sz="1400" dirty="0"/>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r>
                        <a:rPr lang="en-US" sz="1400" dirty="0" err="1" smtClean="0">
                          <a:effectLst/>
                          <a:latin typeface="+mn-lt"/>
                          <a:ea typeface="Times New Roman"/>
                        </a:rPr>
                        <a:t>Prosentase</a:t>
                      </a:r>
                      <a:r>
                        <a:rPr lang="en-US" sz="1400" dirty="0" smtClean="0">
                          <a:effectLst/>
                          <a:latin typeface="+mn-lt"/>
                          <a:ea typeface="Times New Roman"/>
                        </a:rPr>
                        <a:t> </a:t>
                      </a:r>
                      <a:r>
                        <a:rPr lang="en-US" sz="1400" dirty="0" err="1" smtClean="0">
                          <a:effectLst/>
                          <a:latin typeface="+mn-lt"/>
                          <a:ea typeface="Times New Roman"/>
                        </a:rPr>
                        <a:t>Klaster</a:t>
                      </a:r>
                      <a:r>
                        <a:rPr lang="en-US" sz="1400" dirty="0" smtClean="0">
                          <a:effectLst/>
                          <a:latin typeface="+mn-lt"/>
                          <a:ea typeface="Times New Roman"/>
                        </a:rPr>
                        <a:t> </a:t>
                      </a:r>
                      <a:r>
                        <a:rPr lang="en-US" sz="1400" dirty="0" err="1" smtClean="0">
                          <a:effectLst/>
                          <a:latin typeface="+mn-lt"/>
                          <a:ea typeface="Times New Roman"/>
                        </a:rPr>
                        <a:t>Inovatif</a:t>
                      </a:r>
                      <a:endParaRPr lang="en-US" sz="1400" dirty="0">
                        <a:effectLst/>
                        <a:latin typeface="+mn-lt"/>
                        <a:ea typeface="Times New Roman"/>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3955044525"/>
                  </a:ext>
                </a:extLst>
              </a:tr>
              <a:tr h="305243">
                <a:tc>
                  <a:txBody>
                    <a:bodyPr/>
                    <a:lstStyle/>
                    <a:p>
                      <a:pPr algn="ctr"/>
                      <a:r>
                        <a:rPr lang="en-US" sz="1400" dirty="0" smtClean="0"/>
                        <a:t>12</a:t>
                      </a:r>
                      <a:endParaRPr lang="en-US" sz="1400" dirty="0"/>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r>
                        <a:rPr lang="en-US" sz="1400" dirty="0" smtClean="0">
                          <a:effectLst/>
                          <a:latin typeface="+mn-lt"/>
                          <a:ea typeface="Times New Roman"/>
                        </a:rPr>
                        <a:t> </a:t>
                      </a:r>
                      <a:r>
                        <a:rPr lang="en-US" sz="1400" dirty="0" err="1" smtClean="0">
                          <a:effectLst/>
                          <a:latin typeface="+mn-lt"/>
                          <a:ea typeface="Times New Roman"/>
                        </a:rPr>
                        <a:t>Prosentase</a:t>
                      </a:r>
                      <a:r>
                        <a:rPr lang="en-US" sz="1400" dirty="0" smtClean="0">
                          <a:effectLst/>
                          <a:latin typeface="+mn-lt"/>
                          <a:ea typeface="Times New Roman"/>
                        </a:rPr>
                        <a:t> </a:t>
                      </a:r>
                      <a:r>
                        <a:rPr lang="en-US" sz="1400" dirty="0" err="1" smtClean="0">
                          <a:effectLst/>
                          <a:latin typeface="+mn-lt"/>
                          <a:ea typeface="Times New Roman"/>
                        </a:rPr>
                        <a:t>Pengembangan</a:t>
                      </a:r>
                      <a:r>
                        <a:rPr lang="en-US" sz="1400" dirty="0" smtClean="0">
                          <a:effectLst/>
                          <a:latin typeface="+mn-lt"/>
                          <a:ea typeface="Times New Roman"/>
                        </a:rPr>
                        <a:t> </a:t>
                      </a:r>
                      <a:r>
                        <a:rPr lang="en-US" sz="1400" dirty="0" err="1" smtClean="0">
                          <a:effectLst/>
                          <a:latin typeface="+mn-lt"/>
                          <a:ea typeface="Times New Roman"/>
                        </a:rPr>
                        <a:t>desa</a:t>
                      </a:r>
                      <a:r>
                        <a:rPr lang="en-US" sz="1400" dirty="0" smtClean="0">
                          <a:effectLst/>
                          <a:latin typeface="+mn-lt"/>
                          <a:ea typeface="Times New Roman"/>
                        </a:rPr>
                        <a:t> </a:t>
                      </a:r>
                      <a:r>
                        <a:rPr lang="en-US" sz="1400" dirty="0" err="1" smtClean="0">
                          <a:effectLst/>
                          <a:latin typeface="+mn-lt"/>
                          <a:ea typeface="Times New Roman"/>
                        </a:rPr>
                        <a:t>inovatif</a:t>
                      </a:r>
                      <a:endParaRPr lang="en-US" sz="1400" dirty="0">
                        <a:effectLst/>
                        <a:latin typeface="+mn-lt"/>
                        <a:ea typeface="Times New Roman"/>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3046785110"/>
                  </a:ext>
                </a:extLst>
              </a:tr>
              <a:tr h="305243">
                <a:tc>
                  <a:txBody>
                    <a:bodyPr/>
                    <a:lstStyle/>
                    <a:p>
                      <a:pPr algn="ctr"/>
                      <a:r>
                        <a:rPr lang="en-US" sz="1400" dirty="0" smtClean="0"/>
                        <a:t>13</a:t>
                      </a:r>
                      <a:endParaRPr lang="en-US" sz="1400" dirty="0"/>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r>
                        <a:rPr lang="en-US" sz="1400" dirty="0" err="1" smtClean="0">
                          <a:effectLst/>
                          <a:latin typeface="+mn-lt"/>
                          <a:ea typeface="Times New Roman"/>
                        </a:rPr>
                        <a:t>Prosentase</a:t>
                      </a:r>
                      <a:r>
                        <a:rPr lang="en-US" sz="1400" dirty="0" smtClean="0">
                          <a:effectLst/>
                          <a:latin typeface="+mn-lt"/>
                          <a:ea typeface="Times New Roman"/>
                        </a:rPr>
                        <a:t> </a:t>
                      </a:r>
                      <a:r>
                        <a:rPr lang="en-US" sz="1400" dirty="0" err="1" smtClean="0">
                          <a:effectLst/>
                          <a:latin typeface="+mn-lt"/>
                          <a:ea typeface="Times New Roman"/>
                        </a:rPr>
                        <a:t>Pengembangan</a:t>
                      </a:r>
                      <a:r>
                        <a:rPr lang="en-US" sz="1400" dirty="0" smtClean="0">
                          <a:effectLst/>
                          <a:latin typeface="+mn-lt"/>
                          <a:ea typeface="Times New Roman"/>
                        </a:rPr>
                        <a:t> </a:t>
                      </a:r>
                      <a:r>
                        <a:rPr lang="en-US" sz="1400" dirty="0" err="1" smtClean="0">
                          <a:effectLst/>
                          <a:latin typeface="+mn-lt"/>
                          <a:ea typeface="Times New Roman"/>
                        </a:rPr>
                        <a:t>Kabupaten</a:t>
                      </a:r>
                      <a:r>
                        <a:rPr lang="en-US" sz="1400" dirty="0" smtClean="0">
                          <a:effectLst/>
                          <a:latin typeface="+mn-lt"/>
                          <a:ea typeface="Times New Roman"/>
                        </a:rPr>
                        <a:t>/</a:t>
                      </a:r>
                      <a:r>
                        <a:rPr lang="en-US" sz="1400" dirty="0" err="1" smtClean="0">
                          <a:effectLst/>
                          <a:latin typeface="+mn-lt"/>
                          <a:ea typeface="Times New Roman"/>
                        </a:rPr>
                        <a:t>kot</a:t>
                      </a:r>
                      <a:r>
                        <a:rPr lang="en-US" sz="1400" baseline="0" dirty="0" smtClean="0">
                          <a:effectLst/>
                          <a:latin typeface="+mn-lt"/>
                          <a:ea typeface="Times New Roman"/>
                        </a:rPr>
                        <a:t> a </a:t>
                      </a:r>
                      <a:r>
                        <a:rPr lang="en-US" sz="1400" baseline="0" dirty="0" err="1" smtClean="0">
                          <a:effectLst/>
                          <a:latin typeface="+mn-lt"/>
                          <a:ea typeface="Times New Roman"/>
                        </a:rPr>
                        <a:t>Inovatif</a:t>
                      </a:r>
                      <a:endParaRPr lang="en-US" sz="1400" dirty="0">
                        <a:effectLst/>
                        <a:latin typeface="+mn-lt"/>
                        <a:ea typeface="Times New Roman"/>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241127010"/>
                  </a:ext>
                </a:extLst>
              </a:tr>
            </a:tbl>
          </a:graphicData>
        </a:graphic>
      </p:graphicFrame>
    </p:spTree>
    <p:extLst>
      <p:ext uri="{BB962C8B-B14F-4D97-AF65-F5344CB8AC3E}">
        <p14:creationId xmlns:p14="http://schemas.microsoft.com/office/powerpoint/2010/main" val="2602822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990869812"/>
              </p:ext>
            </p:extLst>
          </p:nvPr>
        </p:nvGraphicFramePr>
        <p:xfrm>
          <a:off x="77247" y="688678"/>
          <a:ext cx="8928992" cy="4505325"/>
        </p:xfrm>
        <a:graphic>
          <a:graphicData uri="http://schemas.openxmlformats.org/drawingml/2006/table">
            <a:tbl>
              <a:tblPr firstRow="1" bandRow="1">
                <a:tableStyleId>{5C22544A-7EE6-4342-B048-85BDC9FD1C3A}</a:tableStyleId>
              </a:tblPr>
              <a:tblGrid>
                <a:gridCol w="527720">
                  <a:extLst>
                    <a:ext uri="{9D8B030D-6E8A-4147-A177-3AD203B41FA5}">
                      <a16:colId xmlns="" xmlns:a16="http://schemas.microsoft.com/office/drawing/2014/main" val="20000"/>
                    </a:ext>
                  </a:extLst>
                </a:gridCol>
                <a:gridCol w="3432720">
                  <a:extLst>
                    <a:ext uri="{9D8B030D-6E8A-4147-A177-3AD203B41FA5}">
                      <a16:colId xmlns="" xmlns:a16="http://schemas.microsoft.com/office/drawing/2014/main" val="20001"/>
                    </a:ext>
                  </a:extLst>
                </a:gridCol>
                <a:gridCol w="1593371">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4321">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6461">
                <a:tc>
                  <a:txBody>
                    <a:bodyPr/>
                    <a:lstStyle/>
                    <a:p>
                      <a:pPr algn="ctr"/>
                      <a:r>
                        <a:rPr lang="id-ID" sz="1400" dirty="0" smtClean="0">
                          <a:latin typeface="+mn-lt"/>
                        </a:rPr>
                        <a:t>14</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Tersedianya dokumen perencanaan RPJPD yang telah ditetapkan dengan PERDA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01"/>
                  </a:ext>
                </a:extLst>
              </a:tr>
              <a:tr h="306461">
                <a:tc>
                  <a:txBody>
                    <a:bodyPr/>
                    <a:lstStyle/>
                    <a:p>
                      <a:pPr algn="ctr"/>
                      <a:r>
                        <a:rPr lang="id-ID" sz="1400" dirty="0" smtClean="0">
                          <a:latin typeface="+mn-lt"/>
                        </a:rPr>
                        <a:t>15</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Tersedianya Dokumen Perencanaan : RPJMD yang telah ditetapkan dengan PERDA/PERKADA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2049956821"/>
                  </a:ext>
                </a:extLst>
              </a:tr>
              <a:tr h="306461">
                <a:tc>
                  <a:txBody>
                    <a:bodyPr/>
                    <a:lstStyle/>
                    <a:p>
                      <a:pPr algn="ctr"/>
                      <a:r>
                        <a:rPr lang="id-ID" sz="1400" dirty="0" smtClean="0">
                          <a:latin typeface="+mn-lt"/>
                        </a:rPr>
                        <a:t>16</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Tersedianya Dokumen Perencanaan : RKPD yang telah ditetapkan dengan PERKADA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2598965512"/>
                  </a:ext>
                </a:extLst>
              </a:tr>
              <a:tr h="306461">
                <a:tc>
                  <a:txBody>
                    <a:bodyPr/>
                    <a:lstStyle/>
                    <a:p>
                      <a:pPr algn="ctr"/>
                      <a:r>
                        <a:rPr lang="id-ID" sz="1400" dirty="0" smtClean="0">
                          <a:latin typeface="+mn-lt"/>
                        </a:rPr>
                        <a:t>17</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Tersedianya dokumen RTRW yang telah ditetapkan dengan PERDA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2675592057"/>
                  </a:ext>
                </a:extLst>
              </a:tr>
              <a:tr h="306461">
                <a:tc>
                  <a:txBody>
                    <a:bodyPr/>
                    <a:lstStyle/>
                    <a:p>
                      <a:pPr algn="ctr"/>
                      <a:r>
                        <a:rPr lang="id-ID" sz="1400" dirty="0" smtClean="0">
                          <a:latin typeface="+mn-lt"/>
                        </a:rPr>
                        <a:t>18</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Penjabaran Konsistensi Program  RPJMD </a:t>
                      </a:r>
                      <a:r>
                        <a:rPr lang="id-ID" sz="1400" b="0" i="0" u="none" strike="noStrike" dirty="0" err="1">
                          <a:solidFill>
                            <a:srgbClr val="000000"/>
                          </a:solidFill>
                          <a:effectLst/>
                          <a:latin typeface="+mn-lt"/>
                        </a:rPr>
                        <a:t>kedalam</a:t>
                      </a:r>
                      <a:r>
                        <a:rPr lang="id-ID" sz="1400" b="0" i="0" u="none" strike="noStrike" dirty="0">
                          <a:solidFill>
                            <a:srgbClr val="000000"/>
                          </a:solidFill>
                          <a:effectLst/>
                          <a:latin typeface="+mn-lt"/>
                        </a:rPr>
                        <a:t> RKPD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4129910450"/>
                  </a:ext>
                </a:extLst>
              </a:tr>
              <a:tr h="206245">
                <a:tc>
                  <a:txBody>
                    <a:bodyPr/>
                    <a:lstStyle/>
                    <a:p>
                      <a:pPr algn="ctr"/>
                      <a:r>
                        <a:rPr lang="id-ID" sz="1400" dirty="0" smtClean="0">
                          <a:latin typeface="+mn-lt"/>
                        </a:rPr>
                        <a:t>19</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Penjabaran Konsistensi Program RKPD </a:t>
                      </a:r>
                      <a:r>
                        <a:rPr lang="id-ID" sz="1400" b="0" i="0" u="none" strike="noStrike" dirty="0" err="1">
                          <a:solidFill>
                            <a:srgbClr val="000000"/>
                          </a:solidFill>
                          <a:effectLst/>
                          <a:latin typeface="+mn-lt"/>
                        </a:rPr>
                        <a:t>kedalam</a:t>
                      </a:r>
                      <a:r>
                        <a:rPr lang="id-ID" sz="1400" b="0" i="0" u="none" strike="noStrike" dirty="0">
                          <a:solidFill>
                            <a:srgbClr val="000000"/>
                          </a:solidFill>
                          <a:effectLst/>
                          <a:latin typeface="+mn-lt"/>
                        </a:rPr>
                        <a:t> APBD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02"/>
                  </a:ext>
                </a:extLst>
              </a:tr>
              <a:tr h="142229">
                <a:tc>
                  <a:txBody>
                    <a:bodyPr/>
                    <a:lstStyle/>
                    <a:p>
                      <a:pPr algn="ctr"/>
                      <a:r>
                        <a:rPr lang="id-ID" sz="1400" dirty="0" smtClean="0">
                          <a:latin typeface="+mn-lt"/>
                        </a:rPr>
                        <a:t>20</a:t>
                      </a:r>
                      <a:endParaRPr lang="en-US" sz="1400" dirty="0">
                        <a:latin typeface="+mn-lt"/>
                      </a:endParaRPr>
                    </a:p>
                  </a:txBody>
                  <a:tcPr/>
                </a:tc>
                <a:tc>
                  <a:txBody>
                    <a:bodyPr/>
                    <a:lstStyle/>
                    <a:p>
                      <a:pPr algn="just" fontAlgn="ctr"/>
                      <a:r>
                        <a:rPr lang="es-ES" sz="1400" b="0" i="0" u="none" strike="noStrike" dirty="0" err="1">
                          <a:solidFill>
                            <a:srgbClr val="000000"/>
                          </a:solidFill>
                          <a:effectLst/>
                          <a:latin typeface="+mn-lt"/>
                        </a:rPr>
                        <a:t>Kesesuaian</a:t>
                      </a:r>
                      <a:r>
                        <a:rPr lang="es-ES" sz="1400" b="0" i="0" u="none" strike="noStrike" dirty="0">
                          <a:solidFill>
                            <a:srgbClr val="000000"/>
                          </a:solidFill>
                          <a:effectLst/>
                          <a:latin typeface="+mn-lt"/>
                        </a:rPr>
                        <a:t> </a:t>
                      </a:r>
                      <a:r>
                        <a:rPr lang="es-ES" sz="1400" b="0" i="0" u="none" strike="noStrike" dirty="0" err="1">
                          <a:solidFill>
                            <a:srgbClr val="000000"/>
                          </a:solidFill>
                          <a:effectLst/>
                          <a:latin typeface="+mn-lt"/>
                        </a:rPr>
                        <a:t>rencana</a:t>
                      </a:r>
                      <a:r>
                        <a:rPr lang="es-ES" sz="1400" b="0" i="0" u="none" strike="noStrike" dirty="0">
                          <a:solidFill>
                            <a:srgbClr val="000000"/>
                          </a:solidFill>
                          <a:effectLst/>
                          <a:latin typeface="+mn-lt"/>
                        </a:rPr>
                        <a:t> </a:t>
                      </a:r>
                      <a:r>
                        <a:rPr lang="es-ES" sz="1400" b="0" i="0" u="none" strike="noStrike" dirty="0" err="1">
                          <a:solidFill>
                            <a:srgbClr val="000000"/>
                          </a:solidFill>
                          <a:effectLst/>
                          <a:latin typeface="+mn-lt"/>
                        </a:rPr>
                        <a:t>pembangunan</a:t>
                      </a:r>
                      <a:r>
                        <a:rPr lang="es-ES" sz="1400" b="0" i="0" u="none" strike="noStrike" dirty="0">
                          <a:solidFill>
                            <a:srgbClr val="000000"/>
                          </a:solidFill>
                          <a:effectLst/>
                          <a:latin typeface="+mn-lt"/>
                        </a:rPr>
                        <a:t> </a:t>
                      </a:r>
                      <a:r>
                        <a:rPr lang="es-ES" sz="1400" b="0" i="0" u="none" strike="noStrike" dirty="0" err="1">
                          <a:solidFill>
                            <a:srgbClr val="000000"/>
                          </a:solidFill>
                          <a:effectLst/>
                          <a:latin typeface="+mn-lt"/>
                        </a:rPr>
                        <a:t>dengan</a:t>
                      </a:r>
                      <a:r>
                        <a:rPr lang="es-ES" sz="1400" b="0" i="0" u="none" strike="noStrike" dirty="0">
                          <a:solidFill>
                            <a:srgbClr val="000000"/>
                          </a:solidFill>
                          <a:effectLst/>
                          <a:latin typeface="+mn-lt"/>
                        </a:rPr>
                        <a:t> RTRW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266645543"/>
                  </a:ext>
                </a:extLst>
              </a:tr>
              <a:tr h="306461">
                <a:tc>
                  <a:txBody>
                    <a:bodyPr/>
                    <a:lstStyle/>
                    <a:p>
                      <a:pPr algn="ctr"/>
                      <a:r>
                        <a:rPr lang="id-ID" sz="1400" dirty="0" smtClean="0">
                          <a:latin typeface="+mn-lt"/>
                        </a:rPr>
                        <a:t>23</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Persentase perangkat daerah yang difasilitasi dalam penerapan inovasi daerah.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5"/>
                  </a:ext>
                </a:extLst>
              </a:tr>
              <a:tr h="306461">
                <a:tc>
                  <a:txBody>
                    <a:bodyPr/>
                    <a:lstStyle/>
                    <a:p>
                      <a:pPr algn="ctr"/>
                      <a:r>
                        <a:rPr lang="id-ID" sz="1400" dirty="0" smtClean="0">
                          <a:latin typeface="+mn-lt"/>
                        </a:rPr>
                        <a:t>24</a:t>
                      </a:r>
                      <a:endParaRPr lang="en-US" sz="1400" dirty="0">
                        <a:latin typeface="+mn-lt"/>
                      </a:endParaRPr>
                    </a:p>
                  </a:txBody>
                  <a:tcPr/>
                </a:tc>
                <a:tc>
                  <a:txBody>
                    <a:bodyPr/>
                    <a:lstStyle/>
                    <a:p>
                      <a:pPr algn="just" fontAlgn="b"/>
                      <a:r>
                        <a:rPr lang="id-ID" sz="1400" b="0" i="0" u="none" strike="noStrike" dirty="0">
                          <a:solidFill>
                            <a:srgbClr val="000000"/>
                          </a:solidFill>
                          <a:effectLst/>
                          <a:latin typeface="+mn-lt"/>
                        </a:rPr>
                        <a:t>Persentase kebijakan inovasi yang diterapkan di daerah. </a:t>
                      </a:r>
                    </a:p>
                  </a:txBody>
                  <a:tcPr marL="9525" marR="9525" marT="9525" marB="0" anchor="b"/>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6"/>
                  </a:ext>
                </a:extLst>
              </a:tr>
            </a:tbl>
          </a:graphicData>
        </a:graphic>
      </p:graphicFrame>
      <p:sp>
        <p:nvSpPr>
          <p:cNvPr id="5" name="Rounded Rectangle 2">
            <a:extLst>
              <a:ext uri="{FF2B5EF4-FFF2-40B4-BE49-F238E27FC236}">
                <a16:creationId xmlns="" xmlns:a16="http://schemas.microsoft.com/office/drawing/2014/main" id="{8C741CCD-235E-4C35-86B2-E5D13B2B77BF}"/>
              </a:ext>
            </a:extLst>
          </p:cNvPr>
          <p:cNvSpPr/>
          <p:nvPr/>
        </p:nvSpPr>
        <p:spPr>
          <a:xfrm>
            <a:off x="106130" y="44624"/>
            <a:ext cx="7202174" cy="62068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GB" sz="2400" b="1" dirty="0"/>
              <a:t>BADAN PERENCANAAN </a:t>
            </a:r>
            <a:r>
              <a:rPr lang="en-GB" sz="2400" b="1" dirty="0" smtClean="0"/>
              <a:t>PEMBANGUNAN </a:t>
            </a:r>
            <a:r>
              <a:rPr lang="en-GB" sz="2400" b="1" dirty="0"/>
              <a:t>DAERAH</a:t>
            </a:r>
            <a:endParaRPr lang="en-US" sz="2400" b="1" dirty="0"/>
          </a:p>
        </p:txBody>
      </p:sp>
    </p:spTree>
    <p:extLst>
      <p:ext uri="{BB962C8B-B14F-4D97-AF65-F5344CB8AC3E}">
        <p14:creationId xmlns:p14="http://schemas.microsoft.com/office/powerpoint/2010/main" val="3669531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63746" y="116632"/>
            <a:ext cx="3040102"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US" sz="2400" b="1" dirty="0"/>
              <a:t>DINAS KESEHATAN</a:t>
            </a:r>
          </a:p>
        </p:txBody>
      </p:sp>
      <p:graphicFrame>
        <p:nvGraphicFramePr>
          <p:cNvPr id="4" name="Table 3"/>
          <p:cNvGraphicFramePr>
            <a:graphicFrameLocks noGrp="1"/>
          </p:cNvGraphicFramePr>
          <p:nvPr>
            <p:extLst>
              <p:ext uri="{D42A27DB-BD31-4B8C-83A1-F6EECF244321}">
                <p14:modId xmlns:p14="http://schemas.microsoft.com/office/powerpoint/2010/main" val="1087467298"/>
              </p:ext>
            </p:extLst>
          </p:nvPr>
        </p:nvGraphicFramePr>
        <p:xfrm>
          <a:off x="139036" y="571261"/>
          <a:ext cx="8928993" cy="5947011"/>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913142">
                  <a:extLst>
                    <a:ext uri="{9D8B030D-6E8A-4147-A177-3AD203B41FA5}">
                      <a16:colId xmlns="" xmlns:a16="http://schemas.microsoft.com/office/drawing/2014/main" val="20001"/>
                    </a:ext>
                  </a:extLst>
                </a:gridCol>
                <a:gridCol w="1120848">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262827">
                <a:tc>
                  <a:txBody>
                    <a:bodyPr/>
                    <a:lstStyle/>
                    <a:p>
                      <a:pPr algn="ctr"/>
                      <a:r>
                        <a:rPr lang="en-US" sz="1400" dirty="0">
                          <a:latin typeface="+mn-lt"/>
                        </a:rPr>
                        <a:t>1</a:t>
                      </a:r>
                    </a:p>
                  </a:txBody>
                  <a:tcPr/>
                </a:tc>
                <a:tc>
                  <a:txBody>
                    <a:bodyPr/>
                    <a:lstStyle/>
                    <a:p>
                      <a:pPr algn="l" rtl="0" fontAlgn="ctr"/>
                      <a:r>
                        <a:rPr lang="id-ID" sz="1400" b="0" i="0" u="none" strike="noStrike" dirty="0" err="1">
                          <a:solidFill>
                            <a:srgbClr val="000000"/>
                          </a:solidFill>
                          <a:effectLst/>
                          <a:latin typeface="+mn-lt"/>
                        </a:rPr>
                        <a:t>Persentse</a:t>
                      </a:r>
                      <a:r>
                        <a:rPr lang="id-ID" sz="1400" b="0" i="0" u="none" strike="noStrike" dirty="0">
                          <a:solidFill>
                            <a:srgbClr val="000000"/>
                          </a:solidFill>
                          <a:effectLst/>
                          <a:latin typeface="+mn-lt"/>
                        </a:rPr>
                        <a:t> balita gizi buruk </a:t>
                      </a:r>
                    </a:p>
                  </a:txBody>
                  <a:tcPr marL="9525" marR="9525" marT="9525" marB="0" anchor="ctr"/>
                </a:tc>
                <a:tc>
                  <a:txBody>
                    <a:bodyPr/>
                    <a:lstStyle/>
                    <a:p>
                      <a:endParaRPr lang="en-AU" sz="1400" dirty="0">
                        <a:latin typeface="+mn-lt"/>
                      </a:endParaRPr>
                    </a:p>
                  </a:txBody>
                  <a:tcPr marL="9525" marR="9525" marT="9525"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01"/>
                  </a:ext>
                </a:extLst>
              </a:tr>
              <a:tr h="305243">
                <a:tc>
                  <a:txBody>
                    <a:bodyPr/>
                    <a:lstStyle/>
                    <a:p>
                      <a:pPr algn="ctr"/>
                      <a:r>
                        <a:rPr lang="en-US" sz="1400" dirty="0">
                          <a:latin typeface="+mn-lt"/>
                        </a:rPr>
                        <a:t>2</a:t>
                      </a:r>
                    </a:p>
                  </a:txBody>
                  <a:tcPr/>
                </a:tc>
                <a:tc>
                  <a:txBody>
                    <a:bodyPr/>
                    <a:lstStyle/>
                    <a:p>
                      <a:pPr algn="l" rtl="0" fontAlgn="ctr"/>
                      <a:r>
                        <a:rPr lang="id-ID" sz="1400" b="0" i="0" u="none" strike="noStrike" dirty="0" err="1">
                          <a:solidFill>
                            <a:srgbClr val="000000"/>
                          </a:solidFill>
                          <a:effectLst/>
                          <a:latin typeface="+mn-lt"/>
                        </a:rPr>
                        <a:t>Prev</a:t>
                      </a:r>
                      <a:r>
                        <a:rPr lang="id-ID" sz="1400" b="0" i="0" u="none" strike="noStrike" dirty="0">
                          <a:solidFill>
                            <a:srgbClr val="000000"/>
                          </a:solidFill>
                          <a:effectLst/>
                          <a:latin typeface="+mn-lt"/>
                        </a:rPr>
                        <a:t> balita gizi kurang </a:t>
                      </a:r>
                    </a:p>
                  </a:txBody>
                  <a:tcPr marL="9525" marR="9525" marT="9525" marB="0" anchor="ctr"/>
                </a:tc>
                <a:tc>
                  <a:txBody>
                    <a:bodyPr/>
                    <a:lstStyle/>
                    <a:p>
                      <a:endParaRPr lang="en-AU" sz="1400" dirty="0">
                        <a:latin typeface="+mn-lt"/>
                      </a:endParaRPr>
                    </a:p>
                  </a:txBody>
                  <a:tcPr marL="9525" marR="9525" marT="9525"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02"/>
                  </a:ext>
                </a:extLst>
              </a:tr>
              <a:tr h="305243">
                <a:tc>
                  <a:txBody>
                    <a:bodyPr/>
                    <a:lstStyle/>
                    <a:p>
                      <a:pPr algn="ctr"/>
                      <a:r>
                        <a:rPr lang="en-US" sz="1400" dirty="0">
                          <a:latin typeface="+mn-lt"/>
                        </a:rPr>
                        <a:t>3</a:t>
                      </a:r>
                    </a:p>
                  </a:txBody>
                  <a:tcPr/>
                </a:tc>
                <a:tc>
                  <a:txBody>
                    <a:bodyPr/>
                    <a:lstStyle/>
                    <a:p>
                      <a:pPr algn="l" rtl="0" fontAlgn="ctr"/>
                      <a:r>
                        <a:rPr lang="id-ID" sz="1400" b="0" i="0" u="none" strike="noStrike" dirty="0">
                          <a:solidFill>
                            <a:srgbClr val="000000"/>
                          </a:solidFill>
                          <a:effectLst/>
                          <a:latin typeface="+mn-lt"/>
                        </a:rPr>
                        <a:t>Cakupan Desa Siaga Aktif </a:t>
                      </a:r>
                    </a:p>
                  </a:txBody>
                  <a:tcPr marL="9525" marR="9525" marT="9525" marB="0" anchor="ctr"/>
                </a:tc>
                <a:tc>
                  <a:txBody>
                    <a:bodyPr/>
                    <a:lstStyle/>
                    <a:p>
                      <a:endParaRPr lang="en-AU" sz="1400">
                        <a:latin typeface="+mn-lt"/>
                      </a:endParaRPr>
                    </a:p>
                  </a:txBody>
                  <a:tcPr marL="9525" marR="9525" marT="9525"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3"/>
                  </a:ext>
                </a:extLst>
              </a:tr>
              <a:tr h="208276">
                <a:tc>
                  <a:txBody>
                    <a:bodyPr/>
                    <a:lstStyle/>
                    <a:p>
                      <a:pPr algn="ctr"/>
                      <a:r>
                        <a:rPr lang="en-US" sz="1400" dirty="0">
                          <a:latin typeface="+mn-lt"/>
                        </a:rPr>
                        <a:t>4</a:t>
                      </a:r>
                    </a:p>
                  </a:txBody>
                  <a:tcPr/>
                </a:tc>
                <a:tc>
                  <a:txBody>
                    <a:bodyPr/>
                    <a:lstStyle/>
                    <a:p>
                      <a:pPr algn="just" fontAlgn="ctr"/>
                      <a:r>
                        <a:rPr lang="id-ID" sz="1400" b="0" i="0" u="none" strike="noStrike" dirty="0">
                          <a:solidFill>
                            <a:srgbClr val="000000"/>
                          </a:solidFill>
                          <a:effectLst/>
                          <a:latin typeface="+mn-lt"/>
                        </a:rPr>
                        <a:t>Angka Kematian Bayi (AKB) per 1000 kelahiran hidup </a:t>
                      </a:r>
                    </a:p>
                  </a:txBody>
                  <a:tcPr marL="9525" marR="9525" marT="9525" marB="0" anchor="ctr"/>
                </a:tc>
                <a:tc>
                  <a:txBody>
                    <a:bodyPr/>
                    <a:lstStyle/>
                    <a:p>
                      <a:endParaRPr lang="en-AU" sz="1400" dirty="0">
                        <a:latin typeface="+mn-lt"/>
                      </a:endParaRPr>
                    </a:p>
                  </a:txBody>
                  <a:tcPr marL="9525" marR="9525" marT="9525"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04"/>
                  </a:ext>
                </a:extLst>
              </a:tr>
              <a:tr h="305243">
                <a:tc>
                  <a:txBody>
                    <a:bodyPr/>
                    <a:lstStyle/>
                    <a:p>
                      <a:pPr algn="ctr"/>
                      <a:r>
                        <a:rPr lang="en-US" sz="1400" dirty="0">
                          <a:latin typeface="+mn-lt"/>
                        </a:rPr>
                        <a:t>5</a:t>
                      </a:r>
                    </a:p>
                  </a:txBody>
                  <a:tcPr/>
                </a:tc>
                <a:tc>
                  <a:txBody>
                    <a:bodyPr/>
                    <a:lstStyle/>
                    <a:p>
                      <a:pPr algn="l" fontAlgn="ctr"/>
                      <a:r>
                        <a:rPr lang="id-ID" sz="1400" b="0" i="0" u="none" strike="noStrike" dirty="0">
                          <a:solidFill>
                            <a:srgbClr val="000000"/>
                          </a:solidFill>
                          <a:effectLst/>
                          <a:latin typeface="+mn-lt"/>
                        </a:rPr>
                        <a:t>Angka  kelangsungan hidup bayi </a:t>
                      </a:r>
                    </a:p>
                  </a:txBody>
                  <a:tcPr marL="9525" marR="9525" marT="9525" marB="0" anchor="ctr"/>
                </a:tc>
                <a:tc>
                  <a:txBody>
                    <a:bodyPr/>
                    <a:lstStyle/>
                    <a:p>
                      <a:endParaRPr lang="en-AU" sz="1400" dirty="0">
                        <a:latin typeface="+mn-lt"/>
                      </a:endParaRPr>
                    </a:p>
                  </a:txBody>
                  <a:tcPr marL="9525" marR="9525" marT="9525"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5"/>
                  </a:ext>
                </a:extLst>
              </a:tr>
              <a:tr h="305243">
                <a:tc>
                  <a:txBody>
                    <a:bodyPr/>
                    <a:lstStyle/>
                    <a:p>
                      <a:pPr algn="ctr"/>
                      <a:r>
                        <a:rPr lang="en-US" sz="1400" dirty="0">
                          <a:latin typeface="+mn-lt"/>
                        </a:rPr>
                        <a:t>6</a:t>
                      </a:r>
                    </a:p>
                  </a:txBody>
                  <a:tcPr/>
                </a:tc>
                <a:tc>
                  <a:txBody>
                    <a:bodyPr/>
                    <a:lstStyle/>
                    <a:p>
                      <a:pPr algn="just" fontAlgn="ctr"/>
                      <a:r>
                        <a:rPr lang="fi-FI" sz="1400" b="0" i="0" u="none" strike="noStrike" dirty="0">
                          <a:solidFill>
                            <a:srgbClr val="000000"/>
                          </a:solidFill>
                          <a:effectLst/>
                          <a:latin typeface="+mn-lt"/>
                        </a:rPr>
                        <a:t>Angka Kematian Balita per 1000 kelahiran hidup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491342008"/>
                  </a:ext>
                </a:extLst>
              </a:tr>
              <a:tr h="305243">
                <a:tc>
                  <a:txBody>
                    <a:bodyPr/>
                    <a:lstStyle/>
                    <a:p>
                      <a:pPr algn="ctr"/>
                      <a:r>
                        <a:rPr lang="en-US" sz="1400" dirty="0">
                          <a:latin typeface="+mn-lt"/>
                        </a:rPr>
                        <a:t>7</a:t>
                      </a:r>
                    </a:p>
                  </a:txBody>
                  <a:tcPr/>
                </a:tc>
                <a:tc>
                  <a:txBody>
                    <a:bodyPr/>
                    <a:lstStyle/>
                    <a:p>
                      <a:pPr algn="just" fontAlgn="ctr"/>
                      <a:r>
                        <a:rPr lang="fi-FI" sz="1400" b="0" i="0" u="none" strike="noStrike" dirty="0">
                          <a:solidFill>
                            <a:srgbClr val="000000"/>
                          </a:solidFill>
                          <a:effectLst/>
                          <a:latin typeface="+mn-lt"/>
                        </a:rPr>
                        <a:t>Angka Kematian Neonatal per 1000 kelahiran hidup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9"/>
                  </a:ext>
                </a:extLst>
              </a:tr>
              <a:tr h="305243">
                <a:tc>
                  <a:txBody>
                    <a:bodyPr/>
                    <a:lstStyle/>
                    <a:p>
                      <a:pPr algn="ctr"/>
                      <a:r>
                        <a:rPr lang="en-US" sz="1400" dirty="0">
                          <a:latin typeface="+mn-lt"/>
                        </a:rPr>
                        <a:t>8</a:t>
                      </a:r>
                    </a:p>
                  </a:txBody>
                  <a:tcPr/>
                </a:tc>
                <a:tc>
                  <a:txBody>
                    <a:bodyPr/>
                    <a:lstStyle/>
                    <a:p>
                      <a:pPr algn="just" fontAlgn="ctr"/>
                      <a:r>
                        <a:rPr lang="fi-FI" sz="1400" b="0" i="0" u="none" strike="noStrike" dirty="0">
                          <a:solidFill>
                            <a:srgbClr val="000000"/>
                          </a:solidFill>
                          <a:effectLst/>
                          <a:latin typeface="+mn-lt"/>
                        </a:rPr>
                        <a:t>Angka Kematian Ibu per 100,000 kelahiran hidup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314924988"/>
                  </a:ext>
                </a:extLst>
              </a:tr>
              <a:tr h="305243">
                <a:tc>
                  <a:txBody>
                    <a:bodyPr/>
                    <a:lstStyle/>
                    <a:p>
                      <a:pPr algn="ctr"/>
                      <a:r>
                        <a:rPr lang="en-US" sz="1400" dirty="0">
                          <a:latin typeface="+mn-lt"/>
                        </a:rPr>
                        <a:t>9</a:t>
                      </a:r>
                    </a:p>
                  </a:txBody>
                  <a:tcPr/>
                </a:tc>
                <a:tc>
                  <a:txBody>
                    <a:bodyPr/>
                    <a:lstStyle/>
                    <a:p>
                      <a:pPr algn="l" fontAlgn="ctr"/>
                      <a:r>
                        <a:rPr lang="it-IT" sz="1400" b="0" i="0" u="none" strike="noStrike" dirty="0">
                          <a:solidFill>
                            <a:srgbClr val="000000"/>
                          </a:solidFill>
                          <a:effectLst/>
                          <a:latin typeface="+mn-lt"/>
                        </a:rPr>
                        <a:t>Rasio  posyandu  per satuan balita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806156142"/>
                  </a:ext>
                </a:extLst>
              </a:tr>
              <a:tr h="305243">
                <a:tc>
                  <a:txBody>
                    <a:bodyPr/>
                    <a:lstStyle/>
                    <a:p>
                      <a:pPr algn="ctr"/>
                      <a:r>
                        <a:rPr lang="en-US" sz="1400" dirty="0">
                          <a:latin typeface="+mn-lt"/>
                        </a:rPr>
                        <a:t>10</a:t>
                      </a:r>
                    </a:p>
                  </a:txBody>
                  <a:tcPr/>
                </a:tc>
                <a:tc>
                  <a:txBody>
                    <a:bodyPr/>
                    <a:lstStyle/>
                    <a:p>
                      <a:pPr algn="just" fontAlgn="ctr"/>
                      <a:r>
                        <a:rPr lang="fi-FI" sz="1400" b="0" i="0" u="none" strike="noStrike" dirty="0">
                          <a:solidFill>
                            <a:srgbClr val="000000"/>
                          </a:solidFill>
                          <a:effectLst/>
                          <a:latin typeface="+mn-lt"/>
                        </a:rPr>
                        <a:t>Rasio puskesmas, poliklinik, pustu per satuan penduduk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576659151"/>
                  </a:ext>
                </a:extLst>
              </a:tr>
              <a:tr h="305243">
                <a:tc>
                  <a:txBody>
                    <a:bodyPr/>
                    <a:lstStyle/>
                    <a:p>
                      <a:pPr algn="ctr"/>
                      <a:r>
                        <a:rPr lang="en-US" sz="1400" dirty="0">
                          <a:latin typeface="+mn-lt"/>
                        </a:rPr>
                        <a:t>11</a:t>
                      </a:r>
                    </a:p>
                  </a:txBody>
                  <a:tcPr/>
                </a:tc>
                <a:tc>
                  <a:txBody>
                    <a:bodyPr/>
                    <a:lstStyle/>
                    <a:p>
                      <a:pPr algn="just" fontAlgn="ctr"/>
                      <a:r>
                        <a:rPr lang="fi-FI" sz="1400" b="0" i="0" u="none" strike="noStrike" dirty="0">
                          <a:solidFill>
                            <a:srgbClr val="000000"/>
                          </a:solidFill>
                          <a:effectLst/>
                          <a:latin typeface="+mn-lt"/>
                        </a:rPr>
                        <a:t>Rasio Rumah Sakit per satuan penduduk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258441039"/>
                  </a:ext>
                </a:extLst>
              </a:tr>
              <a:tr h="305243">
                <a:tc>
                  <a:txBody>
                    <a:bodyPr/>
                    <a:lstStyle/>
                    <a:p>
                      <a:pPr algn="ctr"/>
                      <a:r>
                        <a:rPr lang="en-US" sz="1400" dirty="0">
                          <a:latin typeface="+mn-lt"/>
                        </a:rPr>
                        <a:t>12</a:t>
                      </a:r>
                    </a:p>
                  </a:txBody>
                  <a:tcPr/>
                </a:tc>
                <a:tc>
                  <a:txBody>
                    <a:bodyPr/>
                    <a:lstStyle/>
                    <a:p>
                      <a:pPr algn="l" fontAlgn="ctr"/>
                      <a:r>
                        <a:rPr lang="id-ID" sz="1400" b="0" i="0" u="none" strike="noStrike" dirty="0">
                          <a:solidFill>
                            <a:srgbClr val="000000"/>
                          </a:solidFill>
                          <a:effectLst/>
                          <a:latin typeface="+mn-lt"/>
                        </a:rPr>
                        <a:t>Rasio dokter per satuan penduduk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806523456"/>
                  </a:ext>
                </a:extLst>
              </a:tr>
              <a:tr h="305243">
                <a:tc>
                  <a:txBody>
                    <a:bodyPr/>
                    <a:lstStyle/>
                    <a:p>
                      <a:pPr algn="ctr"/>
                      <a:r>
                        <a:rPr lang="en-US" sz="1400" dirty="0">
                          <a:latin typeface="+mn-lt"/>
                        </a:rPr>
                        <a:t>13</a:t>
                      </a:r>
                    </a:p>
                  </a:txBody>
                  <a:tcPr/>
                </a:tc>
                <a:tc>
                  <a:txBody>
                    <a:bodyPr/>
                    <a:lstStyle/>
                    <a:p>
                      <a:pPr algn="just" fontAlgn="ctr"/>
                      <a:r>
                        <a:rPr lang="id-ID" sz="1400" b="0" i="0" u="none" strike="noStrike" dirty="0">
                          <a:solidFill>
                            <a:srgbClr val="000000"/>
                          </a:solidFill>
                          <a:effectLst/>
                          <a:latin typeface="+mn-lt"/>
                        </a:rPr>
                        <a:t>Rasio tenaga medis per satuan penduduk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951905186"/>
                  </a:ext>
                </a:extLst>
              </a:tr>
              <a:tr h="305243">
                <a:tc>
                  <a:txBody>
                    <a:bodyPr/>
                    <a:lstStyle/>
                    <a:p>
                      <a:pPr algn="ctr"/>
                      <a:r>
                        <a:rPr lang="en-US" sz="1400" dirty="0">
                          <a:latin typeface="+mn-lt"/>
                        </a:rPr>
                        <a:t>14</a:t>
                      </a:r>
                    </a:p>
                  </a:txBody>
                  <a:tcPr/>
                </a:tc>
                <a:tc>
                  <a:txBody>
                    <a:bodyPr/>
                    <a:lstStyle/>
                    <a:p>
                      <a:pPr algn="just" fontAlgn="ctr"/>
                      <a:r>
                        <a:rPr lang="sv-SE" sz="1400" b="0" i="0" u="none" strike="noStrike">
                          <a:solidFill>
                            <a:srgbClr val="000000"/>
                          </a:solidFill>
                          <a:effectLst/>
                          <a:latin typeface="+mn-lt"/>
                        </a:rPr>
                        <a:t>Cakupan komplikasi kebidanan yang ditangani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461362032"/>
                  </a:ext>
                </a:extLst>
              </a:tr>
              <a:tr h="305243">
                <a:tc>
                  <a:txBody>
                    <a:bodyPr/>
                    <a:lstStyle/>
                    <a:p>
                      <a:pPr algn="ctr"/>
                      <a:r>
                        <a:rPr lang="en-US" sz="1400" dirty="0">
                          <a:latin typeface="+mn-lt"/>
                        </a:rPr>
                        <a:t>15</a:t>
                      </a:r>
                    </a:p>
                  </a:txBody>
                  <a:tcPr/>
                </a:tc>
                <a:tc>
                  <a:txBody>
                    <a:bodyPr/>
                    <a:lstStyle/>
                    <a:p>
                      <a:pPr algn="l" fontAlgn="ctr"/>
                      <a:r>
                        <a:rPr lang="id-ID" sz="1400" b="0" i="0" u="none" strike="noStrike">
                          <a:solidFill>
                            <a:srgbClr val="000000"/>
                          </a:solidFill>
                          <a:effectLst/>
                          <a:latin typeface="+mn-lt"/>
                        </a:rPr>
                        <a:t>Cakupan  pertolongan persalinan oleh tenaga kesehatan  yang memiliki  kompetensi kebidanan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311998416"/>
                  </a:ext>
                </a:extLst>
              </a:tr>
              <a:tr h="305243">
                <a:tc>
                  <a:txBody>
                    <a:bodyPr/>
                    <a:lstStyle/>
                    <a:p>
                      <a:pPr algn="ctr"/>
                      <a:r>
                        <a:rPr lang="en-US" sz="1400" dirty="0">
                          <a:latin typeface="+mn-lt"/>
                        </a:rPr>
                        <a:t>16</a:t>
                      </a:r>
                    </a:p>
                  </a:txBody>
                  <a:tcPr/>
                </a:tc>
                <a:tc>
                  <a:txBody>
                    <a:bodyPr/>
                    <a:lstStyle/>
                    <a:p>
                      <a:pPr algn="l" fontAlgn="ctr"/>
                      <a:r>
                        <a:rPr lang="id-ID" sz="1400" b="0" i="0" u="none" strike="noStrike">
                          <a:solidFill>
                            <a:srgbClr val="000000"/>
                          </a:solidFill>
                          <a:effectLst/>
                          <a:latin typeface="+mn-lt"/>
                        </a:rPr>
                        <a:t>Cakupan Desa/kelurahan Universal  Child Immunization (UCI)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33706507"/>
                  </a:ext>
                </a:extLst>
              </a:tr>
              <a:tr h="305243">
                <a:tc>
                  <a:txBody>
                    <a:bodyPr/>
                    <a:lstStyle/>
                    <a:p>
                      <a:pPr algn="ctr"/>
                      <a:r>
                        <a:rPr lang="en-US" sz="1400" dirty="0">
                          <a:latin typeface="+mn-lt"/>
                        </a:rPr>
                        <a:t>17</a:t>
                      </a:r>
                    </a:p>
                  </a:txBody>
                  <a:tcPr/>
                </a:tc>
                <a:tc>
                  <a:txBody>
                    <a:bodyPr/>
                    <a:lstStyle/>
                    <a:p>
                      <a:pPr algn="l" fontAlgn="ctr"/>
                      <a:r>
                        <a:rPr lang="id-ID" sz="1400" b="0" i="0" u="none" strike="noStrike">
                          <a:solidFill>
                            <a:srgbClr val="000000"/>
                          </a:solidFill>
                          <a:effectLst/>
                          <a:latin typeface="+mn-lt"/>
                        </a:rPr>
                        <a:t>Cakupan  Balita  Gizi Buruk  mendapat perawatan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435934517"/>
                  </a:ext>
                </a:extLst>
              </a:tr>
            </a:tbl>
          </a:graphicData>
        </a:graphic>
      </p:graphicFrame>
    </p:spTree>
    <p:extLst>
      <p:ext uri="{BB962C8B-B14F-4D97-AF65-F5344CB8AC3E}">
        <p14:creationId xmlns:p14="http://schemas.microsoft.com/office/powerpoint/2010/main" val="20831438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63746" y="116632"/>
            <a:ext cx="3040102"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US" sz="2400" b="1" dirty="0"/>
              <a:t>DINAS KESEHATAN</a:t>
            </a:r>
          </a:p>
        </p:txBody>
      </p:sp>
      <p:graphicFrame>
        <p:nvGraphicFramePr>
          <p:cNvPr id="4" name="Table 3"/>
          <p:cNvGraphicFramePr>
            <a:graphicFrameLocks noGrp="1"/>
          </p:cNvGraphicFramePr>
          <p:nvPr>
            <p:extLst>
              <p:ext uri="{D42A27DB-BD31-4B8C-83A1-F6EECF244321}">
                <p14:modId xmlns:p14="http://schemas.microsoft.com/office/powerpoint/2010/main" val="187514068"/>
              </p:ext>
            </p:extLst>
          </p:nvPr>
        </p:nvGraphicFramePr>
        <p:xfrm>
          <a:off x="139036" y="571261"/>
          <a:ext cx="8928993" cy="5939214"/>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id-ID" sz="1400" dirty="0" smtClean="0">
                          <a:latin typeface="+mn-lt"/>
                        </a:rPr>
                        <a:t>18</a:t>
                      </a:r>
                      <a:endParaRPr lang="en-US" sz="1400" dirty="0">
                        <a:latin typeface="+mn-lt"/>
                      </a:endParaRPr>
                    </a:p>
                  </a:txBody>
                  <a:tcPr anchor="ctr"/>
                </a:tc>
                <a:tc>
                  <a:txBody>
                    <a:bodyPr/>
                    <a:lstStyle/>
                    <a:p>
                      <a:pPr algn="just" fontAlgn="ctr"/>
                      <a:r>
                        <a:rPr lang="id-ID" sz="1400" b="0" i="0" u="none" strike="noStrike" dirty="0">
                          <a:solidFill>
                            <a:srgbClr val="000000"/>
                          </a:solidFill>
                          <a:effectLst/>
                          <a:latin typeface="+mn-lt"/>
                        </a:rPr>
                        <a:t>Proporsi penduduk dengan </a:t>
                      </a:r>
                      <a:r>
                        <a:rPr lang="id-ID" sz="1400" b="0" i="0" u="none" strike="noStrike" dirty="0" err="1">
                          <a:solidFill>
                            <a:srgbClr val="000000"/>
                          </a:solidFill>
                          <a:effectLst/>
                          <a:latin typeface="+mn-lt"/>
                        </a:rPr>
                        <a:t>asupan</a:t>
                      </a:r>
                      <a:r>
                        <a:rPr lang="id-ID" sz="1400" b="0" i="0" u="none" strike="noStrike" dirty="0">
                          <a:solidFill>
                            <a:srgbClr val="000000"/>
                          </a:solidFill>
                          <a:effectLst/>
                          <a:latin typeface="+mn-lt"/>
                        </a:rPr>
                        <a:t> kalori di bawah tingkat konsumsi minimum (standar yang digunakan Indonesia 2.100 </a:t>
                      </a:r>
                      <a:r>
                        <a:rPr lang="id-ID" sz="1400" b="0" i="0" u="none" strike="noStrike" dirty="0" err="1">
                          <a:solidFill>
                            <a:srgbClr val="000000"/>
                          </a:solidFill>
                          <a:effectLst/>
                          <a:latin typeface="+mn-lt"/>
                        </a:rPr>
                        <a:t>Kkal</a:t>
                      </a:r>
                      <a:r>
                        <a:rPr lang="id-ID" sz="1400" b="0" i="0" u="none" strike="noStrike" dirty="0">
                          <a:solidFill>
                            <a:srgbClr val="000000"/>
                          </a:solidFill>
                          <a:effectLst/>
                          <a:latin typeface="+mn-lt"/>
                        </a:rPr>
                        <a:t>/kapita/hari)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19</a:t>
                      </a:r>
                      <a:endParaRPr lang="en-US" sz="1400" dirty="0">
                        <a:latin typeface="+mn-lt"/>
                      </a:endParaRPr>
                    </a:p>
                  </a:txBody>
                  <a:tcPr anchor="ctr"/>
                </a:tc>
                <a:tc>
                  <a:txBody>
                    <a:bodyPr/>
                    <a:lstStyle/>
                    <a:p>
                      <a:pPr algn="just" fontAlgn="ctr"/>
                      <a:r>
                        <a:rPr lang="id-ID" sz="1400" b="0" i="0" u="none" strike="noStrike" dirty="0">
                          <a:solidFill>
                            <a:srgbClr val="000000"/>
                          </a:solidFill>
                          <a:effectLst/>
                          <a:latin typeface="+mn-lt"/>
                        </a:rPr>
                        <a:t>Persentase anak usia 1 tahun yang diimunisasi campak Non Polio AFP </a:t>
                      </a:r>
                      <a:r>
                        <a:rPr lang="id-ID" sz="1400" b="0" i="0" u="none" strike="noStrike" dirty="0" err="1">
                          <a:solidFill>
                            <a:srgbClr val="000000"/>
                          </a:solidFill>
                          <a:effectLst/>
                          <a:latin typeface="+mn-lt"/>
                        </a:rPr>
                        <a:t>rate</a:t>
                      </a:r>
                      <a:r>
                        <a:rPr lang="id-ID" sz="1400" b="0" i="0" u="none" strike="noStrike" dirty="0">
                          <a:solidFill>
                            <a:srgbClr val="000000"/>
                          </a:solidFill>
                          <a:effectLst/>
                          <a:latin typeface="+mn-lt"/>
                        </a:rPr>
                        <a:t> per 100.000 penduduk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0014"/>
                  </a:ext>
                </a:extLst>
              </a:tr>
              <a:tr h="305243">
                <a:tc>
                  <a:txBody>
                    <a:bodyPr/>
                    <a:lstStyle/>
                    <a:p>
                      <a:pPr algn="ctr"/>
                      <a:r>
                        <a:rPr lang="id-ID" sz="1400" dirty="0" smtClean="0">
                          <a:latin typeface="+mn-lt"/>
                        </a:rPr>
                        <a:t>20</a:t>
                      </a:r>
                      <a:endParaRPr lang="en-US" sz="1400" dirty="0">
                        <a:latin typeface="+mn-lt"/>
                      </a:endParaRPr>
                    </a:p>
                  </a:txBody>
                  <a:tcPr anchor="ctr"/>
                </a:tc>
                <a:tc>
                  <a:txBody>
                    <a:bodyPr/>
                    <a:lstStyle/>
                    <a:p>
                      <a:pPr algn="just" fontAlgn="ctr"/>
                      <a:r>
                        <a:rPr lang="id-ID" sz="1400" b="0" i="0" u="none" strike="noStrike" dirty="0">
                          <a:solidFill>
                            <a:srgbClr val="000000"/>
                          </a:solidFill>
                          <a:effectLst/>
                          <a:latin typeface="+mn-lt"/>
                        </a:rPr>
                        <a:t>Cakupan balita pneumonia yang ditangani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3454664868"/>
                  </a:ext>
                </a:extLst>
              </a:tr>
              <a:tr h="305243">
                <a:tc>
                  <a:txBody>
                    <a:bodyPr/>
                    <a:lstStyle/>
                    <a:p>
                      <a:pPr algn="ctr"/>
                      <a:r>
                        <a:rPr lang="id-ID" sz="1400" dirty="0" smtClean="0">
                          <a:latin typeface="+mn-lt"/>
                        </a:rPr>
                        <a:t>21</a:t>
                      </a:r>
                      <a:endParaRPr lang="en-US" sz="1400" dirty="0">
                        <a:latin typeface="+mn-lt"/>
                      </a:endParaRPr>
                    </a:p>
                  </a:txBody>
                  <a:tcPr anchor="ctr"/>
                </a:tc>
                <a:tc>
                  <a:txBody>
                    <a:bodyPr/>
                    <a:lstStyle/>
                    <a:p>
                      <a:pPr algn="just" fontAlgn="ctr"/>
                      <a:r>
                        <a:rPr lang="id-ID" sz="1400" b="0" i="0" u="none" strike="noStrike" dirty="0">
                          <a:solidFill>
                            <a:srgbClr val="000000"/>
                          </a:solidFill>
                          <a:effectLst/>
                          <a:latin typeface="+mn-lt"/>
                        </a:rPr>
                        <a:t>Cakupan penemuan dan penanganan penderita penyakit TBC BTA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240665455"/>
                  </a:ext>
                </a:extLst>
              </a:tr>
              <a:tr h="305243">
                <a:tc>
                  <a:txBody>
                    <a:bodyPr/>
                    <a:lstStyle/>
                    <a:p>
                      <a:pPr algn="ctr"/>
                      <a:r>
                        <a:rPr lang="id-ID" sz="1400" dirty="0" smtClean="0">
                          <a:latin typeface="+mn-lt"/>
                        </a:rPr>
                        <a:t>22</a:t>
                      </a:r>
                      <a:endParaRPr lang="en-US" sz="1400" dirty="0">
                        <a:latin typeface="+mn-lt"/>
                      </a:endParaRPr>
                    </a:p>
                  </a:txBody>
                  <a:tcPr anchor="ctr"/>
                </a:tc>
                <a:tc>
                  <a:txBody>
                    <a:bodyPr/>
                    <a:lstStyle/>
                    <a:p>
                      <a:pPr algn="just" fontAlgn="ctr"/>
                      <a:r>
                        <a:rPr lang="id-ID" sz="1400" b="0" i="0" u="none" strike="noStrike" dirty="0">
                          <a:solidFill>
                            <a:srgbClr val="000000"/>
                          </a:solidFill>
                          <a:effectLst/>
                          <a:latin typeface="+mn-lt"/>
                        </a:rPr>
                        <a:t>Tingkat prevalensi Tuberkulosis (per 100.000 penduduk)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29580839"/>
                  </a:ext>
                </a:extLst>
              </a:tr>
              <a:tr h="305243">
                <a:tc>
                  <a:txBody>
                    <a:bodyPr/>
                    <a:lstStyle/>
                    <a:p>
                      <a:pPr algn="ctr"/>
                      <a:r>
                        <a:rPr lang="id-ID" sz="1400" dirty="0" smtClean="0">
                          <a:latin typeface="+mn-lt"/>
                        </a:rPr>
                        <a:t>23</a:t>
                      </a:r>
                      <a:endParaRPr lang="en-US" sz="1400" dirty="0">
                        <a:latin typeface="+mn-lt"/>
                      </a:endParaRPr>
                    </a:p>
                  </a:txBody>
                  <a:tcPr anchor="ctr"/>
                </a:tc>
                <a:tc>
                  <a:txBody>
                    <a:bodyPr/>
                    <a:lstStyle/>
                    <a:p>
                      <a:pPr algn="just" fontAlgn="ctr"/>
                      <a:r>
                        <a:rPr lang="fi-FI" sz="1400" b="0" i="0" u="none" strike="noStrike">
                          <a:solidFill>
                            <a:srgbClr val="000000"/>
                          </a:solidFill>
                          <a:effectLst/>
                          <a:latin typeface="+mn-lt"/>
                        </a:rPr>
                        <a:t>Tingkat kematian karena Tuberkulosis (per 100.000 penduduk)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395553405"/>
                  </a:ext>
                </a:extLst>
              </a:tr>
              <a:tr h="305243">
                <a:tc>
                  <a:txBody>
                    <a:bodyPr/>
                    <a:lstStyle/>
                    <a:p>
                      <a:pPr algn="ctr"/>
                      <a:r>
                        <a:rPr lang="id-ID" sz="1400" dirty="0" smtClean="0">
                          <a:latin typeface="+mn-lt"/>
                        </a:rPr>
                        <a:t>24</a:t>
                      </a:r>
                      <a:endParaRPr lang="en-US" sz="1400" dirty="0">
                        <a:latin typeface="+mn-lt"/>
                      </a:endParaRPr>
                    </a:p>
                  </a:txBody>
                  <a:tcPr anchor="ctr"/>
                </a:tc>
                <a:tc>
                  <a:txBody>
                    <a:bodyPr/>
                    <a:lstStyle/>
                    <a:p>
                      <a:pPr algn="just" fontAlgn="ctr"/>
                      <a:r>
                        <a:rPr lang="id-ID" sz="1400" b="0" i="0" u="none" strike="noStrike">
                          <a:solidFill>
                            <a:srgbClr val="000000"/>
                          </a:solidFill>
                          <a:effectLst/>
                          <a:latin typeface="+mn-lt"/>
                        </a:rPr>
                        <a:t>Proporsi jumlah kasus Tuberkulosis yang terdeteksi dalam program DOTS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579927465"/>
                  </a:ext>
                </a:extLst>
              </a:tr>
              <a:tr h="305243">
                <a:tc>
                  <a:txBody>
                    <a:bodyPr/>
                    <a:lstStyle/>
                    <a:p>
                      <a:pPr algn="ctr"/>
                      <a:r>
                        <a:rPr lang="id-ID" sz="1400" dirty="0" smtClean="0">
                          <a:latin typeface="+mn-lt"/>
                        </a:rPr>
                        <a:t>25</a:t>
                      </a:r>
                      <a:endParaRPr lang="en-US" sz="1400" dirty="0">
                        <a:latin typeface="+mn-lt"/>
                      </a:endParaRPr>
                    </a:p>
                  </a:txBody>
                  <a:tcPr anchor="ctr"/>
                </a:tc>
                <a:tc>
                  <a:txBody>
                    <a:bodyPr/>
                    <a:lstStyle/>
                    <a:p>
                      <a:pPr algn="just" fontAlgn="ctr"/>
                      <a:r>
                        <a:rPr lang="sv-SE" sz="1400" b="0" i="0" u="none" strike="noStrike" dirty="0">
                          <a:solidFill>
                            <a:srgbClr val="000000"/>
                          </a:solidFill>
                          <a:effectLst/>
                          <a:latin typeface="+mn-lt"/>
                        </a:rPr>
                        <a:t>Proporsi kasus Tuberkulosis yang diobati dan sembuh dalam program DOTS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2775886364"/>
                  </a:ext>
                </a:extLst>
              </a:tr>
              <a:tr h="305243">
                <a:tc>
                  <a:txBody>
                    <a:bodyPr/>
                    <a:lstStyle/>
                    <a:p>
                      <a:pPr algn="ctr"/>
                      <a:r>
                        <a:rPr lang="id-ID" sz="1400" dirty="0" smtClean="0">
                          <a:latin typeface="+mn-lt"/>
                        </a:rPr>
                        <a:t>26</a:t>
                      </a:r>
                      <a:endParaRPr lang="en-US" sz="1400" dirty="0">
                        <a:latin typeface="+mn-lt"/>
                      </a:endParaRPr>
                    </a:p>
                  </a:txBody>
                  <a:tcPr anchor="ctr"/>
                </a:tc>
                <a:tc>
                  <a:txBody>
                    <a:bodyPr/>
                    <a:lstStyle/>
                    <a:p>
                      <a:pPr algn="just" fontAlgn="ctr"/>
                      <a:r>
                        <a:rPr lang="id-ID" sz="1400" b="0" i="0" u="none" strike="noStrike" dirty="0">
                          <a:solidFill>
                            <a:srgbClr val="000000"/>
                          </a:solidFill>
                          <a:effectLst/>
                          <a:latin typeface="+mn-lt"/>
                        </a:rPr>
                        <a:t>Cakupan penemuan dan penanganan penderita penyakit DBD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1731059153"/>
                  </a:ext>
                </a:extLst>
              </a:tr>
              <a:tr h="305243">
                <a:tc>
                  <a:txBody>
                    <a:bodyPr/>
                    <a:lstStyle/>
                    <a:p>
                      <a:pPr algn="ctr"/>
                      <a:r>
                        <a:rPr lang="id-ID" sz="1400" dirty="0" smtClean="0">
                          <a:latin typeface="+mn-lt"/>
                        </a:rPr>
                        <a:t>27</a:t>
                      </a:r>
                      <a:endParaRPr lang="en-US" sz="1400" dirty="0">
                        <a:latin typeface="+mn-lt"/>
                      </a:endParaRPr>
                    </a:p>
                  </a:txBody>
                  <a:tcPr anchor="ctr"/>
                </a:tc>
                <a:tc>
                  <a:txBody>
                    <a:bodyPr/>
                    <a:lstStyle/>
                    <a:p>
                      <a:pPr algn="l" fontAlgn="ctr"/>
                      <a:r>
                        <a:rPr lang="id-ID" sz="1400" b="0" i="0" u="none" strike="noStrike">
                          <a:solidFill>
                            <a:srgbClr val="000000"/>
                          </a:solidFill>
                          <a:effectLst/>
                          <a:latin typeface="+mn-lt"/>
                        </a:rPr>
                        <a:t>Penderita  diare  yang ditangani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4073802656"/>
                  </a:ext>
                </a:extLst>
              </a:tr>
              <a:tr h="305243">
                <a:tc>
                  <a:txBody>
                    <a:bodyPr/>
                    <a:lstStyle/>
                    <a:p>
                      <a:pPr algn="ctr"/>
                      <a:r>
                        <a:rPr lang="id-ID" sz="1400" dirty="0" smtClean="0">
                          <a:latin typeface="+mn-lt"/>
                        </a:rPr>
                        <a:t>28</a:t>
                      </a:r>
                      <a:endParaRPr lang="en-US" sz="1400" dirty="0">
                        <a:latin typeface="+mn-lt"/>
                      </a:endParaRPr>
                    </a:p>
                  </a:txBody>
                  <a:tcPr anchor="ctr"/>
                </a:tc>
                <a:tc>
                  <a:txBody>
                    <a:bodyPr/>
                    <a:lstStyle/>
                    <a:p>
                      <a:pPr algn="l" fontAlgn="ctr"/>
                      <a:r>
                        <a:rPr lang="id-ID" sz="1400" b="0" i="0" u="none" strike="noStrike">
                          <a:solidFill>
                            <a:srgbClr val="000000"/>
                          </a:solidFill>
                          <a:effectLst/>
                          <a:latin typeface="+mn-lt"/>
                        </a:rPr>
                        <a:t>Angka kejadian Malaria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3030235053"/>
                  </a:ext>
                </a:extLst>
              </a:tr>
              <a:tr h="164110">
                <a:tc>
                  <a:txBody>
                    <a:bodyPr/>
                    <a:lstStyle/>
                    <a:p>
                      <a:pPr algn="ctr"/>
                      <a:r>
                        <a:rPr lang="id-ID" sz="1400" dirty="0" smtClean="0">
                          <a:latin typeface="+mn-lt"/>
                        </a:rPr>
                        <a:t>29</a:t>
                      </a:r>
                      <a:endParaRPr lang="en-US" sz="1400" dirty="0">
                        <a:latin typeface="+mn-lt"/>
                      </a:endParaRPr>
                    </a:p>
                  </a:txBody>
                  <a:tcPr anchor="ctr"/>
                </a:tc>
                <a:tc>
                  <a:txBody>
                    <a:bodyPr/>
                    <a:lstStyle/>
                    <a:p>
                      <a:pPr algn="l" fontAlgn="ctr"/>
                      <a:r>
                        <a:rPr lang="id-ID" sz="1400" b="0" i="0" u="none" strike="noStrike">
                          <a:solidFill>
                            <a:srgbClr val="000000"/>
                          </a:solidFill>
                          <a:effectLst/>
                          <a:latin typeface="+mn-lt"/>
                        </a:rPr>
                        <a:t>Tingkat kematian akibat malaria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334748831"/>
                  </a:ext>
                </a:extLst>
              </a:tr>
              <a:tr h="305243">
                <a:tc>
                  <a:txBody>
                    <a:bodyPr/>
                    <a:lstStyle/>
                    <a:p>
                      <a:pPr algn="ctr"/>
                      <a:r>
                        <a:rPr lang="id-ID" sz="1400" dirty="0" smtClean="0">
                          <a:latin typeface="+mn-lt"/>
                        </a:rPr>
                        <a:t>30</a:t>
                      </a:r>
                      <a:endParaRPr lang="en-US" sz="1400" dirty="0">
                        <a:latin typeface="+mn-lt"/>
                      </a:endParaRPr>
                    </a:p>
                  </a:txBody>
                  <a:tcPr anchor="ctr"/>
                </a:tc>
                <a:tc>
                  <a:txBody>
                    <a:bodyPr/>
                    <a:lstStyle/>
                    <a:p>
                      <a:pPr algn="just" fontAlgn="ctr"/>
                      <a:r>
                        <a:rPr lang="id-ID" sz="1400" b="0" i="0" u="none" strike="noStrike">
                          <a:solidFill>
                            <a:srgbClr val="000000"/>
                          </a:solidFill>
                          <a:effectLst/>
                          <a:latin typeface="+mn-lt"/>
                        </a:rPr>
                        <a:t>Proporsi anak balita yang tidur dengan kelambu berinsektisida  </a:t>
                      </a:r>
                    </a:p>
                  </a:txBody>
                  <a:tcPr marL="9525" marR="9525" marT="9525" marB="0"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tc>
                  <a:txBody>
                    <a:bodyPr/>
                    <a:lstStyle/>
                    <a:p>
                      <a:endParaRPr lang="en-US" sz="1400" dirty="0">
                        <a:latin typeface="+mn-lt"/>
                      </a:endParaRPr>
                    </a:p>
                  </a:txBody>
                  <a:tcPr anchor="ctr"/>
                </a:tc>
                <a:extLst>
                  <a:ext uri="{0D108BD9-81ED-4DB2-BD59-A6C34878D82A}">
                    <a16:rowId xmlns="" xmlns:a16="http://schemas.microsoft.com/office/drawing/2014/main" val="2685510051"/>
                  </a:ext>
                </a:extLst>
              </a:tr>
            </a:tbl>
          </a:graphicData>
        </a:graphic>
      </p:graphicFrame>
    </p:spTree>
    <p:extLst>
      <p:ext uri="{BB962C8B-B14F-4D97-AF65-F5344CB8AC3E}">
        <p14:creationId xmlns:p14="http://schemas.microsoft.com/office/powerpoint/2010/main" val="32556192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63746" y="116632"/>
            <a:ext cx="3040102"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US" sz="2400" b="1" dirty="0"/>
              <a:t>DINAS KESEHATAN</a:t>
            </a:r>
          </a:p>
        </p:txBody>
      </p:sp>
      <p:graphicFrame>
        <p:nvGraphicFramePr>
          <p:cNvPr id="4" name="Table 3"/>
          <p:cNvGraphicFramePr>
            <a:graphicFrameLocks noGrp="1"/>
          </p:cNvGraphicFramePr>
          <p:nvPr>
            <p:extLst>
              <p:ext uri="{D42A27DB-BD31-4B8C-83A1-F6EECF244321}">
                <p14:modId xmlns:p14="http://schemas.microsoft.com/office/powerpoint/2010/main" val="1936635185"/>
              </p:ext>
            </p:extLst>
          </p:nvPr>
        </p:nvGraphicFramePr>
        <p:xfrm>
          <a:off x="139036" y="571261"/>
          <a:ext cx="8928993" cy="6205781"/>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913142">
                  <a:extLst>
                    <a:ext uri="{9D8B030D-6E8A-4147-A177-3AD203B41FA5}">
                      <a16:colId xmlns="" xmlns:a16="http://schemas.microsoft.com/office/drawing/2014/main" val="20001"/>
                    </a:ext>
                  </a:extLst>
                </a:gridCol>
                <a:gridCol w="1120848">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id-ID" sz="1400" dirty="0" smtClean="0">
                          <a:latin typeface="+mn-lt"/>
                        </a:rPr>
                        <a:t>31</a:t>
                      </a:r>
                      <a:endParaRPr lang="en-US" sz="1400" dirty="0">
                        <a:latin typeface="+mn-lt"/>
                      </a:endParaRPr>
                    </a:p>
                  </a:txBody>
                  <a:tcPr/>
                </a:tc>
                <a:tc>
                  <a:txBody>
                    <a:bodyPr/>
                    <a:lstStyle/>
                    <a:p>
                      <a:pPr algn="just" fontAlgn="ctr"/>
                      <a:r>
                        <a:rPr lang="id-ID" sz="1400" b="0" i="0" u="none" strike="noStrike">
                          <a:solidFill>
                            <a:srgbClr val="000000"/>
                          </a:solidFill>
                          <a:effectLst/>
                          <a:latin typeface="+mn-lt"/>
                        </a:rPr>
                        <a:t>Proporsi anak balita dengan demam yang diobati dengan obat anti malaria yang tepat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704018515"/>
                  </a:ext>
                </a:extLst>
              </a:tr>
              <a:tr h="305243">
                <a:tc>
                  <a:txBody>
                    <a:bodyPr/>
                    <a:lstStyle/>
                    <a:p>
                      <a:pPr algn="ctr"/>
                      <a:r>
                        <a:rPr lang="en-US" sz="1400" dirty="0" smtClean="0">
                          <a:latin typeface="+mn-lt"/>
                        </a:rPr>
                        <a:t>3</a:t>
                      </a:r>
                      <a:r>
                        <a:rPr lang="id-ID" sz="1400" dirty="0" smtClean="0">
                          <a:latin typeface="+mn-lt"/>
                        </a:rPr>
                        <a:t>4</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Proporsi  jumlah penduduk usia 15‐24 tahun yang memiliki pengetahuan komprehensif  tentang HIV/AIDS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35</a:t>
                      </a:r>
                      <a:endParaRPr lang="en-US" sz="1400" dirty="0">
                        <a:latin typeface="+mn-lt"/>
                      </a:endParaRPr>
                    </a:p>
                  </a:txBody>
                  <a:tcPr/>
                </a:tc>
                <a:tc>
                  <a:txBody>
                    <a:bodyPr/>
                    <a:lstStyle/>
                    <a:p>
                      <a:pPr algn="just" fontAlgn="ctr"/>
                      <a:r>
                        <a:rPr lang="fi-FI" sz="1400" b="0" i="0" u="none" strike="noStrike" dirty="0">
                          <a:solidFill>
                            <a:srgbClr val="000000"/>
                          </a:solidFill>
                          <a:effectLst/>
                          <a:latin typeface="+mn-lt"/>
                        </a:rPr>
                        <a:t>Cakupan pelayanan kesehatan rujukan pasien masyarakat miskin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434337607"/>
                  </a:ext>
                </a:extLst>
              </a:tr>
              <a:tr h="305243">
                <a:tc>
                  <a:txBody>
                    <a:bodyPr/>
                    <a:lstStyle/>
                    <a:p>
                      <a:pPr algn="ctr"/>
                      <a:r>
                        <a:rPr lang="id-ID" sz="1400" dirty="0" smtClean="0">
                          <a:latin typeface="+mn-lt"/>
                        </a:rPr>
                        <a:t>36</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Cakupan  kunjungan bayi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873200116"/>
                  </a:ext>
                </a:extLst>
              </a:tr>
              <a:tr h="305243">
                <a:tc>
                  <a:txBody>
                    <a:bodyPr/>
                    <a:lstStyle/>
                    <a:p>
                      <a:pPr algn="ctr"/>
                      <a:r>
                        <a:rPr lang="id-ID" sz="1400" dirty="0" smtClean="0">
                          <a:latin typeface="+mn-lt"/>
                        </a:rPr>
                        <a:t>37</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Cakupan puskesmas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69246887"/>
                  </a:ext>
                </a:extLst>
              </a:tr>
              <a:tr h="305243">
                <a:tc>
                  <a:txBody>
                    <a:bodyPr/>
                    <a:lstStyle/>
                    <a:p>
                      <a:pPr algn="ctr"/>
                      <a:r>
                        <a:rPr lang="id-ID" sz="1400" dirty="0" smtClean="0">
                          <a:latin typeface="+mn-lt"/>
                        </a:rPr>
                        <a:t>38</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Cakupan  pembantu puskesmas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467830138"/>
                  </a:ext>
                </a:extLst>
              </a:tr>
              <a:tr h="305243">
                <a:tc>
                  <a:txBody>
                    <a:bodyPr/>
                    <a:lstStyle/>
                    <a:p>
                      <a:pPr algn="ctr"/>
                      <a:r>
                        <a:rPr lang="id-ID" sz="1400" dirty="0" smtClean="0">
                          <a:latin typeface="+mn-lt"/>
                        </a:rPr>
                        <a:t>39</a:t>
                      </a:r>
                      <a:endParaRPr lang="en-US" sz="1400" dirty="0">
                        <a:latin typeface="+mn-lt"/>
                      </a:endParaRPr>
                    </a:p>
                  </a:txBody>
                  <a:tcPr/>
                </a:tc>
                <a:tc>
                  <a:txBody>
                    <a:bodyPr/>
                    <a:lstStyle/>
                    <a:p>
                      <a:pPr algn="l" fontAlgn="ctr"/>
                      <a:r>
                        <a:rPr lang="sv-SE" sz="1400" b="0" i="0" u="none" strike="noStrike" dirty="0">
                          <a:solidFill>
                            <a:srgbClr val="000000"/>
                          </a:solidFill>
                          <a:effectLst/>
                          <a:latin typeface="+mn-lt"/>
                        </a:rPr>
                        <a:t>Cakupan  kunjungan Ibu hamil K4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606218339"/>
                  </a:ext>
                </a:extLst>
              </a:tr>
              <a:tr h="305243">
                <a:tc>
                  <a:txBody>
                    <a:bodyPr/>
                    <a:lstStyle/>
                    <a:p>
                      <a:pPr algn="ctr"/>
                      <a:r>
                        <a:rPr lang="id-ID" sz="1400" dirty="0" smtClean="0">
                          <a:latin typeface="+mn-lt"/>
                        </a:rPr>
                        <a:t>40</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Cakupan  pelayanan nifas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454664868"/>
                  </a:ext>
                </a:extLst>
              </a:tr>
              <a:tr h="305243">
                <a:tc>
                  <a:txBody>
                    <a:bodyPr/>
                    <a:lstStyle/>
                    <a:p>
                      <a:pPr algn="ctr"/>
                      <a:r>
                        <a:rPr lang="id-ID" sz="1400" dirty="0" smtClean="0">
                          <a:latin typeface="+mn-lt"/>
                        </a:rPr>
                        <a:t>41</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Cakupan  neonatus dengan komplikasi yang ditangani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29580839"/>
                  </a:ext>
                </a:extLst>
              </a:tr>
              <a:tr h="305243">
                <a:tc>
                  <a:txBody>
                    <a:bodyPr/>
                    <a:lstStyle/>
                    <a:p>
                      <a:pPr algn="ctr"/>
                      <a:r>
                        <a:rPr lang="id-ID" sz="1400" dirty="0" smtClean="0">
                          <a:latin typeface="+mn-lt"/>
                        </a:rPr>
                        <a:t>42</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Cakupan  pelayanan anak balita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395553405"/>
                  </a:ext>
                </a:extLst>
              </a:tr>
              <a:tr h="305243">
                <a:tc>
                  <a:txBody>
                    <a:bodyPr/>
                    <a:lstStyle/>
                    <a:p>
                      <a:pPr algn="ctr"/>
                      <a:r>
                        <a:rPr lang="id-ID" sz="1400" dirty="0" smtClean="0">
                          <a:latin typeface="+mn-lt"/>
                        </a:rPr>
                        <a:t>43</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Cakupan pemberian makanan pendamping ASI pada anak usia 6 - 24 bulan keluarga miskin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579927465"/>
                  </a:ext>
                </a:extLst>
              </a:tr>
              <a:tr h="305243">
                <a:tc>
                  <a:txBody>
                    <a:bodyPr/>
                    <a:lstStyle/>
                    <a:p>
                      <a:pPr algn="ctr"/>
                      <a:r>
                        <a:rPr lang="id-ID" sz="1400" dirty="0" smtClean="0">
                          <a:latin typeface="+mn-lt"/>
                        </a:rPr>
                        <a:t>44</a:t>
                      </a:r>
                      <a:endParaRPr lang="en-US" sz="1400" dirty="0">
                        <a:latin typeface="+mn-lt"/>
                      </a:endParaRPr>
                    </a:p>
                  </a:txBody>
                  <a:tcPr/>
                </a:tc>
                <a:tc>
                  <a:txBody>
                    <a:bodyPr/>
                    <a:lstStyle/>
                    <a:p>
                      <a:pPr algn="just" fontAlgn="ctr"/>
                      <a:r>
                        <a:rPr lang="sv-SE" sz="1400" b="0" i="0" u="none" strike="noStrike">
                          <a:solidFill>
                            <a:srgbClr val="000000"/>
                          </a:solidFill>
                          <a:effectLst/>
                          <a:latin typeface="+mn-lt"/>
                        </a:rPr>
                        <a:t>Cakupan penjaringan kesehatan siswa SD dan setingkat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31059153"/>
                  </a:ext>
                </a:extLst>
              </a:tr>
              <a:tr h="305243">
                <a:tc>
                  <a:txBody>
                    <a:bodyPr/>
                    <a:lstStyle/>
                    <a:p>
                      <a:pPr algn="ctr"/>
                      <a:r>
                        <a:rPr lang="id-ID" sz="1400" dirty="0" smtClean="0">
                          <a:latin typeface="+mn-lt"/>
                        </a:rPr>
                        <a:t>45</a:t>
                      </a:r>
                      <a:endParaRPr lang="en-US" sz="1400" dirty="0">
                        <a:latin typeface="+mn-lt"/>
                      </a:endParaRPr>
                    </a:p>
                  </a:txBody>
                  <a:tcPr/>
                </a:tc>
                <a:tc>
                  <a:txBody>
                    <a:bodyPr/>
                    <a:lstStyle/>
                    <a:p>
                      <a:pPr algn="just" fontAlgn="ctr"/>
                      <a:r>
                        <a:rPr lang="id-ID" sz="1400" b="0" i="0" u="none" strike="noStrike">
                          <a:solidFill>
                            <a:srgbClr val="000000"/>
                          </a:solidFill>
                          <a:effectLst/>
                          <a:latin typeface="+mn-lt"/>
                        </a:rPr>
                        <a:t>Cakupan pelayanan kesehatan dasar masyarakat miskin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30235053"/>
                  </a:ext>
                </a:extLst>
              </a:tr>
              <a:tr h="305243">
                <a:tc>
                  <a:txBody>
                    <a:bodyPr/>
                    <a:lstStyle/>
                    <a:p>
                      <a:pPr algn="ctr"/>
                      <a:r>
                        <a:rPr lang="id-ID" sz="1400" dirty="0" smtClean="0">
                          <a:latin typeface="+mn-lt"/>
                        </a:rPr>
                        <a:t>46</a:t>
                      </a:r>
                      <a:endParaRPr lang="en-US" sz="1400" dirty="0">
                        <a:latin typeface="+mn-lt"/>
                      </a:endParaRPr>
                    </a:p>
                  </a:txBody>
                  <a:tcPr/>
                </a:tc>
                <a:tc>
                  <a:txBody>
                    <a:bodyPr/>
                    <a:lstStyle/>
                    <a:p>
                      <a:pPr algn="just" fontAlgn="ctr"/>
                      <a:r>
                        <a:rPr lang="sv-SE" sz="1400" b="0" i="0" u="none" strike="noStrike">
                          <a:solidFill>
                            <a:srgbClr val="000000"/>
                          </a:solidFill>
                          <a:effectLst/>
                          <a:latin typeface="+mn-lt"/>
                        </a:rPr>
                        <a:t>Cakupan pelayanan gawat darurat level 1 yang harus diberikan sarana kesehatan (RS)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08294478"/>
                  </a:ext>
                </a:extLst>
              </a:tr>
              <a:tr h="305243">
                <a:tc>
                  <a:txBody>
                    <a:bodyPr/>
                    <a:lstStyle/>
                    <a:p>
                      <a:pPr algn="ctr"/>
                      <a:r>
                        <a:rPr lang="id-ID" sz="1400" dirty="0" smtClean="0">
                          <a:latin typeface="+mn-lt"/>
                        </a:rPr>
                        <a:t>47</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Cakupan  Desa/ Kelurahan mengalami KLB yang dilakukan penyelidikan epidemiologi &lt; 24 jam</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419741179"/>
                  </a:ext>
                </a:extLst>
              </a:tr>
            </a:tbl>
          </a:graphicData>
        </a:graphic>
      </p:graphicFrame>
    </p:spTree>
    <p:extLst>
      <p:ext uri="{BB962C8B-B14F-4D97-AF65-F5344CB8AC3E}">
        <p14:creationId xmlns:p14="http://schemas.microsoft.com/office/powerpoint/2010/main" val="353768513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63746" y="116632"/>
            <a:ext cx="6784518"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US" sz="2400" b="1" dirty="0"/>
              <a:t>DINAS </a:t>
            </a:r>
            <a:r>
              <a:rPr lang="en-US" sz="2400" b="1" dirty="0" err="1"/>
              <a:t>DINAS</a:t>
            </a:r>
            <a:r>
              <a:rPr lang="en-US" sz="2400" b="1" dirty="0"/>
              <a:t> </a:t>
            </a:r>
            <a:r>
              <a:rPr lang="id-ID" sz="2400" b="1" dirty="0"/>
              <a:t>PEKERJAAN UMUM DAN TATA </a:t>
            </a:r>
            <a:r>
              <a:rPr lang="id-ID" sz="2400" b="1" dirty="0" smtClean="0"/>
              <a:t>RUANG</a:t>
            </a:r>
            <a:endParaRPr lang="en-US" sz="2400" b="1" dirty="0"/>
          </a:p>
        </p:txBody>
      </p:sp>
      <p:graphicFrame>
        <p:nvGraphicFramePr>
          <p:cNvPr id="4" name="Table 3"/>
          <p:cNvGraphicFramePr>
            <a:graphicFrameLocks noGrp="1"/>
          </p:cNvGraphicFramePr>
          <p:nvPr>
            <p:extLst>
              <p:ext uri="{D42A27DB-BD31-4B8C-83A1-F6EECF244321}">
                <p14:modId xmlns:p14="http://schemas.microsoft.com/office/powerpoint/2010/main" val="4031447579"/>
              </p:ext>
            </p:extLst>
          </p:nvPr>
        </p:nvGraphicFramePr>
        <p:xfrm>
          <a:off x="139036" y="571261"/>
          <a:ext cx="8928993" cy="5595295"/>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913142">
                  <a:extLst>
                    <a:ext uri="{9D8B030D-6E8A-4147-A177-3AD203B41FA5}">
                      <a16:colId xmlns="" xmlns:a16="http://schemas.microsoft.com/office/drawing/2014/main" val="20001"/>
                    </a:ext>
                  </a:extLst>
                </a:gridCol>
                <a:gridCol w="1120848">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latin typeface="+mn-lt"/>
                        </a:rPr>
                        <a:t>1</a:t>
                      </a:r>
                    </a:p>
                  </a:txBody>
                  <a:tcPr/>
                </a:tc>
                <a:tc>
                  <a:txBody>
                    <a:bodyPr/>
                    <a:lstStyle/>
                    <a:p>
                      <a:pPr algn="just" fontAlgn="ctr"/>
                      <a:r>
                        <a:rPr lang="id-ID" sz="1400" b="0" i="0" u="none" strike="noStrike" dirty="0">
                          <a:solidFill>
                            <a:srgbClr val="000000"/>
                          </a:solidFill>
                          <a:effectLst/>
                          <a:latin typeface="+mn-lt"/>
                        </a:rPr>
                        <a:t>Proporsi panjang jaringan jalan dalam kondisi baik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2</a:t>
                      </a:r>
                      <a:endParaRPr lang="en-US" sz="1400" dirty="0">
                        <a:latin typeface="+mn-lt"/>
                      </a:endParaRPr>
                    </a:p>
                  </a:txBody>
                  <a:tcPr/>
                </a:tc>
                <a:tc>
                  <a:txBody>
                    <a:bodyPr/>
                    <a:lstStyle/>
                    <a:p>
                      <a:pPr algn="just" fontAlgn="ctr"/>
                      <a:r>
                        <a:rPr lang="sv-SE" sz="1400" b="0" i="0" u="none" strike="noStrike" dirty="0">
                          <a:solidFill>
                            <a:srgbClr val="000000"/>
                          </a:solidFill>
                          <a:effectLst/>
                          <a:latin typeface="+mn-lt"/>
                        </a:rPr>
                        <a:t>Rasio panjang jalan dengan jumlah penduduk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212538883"/>
                  </a:ext>
                </a:extLst>
              </a:tr>
              <a:tr h="305243">
                <a:tc>
                  <a:txBody>
                    <a:bodyPr/>
                    <a:lstStyle/>
                    <a:p>
                      <a:pPr algn="ctr"/>
                      <a:r>
                        <a:rPr lang="id-ID" sz="1400" dirty="0" smtClean="0">
                          <a:latin typeface="+mn-lt"/>
                        </a:rPr>
                        <a:t>3</a:t>
                      </a:r>
                      <a:endParaRPr lang="en-US" sz="1400" dirty="0">
                        <a:latin typeface="+mn-lt"/>
                      </a:endParaRPr>
                    </a:p>
                  </a:txBody>
                  <a:tcPr/>
                </a:tc>
                <a:tc>
                  <a:txBody>
                    <a:bodyPr/>
                    <a:lstStyle/>
                    <a:p>
                      <a:pPr algn="just" fontAlgn="ctr"/>
                      <a:r>
                        <a:rPr lang="sv-SE" sz="1400" b="0" i="0" u="none" strike="noStrike" dirty="0">
                          <a:solidFill>
                            <a:srgbClr val="000000"/>
                          </a:solidFill>
                          <a:effectLst/>
                          <a:latin typeface="+mn-lt"/>
                        </a:rPr>
                        <a:t>Persentase jalan kabupaten dalam kondisi baik ( &gt; 40 KM/Jam)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507706469"/>
                  </a:ext>
                </a:extLst>
              </a:tr>
              <a:tr h="305243">
                <a:tc>
                  <a:txBody>
                    <a:bodyPr/>
                    <a:lstStyle/>
                    <a:p>
                      <a:pPr algn="ctr"/>
                      <a:r>
                        <a:rPr lang="id-ID" sz="1400" dirty="0" smtClean="0">
                          <a:latin typeface="+mn-lt"/>
                        </a:rPr>
                        <a:t>4</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jalan yang memiliki trotoar dan drainase/saluran pembuangan  air (minimal  1,5 m)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219392576"/>
                  </a:ext>
                </a:extLst>
              </a:tr>
              <a:tr h="305243">
                <a:tc>
                  <a:txBody>
                    <a:bodyPr/>
                    <a:lstStyle/>
                    <a:p>
                      <a:pPr algn="ctr"/>
                      <a:r>
                        <a:rPr lang="id-ID" sz="1400" dirty="0" smtClean="0">
                          <a:latin typeface="+mn-lt"/>
                        </a:rPr>
                        <a:t>5</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sempadan jalan yang dipakai pedagang kaki lima atau bangunan rumah liar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837248450"/>
                  </a:ext>
                </a:extLst>
              </a:tr>
              <a:tr h="305243">
                <a:tc>
                  <a:txBody>
                    <a:bodyPr/>
                    <a:lstStyle/>
                    <a:p>
                      <a:pPr algn="ctr"/>
                      <a:r>
                        <a:rPr lang="id-ID" sz="1400" dirty="0" smtClean="0">
                          <a:latin typeface="+mn-lt"/>
                        </a:rPr>
                        <a:t>6</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sempadan sungai yang dipakai bangunan liar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id-ID" sz="1400" dirty="0" smtClean="0">
                          <a:latin typeface="+mn-lt"/>
                        </a:rPr>
                        <a:t>7</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Persentase drainase  dalam kondisi baik/ pembuangan aliran air tidak tersumbat  Tidak terjadi genangan &gt; 2 kali setahun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pPr algn="ctr"/>
                      <a:r>
                        <a:rPr lang="id-ID" sz="1400" dirty="0" smtClean="0">
                          <a:latin typeface="+mn-lt"/>
                        </a:rPr>
                        <a:t>8</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pembangunan turap di  wilayah jalan penghubung dan aliran sungai rawan longsor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4"/>
                  </a:ext>
                </a:extLst>
              </a:tr>
              <a:tr h="305243">
                <a:tc>
                  <a:txBody>
                    <a:bodyPr/>
                    <a:lstStyle/>
                    <a:p>
                      <a:pPr algn="ctr"/>
                      <a:r>
                        <a:rPr lang="id-ID" sz="1400" dirty="0" smtClean="0">
                          <a:latin typeface="+mn-lt"/>
                        </a:rPr>
                        <a:t>9</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Persentase    irigasi  kabupaten  dalam kondisi baik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695674287"/>
                  </a:ext>
                </a:extLst>
              </a:tr>
              <a:tr h="305243">
                <a:tc>
                  <a:txBody>
                    <a:bodyPr/>
                    <a:lstStyle/>
                    <a:p>
                      <a:pPr algn="ctr"/>
                      <a:r>
                        <a:rPr lang="id-ID" sz="1400" dirty="0" smtClean="0">
                          <a:latin typeface="+mn-lt"/>
                        </a:rPr>
                        <a:t>10</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Rasio Jaringan Irigasi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454664868"/>
                  </a:ext>
                </a:extLst>
              </a:tr>
              <a:tr h="305243">
                <a:tc>
                  <a:txBody>
                    <a:bodyPr/>
                    <a:lstStyle/>
                    <a:p>
                      <a:pPr algn="ctr"/>
                      <a:r>
                        <a:rPr lang="id-ID" sz="1400" dirty="0" smtClean="0">
                          <a:latin typeface="+mn-lt"/>
                        </a:rPr>
                        <a:t>11</a:t>
                      </a:r>
                      <a:endParaRPr lang="en-US" sz="1400" dirty="0">
                        <a:latin typeface="+mn-lt"/>
                      </a:endParaRPr>
                    </a:p>
                  </a:txBody>
                  <a:tcPr/>
                </a:tc>
                <a:tc>
                  <a:txBody>
                    <a:bodyPr/>
                    <a:lstStyle/>
                    <a:p>
                      <a:pPr algn="l" fontAlgn="ctr"/>
                      <a:r>
                        <a:rPr lang="fr-FR" sz="1400" b="0" i="0" u="none" strike="noStrike">
                          <a:solidFill>
                            <a:srgbClr val="000000"/>
                          </a:solidFill>
                          <a:effectLst/>
                          <a:latin typeface="+mn-lt"/>
                        </a:rPr>
                        <a:t>Persentase penduduk berakses air minum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638734028"/>
                  </a:ext>
                </a:extLst>
              </a:tr>
              <a:tr h="305243">
                <a:tc>
                  <a:txBody>
                    <a:bodyPr/>
                    <a:lstStyle/>
                    <a:p>
                      <a:pPr algn="ctr"/>
                      <a:r>
                        <a:rPr lang="id-ID" sz="1400" dirty="0" smtClean="0">
                          <a:latin typeface="+mn-lt"/>
                        </a:rPr>
                        <a:t>12</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Proporsi rumah tangga dengan akses  berkelanjutan terhadap air minum layak, perkotaan dan perdesaan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87128830"/>
                  </a:ext>
                </a:extLst>
              </a:tr>
              <a:tr h="305243">
                <a:tc>
                  <a:txBody>
                    <a:bodyPr/>
                    <a:lstStyle/>
                    <a:p>
                      <a:pPr algn="ctr"/>
                      <a:r>
                        <a:rPr lang="id-ID" sz="1400" dirty="0" smtClean="0">
                          <a:latin typeface="+mn-lt"/>
                        </a:rPr>
                        <a:t>13</a:t>
                      </a:r>
                      <a:endParaRPr lang="en-US" sz="1400" dirty="0">
                        <a:latin typeface="+mn-lt"/>
                      </a:endParaRPr>
                    </a:p>
                  </a:txBody>
                  <a:tcPr/>
                </a:tc>
                <a:tc>
                  <a:txBody>
                    <a:bodyPr/>
                    <a:lstStyle/>
                    <a:p>
                      <a:pPr algn="l" fontAlgn="ctr"/>
                      <a:r>
                        <a:rPr lang="sv-SE" sz="1400" b="0" i="0" u="none" strike="noStrike" dirty="0">
                          <a:solidFill>
                            <a:srgbClr val="000000"/>
                          </a:solidFill>
                          <a:effectLst/>
                          <a:latin typeface="+mn-lt"/>
                        </a:rPr>
                        <a:t>Tersedianya fasilitas  pengurangan sampah di perkotaan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877148085"/>
                  </a:ext>
                </a:extLst>
              </a:tr>
            </a:tbl>
          </a:graphicData>
        </a:graphic>
      </p:graphicFrame>
    </p:spTree>
    <p:extLst>
      <p:ext uri="{BB962C8B-B14F-4D97-AF65-F5344CB8AC3E}">
        <p14:creationId xmlns:p14="http://schemas.microsoft.com/office/powerpoint/2010/main" val="24352156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971600" y="812274"/>
            <a:ext cx="6912768" cy="578882"/>
          </a:xfrm>
          <a:prstGeom prst="round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spcAft>
                <a:spcPts val="1200"/>
              </a:spcAft>
            </a:pPr>
            <a:r>
              <a:rPr lang="en-US" sz="2800" b="1" dirty="0" err="1"/>
              <a:t>Dasar</a:t>
            </a:r>
            <a:r>
              <a:rPr lang="en-US" sz="2800" b="1" dirty="0"/>
              <a:t> </a:t>
            </a:r>
            <a:r>
              <a:rPr lang="en-US" sz="2800" b="1" dirty="0" err="1" smtClean="0"/>
              <a:t>Hukum</a:t>
            </a:r>
            <a:r>
              <a:rPr lang="en-US" sz="2800" b="1" dirty="0" smtClean="0"/>
              <a:t> </a:t>
            </a:r>
            <a:r>
              <a:rPr lang="en-US" sz="2800" b="1" dirty="0" err="1" smtClean="0"/>
              <a:t>Pelaksanaan</a:t>
            </a:r>
            <a:r>
              <a:rPr lang="en-US" sz="2800" b="1" dirty="0" smtClean="0"/>
              <a:t> </a:t>
            </a:r>
            <a:r>
              <a:rPr lang="en-US" sz="2800" b="1" dirty="0" err="1"/>
              <a:t>Kegiatan</a:t>
            </a:r>
            <a:r>
              <a:rPr lang="en-US" sz="2800" b="1" dirty="0"/>
              <a:t> </a:t>
            </a:r>
            <a:r>
              <a:rPr lang="en-US" sz="2800" b="1" dirty="0" err="1"/>
              <a:t>Statistik</a:t>
            </a:r>
            <a:endParaRPr lang="en-US" sz="2800" b="1" dirty="0"/>
          </a:p>
        </p:txBody>
      </p:sp>
      <p:sp>
        <p:nvSpPr>
          <p:cNvPr id="5" name="Rectangle 4"/>
          <p:cNvSpPr/>
          <p:nvPr/>
        </p:nvSpPr>
        <p:spPr>
          <a:xfrm>
            <a:off x="447616" y="1772816"/>
            <a:ext cx="8183280" cy="3888244"/>
          </a:xfrm>
          <a:prstGeom prst="rect">
            <a:avLst/>
          </a:prstGeom>
          <a:noFill/>
          <a:ln>
            <a:noFill/>
          </a:ln>
        </p:spPr>
        <p:style>
          <a:lnRef idx="3">
            <a:schemeClr val="lt1"/>
          </a:lnRef>
          <a:fillRef idx="1">
            <a:schemeClr val="accent6"/>
          </a:fillRef>
          <a:effectRef idx="1">
            <a:schemeClr val="accent6"/>
          </a:effectRef>
          <a:fontRef idx="minor">
            <a:schemeClr val="lt1"/>
          </a:fontRef>
        </p:style>
        <p:txBody>
          <a:bodyPr wrap="square">
            <a:spAutoFit/>
          </a:bodyPr>
          <a:lstStyle/>
          <a:p>
            <a:pPr marL="457200" indent="-457200">
              <a:spcAft>
                <a:spcPts val="200"/>
              </a:spcAft>
              <a:buFont typeface="Wingdings" panose="05000000000000000000" pitchFamily="2" charset="2"/>
              <a:buChar char="q"/>
            </a:pPr>
            <a:r>
              <a:rPr lang="en-US" sz="2000" dirty="0" err="1">
                <a:solidFill>
                  <a:schemeClr val="tx1"/>
                </a:solidFill>
                <a:ea typeface="Adobe Gothic Std B" panose="020B0800000000000000" pitchFamily="34" charset="-128"/>
              </a:rPr>
              <a:t>Undang-Undang</a:t>
            </a:r>
            <a:r>
              <a:rPr lang="en-US" sz="2000" dirty="0">
                <a:solidFill>
                  <a:schemeClr val="tx1"/>
                </a:solidFill>
                <a:ea typeface="Adobe Gothic Std B" panose="020B0800000000000000" pitchFamily="34" charset="-128"/>
              </a:rPr>
              <a:t> </a:t>
            </a:r>
            <a:r>
              <a:rPr lang="en-US" sz="2000" dirty="0" err="1">
                <a:solidFill>
                  <a:schemeClr val="tx1"/>
                </a:solidFill>
                <a:ea typeface="Adobe Gothic Std B" panose="020B0800000000000000" pitchFamily="34" charset="-128"/>
              </a:rPr>
              <a:t>Republik</a:t>
            </a:r>
            <a:r>
              <a:rPr lang="en-US" sz="2000" dirty="0">
                <a:solidFill>
                  <a:schemeClr val="tx1"/>
                </a:solidFill>
                <a:ea typeface="Adobe Gothic Std B" panose="020B0800000000000000" pitchFamily="34" charset="-128"/>
              </a:rPr>
              <a:t> Indonesia </a:t>
            </a:r>
            <a:r>
              <a:rPr lang="en-US" sz="2000" dirty="0" err="1">
                <a:solidFill>
                  <a:schemeClr val="tx1"/>
                </a:solidFill>
                <a:ea typeface="Adobe Gothic Std B" panose="020B0800000000000000" pitchFamily="34" charset="-128"/>
              </a:rPr>
              <a:t>Nomor</a:t>
            </a:r>
            <a:r>
              <a:rPr lang="en-US" sz="2000" dirty="0">
                <a:solidFill>
                  <a:schemeClr val="tx1"/>
                </a:solidFill>
                <a:ea typeface="Adobe Gothic Std B" panose="020B0800000000000000" pitchFamily="34" charset="-128"/>
              </a:rPr>
              <a:t> 16 </a:t>
            </a:r>
            <a:r>
              <a:rPr lang="en-US" sz="2000" dirty="0" err="1">
                <a:solidFill>
                  <a:schemeClr val="tx1"/>
                </a:solidFill>
                <a:ea typeface="Adobe Gothic Std B" panose="020B0800000000000000" pitchFamily="34" charset="-128"/>
              </a:rPr>
              <a:t>Tahun</a:t>
            </a:r>
            <a:r>
              <a:rPr lang="en-US" sz="2000" dirty="0">
                <a:solidFill>
                  <a:schemeClr val="tx1"/>
                </a:solidFill>
                <a:ea typeface="Adobe Gothic Std B" panose="020B0800000000000000" pitchFamily="34" charset="-128"/>
              </a:rPr>
              <a:t> 1997</a:t>
            </a:r>
            <a:r>
              <a:rPr lang="id-ID" sz="2000" dirty="0">
                <a:solidFill>
                  <a:schemeClr val="tx1"/>
                </a:solidFill>
                <a:ea typeface="Adobe Gothic Std B" panose="020B0800000000000000" pitchFamily="34" charset="-128"/>
              </a:rPr>
              <a:t>  tentang Statistik</a:t>
            </a:r>
            <a:endParaRPr lang="en-US" sz="2000" dirty="0">
              <a:solidFill>
                <a:schemeClr val="tx1"/>
              </a:solidFill>
              <a:ea typeface="Adobe Gothic Std B" panose="020B0800000000000000" pitchFamily="34" charset="-128"/>
            </a:endParaRPr>
          </a:p>
          <a:p>
            <a:pPr marL="457200" indent="-457200">
              <a:spcAft>
                <a:spcPts val="200"/>
              </a:spcAft>
              <a:buFont typeface="Wingdings" panose="05000000000000000000" pitchFamily="2" charset="2"/>
              <a:buChar char="q"/>
            </a:pPr>
            <a:r>
              <a:rPr lang="en-US" sz="2000" dirty="0" err="1">
                <a:solidFill>
                  <a:schemeClr val="tx1"/>
                </a:solidFill>
                <a:ea typeface="Adobe Gothic Std B" panose="020B0800000000000000" pitchFamily="34" charset="-128"/>
              </a:rPr>
              <a:t>Undang-Undang</a:t>
            </a:r>
            <a:r>
              <a:rPr lang="en-US" sz="2000" dirty="0">
                <a:solidFill>
                  <a:schemeClr val="tx1"/>
                </a:solidFill>
                <a:ea typeface="Adobe Gothic Std B" panose="020B0800000000000000" pitchFamily="34" charset="-128"/>
              </a:rPr>
              <a:t> </a:t>
            </a:r>
            <a:r>
              <a:rPr lang="en-US" sz="2000" dirty="0" err="1">
                <a:solidFill>
                  <a:schemeClr val="tx1"/>
                </a:solidFill>
                <a:ea typeface="Adobe Gothic Std B" panose="020B0800000000000000" pitchFamily="34" charset="-128"/>
              </a:rPr>
              <a:t>Republik</a:t>
            </a:r>
            <a:r>
              <a:rPr lang="en-US" sz="2000" dirty="0">
                <a:solidFill>
                  <a:schemeClr val="tx1"/>
                </a:solidFill>
                <a:ea typeface="Adobe Gothic Std B" panose="020B0800000000000000" pitchFamily="34" charset="-128"/>
              </a:rPr>
              <a:t> Indonesia </a:t>
            </a:r>
            <a:r>
              <a:rPr lang="en-US" sz="2000" dirty="0" err="1">
                <a:solidFill>
                  <a:schemeClr val="tx1"/>
                </a:solidFill>
                <a:ea typeface="Adobe Gothic Std B" panose="020B0800000000000000" pitchFamily="34" charset="-128"/>
              </a:rPr>
              <a:t>Nomor</a:t>
            </a:r>
            <a:r>
              <a:rPr lang="en-US" sz="2000" dirty="0">
                <a:solidFill>
                  <a:schemeClr val="tx1"/>
                </a:solidFill>
                <a:ea typeface="Adobe Gothic Std B" panose="020B0800000000000000" pitchFamily="34" charset="-128"/>
              </a:rPr>
              <a:t> </a:t>
            </a:r>
            <a:r>
              <a:rPr lang="en-US" sz="2000" dirty="0" smtClean="0">
                <a:solidFill>
                  <a:schemeClr val="tx1"/>
                </a:solidFill>
                <a:ea typeface="Adobe Gothic Std B" panose="020B0800000000000000" pitchFamily="34" charset="-128"/>
              </a:rPr>
              <a:t>23 </a:t>
            </a:r>
            <a:r>
              <a:rPr lang="en-US" sz="2000" dirty="0" err="1">
                <a:solidFill>
                  <a:schemeClr val="tx1"/>
                </a:solidFill>
                <a:ea typeface="Adobe Gothic Std B" panose="020B0800000000000000" pitchFamily="34" charset="-128"/>
              </a:rPr>
              <a:t>Tahun</a:t>
            </a:r>
            <a:r>
              <a:rPr lang="en-US" sz="2000" dirty="0">
                <a:solidFill>
                  <a:schemeClr val="tx1"/>
                </a:solidFill>
                <a:ea typeface="Adobe Gothic Std B" panose="020B0800000000000000" pitchFamily="34" charset="-128"/>
              </a:rPr>
              <a:t> </a:t>
            </a:r>
            <a:r>
              <a:rPr lang="en-US" sz="2000" dirty="0" smtClean="0">
                <a:solidFill>
                  <a:schemeClr val="tx1"/>
                </a:solidFill>
                <a:ea typeface="Adobe Gothic Std B" panose="020B0800000000000000" pitchFamily="34" charset="-128"/>
              </a:rPr>
              <a:t>2014</a:t>
            </a:r>
            <a:r>
              <a:rPr lang="id-ID" sz="2000" dirty="0" smtClean="0">
                <a:solidFill>
                  <a:schemeClr val="tx1"/>
                </a:solidFill>
                <a:ea typeface="Adobe Gothic Std B" panose="020B0800000000000000" pitchFamily="34" charset="-128"/>
              </a:rPr>
              <a:t>  </a:t>
            </a:r>
            <a:r>
              <a:rPr lang="id-ID" sz="2000" dirty="0">
                <a:solidFill>
                  <a:schemeClr val="tx1"/>
                </a:solidFill>
                <a:ea typeface="Adobe Gothic Std B" panose="020B0800000000000000" pitchFamily="34" charset="-128"/>
              </a:rPr>
              <a:t>tentang </a:t>
            </a:r>
            <a:r>
              <a:rPr lang="en-AU" sz="2000" dirty="0" err="1" smtClean="0">
                <a:solidFill>
                  <a:schemeClr val="tx1"/>
                </a:solidFill>
                <a:ea typeface="Adobe Gothic Std B" panose="020B0800000000000000" pitchFamily="34" charset="-128"/>
              </a:rPr>
              <a:t>Pemerintahan</a:t>
            </a:r>
            <a:r>
              <a:rPr lang="en-AU" sz="2000" dirty="0" smtClean="0">
                <a:solidFill>
                  <a:schemeClr val="tx1"/>
                </a:solidFill>
                <a:ea typeface="Adobe Gothic Std B" panose="020B0800000000000000" pitchFamily="34" charset="-128"/>
              </a:rPr>
              <a:t> Daerah</a:t>
            </a:r>
            <a:endParaRPr lang="en-US" sz="2000" dirty="0">
              <a:solidFill>
                <a:schemeClr val="tx1"/>
              </a:solidFill>
              <a:ea typeface="Adobe Gothic Std B" panose="020B0800000000000000" pitchFamily="34" charset="-128"/>
            </a:endParaRPr>
          </a:p>
          <a:p>
            <a:pPr marL="457200" indent="-457200">
              <a:spcAft>
                <a:spcPts val="200"/>
              </a:spcAft>
              <a:buFont typeface="Wingdings" panose="05000000000000000000" pitchFamily="2" charset="2"/>
              <a:buChar char="q"/>
            </a:pPr>
            <a:r>
              <a:rPr lang="en-US" sz="2000" dirty="0" err="1" smtClean="0">
                <a:solidFill>
                  <a:schemeClr val="tx1"/>
                </a:solidFill>
                <a:ea typeface="Adobe Gothic Std B" panose="020B0800000000000000" pitchFamily="34" charset="-128"/>
              </a:rPr>
              <a:t>Keputusan</a:t>
            </a:r>
            <a:r>
              <a:rPr lang="en-US" sz="2000" dirty="0" smtClean="0">
                <a:solidFill>
                  <a:schemeClr val="tx1"/>
                </a:solidFill>
                <a:ea typeface="Adobe Gothic Std B" panose="020B0800000000000000" pitchFamily="34" charset="-128"/>
              </a:rPr>
              <a:t> </a:t>
            </a:r>
            <a:r>
              <a:rPr lang="en-US" sz="2000" dirty="0" err="1">
                <a:solidFill>
                  <a:schemeClr val="tx1"/>
                </a:solidFill>
                <a:ea typeface="Adobe Gothic Std B" panose="020B0800000000000000" pitchFamily="34" charset="-128"/>
              </a:rPr>
              <a:t>Kepala</a:t>
            </a:r>
            <a:r>
              <a:rPr lang="en-US" sz="2000" dirty="0">
                <a:solidFill>
                  <a:schemeClr val="tx1"/>
                </a:solidFill>
                <a:ea typeface="Adobe Gothic Std B" panose="020B0800000000000000" pitchFamily="34" charset="-128"/>
              </a:rPr>
              <a:t> BPS </a:t>
            </a:r>
            <a:r>
              <a:rPr lang="en-US" sz="2000" dirty="0" err="1">
                <a:solidFill>
                  <a:schemeClr val="tx1"/>
                </a:solidFill>
                <a:ea typeface="Adobe Gothic Std B" panose="020B0800000000000000" pitchFamily="34" charset="-128"/>
              </a:rPr>
              <a:t>Nomor</a:t>
            </a:r>
            <a:r>
              <a:rPr lang="en-US" sz="2000" dirty="0">
                <a:solidFill>
                  <a:schemeClr val="tx1"/>
                </a:solidFill>
                <a:ea typeface="Adobe Gothic Std B" panose="020B0800000000000000" pitchFamily="34" charset="-128"/>
              </a:rPr>
              <a:t> 5 </a:t>
            </a:r>
            <a:r>
              <a:rPr lang="en-US" sz="2000" dirty="0" err="1">
                <a:solidFill>
                  <a:schemeClr val="tx1"/>
                </a:solidFill>
                <a:ea typeface="Adobe Gothic Std B" panose="020B0800000000000000" pitchFamily="34" charset="-128"/>
              </a:rPr>
              <a:t>tahun</a:t>
            </a:r>
            <a:r>
              <a:rPr lang="en-US" sz="2000" dirty="0">
                <a:solidFill>
                  <a:schemeClr val="tx1"/>
                </a:solidFill>
                <a:ea typeface="Adobe Gothic Std B" panose="020B0800000000000000" pitchFamily="34" charset="-128"/>
              </a:rPr>
              <a:t> 2000</a:t>
            </a:r>
            <a:r>
              <a:rPr lang="id-ID" sz="2000" dirty="0">
                <a:solidFill>
                  <a:schemeClr val="tx1"/>
                </a:solidFill>
                <a:ea typeface="Adobe Gothic Std B" panose="020B0800000000000000" pitchFamily="34" charset="-128"/>
              </a:rPr>
              <a:t> tentang Sistem Statistik Nasional</a:t>
            </a:r>
            <a:endParaRPr lang="en-US" sz="2000" dirty="0">
              <a:solidFill>
                <a:schemeClr val="tx1"/>
              </a:solidFill>
              <a:ea typeface="Adobe Gothic Std B" panose="020B0800000000000000" pitchFamily="34" charset="-128"/>
            </a:endParaRPr>
          </a:p>
          <a:p>
            <a:pPr marL="457200" indent="-457200">
              <a:spcAft>
                <a:spcPts val="200"/>
              </a:spcAft>
              <a:buFont typeface="Wingdings" panose="05000000000000000000" pitchFamily="2" charset="2"/>
              <a:buChar char="q"/>
            </a:pPr>
            <a:r>
              <a:rPr lang="id-ID" sz="2000" dirty="0" smtClean="0">
                <a:solidFill>
                  <a:schemeClr val="tx1"/>
                </a:solidFill>
              </a:rPr>
              <a:t>Peraturan </a:t>
            </a:r>
            <a:r>
              <a:rPr lang="id-ID" sz="2000" dirty="0">
                <a:solidFill>
                  <a:schemeClr val="tx1"/>
                </a:solidFill>
              </a:rPr>
              <a:t>Kepala BPS Nomor 9 Tahun 2009 tentang Penyelenggaraan Statistik Sektoral oleh Pemerintah </a:t>
            </a:r>
            <a:r>
              <a:rPr lang="id-ID" sz="2000" dirty="0" smtClean="0">
                <a:solidFill>
                  <a:schemeClr val="tx1"/>
                </a:solidFill>
              </a:rPr>
              <a:t>Daerah</a:t>
            </a:r>
            <a:endParaRPr lang="en-AU" sz="2000" dirty="0" smtClean="0">
              <a:solidFill>
                <a:schemeClr val="tx1"/>
              </a:solidFill>
            </a:endParaRPr>
          </a:p>
          <a:p>
            <a:pPr marL="457200" indent="-457200">
              <a:spcAft>
                <a:spcPts val="200"/>
              </a:spcAft>
              <a:buFont typeface="Wingdings" panose="05000000000000000000" pitchFamily="2" charset="2"/>
              <a:buChar char="q"/>
            </a:pPr>
            <a:r>
              <a:rPr lang="en-AU" sz="2000" dirty="0" err="1" smtClean="0">
                <a:solidFill>
                  <a:schemeClr val="tx1"/>
                </a:solidFill>
                <a:ea typeface="Adobe Gothic Std B" panose="020B0800000000000000" pitchFamily="34" charset="-128"/>
              </a:rPr>
              <a:t>Peraturan</a:t>
            </a:r>
            <a:r>
              <a:rPr lang="en-AU" sz="2000" dirty="0" smtClean="0">
                <a:solidFill>
                  <a:schemeClr val="tx1"/>
                </a:solidFill>
                <a:ea typeface="Adobe Gothic Std B" panose="020B0800000000000000" pitchFamily="34" charset="-128"/>
              </a:rPr>
              <a:t> </a:t>
            </a:r>
            <a:r>
              <a:rPr lang="en-AU" sz="2000" dirty="0" err="1" smtClean="0">
                <a:solidFill>
                  <a:schemeClr val="tx1"/>
                </a:solidFill>
                <a:ea typeface="Adobe Gothic Std B" panose="020B0800000000000000" pitchFamily="34" charset="-128"/>
              </a:rPr>
              <a:t>Mmenteri</a:t>
            </a:r>
            <a:r>
              <a:rPr lang="en-AU" sz="2000" dirty="0" smtClean="0">
                <a:solidFill>
                  <a:schemeClr val="tx1"/>
                </a:solidFill>
                <a:ea typeface="Adobe Gothic Std B" panose="020B0800000000000000" pitchFamily="34" charset="-128"/>
              </a:rPr>
              <a:t> </a:t>
            </a:r>
            <a:r>
              <a:rPr lang="en-AU" sz="2000" dirty="0" err="1" smtClean="0">
                <a:solidFill>
                  <a:schemeClr val="tx1"/>
                </a:solidFill>
                <a:ea typeface="Adobe Gothic Std B" panose="020B0800000000000000" pitchFamily="34" charset="-128"/>
              </a:rPr>
              <a:t>Dalam</a:t>
            </a:r>
            <a:r>
              <a:rPr lang="en-AU" sz="2000" dirty="0" smtClean="0">
                <a:solidFill>
                  <a:schemeClr val="tx1"/>
                </a:solidFill>
                <a:ea typeface="Adobe Gothic Std B" panose="020B0800000000000000" pitchFamily="34" charset="-128"/>
              </a:rPr>
              <a:t> </a:t>
            </a:r>
            <a:r>
              <a:rPr lang="en-AU" sz="2000" dirty="0" err="1" smtClean="0">
                <a:solidFill>
                  <a:schemeClr val="tx1"/>
                </a:solidFill>
                <a:ea typeface="Adobe Gothic Std B" panose="020B0800000000000000" pitchFamily="34" charset="-128"/>
              </a:rPr>
              <a:t>Negeri</a:t>
            </a:r>
            <a:r>
              <a:rPr lang="en-AU" sz="2000" dirty="0" smtClean="0">
                <a:solidFill>
                  <a:schemeClr val="tx1"/>
                </a:solidFill>
                <a:ea typeface="Adobe Gothic Std B" panose="020B0800000000000000" pitchFamily="34" charset="-128"/>
              </a:rPr>
              <a:t> </a:t>
            </a:r>
            <a:r>
              <a:rPr lang="en-AU" sz="2000" dirty="0" err="1" smtClean="0">
                <a:solidFill>
                  <a:schemeClr val="tx1"/>
                </a:solidFill>
                <a:ea typeface="Adobe Gothic Std B" panose="020B0800000000000000" pitchFamily="34" charset="-128"/>
              </a:rPr>
              <a:t>Nomor</a:t>
            </a:r>
            <a:r>
              <a:rPr lang="en-AU" sz="2000" dirty="0" smtClean="0">
                <a:solidFill>
                  <a:schemeClr val="tx1"/>
                </a:solidFill>
                <a:ea typeface="Adobe Gothic Std B" panose="020B0800000000000000" pitchFamily="34" charset="-128"/>
              </a:rPr>
              <a:t> 86 </a:t>
            </a:r>
            <a:r>
              <a:rPr lang="en-AU" sz="2000" dirty="0" err="1" smtClean="0">
                <a:solidFill>
                  <a:schemeClr val="tx1"/>
                </a:solidFill>
                <a:ea typeface="Adobe Gothic Std B" panose="020B0800000000000000" pitchFamily="34" charset="-128"/>
              </a:rPr>
              <a:t>Tahun</a:t>
            </a:r>
            <a:r>
              <a:rPr lang="en-AU" sz="2000" dirty="0" smtClean="0">
                <a:solidFill>
                  <a:schemeClr val="tx1"/>
                </a:solidFill>
                <a:ea typeface="Adobe Gothic Std B" panose="020B0800000000000000" pitchFamily="34" charset="-128"/>
              </a:rPr>
              <a:t> 2017 </a:t>
            </a:r>
            <a:r>
              <a:rPr lang="en-AU" sz="2000" dirty="0" err="1" smtClean="0">
                <a:solidFill>
                  <a:schemeClr val="tx1"/>
                </a:solidFill>
                <a:ea typeface="Adobe Gothic Std B" panose="020B0800000000000000" pitchFamily="34" charset="-128"/>
              </a:rPr>
              <a:t>tentang</a:t>
            </a:r>
            <a:r>
              <a:rPr lang="en-AU" sz="2000" dirty="0">
                <a:solidFill>
                  <a:schemeClr val="tx1"/>
                </a:solidFill>
                <a:ea typeface="Adobe Gothic Std B" panose="020B0800000000000000" pitchFamily="34" charset="-128"/>
              </a:rPr>
              <a:t> </a:t>
            </a:r>
            <a:r>
              <a:rPr lang="en-AU" sz="2000" dirty="0" smtClean="0">
                <a:solidFill>
                  <a:schemeClr val="tx1"/>
                </a:solidFill>
                <a:ea typeface="Adobe Gothic Std B" panose="020B0800000000000000" pitchFamily="34" charset="-128"/>
              </a:rPr>
              <a:t>Tata Cara </a:t>
            </a:r>
            <a:r>
              <a:rPr lang="en-AU" sz="2000" dirty="0" err="1" smtClean="0">
                <a:solidFill>
                  <a:schemeClr val="tx1"/>
                </a:solidFill>
                <a:ea typeface="Adobe Gothic Std B" panose="020B0800000000000000" pitchFamily="34" charset="-128"/>
              </a:rPr>
              <a:t>Perencanaan</a:t>
            </a:r>
            <a:r>
              <a:rPr lang="en-AU" sz="2000" dirty="0" smtClean="0">
                <a:solidFill>
                  <a:schemeClr val="tx1"/>
                </a:solidFill>
                <a:ea typeface="Adobe Gothic Std B" panose="020B0800000000000000" pitchFamily="34" charset="-128"/>
              </a:rPr>
              <a:t>, </a:t>
            </a:r>
            <a:r>
              <a:rPr lang="en-AU" sz="2000" dirty="0" err="1" smtClean="0">
                <a:solidFill>
                  <a:schemeClr val="tx1"/>
                </a:solidFill>
                <a:ea typeface="Adobe Gothic Std B" panose="020B0800000000000000" pitchFamily="34" charset="-128"/>
              </a:rPr>
              <a:t>Pengendalian</a:t>
            </a:r>
            <a:r>
              <a:rPr lang="en-AU" sz="2000" dirty="0" smtClean="0">
                <a:solidFill>
                  <a:schemeClr val="tx1"/>
                </a:solidFill>
                <a:ea typeface="Adobe Gothic Std B" panose="020B0800000000000000" pitchFamily="34" charset="-128"/>
              </a:rPr>
              <a:t> </a:t>
            </a:r>
            <a:r>
              <a:rPr lang="en-AU" sz="2000" dirty="0" err="1" smtClean="0">
                <a:solidFill>
                  <a:schemeClr val="tx1"/>
                </a:solidFill>
                <a:ea typeface="Adobe Gothic Std B" panose="020B0800000000000000" pitchFamily="34" charset="-128"/>
              </a:rPr>
              <a:t>dan</a:t>
            </a:r>
            <a:r>
              <a:rPr lang="en-AU" sz="2000" dirty="0" smtClean="0">
                <a:solidFill>
                  <a:schemeClr val="tx1"/>
                </a:solidFill>
                <a:ea typeface="Adobe Gothic Std B" panose="020B0800000000000000" pitchFamily="34" charset="-128"/>
              </a:rPr>
              <a:t> </a:t>
            </a:r>
            <a:r>
              <a:rPr lang="en-AU" sz="2000" dirty="0" err="1" smtClean="0">
                <a:solidFill>
                  <a:schemeClr val="tx1"/>
                </a:solidFill>
                <a:ea typeface="Adobe Gothic Std B" panose="020B0800000000000000" pitchFamily="34" charset="-128"/>
              </a:rPr>
              <a:t>Evaluasi</a:t>
            </a:r>
            <a:r>
              <a:rPr lang="en-AU" sz="2000" dirty="0" smtClean="0">
                <a:solidFill>
                  <a:schemeClr val="tx1"/>
                </a:solidFill>
                <a:ea typeface="Adobe Gothic Std B" panose="020B0800000000000000" pitchFamily="34" charset="-128"/>
              </a:rPr>
              <a:t> Pembangunan Daerah, </a:t>
            </a:r>
            <a:r>
              <a:rPr lang="en-AU" sz="2000" dirty="0">
                <a:solidFill>
                  <a:schemeClr val="tx1"/>
                </a:solidFill>
                <a:ea typeface="Adobe Gothic Std B" panose="020B0800000000000000" pitchFamily="34" charset="-128"/>
              </a:rPr>
              <a:t>Tata Cara </a:t>
            </a:r>
            <a:r>
              <a:rPr lang="en-AU" sz="2000" dirty="0" err="1" smtClean="0">
                <a:solidFill>
                  <a:schemeClr val="tx1"/>
                </a:solidFill>
                <a:ea typeface="Adobe Gothic Std B" panose="020B0800000000000000" pitchFamily="34" charset="-128"/>
              </a:rPr>
              <a:t>Evaluasi</a:t>
            </a:r>
            <a:r>
              <a:rPr lang="en-AU" sz="2000" dirty="0" smtClean="0">
                <a:solidFill>
                  <a:schemeClr val="tx1"/>
                </a:solidFill>
                <a:ea typeface="Adobe Gothic Std B" panose="020B0800000000000000" pitchFamily="34" charset="-128"/>
              </a:rPr>
              <a:t> </a:t>
            </a:r>
            <a:r>
              <a:rPr lang="en-AU" sz="2000" dirty="0" err="1" smtClean="0">
                <a:solidFill>
                  <a:schemeClr val="tx1"/>
                </a:solidFill>
                <a:ea typeface="Adobe Gothic Std B" panose="020B0800000000000000" pitchFamily="34" charset="-128"/>
              </a:rPr>
              <a:t>Raperda</a:t>
            </a:r>
            <a:r>
              <a:rPr lang="en-AU" sz="2000" dirty="0" smtClean="0">
                <a:solidFill>
                  <a:schemeClr val="tx1"/>
                </a:solidFill>
                <a:ea typeface="Adobe Gothic Std B" panose="020B0800000000000000" pitchFamily="34" charset="-128"/>
              </a:rPr>
              <a:t> RPJP </a:t>
            </a:r>
            <a:r>
              <a:rPr lang="en-AU" sz="2000" dirty="0" err="1" smtClean="0">
                <a:solidFill>
                  <a:schemeClr val="tx1"/>
                </a:solidFill>
                <a:ea typeface="Adobe Gothic Std B" panose="020B0800000000000000" pitchFamily="34" charset="-128"/>
              </a:rPr>
              <a:t>dan</a:t>
            </a:r>
            <a:r>
              <a:rPr lang="en-AU" sz="2000" dirty="0" smtClean="0">
                <a:solidFill>
                  <a:schemeClr val="tx1"/>
                </a:solidFill>
                <a:ea typeface="Adobe Gothic Std B" panose="020B0800000000000000" pitchFamily="34" charset="-128"/>
              </a:rPr>
              <a:t> RPJMD </a:t>
            </a:r>
            <a:r>
              <a:rPr lang="en-AU" sz="2000" dirty="0" err="1" smtClean="0">
                <a:solidFill>
                  <a:schemeClr val="tx1"/>
                </a:solidFill>
                <a:ea typeface="Adobe Gothic Std B" panose="020B0800000000000000" pitchFamily="34" charset="-128"/>
              </a:rPr>
              <a:t>serta</a:t>
            </a:r>
            <a:r>
              <a:rPr lang="en-AU" sz="2000" dirty="0" smtClean="0">
                <a:solidFill>
                  <a:schemeClr val="tx1"/>
                </a:solidFill>
                <a:ea typeface="Adobe Gothic Std B" panose="020B0800000000000000" pitchFamily="34" charset="-128"/>
              </a:rPr>
              <a:t> Tata Cara </a:t>
            </a:r>
            <a:r>
              <a:rPr lang="en-AU" sz="2000" dirty="0" err="1" smtClean="0">
                <a:solidFill>
                  <a:schemeClr val="tx1"/>
                </a:solidFill>
                <a:ea typeface="Adobe Gothic Std B" panose="020B0800000000000000" pitchFamily="34" charset="-128"/>
              </a:rPr>
              <a:t>Perubahan</a:t>
            </a:r>
            <a:r>
              <a:rPr lang="en-AU" sz="2000" dirty="0" smtClean="0">
                <a:solidFill>
                  <a:schemeClr val="tx1"/>
                </a:solidFill>
                <a:ea typeface="Adobe Gothic Std B" panose="020B0800000000000000" pitchFamily="34" charset="-128"/>
              </a:rPr>
              <a:t> RPJP, RPJMD </a:t>
            </a:r>
            <a:r>
              <a:rPr lang="en-AU" sz="2000" dirty="0" err="1" smtClean="0">
                <a:solidFill>
                  <a:schemeClr val="tx1"/>
                </a:solidFill>
                <a:ea typeface="Adobe Gothic Std B" panose="020B0800000000000000" pitchFamily="34" charset="-128"/>
              </a:rPr>
              <a:t>dan</a:t>
            </a:r>
            <a:r>
              <a:rPr lang="en-AU" sz="2000" dirty="0" smtClean="0">
                <a:solidFill>
                  <a:schemeClr val="tx1"/>
                </a:solidFill>
                <a:ea typeface="Adobe Gothic Std B" panose="020B0800000000000000" pitchFamily="34" charset="-128"/>
              </a:rPr>
              <a:t> RKPD.</a:t>
            </a:r>
          </a:p>
        </p:txBody>
      </p:sp>
    </p:spTree>
    <p:extLst>
      <p:ext uri="{BB962C8B-B14F-4D97-AF65-F5344CB8AC3E}">
        <p14:creationId xmlns:p14="http://schemas.microsoft.com/office/powerpoint/2010/main" val="30780955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a:extLst>
              <a:ext uri="{FF2B5EF4-FFF2-40B4-BE49-F238E27FC236}">
                <a16:creationId xmlns="" xmlns:a16="http://schemas.microsoft.com/office/drawing/2014/main" id="{15A33D01-2F65-4D82-810B-B6B7C42C801A}"/>
              </a:ext>
            </a:extLst>
          </p:cNvPr>
          <p:cNvSpPr/>
          <p:nvPr/>
        </p:nvSpPr>
        <p:spPr>
          <a:xfrm>
            <a:off x="98416" y="188640"/>
            <a:ext cx="6417800"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US" sz="2400" b="1" dirty="0" smtClean="0"/>
              <a:t>DINAS </a:t>
            </a:r>
            <a:r>
              <a:rPr lang="id-ID" sz="2400" b="1" dirty="0"/>
              <a:t>PEKERJAAN UMUM DAN TATA </a:t>
            </a:r>
            <a:r>
              <a:rPr lang="id-ID" sz="2400" b="1" dirty="0" smtClean="0"/>
              <a:t>RUANG</a:t>
            </a:r>
            <a:endParaRPr lang="en-US" sz="2400" b="1" dirty="0"/>
          </a:p>
        </p:txBody>
      </p:sp>
      <p:graphicFrame>
        <p:nvGraphicFramePr>
          <p:cNvPr id="4" name="Table 3">
            <a:extLst>
              <a:ext uri="{FF2B5EF4-FFF2-40B4-BE49-F238E27FC236}">
                <a16:creationId xmlns="" xmlns:a16="http://schemas.microsoft.com/office/drawing/2014/main" id="{AAAA574C-DE62-4008-9725-3D26123267F7}"/>
              </a:ext>
            </a:extLst>
          </p:cNvPr>
          <p:cNvGraphicFramePr>
            <a:graphicFrameLocks noGrp="1"/>
          </p:cNvGraphicFramePr>
          <p:nvPr>
            <p:extLst>
              <p:ext uri="{D42A27DB-BD31-4B8C-83A1-F6EECF244321}">
                <p14:modId xmlns:p14="http://schemas.microsoft.com/office/powerpoint/2010/main" val="2495768024"/>
              </p:ext>
            </p:extLst>
          </p:nvPr>
        </p:nvGraphicFramePr>
        <p:xfrm>
          <a:off x="98417" y="620688"/>
          <a:ext cx="8928993" cy="2764465"/>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smtClean="0">
                          <a:latin typeface="+mn-lt"/>
                        </a:rPr>
                        <a:t>1</a:t>
                      </a:r>
                      <a:r>
                        <a:rPr lang="id-ID" sz="1400" dirty="0" smtClean="0">
                          <a:latin typeface="+mn-lt"/>
                        </a:rPr>
                        <a:t>4</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Rasio Ruang Terbuka Hijau per Satuan Luas Wilayah </a:t>
                      </a:r>
                      <a:r>
                        <a:rPr lang="id-ID" sz="1400" b="0" i="0" u="none" strike="noStrike" dirty="0" err="1">
                          <a:solidFill>
                            <a:srgbClr val="000000"/>
                          </a:solidFill>
                          <a:effectLst/>
                          <a:latin typeface="+mn-lt"/>
                        </a:rPr>
                        <a:t>ber</a:t>
                      </a:r>
                      <a:r>
                        <a:rPr lang="id-ID" sz="1400" b="0" i="0" u="none" strike="noStrike" dirty="0">
                          <a:solidFill>
                            <a:srgbClr val="000000"/>
                          </a:solidFill>
                          <a:effectLst/>
                          <a:latin typeface="+mn-lt"/>
                        </a:rPr>
                        <a:t> HPL/HGB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15</a:t>
                      </a:r>
                      <a:endParaRPr lang="en-US" sz="1400" dirty="0">
                        <a:latin typeface="+mn-lt"/>
                      </a:endParaRPr>
                    </a:p>
                  </a:txBody>
                  <a:tcPr/>
                </a:tc>
                <a:tc>
                  <a:txBody>
                    <a:bodyPr/>
                    <a:lstStyle/>
                    <a:p>
                      <a:pPr algn="l" fontAlgn="ctr"/>
                      <a:r>
                        <a:rPr lang="es-ES" sz="1400" b="0" i="0" u="none" strike="noStrike" dirty="0" err="1">
                          <a:solidFill>
                            <a:srgbClr val="000000"/>
                          </a:solidFill>
                          <a:effectLst/>
                          <a:latin typeface="+mn-lt"/>
                        </a:rPr>
                        <a:t>Rasio</a:t>
                      </a:r>
                      <a:r>
                        <a:rPr lang="es-ES" sz="1400" b="0" i="0" u="none" strike="noStrike" dirty="0">
                          <a:solidFill>
                            <a:srgbClr val="000000"/>
                          </a:solidFill>
                          <a:effectLst/>
                          <a:latin typeface="+mn-lt"/>
                        </a:rPr>
                        <a:t> </a:t>
                      </a:r>
                      <a:r>
                        <a:rPr lang="es-ES" sz="1400" b="0" i="0" u="none" strike="noStrike" dirty="0" err="1">
                          <a:solidFill>
                            <a:srgbClr val="000000"/>
                          </a:solidFill>
                          <a:effectLst/>
                          <a:latin typeface="+mn-lt"/>
                        </a:rPr>
                        <a:t>bangunan</a:t>
                      </a:r>
                      <a:r>
                        <a:rPr lang="es-ES" sz="1400" b="0" i="0" u="none" strike="noStrike" dirty="0">
                          <a:solidFill>
                            <a:srgbClr val="000000"/>
                          </a:solidFill>
                          <a:effectLst/>
                          <a:latin typeface="+mn-lt"/>
                        </a:rPr>
                        <a:t> </a:t>
                      </a:r>
                      <a:r>
                        <a:rPr lang="es-ES" sz="1400" b="0" i="0" u="none" strike="noStrike" dirty="0" err="1">
                          <a:solidFill>
                            <a:srgbClr val="000000"/>
                          </a:solidFill>
                          <a:effectLst/>
                          <a:latin typeface="+mn-lt"/>
                        </a:rPr>
                        <a:t>ber</a:t>
                      </a:r>
                      <a:r>
                        <a:rPr lang="es-ES" sz="1400" b="0" i="0" u="none" strike="noStrike" dirty="0">
                          <a:solidFill>
                            <a:srgbClr val="000000"/>
                          </a:solidFill>
                          <a:effectLst/>
                          <a:latin typeface="+mn-lt"/>
                        </a:rPr>
                        <a:t>- IMB  per  </a:t>
                      </a:r>
                      <a:r>
                        <a:rPr lang="es-ES" sz="1400" b="0" i="0" u="none" strike="noStrike" dirty="0" err="1">
                          <a:solidFill>
                            <a:srgbClr val="000000"/>
                          </a:solidFill>
                          <a:effectLst/>
                          <a:latin typeface="+mn-lt"/>
                        </a:rPr>
                        <a:t>satuan</a:t>
                      </a:r>
                      <a:r>
                        <a:rPr lang="es-ES" sz="1400" b="0" i="0" u="none" strike="noStrike" dirty="0">
                          <a:solidFill>
                            <a:srgbClr val="000000"/>
                          </a:solidFill>
                          <a:effectLst/>
                          <a:latin typeface="+mn-lt"/>
                        </a:rPr>
                        <a:t> </a:t>
                      </a:r>
                      <a:r>
                        <a:rPr lang="es-ES" sz="1400" b="0" i="0" u="none" strike="noStrike" dirty="0" err="1">
                          <a:solidFill>
                            <a:srgbClr val="000000"/>
                          </a:solidFill>
                          <a:effectLst/>
                          <a:latin typeface="+mn-lt"/>
                        </a:rPr>
                        <a:t>bangunan</a:t>
                      </a:r>
                      <a:r>
                        <a:rPr lang="es-ES" sz="1400" b="0" i="0" u="none" strike="noStrike" dirty="0">
                          <a:solidFill>
                            <a:srgbClr val="000000"/>
                          </a:solidFill>
                          <a:effectLst/>
                          <a:latin typeface="+mn-lt"/>
                        </a:rPr>
                        <a: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id-ID" sz="1400" dirty="0" smtClean="0">
                          <a:latin typeface="+mn-lt"/>
                        </a:rPr>
                        <a:t>16</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Ruang  publik  yang berubah peruntukannya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pPr algn="ctr"/>
                      <a:r>
                        <a:rPr lang="id-ID" sz="1400" dirty="0" smtClean="0">
                          <a:latin typeface="+mn-lt"/>
                        </a:rPr>
                        <a:t>17</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Ketaatan  terhadap RTRW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27238730"/>
                  </a:ext>
                </a:extLst>
              </a:tr>
              <a:tr h="305243">
                <a:tc>
                  <a:txBody>
                    <a:bodyPr/>
                    <a:lstStyle/>
                    <a:p>
                      <a:pPr algn="ctr"/>
                      <a:r>
                        <a:rPr lang="id-ID" sz="1400" dirty="0" smtClean="0">
                          <a:latin typeface="+mn-lt"/>
                        </a:rPr>
                        <a:t>18</a:t>
                      </a:r>
                      <a:endParaRPr lang="en-US" sz="1400" dirty="0">
                        <a:latin typeface="+mn-lt"/>
                      </a:endParaRPr>
                    </a:p>
                  </a:txBody>
                  <a:tcPr/>
                </a:tc>
                <a:tc>
                  <a:txBody>
                    <a:bodyPr/>
                    <a:lstStyle/>
                    <a:p>
                      <a:pPr algn="l" fontAlgn="ctr"/>
                      <a:r>
                        <a:rPr lang="it-IT" sz="1400" b="0" i="0" u="none" strike="noStrike" dirty="0">
                          <a:solidFill>
                            <a:srgbClr val="000000"/>
                          </a:solidFill>
                          <a:effectLst/>
                          <a:latin typeface="+mn-lt"/>
                        </a:rPr>
                        <a:t>Persentase Persentase  rumah tangga pengguna listrik</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687223753"/>
                  </a:ext>
                </a:extLst>
              </a:tr>
              <a:tr h="305243">
                <a:tc>
                  <a:txBody>
                    <a:bodyPr/>
                    <a:lstStyle/>
                    <a:p>
                      <a:pPr algn="ctr"/>
                      <a:r>
                        <a:rPr lang="id-ID" sz="1400" dirty="0" smtClean="0">
                          <a:latin typeface="+mn-lt"/>
                        </a:rPr>
                        <a:t>19</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Rasio ketersediaan daya listrik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695436603"/>
                  </a:ext>
                </a:extLst>
              </a:tr>
              <a:tr h="305243">
                <a:tc>
                  <a:txBody>
                    <a:bodyPr/>
                    <a:lstStyle/>
                    <a:p>
                      <a:pPr algn="ctr"/>
                      <a:r>
                        <a:rPr lang="id-ID" sz="1400" dirty="0" smtClean="0">
                          <a:latin typeface="+mn-lt"/>
                        </a:rPr>
                        <a:t>20</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pertambangan  tanpa ijin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bl>
          </a:graphicData>
        </a:graphic>
      </p:graphicFrame>
    </p:spTree>
    <p:extLst>
      <p:ext uri="{BB962C8B-B14F-4D97-AF65-F5344CB8AC3E}">
        <p14:creationId xmlns:p14="http://schemas.microsoft.com/office/powerpoint/2010/main" val="11407625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42BAA6D3-68F8-4E51-A91D-EBC28BC060BC}"/>
              </a:ext>
            </a:extLst>
          </p:cNvPr>
          <p:cNvSpPr/>
          <p:nvPr/>
        </p:nvSpPr>
        <p:spPr>
          <a:xfrm>
            <a:off x="70811" y="404664"/>
            <a:ext cx="8928993"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s-ES" sz="2400" b="1" dirty="0"/>
              <a:t>DINAS </a:t>
            </a:r>
            <a:r>
              <a:rPr lang="id-ID" sz="2400" b="1" dirty="0"/>
              <a:t>PERUMAHAN </a:t>
            </a:r>
            <a:r>
              <a:rPr lang="id-ID" sz="2400" b="1" dirty="0" smtClean="0"/>
              <a:t>KAWASAN PERMUKIMAN DAN PERHUBUNGAN</a:t>
            </a:r>
            <a:endParaRPr lang="en-US" sz="2400" b="1" dirty="0"/>
          </a:p>
        </p:txBody>
      </p:sp>
      <p:graphicFrame>
        <p:nvGraphicFramePr>
          <p:cNvPr id="5" name="Table 4">
            <a:extLst>
              <a:ext uri="{FF2B5EF4-FFF2-40B4-BE49-F238E27FC236}">
                <a16:creationId xmlns="" xmlns:a16="http://schemas.microsoft.com/office/drawing/2014/main" id="{8705946B-BDD3-4D5C-AC1B-6D11C372A1FA}"/>
              </a:ext>
            </a:extLst>
          </p:cNvPr>
          <p:cNvGraphicFramePr>
            <a:graphicFrameLocks noGrp="1"/>
          </p:cNvGraphicFramePr>
          <p:nvPr>
            <p:extLst>
              <p:ext uri="{D42A27DB-BD31-4B8C-83A1-F6EECF244321}">
                <p14:modId xmlns:p14="http://schemas.microsoft.com/office/powerpoint/2010/main" val="1285605044"/>
              </p:ext>
            </p:extLst>
          </p:nvPr>
        </p:nvGraphicFramePr>
        <p:xfrm>
          <a:off x="70812" y="836712"/>
          <a:ext cx="8928993" cy="4726925"/>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latin typeface="+mn-lt"/>
                        </a:rPr>
                        <a:t>1</a:t>
                      </a:r>
                    </a:p>
                  </a:txBody>
                  <a:tcPr/>
                </a:tc>
                <a:tc>
                  <a:txBody>
                    <a:bodyPr/>
                    <a:lstStyle/>
                    <a:p>
                      <a:pPr algn="l" fontAlgn="ctr"/>
                      <a:r>
                        <a:rPr lang="id-ID" sz="1400" b="0" i="0" u="none" strike="noStrike" dirty="0">
                          <a:solidFill>
                            <a:srgbClr val="000000"/>
                          </a:solidFill>
                          <a:effectLst/>
                          <a:latin typeface="+mn-lt"/>
                        </a:rPr>
                        <a:t>Persentase  rumah tinggal </a:t>
                      </a:r>
                      <a:r>
                        <a:rPr lang="id-ID" sz="1400" b="0" i="0" u="none" strike="noStrike" dirty="0" err="1">
                          <a:solidFill>
                            <a:srgbClr val="000000"/>
                          </a:solidFill>
                          <a:effectLst/>
                          <a:latin typeface="+mn-lt"/>
                        </a:rPr>
                        <a:t>bersanitasi</a:t>
                      </a:r>
                      <a:r>
                        <a:rPr lang="id-ID" sz="1400" b="0" i="0" u="none" strike="noStrike" dirty="0">
                          <a:solidFill>
                            <a:srgbClr val="000000"/>
                          </a:solidFill>
                          <a:effectLst/>
                          <a:latin typeface="+mn-lt"/>
                        </a:rPr>
                        <a: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2</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areal kawasan kumuh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5495498"/>
                  </a:ext>
                </a:extLst>
              </a:tr>
              <a:tr h="305243">
                <a:tc>
                  <a:txBody>
                    <a:bodyPr/>
                    <a:lstStyle/>
                    <a:p>
                      <a:pPr algn="ctr"/>
                      <a:r>
                        <a:rPr lang="id-ID" sz="1400" dirty="0" smtClean="0">
                          <a:latin typeface="+mn-lt"/>
                        </a:rPr>
                        <a:t>3</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Rasio rumah layak huni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4074172880"/>
                  </a:ext>
                </a:extLst>
              </a:tr>
              <a:tr h="305243">
                <a:tc>
                  <a:txBody>
                    <a:bodyPr/>
                    <a:lstStyle/>
                    <a:p>
                      <a:pPr algn="ctr"/>
                      <a:r>
                        <a:rPr lang="id-ID" sz="1400" dirty="0" smtClean="0">
                          <a:latin typeface="+mn-lt"/>
                        </a:rPr>
                        <a:t>4</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Rasio  permukiman layak huni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id-ID" sz="1400" dirty="0" smtClean="0">
                          <a:latin typeface="+mn-lt"/>
                        </a:rPr>
                        <a:t>5</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Cakupan ketersediaan rumah layak huni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pPr algn="ctr"/>
                      <a:r>
                        <a:rPr lang="id-ID" sz="1400" dirty="0" smtClean="0">
                          <a:latin typeface="+mn-lt"/>
                        </a:rPr>
                        <a:t>6</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Cakupan  layanan rumah layak huni yang terjangkau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4"/>
                  </a:ext>
                </a:extLst>
              </a:tr>
              <a:tr h="305243">
                <a:tc>
                  <a:txBody>
                    <a:bodyPr/>
                    <a:lstStyle/>
                    <a:p>
                      <a:pPr algn="ctr"/>
                      <a:r>
                        <a:rPr lang="id-ID" sz="1400" dirty="0" smtClean="0">
                          <a:latin typeface="+mn-lt"/>
                        </a:rPr>
                        <a:t>7</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Persentase pemukiman yang tertata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695674287"/>
                  </a:ext>
                </a:extLst>
              </a:tr>
              <a:tr h="305243">
                <a:tc>
                  <a:txBody>
                    <a:bodyPr/>
                    <a:lstStyle/>
                    <a:p>
                      <a:pPr algn="ctr"/>
                      <a:r>
                        <a:rPr lang="id-ID" sz="1400" dirty="0" smtClean="0">
                          <a:latin typeface="+mn-lt"/>
                        </a:rPr>
                        <a:t>8</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Persentase lingkungan pemukiman kumuh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454664868"/>
                  </a:ext>
                </a:extLst>
              </a:tr>
              <a:tr h="305243">
                <a:tc>
                  <a:txBody>
                    <a:bodyPr/>
                    <a:lstStyle/>
                    <a:p>
                      <a:pPr algn="ctr"/>
                      <a:r>
                        <a:rPr lang="id-ID" sz="1400" dirty="0" smtClean="0">
                          <a:latin typeface="+mn-lt"/>
                        </a:rPr>
                        <a:t>9</a:t>
                      </a:r>
                      <a:endParaRPr lang="en-US" sz="1400" dirty="0">
                        <a:latin typeface="+mn-lt"/>
                      </a:endParaRPr>
                    </a:p>
                  </a:txBody>
                  <a:tcPr/>
                </a:tc>
                <a:tc>
                  <a:txBody>
                    <a:bodyPr/>
                    <a:lstStyle/>
                    <a:p>
                      <a:pPr algn="just" fontAlgn="ctr"/>
                      <a:r>
                        <a:rPr lang="fi-FI" sz="1400" b="0" i="0" u="none" strike="noStrike">
                          <a:solidFill>
                            <a:srgbClr val="000000"/>
                          </a:solidFill>
                          <a:effectLst/>
                          <a:latin typeface="+mn-lt"/>
                        </a:rPr>
                        <a:t>Persentase luasan permukiman kumuh di kawasan perkotaan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22444712"/>
                  </a:ext>
                </a:extLst>
              </a:tr>
              <a:tr h="305243">
                <a:tc>
                  <a:txBody>
                    <a:bodyPr/>
                    <a:lstStyle/>
                    <a:p>
                      <a:pPr algn="ctr"/>
                      <a:r>
                        <a:rPr lang="id-ID" sz="1400" dirty="0" smtClean="0">
                          <a:latin typeface="+mn-lt"/>
                        </a:rPr>
                        <a:t>10</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Proporsi rumah tangga kumuh perkotaan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90768478"/>
                  </a:ext>
                </a:extLst>
              </a:tr>
              <a:tr h="305243">
                <a:tc>
                  <a:txBody>
                    <a:bodyPr/>
                    <a:lstStyle/>
                    <a:p>
                      <a:pPr algn="ctr"/>
                      <a:r>
                        <a:rPr lang="id-ID" sz="1400" dirty="0" smtClean="0">
                          <a:latin typeface="+mn-lt"/>
                        </a:rPr>
                        <a:t>11</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Cakupan Lingkungan Yang Sehat dan Aman yang didukung dengan PSU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632970200"/>
                  </a:ext>
                </a:extLst>
              </a:tr>
              <a:tr h="305243">
                <a:tc>
                  <a:txBody>
                    <a:bodyPr/>
                    <a:lstStyle/>
                    <a:p>
                      <a:pPr algn="ctr"/>
                      <a:r>
                        <a:rPr lang="id-ID" sz="1400" dirty="0" smtClean="0">
                          <a:latin typeface="+mn-lt"/>
                        </a:rPr>
                        <a:t>12</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luas lahan bersertifikat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144624072"/>
                  </a:ext>
                </a:extLst>
              </a:tr>
              <a:tr h="305243">
                <a:tc>
                  <a:txBody>
                    <a:bodyPr/>
                    <a:lstStyle/>
                    <a:p>
                      <a:pPr algn="ctr"/>
                      <a:r>
                        <a:rPr lang="id-ID" sz="1400" dirty="0" smtClean="0">
                          <a:latin typeface="+mn-lt"/>
                        </a:rPr>
                        <a:t>13</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Penyelesaian  kasus tanah Negara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130611596"/>
                  </a:ext>
                </a:extLst>
              </a:tr>
            </a:tbl>
          </a:graphicData>
        </a:graphic>
      </p:graphicFrame>
    </p:spTree>
    <p:extLst>
      <p:ext uri="{BB962C8B-B14F-4D97-AF65-F5344CB8AC3E}">
        <p14:creationId xmlns:p14="http://schemas.microsoft.com/office/powerpoint/2010/main" val="34637122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42BAA6D3-68F8-4E51-A91D-EBC28BC060BC}"/>
              </a:ext>
            </a:extLst>
          </p:cNvPr>
          <p:cNvSpPr/>
          <p:nvPr/>
        </p:nvSpPr>
        <p:spPr>
          <a:xfrm>
            <a:off x="70811" y="404664"/>
            <a:ext cx="8928993"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s-ES" sz="2400" b="1" dirty="0"/>
              <a:t>DINAS </a:t>
            </a:r>
            <a:r>
              <a:rPr lang="id-ID" sz="2400" b="1" dirty="0"/>
              <a:t>PERUMAHAN </a:t>
            </a:r>
            <a:r>
              <a:rPr lang="id-ID" sz="2400" b="1" dirty="0" smtClean="0"/>
              <a:t>KAWASAN PERMUKIMAN DAN PERHUBUNGAN</a:t>
            </a:r>
            <a:endParaRPr lang="en-US" sz="2400" b="1" dirty="0"/>
          </a:p>
        </p:txBody>
      </p:sp>
      <p:graphicFrame>
        <p:nvGraphicFramePr>
          <p:cNvPr id="5" name="Table 4">
            <a:extLst>
              <a:ext uri="{FF2B5EF4-FFF2-40B4-BE49-F238E27FC236}">
                <a16:creationId xmlns="" xmlns:a16="http://schemas.microsoft.com/office/drawing/2014/main" id="{8705946B-BDD3-4D5C-AC1B-6D11C372A1FA}"/>
              </a:ext>
            </a:extLst>
          </p:cNvPr>
          <p:cNvGraphicFramePr>
            <a:graphicFrameLocks noGrp="1"/>
          </p:cNvGraphicFramePr>
          <p:nvPr>
            <p:extLst>
              <p:ext uri="{D42A27DB-BD31-4B8C-83A1-F6EECF244321}">
                <p14:modId xmlns:p14="http://schemas.microsoft.com/office/powerpoint/2010/main" val="3896833448"/>
              </p:ext>
            </p:extLst>
          </p:nvPr>
        </p:nvGraphicFramePr>
        <p:xfrm>
          <a:off x="70812" y="836712"/>
          <a:ext cx="8928993" cy="3680194"/>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smtClean="0">
                          <a:latin typeface="+mn-lt"/>
                        </a:rPr>
                        <a:t>1</a:t>
                      </a:r>
                      <a:r>
                        <a:rPr lang="id-ID" sz="1400" dirty="0" smtClean="0">
                          <a:latin typeface="+mn-lt"/>
                        </a:rPr>
                        <a:t>4</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Jumlah  arus penumpang  angkutan umum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15</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Rasio ijin trayek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5495498"/>
                  </a:ext>
                </a:extLst>
              </a:tr>
              <a:tr h="305243">
                <a:tc>
                  <a:txBody>
                    <a:bodyPr/>
                    <a:lstStyle/>
                    <a:p>
                      <a:pPr algn="ctr"/>
                      <a:r>
                        <a:rPr lang="id-ID" sz="1400" dirty="0" smtClean="0">
                          <a:latin typeface="+mn-lt"/>
                        </a:rPr>
                        <a:t>16</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Jumlah uji kir angkutan umum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4074172880"/>
                  </a:ext>
                </a:extLst>
              </a:tr>
              <a:tr h="305243">
                <a:tc>
                  <a:txBody>
                    <a:bodyPr/>
                    <a:lstStyle/>
                    <a:p>
                      <a:pPr algn="ctr"/>
                      <a:r>
                        <a:rPr lang="id-ID" sz="1400" dirty="0" smtClean="0">
                          <a:latin typeface="+mn-lt"/>
                        </a:rPr>
                        <a:t>17</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Jumlah  Pelabuhan Laut/Udara/Terminal Bis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id-ID" sz="1400" dirty="0" smtClean="0">
                          <a:latin typeface="+mn-lt"/>
                        </a:rPr>
                        <a:t>18</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layanan angkutan darat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pPr algn="ctr"/>
                      <a:r>
                        <a:rPr lang="id-ID" sz="1400" dirty="0" smtClean="0">
                          <a:latin typeface="+mn-lt"/>
                        </a:rPr>
                        <a:t>19</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Persentase kepemilikan KIR angkutan umum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4"/>
                  </a:ext>
                </a:extLst>
              </a:tr>
              <a:tr h="305243">
                <a:tc>
                  <a:txBody>
                    <a:bodyPr/>
                    <a:lstStyle/>
                    <a:p>
                      <a:pPr algn="ctr"/>
                      <a:r>
                        <a:rPr lang="id-ID" sz="1400" dirty="0" smtClean="0">
                          <a:latin typeface="+mn-lt"/>
                        </a:rPr>
                        <a:t>20</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Pemasangan  Ramburambu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695674287"/>
                  </a:ext>
                </a:extLst>
              </a:tr>
              <a:tr h="305243">
                <a:tc>
                  <a:txBody>
                    <a:bodyPr/>
                    <a:lstStyle/>
                    <a:p>
                      <a:pPr algn="ctr"/>
                      <a:r>
                        <a:rPr lang="id-ID" sz="1400" dirty="0" smtClean="0">
                          <a:latin typeface="+mn-lt"/>
                        </a:rPr>
                        <a:t>21</a:t>
                      </a:r>
                      <a:endParaRPr lang="en-US" sz="1400" dirty="0">
                        <a:latin typeface="+mn-lt"/>
                      </a:endParaRPr>
                    </a:p>
                  </a:txBody>
                  <a:tcPr/>
                </a:tc>
                <a:tc>
                  <a:txBody>
                    <a:bodyPr/>
                    <a:lstStyle/>
                    <a:p>
                      <a:pPr algn="just" fontAlgn="ctr"/>
                      <a:r>
                        <a:rPr lang="fi-FI" sz="1400" b="0" i="0" u="none" strike="noStrike" dirty="0">
                          <a:solidFill>
                            <a:srgbClr val="000000"/>
                          </a:solidFill>
                          <a:effectLst/>
                          <a:latin typeface="+mn-lt"/>
                        </a:rPr>
                        <a:t>Rasio panjang jalan per jumlah kendaraan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454664868"/>
                  </a:ext>
                </a:extLst>
              </a:tr>
              <a:tr h="305243">
                <a:tc>
                  <a:txBody>
                    <a:bodyPr/>
                    <a:lstStyle/>
                    <a:p>
                      <a:pPr algn="ctr"/>
                      <a:r>
                        <a:rPr lang="id-ID" sz="1400" dirty="0" smtClean="0">
                          <a:latin typeface="+mn-lt"/>
                        </a:rPr>
                        <a:t>22</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Jumlah orang/ barang yang terangkut angkutan umum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22444712"/>
                  </a:ext>
                </a:extLst>
              </a:tr>
              <a:tr h="305243">
                <a:tc>
                  <a:txBody>
                    <a:bodyPr/>
                    <a:lstStyle/>
                    <a:p>
                      <a:pPr algn="ctr"/>
                      <a:r>
                        <a:rPr lang="id-ID" sz="1400" dirty="0" smtClean="0">
                          <a:latin typeface="+mn-lt"/>
                        </a:rPr>
                        <a:t>23</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Jumlah  orang/barang melalui dermaga/bandara/ terminal per tahun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90768478"/>
                  </a:ext>
                </a:extLst>
              </a:tr>
            </a:tbl>
          </a:graphicData>
        </a:graphic>
      </p:graphicFrame>
    </p:spTree>
    <p:extLst>
      <p:ext uri="{BB962C8B-B14F-4D97-AF65-F5344CB8AC3E}">
        <p14:creationId xmlns:p14="http://schemas.microsoft.com/office/powerpoint/2010/main" val="5449568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0E949E86-17CF-403F-85B8-AE3BE00EA753}"/>
              </a:ext>
            </a:extLst>
          </p:cNvPr>
          <p:cNvSpPr/>
          <p:nvPr/>
        </p:nvSpPr>
        <p:spPr>
          <a:xfrm>
            <a:off x="70813" y="116632"/>
            <a:ext cx="4429179"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GB" sz="2400" b="1" dirty="0"/>
              <a:t>SATUAN POLISI PAMONG PRAJA</a:t>
            </a:r>
            <a:endParaRPr lang="en-US" sz="2400" b="1" dirty="0"/>
          </a:p>
        </p:txBody>
      </p:sp>
      <p:graphicFrame>
        <p:nvGraphicFramePr>
          <p:cNvPr id="5" name="Table 4">
            <a:extLst>
              <a:ext uri="{FF2B5EF4-FFF2-40B4-BE49-F238E27FC236}">
                <a16:creationId xmlns="" xmlns:a16="http://schemas.microsoft.com/office/drawing/2014/main" id="{C029EB1E-CA04-41A0-8805-54EA0CB5CB3E}"/>
              </a:ext>
            </a:extLst>
          </p:cNvPr>
          <p:cNvGraphicFramePr>
            <a:graphicFrameLocks noGrp="1"/>
          </p:cNvGraphicFramePr>
          <p:nvPr>
            <p:extLst>
              <p:ext uri="{D42A27DB-BD31-4B8C-83A1-F6EECF244321}">
                <p14:modId xmlns:p14="http://schemas.microsoft.com/office/powerpoint/2010/main" val="1895395263"/>
              </p:ext>
            </p:extLst>
          </p:nvPr>
        </p:nvGraphicFramePr>
        <p:xfrm>
          <a:off x="78905" y="583617"/>
          <a:ext cx="8928993" cy="671003"/>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latin typeface="+mn-lt"/>
                        </a:rPr>
                        <a:t>1</a:t>
                      </a:r>
                    </a:p>
                  </a:txBody>
                  <a:tcPr/>
                </a:tc>
                <a:tc>
                  <a:txBody>
                    <a:bodyPr/>
                    <a:lstStyle/>
                    <a:p>
                      <a:pPr algn="l" fontAlgn="ctr"/>
                      <a:r>
                        <a:rPr lang="id-ID" sz="1400" b="0" i="0" u="none" strike="noStrike">
                          <a:solidFill>
                            <a:srgbClr val="000000"/>
                          </a:solidFill>
                          <a:effectLst/>
                          <a:latin typeface="+mn-lt"/>
                        </a:rPr>
                        <a:t>Persentase  Penegakan PERDA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bl>
          </a:graphicData>
        </a:graphic>
      </p:graphicFrame>
      <p:sp>
        <p:nvSpPr>
          <p:cNvPr id="6" name="Rounded Rectangle 2">
            <a:extLst>
              <a:ext uri="{FF2B5EF4-FFF2-40B4-BE49-F238E27FC236}">
                <a16:creationId xmlns="" xmlns:a16="http://schemas.microsoft.com/office/drawing/2014/main" id="{3F90FD15-94A0-4E18-901D-3F3A130BD722}"/>
              </a:ext>
            </a:extLst>
          </p:cNvPr>
          <p:cNvSpPr/>
          <p:nvPr/>
        </p:nvSpPr>
        <p:spPr>
          <a:xfrm>
            <a:off x="27403" y="1449847"/>
            <a:ext cx="5840741"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b="1" dirty="0" smtClean="0"/>
              <a:t>KANTOR KESATUAN </a:t>
            </a:r>
            <a:r>
              <a:rPr lang="id-ID" sz="2400" b="1" dirty="0"/>
              <a:t>BANGSA DAN POLITIK</a:t>
            </a:r>
            <a:endParaRPr lang="en-US" sz="2400" b="1" dirty="0"/>
          </a:p>
        </p:txBody>
      </p:sp>
      <p:graphicFrame>
        <p:nvGraphicFramePr>
          <p:cNvPr id="7" name="Table 6">
            <a:extLst>
              <a:ext uri="{FF2B5EF4-FFF2-40B4-BE49-F238E27FC236}">
                <a16:creationId xmlns="" xmlns:a16="http://schemas.microsoft.com/office/drawing/2014/main" id="{6D9E67E0-3C0C-49DD-8AB5-E5D764FD826A}"/>
              </a:ext>
            </a:extLst>
          </p:cNvPr>
          <p:cNvGraphicFramePr>
            <a:graphicFrameLocks noGrp="1"/>
          </p:cNvGraphicFramePr>
          <p:nvPr>
            <p:extLst>
              <p:ext uri="{D42A27DB-BD31-4B8C-83A1-F6EECF244321}">
                <p14:modId xmlns:p14="http://schemas.microsoft.com/office/powerpoint/2010/main" val="2997861934"/>
              </p:ext>
            </p:extLst>
          </p:nvPr>
        </p:nvGraphicFramePr>
        <p:xfrm>
          <a:off x="35495" y="1916832"/>
          <a:ext cx="8928993" cy="3677093"/>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t>1</a:t>
                      </a:r>
                    </a:p>
                  </a:txBody>
                  <a:tcPr/>
                </a:tc>
                <a:tc>
                  <a:txBody>
                    <a:bodyPr/>
                    <a:lstStyle/>
                    <a:p>
                      <a:pPr marL="0" indent="0">
                        <a:spcBef>
                          <a:spcPts val="480"/>
                        </a:spcBef>
                        <a:spcAft>
                          <a:spcPts val="480"/>
                        </a:spcAft>
                        <a:buFont typeface="Arial" pitchFamily="34" charset="0"/>
                        <a:buNone/>
                      </a:pPr>
                      <a:r>
                        <a:rPr lang="en-US" sz="1400" dirty="0" err="1">
                          <a:solidFill>
                            <a:srgbClr val="000000"/>
                          </a:solidFill>
                          <a:effectLst/>
                          <a:latin typeface="+mn-lt"/>
                          <a:ea typeface="Malgun Gothic"/>
                          <a:cs typeface="Bookman Old Style"/>
                        </a:rPr>
                        <a:t>Kondusivitas</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daerah</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provinsi</a:t>
                      </a:r>
                      <a:r>
                        <a:rPr lang="en-US" sz="1400" dirty="0">
                          <a:solidFill>
                            <a:srgbClr val="000000"/>
                          </a:solidFill>
                          <a:effectLst/>
                          <a:latin typeface="+mn-lt"/>
                          <a:ea typeface="Malgun Gothic"/>
                          <a:cs typeface="Bookman Old Style"/>
                        </a:rPr>
                        <a:t> </a:t>
                      </a:r>
                      <a:r>
                        <a:rPr lang="fi-FI" sz="1400" dirty="0">
                          <a:solidFill>
                            <a:srgbClr val="000000"/>
                          </a:solidFill>
                          <a:effectLst/>
                          <a:latin typeface="+mn-lt"/>
                          <a:ea typeface="Malgun Gothic"/>
                          <a:cs typeface="Bookman Old Style"/>
                        </a:rPr>
                        <a:t>an kabupaten/kota di Jawa Tengah</a:t>
                      </a:r>
                      <a:endParaRPr lang="en-US" sz="1400" dirty="0">
                        <a:solidFill>
                          <a:srgbClr val="000000"/>
                        </a:solidFill>
                        <a:effectLst/>
                        <a:latin typeface="+mn-lt"/>
                        <a:ea typeface="Malgun Gothic"/>
                        <a:cs typeface="Bookman Old Style"/>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789890401"/>
                  </a:ext>
                </a:extLst>
              </a:tr>
              <a:tr h="305243">
                <a:tc>
                  <a:txBody>
                    <a:bodyPr/>
                    <a:lstStyle/>
                    <a:p>
                      <a:pPr algn="ctr"/>
                      <a:r>
                        <a:rPr lang="en-US" sz="1400" dirty="0"/>
                        <a:t>2</a:t>
                      </a:r>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r>
                        <a:rPr lang="en-US" sz="1400" dirty="0" err="1">
                          <a:effectLst/>
                        </a:rPr>
                        <a:t>Kegiatan</a:t>
                      </a:r>
                      <a:r>
                        <a:rPr lang="en-US" sz="1400" dirty="0">
                          <a:effectLst/>
                        </a:rPr>
                        <a:t> </a:t>
                      </a:r>
                      <a:r>
                        <a:rPr lang="en-US" sz="1400" dirty="0" err="1">
                          <a:effectLst/>
                        </a:rPr>
                        <a:t>pembinaan</a:t>
                      </a:r>
                      <a:r>
                        <a:rPr lang="en-US" sz="1400" dirty="0">
                          <a:effectLst/>
                        </a:rPr>
                        <a:t> </a:t>
                      </a:r>
                      <a:r>
                        <a:rPr lang="en-US" sz="1400" dirty="0" err="1">
                          <a:effectLst/>
                        </a:rPr>
                        <a:t>terhadap</a:t>
                      </a:r>
                      <a:r>
                        <a:rPr lang="en-US" sz="1400" dirty="0">
                          <a:effectLst/>
                        </a:rPr>
                        <a:t> LSM, </a:t>
                      </a:r>
                      <a:r>
                        <a:rPr lang="en-US" sz="1400" dirty="0" err="1">
                          <a:effectLst/>
                        </a:rPr>
                        <a:t>Ormas</a:t>
                      </a:r>
                      <a:r>
                        <a:rPr lang="en-US" sz="1400" dirty="0">
                          <a:effectLst/>
                        </a:rPr>
                        <a:t> </a:t>
                      </a:r>
                      <a:r>
                        <a:rPr lang="en-US" sz="1400" dirty="0" err="1">
                          <a:effectLst/>
                        </a:rPr>
                        <a:t>dan</a:t>
                      </a:r>
                      <a:r>
                        <a:rPr lang="en-US" sz="1400" dirty="0">
                          <a:effectLst/>
                        </a:rPr>
                        <a:t> OKP</a:t>
                      </a:r>
                      <a:endParaRPr lang="en-US" sz="1400" dirty="0">
                        <a:effectLst/>
                        <a:latin typeface="Times New Roman"/>
                        <a:ea typeface="Times New Roman"/>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746616145"/>
                  </a:ext>
                </a:extLst>
              </a:tr>
              <a:tr h="305243">
                <a:tc>
                  <a:txBody>
                    <a:bodyPr/>
                    <a:lstStyle/>
                    <a:p>
                      <a:pPr algn="ctr"/>
                      <a:r>
                        <a:rPr lang="en-US" sz="1400" dirty="0"/>
                        <a:t>3</a:t>
                      </a:r>
                    </a:p>
                  </a:txBody>
                  <a:tcPr/>
                </a:tc>
                <a:tc>
                  <a:txBody>
                    <a:bodyPr/>
                    <a:lstStyle/>
                    <a:p>
                      <a:pPr marL="0" indent="0">
                        <a:spcBef>
                          <a:spcPts val="480"/>
                        </a:spcBef>
                        <a:spcAft>
                          <a:spcPts val="480"/>
                        </a:spcAft>
                        <a:buFont typeface="Arial" pitchFamily="34" charset="0"/>
                        <a:buNone/>
                      </a:pPr>
                      <a:r>
                        <a:rPr lang="en-US" sz="1400" dirty="0" err="1">
                          <a:solidFill>
                            <a:srgbClr val="000000"/>
                          </a:solidFill>
                          <a:effectLst/>
                          <a:latin typeface="+mn-lt"/>
                          <a:ea typeface="Malgun Gothic"/>
                          <a:cs typeface="Bookman Old Style"/>
                        </a:rPr>
                        <a:t>Persentase</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Penggunaan</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hak</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pilih</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Pemilu</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Legislatif</a:t>
                      </a:r>
                      <a:endParaRPr lang="en-US" sz="1400" dirty="0">
                        <a:solidFill>
                          <a:srgbClr val="000000"/>
                        </a:solidFill>
                        <a:effectLst/>
                        <a:latin typeface="+mn-lt"/>
                        <a:ea typeface="Malgun Gothic"/>
                        <a:cs typeface="Bookman Old Style"/>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2062148784"/>
                  </a:ext>
                </a:extLst>
              </a:tr>
              <a:tr h="305243">
                <a:tc>
                  <a:txBody>
                    <a:bodyPr/>
                    <a:lstStyle/>
                    <a:p>
                      <a:pPr algn="ctr"/>
                      <a:r>
                        <a:rPr lang="en-US" sz="1400" dirty="0"/>
                        <a:t>4</a:t>
                      </a:r>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r>
                        <a:rPr lang="en-US" sz="1400" dirty="0" err="1">
                          <a:solidFill>
                            <a:srgbClr val="000000"/>
                          </a:solidFill>
                          <a:effectLst/>
                          <a:latin typeface="+mn-lt"/>
                          <a:ea typeface="Malgun Gothic"/>
                          <a:cs typeface="Bookman Old Style"/>
                        </a:rPr>
                        <a:t>Persentase</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Penggunaan</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hak</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pilih</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Pemilu</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Presiden</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dan</a:t>
                      </a:r>
                      <a:r>
                        <a:rPr lang="en-US" sz="1400" dirty="0">
                          <a:solidFill>
                            <a:srgbClr val="000000"/>
                          </a:solidFill>
                          <a:effectLst/>
                          <a:latin typeface="+mn-lt"/>
                          <a:ea typeface="Malgun Gothic"/>
                          <a:cs typeface="Bookman Old Style"/>
                        </a:rPr>
                        <a:t> Wakil </a:t>
                      </a:r>
                      <a:r>
                        <a:rPr lang="en-US" sz="1400" dirty="0" err="1">
                          <a:solidFill>
                            <a:srgbClr val="000000"/>
                          </a:solidFill>
                          <a:effectLst/>
                          <a:latin typeface="+mn-lt"/>
                          <a:ea typeface="Malgun Gothic"/>
                          <a:cs typeface="Bookman Old Style"/>
                        </a:rPr>
                        <a:t>Presiden</a:t>
                      </a:r>
                      <a:endParaRPr lang="en-US" sz="1400" dirty="0">
                        <a:solidFill>
                          <a:srgbClr val="000000"/>
                        </a:solidFill>
                        <a:effectLst/>
                        <a:latin typeface="+mn-lt"/>
                        <a:ea typeface="Malgun Gothic"/>
                        <a:cs typeface="Bookman Old Style"/>
                      </a:endParaRP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0014"/>
                  </a:ext>
                </a:extLst>
              </a:tr>
              <a:tr h="305243">
                <a:tc>
                  <a:txBody>
                    <a:bodyPr/>
                    <a:lstStyle/>
                    <a:p>
                      <a:pPr algn="ctr"/>
                      <a:r>
                        <a:rPr lang="en-US" sz="1400" dirty="0"/>
                        <a:t>5</a:t>
                      </a:r>
                    </a:p>
                  </a:txBody>
                  <a:tcPr/>
                </a:tc>
                <a:tc>
                  <a:txBody>
                    <a:bodyPr/>
                    <a:lstStyle/>
                    <a:p>
                      <a:pPr marL="0" marR="0" lvl="0" indent="0" algn="l" defTabSz="914400" rtl="0" eaLnBrk="1" fontAlgn="auto" latinLnBrk="0" hangingPunct="1">
                        <a:lnSpc>
                          <a:spcPct val="100000"/>
                        </a:lnSpc>
                        <a:spcBef>
                          <a:spcPts val="480"/>
                        </a:spcBef>
                        <a:spcAft>
                          <a:spcPts val="480"/>
                        </a:spcAft>
                        <a:buClrTx/>
                        <a:buSzTx/>
                        <a:buFont typeface="Arial" pitchFamily="34" charset="0"/>
                        <a:buNone/>
                        <a:tabLst/>
                        <a:defRPr/>
                      </a:pPr>
                      <a:r>
                        <a:rPr lang="en-US" sz="1400" dirty="0" err="1">
                          <a:solidFill>
                            <a:srgbClr val="000000"/>
                          </a:solidFill>
                          <a:effectLst/>
                          <a:latin typeface="+mn-lt"/>
                          <a:ea typeface="Malgun Gothic"/>
                          <a:cs typeface="Bookman Old Style"/>
                        </a:rPr>
                        <a:t>Persentase</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Penggunaan</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hak</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pilih</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Pemilu</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Kepala</a:t>
                      </a:r>
                      <a:r>
                        <a:rPr lang="en-US" sz="1400" dirty="0">
                          <a:solidFill>
                            <a:srgbClr val="000000"/>
                          </a:solidFill>
                          <a:effectLst/>
                          <a:latin typeface="+mn-lt"/>
                          <a:ea typeface="Malgun Gothic"/>
                          <a:cs typeface="Bookman Old Style"/>
                        </a:rPr>
                        <a:t> Daerah</a:t>
                      </a: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2612752225"/>
                  </a:ext>
                </a:extLst>
              </a:tr>
              <a:tr h="305243">
                <a:tc>
                  <a:txBody>
                    <a:bodyPr/>
                    <a:lstStyle/>
                    <a:p>
                      <a:pPr algn="ctr"/>
                      <a:r>
                        <a:rPr lang="en-US" sz="1400" dirty="0"/>
                        <a:t>6</a:t>
                      </a:r>
                    </a:p>
                  </a:txBody>
                  <a:tcPr/>
                </a:tc>
                <a:tc>
                  <a:txBody>
                    <a:bodyPr/>
                    <a:lstStyle/>
                    <a:p>
                      <a:pPr marL="0" indent="0">
                        <a:spcBef>
                          <a:spcPts val="480"/>
                        </a:spcBef>
                        <a:spcAft>
                          <a:spcPts val="480"/>
                        </a:spcAft>
                        <a:buFont typeface="Arial" pitchFamily="34" charset="0"/>
                        <a:buNone/>
                      </a:pPr>
                      <a:r>
                        <a:rPr lang="en-US" sz="1400" dirty="0" err="1">
                          <a:solidFill>
                            <a:srgbClr val="000000"/>
                          </a:solidFill>
                          <a:effectLst/>
                          <a:latin typeface="+mn-lt"/>
                          <a:ea typeface="Malgun Gothic"/>
                          <a:cs typeface="Bookman Old Style"/>
                        </a:rPr>
                        <a:t>Indeks</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Demokrasi</a:t>
                      </a:r>
                      <a:r>
                        <a:rPr lang="en-US" sz="1400" dirty="0">
                          <a:solidFill>
                            <a:srgbClr val="000000"/>
                          </a:solidFill>
                          <a:effectLst/>
                          <a:latin typeface="+mn-lt"/>
                          <a:ea typeface="Malgun Gothic"/>
                          <a:cs typeface="Bookman Old Style"/>
                        </a:rPr>
                        <a:t> Indonesia di </a:t>
                      </a:r>
                      <a:r>
                        <a:rPr lang="en-US" sz="1400" dirty="0" err="1">
                          <a:solidFill>
                            <a:srgbClr val="000000"/>
                          </a:solidFill>
                          <a:effectLst/>
                          <a:latin typeface="+mn-lt"/>
                          <a:ea typeface="Malgun Gothic"/>
                          <a:cs typeface="Bookman Old Style"/>
                        </a:rPr>
                        <a:t>Jawa</a:t>
                      </a:r>
                      <a:r>
                        <a:rPr lang="en-US" sz="1400" dirty="0">
                          <a:solidFill>
                            <a:srgbClr val="000000"/>
                          </a:solidFill>
                          <a:effectLst/>
                          <a:latin typeface="+mn-lt"/>
                          <a:ea typeface="Malgun Gothic"/>
                          <a:cs typeface="Bookman Old Style"/>
                        </a:rPr>
                        <a:t> Tengah</a:t>
                      </a:r>
                    </a:p>
                  </a:txBody>
                  <a:tcPr marL="63896" marR="63896" marT="0"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3801966775"/>
                  </a:ext>
                </a:extLst>
              </a:tr>
              <a:tr h="305243">
                <a:tc>
                  <a:txBody>
                    <a:bodyPr/>
                    <a:lstStyle/>
                    <a:p>
                      <a:pPr algn="ctr"/>
                      <a:r>
                        <a:rPr lang="id-ID" sz="1400" dirty="0" smtClean="0"/>
                        <a:t>7</a:t>
                      </a:r>
                      <a:endParaRPr lang="en-US" sz="1400" dirty="0"/>
                    </a:p>
                  </a:txBody>
                  <a:tcPr/>
                </a:tc>
                <a:tc>
                  <a:txBody>
                    <a:bodyPr/>
                    <a:lstStyle/>
                    <a:p>
                      <a:pPr algn="l" fontAlgn="ctr"/>
                      <a:r>
                        <a:rPr lang="id-ID" sz="1400" b="0" i="0" u="none" strike="noStrike" dirty="0">
                          <a:solidFill>
                            <a:srgbClr val="000000"/>
                          </a:solidFill>
                          <a:effectLst/>
                          <a:latin typeface="+mn-lt"/>
                        </a:rPr>
                        <a:t>Cakupan petugas  Perlindungan Masyarakat  (</a:t>
                      </a:r>
                      <a:r>
                        <a:rPr lang="id-ID" sz="1400" b="0" i="0" u="none" strike="noStrike" dirty="0" err="1">
                          <a:solidFill>
                            <a:srgbClr val="000000"/>
                          </a:solidFill>
                          <a:effectLst/>
                          <a:latin typeface="+mn-lt"/>
                        </a:rPr>
                        <a:t>Linmas</a:t>
                      </a:r>
                      <a:r>
                        <a:rPr lang="id-ID" sz="1400" b="0" i="0" u="none" strike="noStrike" dirty="0">
                          <a:solidFill>
                            <a:srgbClr val="000000"/>
                          </a:solidFill>
                          <a:effectLst/>
                          <a:latin typeface="+mn-lt"/>
                        </a:rPr>
                        <a:t>) </a:t>
                      </a:r>
                    </a:p>
                  </a:txBody>
                  <a:tcPr marL="9525" marR="9525" marT="9525"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975025139"/>
                  </a:ext>
                </a:extLst>
              </a:tr>
              <a:tr h="305243">
                <a:tc>
                  <a:txBody>
                    <a:bodyPr/>
                    <a:lstStyle/>
                    <a:p>
                      <a:pPr algn="ctr"/>
                      <a:r>
                        <a:rPr lang="id-ID" sz="1400" dirty="0" smtClean="0"/>
                        <a:t>8</a:t>
                      </a:r>
                      <a:endParaRPr lang="en-US" sz="1400" dirty="0"/>
                    </a:p>
                  </a:txBody>
                  <a:tcPr/>
                </a:tc>
                <a:tc>
                  <a:txBody>
                    <a:bodyPr/>
                    <a:lstStyle/>
                    <a:p>
                      <a:pPr algn="just" fontAlgn="ctr"/>
                      <a:r>
                        <a:rPr lang="da-DK" sz="1400" b="0" i="0" u="none" strike="noStrike" dirty="0">
                          <a:solidFill>
                            <a:srgbClr val="000000"/>
                          </a:solidFill>
                          <a:effectLst/>
                          <a:latin typeface="+mn-lt"/>
                        </a:rPr>
                        <a:t>Tingkat penyelesaian pelanggaran K3 (ketertiban, ketentraman, keindahan)</a:t>
                      </a:r>
                    </a:p>
                  </a:txBody>
                  <a:tcPr marL="9525" marR="9525" marT="9525"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708509915"/>
                  </a:ext>
                </a:extLst>
              </a:tr>
            </a:tbl>
          </a:graphicData>
        </a:graphic>
      </p:graphicFrame>
    </p:spTree>
    <p:extLst>
      <p:ext uri="{BB962C8B-B14F-4D97-AF65-F5344CB8AC3E}">
        <p14:creationId xmlns:p14="http://schemas.microsoft.com/office/powerpoint/2010/main" val="28320312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0609" y="132703"/>
            <a:ext cx="7711751"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AU" sz="2400" b="1" dirty="0"/>
              <a:t>DINAS </a:t>
            </a:r>
            <a:r>
              <a:rPr lang="en-AU" sz="2400" b="1" dirty="0" smtClean="0"/>
              <a:t>SOSIAL</a:t>
            </a:r>
            <a:r>
              <a:rPr lang="id-ID" sz="2400" b="1" dirty="0" smtClean="0"/>
              <a:t> PEMBERDAYAAN MASYARAKAT DAN DESA</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4175874687"/>
              </p:ext>
            </p:extLst>
          </p:nvPr>
        </p:nvGraphicFramePr>
        <p:xfrm>
          <a:off x="108701" y="599688"/>
          <a:ext cx="8928993" cy="5004878"/>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latin typeface="+mn-lt"/>
                        </a:rPr>
                        <a:t>1</a:t>
                      </a:r>
                    </a:p>
                  </a:txBody>
                  <a:tcPr/>
                </a:tc>
                <a:tc>
                  <a:txBody>
                    <a:bodyPr/>
                    <a:lstStyle/>
                    <a:p>
                      <a:pPr algn="l" fontAlgn="ctr"/>
                      <a:r>
                        <a:rPr lang="id-ID" sz="1400" b="0" i="0" u="none" strike="noStrike" dirty="0">
                          <a:solidFill>
                            <a:srgbClr val="000000"/>
                          </a:solidFill>
                          <a:effectLst/>
                          <a:latin typeface="+mn-lt"/>
                        </a:rPr>
                        <a:t>Persentase PMKS yang memperoleh bantuan sosial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en-US" sz="1400" dirty="0">
                          <a:latin typeface="+mn-lt"/>
                        </a:rPr>
                        <a:t>2</a:t>
                      </a:r>
                    </a:p>
                  </a:txBody>
                  <a:tcPr/>
                </a:tc>
                <a:tc>
                  <a:txBody>
                    <a:bodyPr/>
                    <a:lstStyle/>
                    <a:p>
                      <a:pPr algn="l" fontAlgn="ctr"/>
                      <a:r>
                        <a:rPr lang="id-ID" sz="1400" b="0" i="0" u="none" strike="noStrike" dirty="0">
                          <a:solidFill>
                            <a:srgbClr val="000000"/>
                          </a:solidFill>
                          <a:effectLst/>
                          <a:latin typeface="+mn-lt"/>
                        </a:rPr>
                        <a:t>Persentase PMKS yang tertangani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en-US" sz="1400" dirty="0">
                          <a:latin typeface="+mn-lt"/>
                        </a:rPr>
                        <a:t>3</a:t>
                      </a:r>
                    </a:p>
                  </a:txBody>
                  <a:tcPr/>
                </a:tc>
                <a:tc>
                  <a:txBody>
                    <a:bodyPr/>
                    <a:lstStyle/>
                    <a:p>
                      <a:pPr algn="l" fontAlgn="ctr"/>
                      <a:r>
                        <a:rPr lang="id-ID" sz="1400" b="0" i="0" u="none" strike="noStrike" dirty="0">
                          <a:solidFill>
                            <a:srgbClr val="000000"/>
                          </a:solidFill>
                          <a:effectLst/>
                          <a:latin typeface="+mn-lt"/>
                        </a:rPr>
                        <a:t>Persentase PMKS skala yang memperoleh bantuan sosial untuk pemenuhan kebutuhan dasar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pPr algn="ctr"/>
                      <a:r>
                        <a:rPr lang="en-US" sz="1400" dirty="0">
                          <a:latin typeface="+mn-lt"/>
                        </a:rPr>
                        <a:t>4</a:t>
                      </a:r>
                    </a:p>
                  </a:txBody>
                  <a:tcPr/>
                </a:tc>
                <a:tc>
                  <a:txBody>
                    <a:bodyPr/>
                    <a:lstStyle/>
                    <a:p>
                      <a:pPr algn="l" fontAlgn="ctr"/>
                      <a:r>
                        <a:rPr lang="id-ID" sz="1400" b="0" i="0" u="none" strike="noStrike" dirty="0">
                          <a:solidFill>
                            <a:srgbClr val="000000"/>
                          </a:solidFill>
                          <a:effectLst/>
                          <a:latin typeface="+mn-lt"/>
                        </a:rPr>
                        <a:t>Persentase panti sosial yang menerima program pemberdayaan sosial melalui kelompok usaha bersama (KUBE) atau kelompok sosial ekonomi sejenis lainnya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4"/>
                  </a:ext>
                </a:extLst>
              </a:tr>
              <a:tr h="305243">
                <a:tc>
                  <a:txBody>
                    <a:bodyPr/>
                    <a:lstStyle/>
                    <a:p>
                      <a:pPr algn="ctr"/>
                      <a:r>
                        <a:rPr lang="en-US" sz="1400" dirty="0">
                          <a:latin typeface="+mn-lt"/>
                        </a:rPr>
                        <a:t>5</a:t>
                      </a:r>
                    </a:p>
                  </a:txBody>
                  <a:tcPr/>
                </a:tc>
                <a:tc>
                  <a:txBody>
                    <a:bodyPr/>
                    <a:lstStyle/>
                    <a:p>
                      <a:pPr algn="l" fontAlgn="ctr"/>
                      <a:r>
                        <a:rPr lang="id-ID" sz="1400" b="0" i="0" u="none" strike="noStrike" dirty="0">
                          <a:solidFill>
                            <a:srgbClr val="000000"/>
                          </a:solidFill>
                          <a:effectLst/>
                          <a:latin typeface="+mn-lt"/>
                        </a:rPr>
                        <a:t>Persentase panti sosial yang menyediakan sarana prasarana pelayanan kesehatan sosial</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612752225"/>
                  </a:ext>
                </a:extLst>
              </a:tr>
              <a:tr h="305243">
                <a:tc>
                  <a:txBody>
                    <a:bodyPr/>
                    <a:lstStyle/>
                    <a:p>
                      <a:pPr algn="ctr"/>
                      <a:r>
                        <a:rPr lang="en-US" sz="1400" dirty="0">
                          <a:latin typeface="+mn-lt"/>
                        </a:rPr>
                        <a:t>6</a:t>
                      </a:r>
                    </a:p>
                  </a:txBody>
                  <a:tcPr/>
                </a:tc>
                <a:tc>
                  <a:txBody>
                    <a:bodyPr/>
                    <a:lstStyle/>
                    <a:p>
                      <a:pPr algn="l" fontAlgn="ctr"/>
                      <a:r>
                        <a:rPr lang="id-ID" sz="1400" b="0" i="0" u="none" strike="noStrike" dirty="0">
                          <a:solidFill>
                            <a:srgbClr val="000000"/>
                          </a:solidFill>
                          <a:effectLst/>
                          <a:latin typeface="+mn-lt"/>
                        </a:rPr>
                        <a:t>Persentase wahana kesejahteraan sosial berbasis masyarakat (WKBSM) yang menyediakan sarana prasarana pelayanan kesejahteraan sosial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801966775"/>
                  </a:ext>
                </a:extLst>
              </a:tr>
              <a:tr h="305243">
                <a:tc>
                  <a:txBody>
                    <a:bodyPr/>
                    <a:lstStyle/>
                    <a:p>
                      <a:pPr algn="ctr"/>
                      <a:r>
                        <a:rPr lang="en-US" sz="1400" dirty="0">
                          <a:latin typeface="+mn-lt"/>
                        </a:rPr>
                        <a:t>7</a:t>
                      </a:r>
                    </a:p>
                  </a:txBody>
                  <a:tcPr/>
                </a:tc>
                <a:tc>
                  <a:txBody>
                    <a:bodyPr/>
                    <a:lstStyle/>
                    <a:p>
                      <a:pPr algn="l" fontAlgn="ctr"/>
                      <a:r>
                        <a:rPr lang="id-ID" sz="1400" b="0" i="0" u="none" strike="noStrike" dirty="0">
                          <a:solidFill>
                            <a:srgbClr val="000000"/>
                          </a:solidFill>
                          <a:effectLst/>
                          <a:latin typeface="+mn-lt"/>
                        </a:rPr>
                        <a:t>Persentase penyandang cacat fisik dan mental, serta lanjut usia tidak potensial yang telah menerima jaminan sosial</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979673630"/>
                  </a:ext>
                </a:extLst>
              </a:tr>
              <a:tr h="305243">
                <a:tc>
                  <a:txBody>
                    <a:bodyPr/>
                    <a:lstStyle/>
                    <a:p>
                      <a:pPr algn="ctr"/>
                      <a:r>
                        <a:rPr lang="en-US" sz="1400" dirty="0">
                          <a:latin typeface="+mn-lt"/>
                        </a:rPr>
                        <a:t>8</a:t>
                      </a:r>
                    </a:p>
                  </a:txBody>
                  <a:tcPr/>
                </a:tc>
                <a:tc>
                  <a:txBody>
                    <a:bodyPr/>
                    <a:lstStyle/>
                    <a:p>
                      <a:pPr algn="l" fontAlgn="ctr"/>
                      <a:r>
                        <a:rPr lang="id-ID" sz="1400" b="0" i="0" u="none" strike="noStrike" dirty="0">
                          <a:solidFill>
                            <a:srgbClr val="000000"/>
                          </a:solidFill>
                          <a:effectLst/>
                          <a:latin typeface="+mn-lt"/>
                        </a:rPr>
                        <a:t>Persentase PMKS yang memperoleh bantuan sosial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4002282233"/>
                  </a:ext>
                </a:extLst>
              </a:tr>
            </a:tbl>
          </a:graphicData>
        </a:graphic>
      </p:graphicFrame>
    </p:spTree>
    <p:extLst>
      <p:ext uri="{BB962C8B-B14F-4D97-AF65-F5344CB8AC3E}">
        <p14:creationId xmlns:p14="http://schemas.microsoft.com/office/powerpoint/2010/main" val="15201790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0609" y="132703"/>
            <a:ext cx="7711751"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AU" sz="2400" b="1" dirty="0"/>
              <a:t>DINAS </a:t>
            </a:r>
            <a:r>
              <a:rPr lang="en-AU" sz="2400" b="1" dirty="0" smtClean="0"/>
              <a:t>SOSIAL</a:t>
            </a:r>
            <a:r>
              <a:rPr lang="id-ID" sz="2400" b="1" dirty="0" smtClean="0"/>
              <a:t> PEMBERDAYAAN MASYARAKAT DAN DESA</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268819162"/>
              </p:ext>
            </p:extLst>
          </p:nvPr>
        </p:nvGraphicFramePr>
        <p:xfrm>
          <a:off x="108701" y="599688"/>
          <a:ext cx="8928993" cy="3942198"/>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id-ID" sz="1400" dirty="0" smtClean="0">
                          <a:latin typeface="+mn-lt"/>
                        </a:rPr>
                        <a:t>9</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Cakupan  sarana prasarana perkantoran pemerintahan desa yang baik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10</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Rata-rata jumlah kelompok binaan lembaga pemberdayaan masyarakat (LPM)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id-ID" sz="1400" dirty="0" smtClean="0">
                          <a:latin typeface="+mn-lt"/>
                        </a:rPr>
                        <a:t>11</a:t>
                      </a:r>
                      <a:endParaRPr lang="en-US" sz="1400" dirty="0">
                        <a:latin typeface="+mn-lt"/>
                      </a:endParaRPr>
                    </a:p>
                  </a:txBody>
                  <a:tcPr/>
                </a:tc>
                <a:tc>
                  <a:txBody>
                    <a:bodyPr/>
                    <a:lstStyle/>
                    <a:p>
                      <a:pPr algn="l" fontAlgn="ctr"/>
                      <a:r>
                        <a:rPr lang="fi-FI" sz="1400" b="0" i="0" u="none" strike="noStrike" dirty="0">
                          <a:solidFill>
                            <a:srgbClr val="000000"/>
                          </a:solidFill>
                          <a:effectLst/>
                          <a:latin typeface="+mn-lt"/>
                        </a:rPr>
                        <a:t>Rata-rata  jumlah kelompok binaan PKK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pPr algn="ctr"/>
                      <a:r>
                        <a:rPr lang="id-ID" sz="1400" dirty="0" smtClean="0">
                          <a:latin typeface="+mn-lt"/>
                        </a:rPr>
                        <a:t>12</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LSM aktif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4"/>
                  </a:ext>
                </a:extLst>
              </a:tr>
              <a:tr h="305243">
                <a:tc>
                  <a:txBody>
                    <a:bodyPr/>
                    <a:lstStyle/>
                    <a:p>
                      <a:pPr algn="ctr"/>
                      <a:r>
                        <a:rPr lang="id-ID" sz="1400" dirty="0" smtClean="0">
                          <a:latin typeface="+mn-lt"/>
                        </a:rPr>
                        <a:t>13</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LPM  Berprestasi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612752225"/>
                  </a:ext>
                </a:extLst>
              </a:tr>
              <a:tr h="305243">
                <a:tc>
                  <a:txBody>
                    <a:bodyPr/>
                    <a:lstStyle/>
                    <a:p>
                      <a:pPr algn="ctr"/>
                      <a:r>
                        <a:rPr lang="id-ID" sz="1400" dirty="0" smtClean="0">
                          <a:latin typeface="+mn-lt"/>
                        </a:rPr>
                        <a:t>14</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PKK aktif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801966775"/>
                  </a:ext>
                </a:extLst>
              </a:tr>
              <a:tr h="305243">
                <a:tc>
                  <a:txBody>
                    <a:bodyPr/>
                    <a:lstStyle/>
                    <a:p>
                      <a:pPr algn="ctr"/>
                      <a:r>
                        <a:rPr lang="id-ID" sz="1400" dirty="0" smtClean="0">
                          <a:latin typeface="+mn-lt"/>
                        </a:rPr>
                        <a:t>15</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Posyandu aktif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979673630"/>
                  </a:ext>
                </a:extLst>
              </a:tr>
              <a:tr h="305243">
                <a:tc>
                  <a:txBody>
                    <a:bodyPr/>
                    <a:lstStyle/>
                    <a:p>
                      <a:pPr algn="ctr"/>
                      <a:r>
                        <a:rPr lang="id-ID" sz="1400" dirty="0" smtClean="0">
                          <a:latin typeface="+mn-lt"/>
                        </a:rPr>
                        <a:t>16</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Swadaya Masyarakat terhadap Program pemberdayaan masyarakat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4002282233"/>
                  </a:ext>
                </a:extLst>
              </a:tr>
              <a:tr h="305243">
                <a:tc>
                  <a:txBody>
                    <a:bodyPr/>
                    <a:lstStyle/>
                    <a:p>
                      <a:pPr algn="ctr"/>
                      <a:r>
                        <a:rPr lang="id-ID" sz="1400" dirty="0" smtClean="0">
                          <a:latin typeface="+mn-lt"/>
                        </a:rPr>
                        <a:t>17</a:t>
                      </a:r>
                      <a:endParaRPr lang="en-US" sz="1400" dirty="0">
                        <a:latin typeface="+mn-lt"/>
                      </a:endParaRPr>
                    </a:p>
                  </a:txBody>
                  <a:tcPr/>
                </a:tc>
                <a:tc>
                  <a:txBody>
                    <a:bodyPr/>
                    <a:lstStyle/>
                    <a:p>
                      <a:pPr algn="l" rtl="0" fontAlgn="ctr"/>
                      <a:r>
                        <a:rPr lang="pt-BR" sz="1400" b="0" i="0" u="none" strike="noStrike" dirty="0">
                          <a:solidFill>
                            <a:srgbClr val="000000"/>
                          </a:solidFill>
                          <a:effectLst/>
                          <a:latin typeface="+mn-lt"/>
                        </a:rPr>
                        <a:t>Keluarga Pra Sejahtera dan  Keluarga Sejahtera 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305243">
                <a:tc>
                  <a:txBody>
                    <a:bodyPr/>
                    <a:lstStyle/>
                    <a:p>
                      <a:pPr algn="ctr"/>
                      <a:r>
                        <a:rPr lang="id-ID" sz="1400" dirty="0" smtClean="0">
                          <a:latin typeface="+mn-lt"/>
                        </a:rPr>
                        <a:t>18</a:t>
                      </a:r>
                      <a:endParaRPr lang="en-US" sz="1400" dirty="0">
                        <a:latin typeface="+mn-lt"/>
                      </a:endParaRPr>
                    </a:p>
                  </a:txBody>
                  <a:tcPr/>
                </a:tc>
                <a:tc>
                  <a:txBody>
                    <a:bodyPr/>
                    <a:lstStyle/>
                    <a:p>
                      <a:pPr algn="just" rtl="0" fontAlgn="ctr"/>
                      <a:r>
                        <a:rPr lang="id-ID" sz="1400" b="0" i="0" u="none" strike="noStrike" dirty="0">
                          <a:solidFill>
                            <a:srgbClr val="000000"/>
                          </a:solidFill>
                          <a:effectLst/>
                          <a:latin typeface="+mn-lt"/>
                        </a:rPr>
                        <a:t>Persentase desa berstatus swasembada terhadap total desa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bl>
          </a:graphicData>
        </a:graphic>
      </p:graphicFrame>
    </p:spTree>
    <p:extLst>
      <p:ext uri="{BB962C8B-B14F-4D97-AF65-F5344CB8AC3E}">
        <p14:creationId xmlns:p14="http://schemas.microsoft.com/office/powerpoint/2010/main" val="16858703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0609" y="132703"/>
            <a:ext cx="7927775"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s-ES" sz="2400" b="1" dirty="0"/>
              <a:t>DINAS TENAGA KERJA</a:t>
            </a:r>
            <a:r>
              <a:rPr lang="id-ID" sz="2400" b="1" dirty="0"/>
              <a:t> </a:t>
            </a:r>
            <a:r>
              <a:rPr lang="id-ID" sz="2400" b="1" dirty="0" smtClean="0"/>
              <a:t>PERINDUSTRIAN DAN</a:t>
            </a:r>
            <a:r>
              <a:rPr lang="es-ES" sz="2400" b="1" dirty="0" smtClean="0"/>
              <a:t> </a:t>
            </a:r>
            <a:r>
              <a:rPr lang="es-ES" sz="2400" b="1" dirty="0"/>
              <a:t>TRANSMIGRASI</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1094037812"/>
              </p:ext>
            </p:extLst>
          </p:nvPr>
        </p:nvGraphicFramePr>
        <p:xfrm>
          <a:off x="108701" y="599688"/>
          <a:ext cx="8928993" cy="6166662"/>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latin typeface="+mn-lt"/>
                        </a:rPr>
                        <a:t>1</a:t>
                      </a:r>
                    </a:p>
                  </a:txBody>
                  <a:tcPr/>
                </a:tc>
                <a:tc>
                  <a:txBody>
                    <a:bodyPr/>
                    <a:lstStyle/>
                    <a:p>
                      <a:pPr algn="l" rtl="0" fontAlgn="ctr"/>
                      <a:r>
                        <a:rPr lang="id-ID" sz="1400" b="0" i="0" u="none" strike="noStrike" dirty="0">
                          <a:solidFill>
                            <a:srgbClr val="000000"/>
                          </a:solidFill>
                          <a:effectLst/>
                          <a:latin typeface="+mn-lt"/>
                        </a:rPr>
                        <a:t>Angka  partisipasi angkatan kerja</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pPr algn="ctr"/>
                      <a:r>
                        <a:rPr lang="id-ID" sz="1400" dirty="0" smtClean="0">
                          <a:latin typeface="+mn-lt"/>
                        </a:rPr>
                        <a:t>2</a:t>
                      </a:r>
                      <a:endParaRPr lang="en-US" sz="1400" dirty="0">
                        <a:latin typeface="+mn-lt"/>
                      </a:endParaRPr>
                    </a:p>
                  </a:txBody>
                  <a:tcPr/>
                </a:tc>
                <a:tc>
                  <a:txBody>
                    <a:bodyPr/>
                    <a:lstStyle/>
                    <a:p>
                      <a:pPr algn="l" rtl="0" fontAlgn="ctr"/>
                      <a:r>
                        <a:rPr lang="id-ID" sz="1400" b="0" i="0" u="none" strike="noStrike" dirty="0" err="1">
                          <a:solidFill>
                            <a:srgbClr val="000000"/>
                          </a:solidFill>
                          <a:effectLst/>
                          <a:latin typeface="+mn-lt"/>
                        </a:rPr>
                        <a:t>Tingkt</a:t>
                      </a:r>
                      <a:r>
                        <a:rPr lang="id-ID" sz="1400" b="0" i="0" u="none" strike="noStrike" dirty="0">
                          <a:solidFill>
                            <a:srgbClr val="000000"/>
                          </a:solidFill>
                          <a:effectLst/>
                          <a:latin typeface="+mn-lt"/>
                        </a:rPr>
                        <a:t>  partisipasi angkatan kerja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979736900"/>
                  </a:ext>
                </a:extLst>
              </a:tr>
              <a:tr h="305243">
                <a:tc>
                  <a:txBody>
                    <a:bodyPr/>
                    <a:lstStyle/>
                    <a:p>
                      <a:pPr algn="ctr"/>
                      <a:r>
                        <a:rPr lang="id-ID" sz="1400" dirty="0" smtClean="0">
                          <a:latin typeface="+mn-lt"/>
                        </a:rPr>
                        <a:t>3</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Tingkat pengangguran terbuka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938803698"/>
                  </a:ext>
                </a:extLst>
              </a:tr>
              <a:tr h="305243">
                <a:tc>
                  <a:txBody>
                    <a:bodyPr/>
                    <a:lstStyle/>
                    <a:p>
                      <a:pPr algn="ctr"/>
                      <a:r>
                        <a:rPr lang="id-ID" sz="1400" dirty="0" smtClean="0">
                          <a:latin typeface="+mn-lt"/>
                        </a:rPr>
                        <a:t>4</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Angka  sengketa pengusaha-pekerja per tahun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491615105"/>
                  </a:ext>
                </a:extLst>
              </a:tr>
              <a:tr h="305243">
                <a:tc>
                  <a:txBody>
                    <a:bodyPr/>
                    <a:lstStyle/>
                    <a:p>
                      <a:pPr algn="ctr"/>
                      <a:r>
                        <a:rPr lang="id-ID" sz="1400" dirty="0" smtClean="0">
                          <a:latin typeface="+mn-lt"/>
                        </a:rPr>
                        <a:t>5</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Besaran kasus yang diselesaikan dengan Perjanjian Bersama (PB)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73039368"/>
                  </a:ext>
                </a:extLst>
              </a:tr>
              <a:tr h="305243">
                <a:tc>
                  <a:txBody>
                    <a:bodyPr/>
                    <a:lstStyle/>
                    <a:p>
                      <a:pPr algn="ctr"/>
                      <a:r>
                        <a:rPr lang="id-ID" sz="1400" dirty="0" smtClean="0">
                          <a:latin typeface="+mn-lt"/>
                        </a:rPr>
                        <a:t>6</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Besaran pencari kerja yang terdaftar yang ditempatkan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83213513"/>
                  </a:ext>
                </a:extLst>
              </a:tr>
              <a:tr h="305243">
                <a:tc>
                  <a:txBody>
                    <a:bodyPr/>
                    <a:lstStyle/>
                    <a:p>
                      <a:pPr algn="ctr"/>
                      <a:r>
                        <a:rPr lang="id-ID" sz="1400" dirty="0" smtClean="0">
                          <a:latin typeface="+mn-lt"/>
                        </a:rPr>
                        <a:t>7</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Keselamatan dan perlindungan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679914465"/>
                  </a:ext>
                </a:extLst>
              </a:tr>
              <a:tr h="305243">
                <a:tc>
                  <a:txBody>
                    <a:bodyPr/>
                    <a:lstStyle/>
                    <a:p>
                      <a:pPr algn="ctr"/>
                      <a:r>
                        <a:rPr lang="id-ID" sz="1400" dirty="0" smtClean="0">
                          <a:latin typeface="+mn-lt"/>
                        </a:rPr>
                        <a:t>8</a:t>
                      </a:r>
                      <a:endParaRPr lang="en-US" sz="1400" dirty="0">
                        <a:latin typeface="+mn-lt"/>
                      </a:endParaRPr>
                    </a:p>
                  </a:txBody>
                  <a:tcPr/>
                </a:tc>
                <a:tc>
                  <a:txBody>
                    <a:bodyPr/>
                    <a:lstStyle/>
                    <a:p>
                      <a:pPr algn="just" fontAlgn="ctr"/>
                      <a:r>
                        <a:rPr lang="id-ID" sz="1400" b="0" i="0" u="none" strike="noStrike">
                          <a:solidFill>
                            <a:srgbClr val="000000"/>
                          </a:solidFill>
                          <a:effectLst/>
                          <a:latin typeface="+mn-lt"/>
                        </a:rPr>
                        <a:t>Besaran pekerja/buruh yang menjadi peserta program Jamsostek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320591688"/>
                  </a:ext>
                </a:extLst>
              </a:tr>
              <a:tr h="305243">
                <a:tc>
                  <a:txBody>
                    <a:bodyPr/>
                    <a:lstStyle/>
                    <a:p>
                      <a:pPr algn="ctr"/>
                      <a:r>
                        <a:rPr lang="id-ID" sz="1400" dirty="0" smtClean="0">
                          <a:latin typeface="+mn-lt"/>
                        </a:rPr>
                        <a:t>9</a:t>
                      </a:r>
                      <a:endParaRPr lang="en-US" sz="1400" dirty="0">
                        <a:latin typeface="+mn-lt"/>
                      </a:endParaRPr>
                    </a:p>
                  </a:txBody>
                  <a:tcPr/>
                </a:tc>
                <a:tc>
                  <a:txBody>
                    <a:bodyPr/>
                    <a:lstStyle/>
                    <a:p>
                      <a:pPr algn="just" fontAlgn="ctr"/>
                      <a:r>
                        <a:rPr lang="id-ID" sz="1400" b="0" i="0" u="none" strike="noStrike">
                          <a:solidFill>
                            <a:srgbClr val="000000"/>
                          </a:solidFill>
                          <a:effectLst/>
                          <a:latin typeface="+mn-lt"/>
                        </a:rPr>
                        <a:t>Perselisihan buruh dan pengusaha terhadap kebijakan pemerintah daerah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528820000"/>
                  </a:ext>
                </a:extLst>
              </a:tr>
              <a:tr h="305243">
                <a:tc>
                  <a:txBody>
                    <a:bodyPr/>
                    <a:lstStyle/>
                    <a:p>
                      <a:pPr algn="ctr"/>
                      <a:r>
                        <a:rPr lang="id-ID" sz="1400" dirty="0" smtClean="0">
                          <a:latin typeface="+mn-lt"/>
                        </a:rPr>
                        <a:t>10</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Besaran  Pemeriksaan Perusahaan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11</a:t>
                      </a:r>
                      <a:endParaRPr lang="en-US" sz="1400" dirty="0">
                        <a:latin typeface="+mn-lt"/>
                      </a:endParaRPr>
                    </a:p>
                  </a:txBody>
                  <a:tcPr/>
                </a:tc>
                <a:tc>
                  <a:txBody>
                    <a:bodyPr/>
                    <a:lstStyle/>
                    <a:p>
                      <a:pPr algn="l" fontAlgn="ctr"/>
                      <a:r>
                        <a:rPr lang="fi-FI" sz="1400" b="0" i="0" u="none" strike="noStrike">
                          <a:solidFill>
                            <a:srgbClr val="000000"/>
                          </a:solidFill>
                          <a:effectLst/>
                          <a:latin typeface="+mn-lt"/>
                        </a:rPr>
                        <a:t>Besaran  Pengujian Peralatan di Perusahaan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id-ID" sz="1400" dirty="0" smtClean="0">
                          <a:latin typeface="+mn-lt"/>
                        </a:rPr>
                        <a:t>12</a:t>
                      </a:r>
                      <a:endParaRPr lang="en-US" sz="1400" dirty="0">
                        <a:latin typeface="+mn-lt"/>
                      </a:endParaRPr>
                    </a:p>
                  </a:txBody>
                  <a:tcPr/>
                </a:tc>
                <a:tc>
                  <a:txBody>
                    <a:bodyPr/>
                    <a:lstStyle/>
                    <a:p>
                      <a:pPr algn="just" fontAlgn="ctr"/>
                      <a:r>
                        <a:rPr lang="id-ID" sz="1400" b="0" i="0" u="none" strike="noStrike">
                          <a:solidFill>
                            <a:srgbClr val="000000"/>
                          </a:solidFill>
                          <a:effectLst/>
                          <a:latin typeface="+mn-lt"/>
                        </a:rPr>
                        <a:t>Besaran tenaga kerja yang mendapatkan pelatihan berbasis kompetensi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pPr algn="ctr"/>
                      <a:r>
                        <a:rPr lang="id-ID" sz="1400" dirty="0" smtClean="0">
                          <a:latin typeface="+mn-lt"/>
                        </a:rPr>
                        <a:t>13</a:t>
                      </a:r>
                      <a:endParaRPr lang="en-US" sz="1400" dirty="0">
                        <a:latin typeface="+mn-lt"/>
                      </a:endParaRPr>
                    </a:p>
                  </a:txBody>
                  <a:tcPr/>
                </a:tc>
                <a:tc>
                  <a:txBody>
                    <a:bodyPr/>
                    <a:lstStyle/>
                    <a:p>
                      <a:pPr algn="just" fontAlgn="ctr"/>
                      <a:r>
                        <a:rPr lang="id-ID" sz="1400" b="0" i="0" u="none" strike="noStrike">
                          <a:solidFill>
                            <a:srgbClr val="000000"/>
                          </a:solidFill>
                          <a:effectLst/>
                          <a:latin typeface="+mn-lt"/>
                        </a:rPr>
                        <a:t>Besaran tenaga kerja yang mendapatkan pelatihan berbasis masyarakat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4"/>
                  </a:ext>
                </a:extLst>
              </a:tr>
              <a:tr h="305243">
                <a:tc>
                  <a:txBody>
                    <a:bodyPr/>
                    <a:lstStyle/>
                    <a:p>
                      <a:pPr algn="ctr"/>
                      <a:r>
                        <a:rPr lang="id-ID" sz="1400" dirty="0" smtClean="0">
                          <a:latin typeface="+mn-lt"/>
                        </a:rPr>
                        <a:t>14</a:t>
                      </a:r>
                      <a:endParaRPr lang="en-US" sz="1400" dirty="0">
                        <a:latin typeface="+mn-lt"/>
                      </a:endParaRPr>
                    </a:p>
                  </a:txBody>
                  <a:tcPr/>
                </a:tc>
                <a:tc>
                  <a:txBody>
                    <a:bodyPr/>
                    <a:lstStyle/>
                    <a:p>
                      <a:pPr algn="just" fontAlgn="ctr"/>
                      <a:r>
                        <a:rPr lang="fi-FI" sz="1400" b="0" i="0" u="none" strike="noStrike">
                          <a:solidFill>
                            <a:srgbClr val="000000"/>
                          </a:solidFill>
                          <a:effectLst/>
                          <a:latin typeface="+mn-lt"/>
                        </a:rPr>
                        <a:t>Besaran tenaga kerja yang mendapatkan pelatihan kewirausahaan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612752225"/>
                  </a:ext>
                </a:extLst>
              </a:tr>
              <a:tr h="305243">
                <a:tc>
                  <a:txBody>
                    <a:bodyPr/>
                    <a:lstStyle/>
                    <a:p>
                      <a:pPr algn="ctr"/>
                      <a:r>
                        <a:rPr lang="id-ID" sz="1400" dirty="0" smtClean="0">
                          <a:latin typeface="+mn-lt"/>
                        </a:rPr>
                        <a:t>15</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Rasio  lulusan S1/S2/S3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801966775"/>
                  </a:ext>
                </a:extLst>
              </a:tr>
              <a:tr h="305243">
                <a:tc>
                  <a:txBody>
                    <a:bodyPr/>
                    <a:lstStyle/>
                    <a:p>
                      <a:pPr algn="ctr"/>
                      <a:r>
                        <a:rPr lang="id-ID" sz="1400" dirty="0" smtClean="0">
                          <a:latin typeface="+mn-lt"/>
                        </a:rPr>
                        <a:t>16</a:t>
                      </a:r>
                      <a:endParaRPr lang="en-US" sz="1400" dirty="0">
                        <a:latin typeface="+mn-lt"/>
                      </a:endParaRPr>
                    </a:p>
                  </a:txBody>
                  <a:tcPr/>
                </a:tc>
                <a:tc>
                  <a:txBody>
                    <a:bodyPr/>
                    <a:lstStyle/>
                    <a:p>
                      <a:pPr algn="l" rtl="0" fontAlgn="ctr"/>
                      <a:r>
                        <a:rPr lang="id-ID" sz="1400" b="0" i="0" u="none" strike="noStrike">
                          <a:solidFill>
                            <a:srgbClr val="000000"/>
                          </a:solidFill>
                          <a:effectLst/>
                          <a:latin typeface="+mn-lt"/>
                        </a:rPr>
                        <a:t>Rasio penduduk yang bekerja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979673630"/>
                  </a:ext>
                </a:extLst>
              </a:tr>
            </a:tbl>
          </a:graphicData>
        </a:graphic>
      </p:graphicFrame>
    </p:spTree>
    <p:extLst>
      <p:ext uri="{BB962C8B-B14F-4D97-AF65-F5344CB8AC3E}">
        <p14:creationId xmlns:p14="http://schemas.microsoft.com/office/powerpoint/2010/main" val="21387419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0609" y="132703"/>
            <a:ext cx="7927775"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s-ES" sz="2400" b="1" dirty="0"/>
              <a:t>DINAS TENAGA KERJA</a:t>
            </a:r>
            <a:r>
              <a:rPr lang="id-ID" sz="2400" b="1" dirty="0"/>
              <a:t> </a:t>
            </a:r>
            <a:r>
              <a:rPr lang="id-ID" sz="2400" b="1" dirty="0" smtClean="0"/>
              <a:t>PERINDUSTRIAN DAN</a:t>
            </a:r>
            <a:r>
              <a:rPr lang="es-ES" sz="2400" b="1" dirty="0" smtClean="0"/>
              <a:t> </a:t>
            </a:r>
            <a:r>
              <a:rPr lang="es-ES" sz="2400" b="1" dirty="0"/>
              <a:t>TRANSMIGRASI</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2736799312"/>
              </p:ext>
            </p:extLst>
          </p:nvPr>
        </p:nvGraphicFramePr>
        <p:xfrm>
          <a:off x="108701" y="599688"/>
          <a:ext cx="8928993" cy="3220779"/>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id-ID" sz="1400" dirty="0" smtClean="0">
                          <a:latin typeface="+mn-lt"/>
                        </a:rPr>
                        <a:t>17</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Laju  pertumbuhan PDB per tenaga kerja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471270986"/>
                  </a:ext>
                </a:extLst>
              </a:tr>
              <a:tr h="305243">
                <a:tc>
                  <a:txBody>
                    <a:bodyPr/>
                    <a:lstStyle/>
                    <a:p>
                      <a:pPr algn="ctr"/>
                      <a:r>
                        <a:rPr lang="id-ID" sz="1400" dirty="0" smtClean="0">
                          <a:latin typeface="+mn-lt"/>
                        </a:rPr>
                        <a:t>18</a:t>
                      </a:r>
                      <a:endParaRPr lang="en-US" sz="1400" dirty="0">
                        <a:latin typeface="+mn-lt"/>
                      </a:endParaRPr>
                    </a:p>
                  </a:txBody>
                  <a:tcPr/>
                </a:tc>
                <a:tc>
                  <a:txBody>
                    <a:bodyPr/>
                    <a:lstStyle/>
                    <a:p>
                      <a:pPr algn="just" rtl="0" fontAlgn="ctr"/>
                      <a:r>
                        <a:rPr lang="fi-FI" sz="1400" b="0" i="0" u="none" strike="noStrike" dirty="0">
                          <a:solidFill>
                            <a:srgbClr val="000000"/>
                          </a:solidFill>
                          <a:effectLst/>
                          <a:latin typeface="+mn-lt"/>
                        </a:rPr>
                        <a:t>Rasio kesempatan kerja thd penduduk usia 15 tahun ke atas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463109439"/>
                  </a:ext>
                </a:extLst>
              </a:tr>
              <a:tr h="305243">
                <a:tc>
                  <a:txBody>
                    <a:bodyPr/>
                    <a:lstStyle/>
                    <a:p>
                      <a:pPr algn="ctr"/>
                      <a:r>
                        <a:rPr lang="en-US" sz="1400" dirty="0" smtClean="0">
                          <a:latin typeface="+mn-lt"/>
                        </a:rPr>
                        <a:t>1</a:t>
                      </a:r>
                      <a:r>
                        <a:rPr lang="id-ID" sz="1400" dirty="0" smtClean="0">
                          <a:latin typeface="+mn-lt"/>
                        </a:rPr>
                        <a:t>9</a:t>
                      </a:r>
                      <a:endParaRPr lang="en-US" sz="1400" dirty="0">
                        <a:latin typeface="+mn-lt"/>
                      </a:endParaRPr>
                    </a:p>
                  </a:txBody>
                  <a:tcPr/>
                </a:tc>
                <a:tc>
                  <a:txBody>
                    <a:bodyPr/>
                    <a:lstStyle/>
                    <a:p>
                      <a:pPr algn="just" rtl="0" fontAlgn="t"/>
                      <a:r>
                        <a:rPr lang="id-ID" sz="1400" b="0" i="0" u="none" strike="noStrike" dirty="0">
                          <a:solidFill>
                            <a:srgbClr val="000000"/>
                          </a:solidFill>
                          <a:effectLst/>
                          <a:latin typeface="+mn-lt"/>
                        </a:rPr>
                        <a:t>Proporsi tenaga kerja yang berusaha sendiri dan pekerja bebas keluarga terhadap total kesempatan kerja </a:t>
                      </a:r>
                    </a:p>
                  </a:txBody>
                  <a:tcPr marL="9525" marR="9525" marT="9525"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4055976116"/>
                  </a:ext>
                </a:extLst>
              </a:tr>
              <a:tr h="305243">
                <a:tc>
                  <a:txBody>
                    <a:bodyPr/>
                    <a:lstStyle/>
                    <a:p>
                      <a:pPr algn="ctr"/>
                      <a:r>
                        <a:rPr lang="id-ID" sz="1400" dirty="0" smtClean="0">
                          <a:latin typeface="+mn-lt"/>
                        </a:rPr>
                        <a:t>20</a:t>
                      </a:r>
                      <a:endParaRPr lang="en-US" sz="1400" dirty="0">
                        <a:latin typeface="+mn-lt"/>
                      </a:endParaRPr>
                    </a:p>
                  </a:txBody>
                  <a:tcPr/>
                </a:tc>
                <a:tc>
                  <a:txBody>
                    <a:bodyPr/>
                    <a:lstStyle/>
                    <a:p>
                      <a:pPr marL="0" indent="0">
                        <a:spcBef>
                          <a:spcPts val="480"/>
                        </a:spcBef>
                        <a:spcAft>
                          <a:spcPts val="480"/>
                        </a:spcAft>
                        <a:buFont typeface="Arial" pitchFamily="34" charset="0"/>
                        <a:buNone/>
                      </a:pPr>
                      <a:r>
                        <a:rPr lang="en-US" sz="1400" dirty="0" err="1">
                          <a:solidFill>
                            <a:srgbClr val="000000"/>
                          </a:solidFill>
                          <a:effectLst/>
                          <a:latin typeface="+mn-lt"/>
                          <a:ea typeface="Malgun Gothic"/>
                          <a:cs typeface="Bookman Old Style"/>
                        </a:rPr>
                        <a:t>Nilai</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ekspor</a:t>
                      </a:r>
                      <a:r>
                        <a:rPr lang="en-US" sz="1400" dirty="0">
                          <a:solidFill>
                            <a:srgbClr val="000000"/>
                          </a:solidFill>
                          <a:effectLst/>
                          <a:latin typeface="+mn-lt"/>
                          <a:ea typeface="Malgun Gothic"/>
                          <a:cs typeface="Bookman Old Style"/>
                        </a:rPr>
                        <a:t> Non </a:t>
                      </a:r>
                      <a:r>
                        <a:rPr lang="en-US" sz="1400" dirty="0" err="1">
                          <a:solidFill>
                            <a:srgbClr val="000000"/>
                          </a:solidFill>
                          <a:effectLst/>
                          <a:latin typeface="+mn-lt"/>
                          <a:ea typeface="Malgun Gothic"/>
                          <a:cs typeface="Bookman Old Style"/>
                        </a:rPr>
                        <a:t>Migas</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Jt</a:t>
                      </a:r>
                      <a:r>
                        <a:rPr lang="en-US" sz="1400" dirty="0">
                          <a:solidFill>
                            <a:srgbClr val="000000"/>
                          </a:solidFill>
                          <a:effectLst/>
                          <a:latin typeface="+mn-lt"/>
                          <a:ea typeface="Malgun Gothic"/>
                          <a:cs typeface="Bookman Old Style"/>
                        </a:rPr>
                        <a:t> US$)</a:t>
                      </a:r>
                    </a:p>
                  </a:txBody>
                  <a:tcPr marL="63896" marR="63896" marT="0"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305243">
                <a:tc>
                  <a:txBody>
                    <a:bodyPr/>
                    <a:lstStyle/>
                    <a:p>
                      <a:pPr algn="ctr"/>
                      <a:r>
                        <a:rPr lang="id-ID" sz="1400" dirty="0" smtClean="0">
                          <a:latin typeface="+mn-lt"/>
                        </a:rPr>
                        <a:t>21</a:t>
                      </a:r>
                      <a:endParaRPr lang="en-US" sz="1400" dirty="0">
                        <a:latin typeface="+mn-lt"/>
                      </a:endParaRPr>
                    </a:p>
                  </a:txBody>
                  <a:tcPr/>
                </a:tc>
                <a:tc>
                  <a:txBody>
                    <a:bodyPr/>
                    <a:lstStyle/>
                    <a:p>
                      <a:pPr marL="0" indent="0">
                        <a:spcBef>
                          <a:spcPts val="480"/>
                        </a:spcBef>
                        <a:spcAft>
                          <a:spcPts val="480"/>
                        </a:spcAft>
                        <a:buFont typeface="Arial" pitchFamily="34" charset="0"/>
                        <a:buNone/>
                      </a:pPr>
                      <a:r>
                        <a:rPr lang="en-US" sz="1400" dirty="0" err="1">
                          <a:solidFill>
                            <a:srgbClr val="000000"/>
                          </a:solidFill>
                          <a:effectLst/>
                          <a:latin typeface="+mn-lt"/>
                          <a:ea typeface="Malgun Gothic"/>
                          <a:cs typeface="Bookman Old Style"/>
                        </a:rPr>
                        <a:t>Jumlah</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Klaster</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agro</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kimia</a:t>
                      </a:r>
                      <a:r>
                        <a:rPr lang="en-US" sz="1400" dirty="0">
                          <a:solidFill>
                            <a:srgbClr val="000000"/>
                          </a:solidFill>
                          <a:effectLst/>
                          <a:latin typeface="+mn-lt"/>
                          <a:ea typeface="Malgun Gothic"/>
                          <a:cs typeface="Bookman Old Style"/>
                        </a:rPr>
                        <a:t> &amp; </a:t>
                      </a:r>
                      <a:r>
                        <a:rPr lang="en-US" sz="1400" dirty="0" err="1">
                          <a:solidFill>
                            <a:srgbClr val="000000"/>
                          </a:solidFill>
                          <a:effectLst/>
                          <a:latin typeface="+mn-lt"/>
                          <a:ea typeface="Malgun Gothic"/>
                          <a:cs typeface="Bookman Old Style"/>
                        </a:rPr>
                        <a:t>hasil</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hutan</a:t>
                      </a:r>
                      <a:r>
                        <a:rPr lang="en-US" sz="1400" dirty="0">
                          <a:solidFill>
                            <a:srgbClr val="000000"/>
                          </a:solidFill>
                          <a:effectLst/>
                          <a:latin typeface="+mn-lt"/>
                          <a:ea typeface="Malgun Gothic"/>
                          <a:cs typeface="Bookman Old Style"/>
                        </a:rPr>
                        <a:t> </a:t>
                      </a:r>
                    </a:p>
                  </a:txBody>
                  <a:tcPr marL="63896" marR="63896" marT="0"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305243">
                <a:tc>
                  <a:txBody>
                    <a:bodyPr/>
                    <a:lstStyle/>
                    <a:p>
                      <a:pPr algn="ctr"/>
                      <a:r>
                        <a:rPr lang="id-ID" sz="1400" dirty="0" smtClean="0">
                          <a:latin typeface="+mn-lt"/>
                        </a:rPr>
                        <a:t>22</a:t>
                      </a:r>
                      <a:endParaRPr lang="en-US" sz="1400" dirty="0">
                        <a:latin typeface="+mn-lt"/>
                      </a:endParaRPr>
                    </a:p>
                  </a:txBody>
                  <a:tcPr/>
                </a:tc>
                <a:tc>
                  <a:txBody>
                    <a:bodyPr/>
                    <a:lstStyle/>
                    <a:p>
                      <a:pPr marL="85725" indent="0" algn="l" fontAlgn="t"/>
                      <a:r>
                        <a:rPr lang="nn-NO" sz="1400" b="0" i="0" u="none" strike="noStrike" dirty="0">
                          <a:solidFill>
                            <a:srgbClr val="000000"/>
                          </a:solidFill>
                          <a:effectLst/>
                          <a:latin typeface="+mn-lt"/>
                        </a:rPr>
                        <a:t>Persentase kemampuan sentra IAKHH menjadi pemasok Industri besar</a:t>
                      </a:r>
                    </a:p>
                  </a:txBody>
                  <a:tcPr marL="0" marR="0" marT="0"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305243">
                <a:tc>
                  <a:txBody>
                    <a:bodyPr/>
                    <a:lstStyle/>
                    <a:p>
                      <a:pPr algn="ctr"/>
                      <a:r>
                        <a:rPr lang="id-ID" sz="1400" dirty="0" smtClean="0">
                          <a:latin typeface="+mn-lt"/>
                        </a:rPr>
                        <a:t>23</a:t>
                      </a:r>
                      <a:endParaRPr lang="en-US" sz="1400" dirty="0">
                        <a:latin typeface="+mn-lt"/>
                      </a:endParaRPr>
                    </a:p>
                  </a:txBody>
                  <a:tcPr/>
                </a:tc>
                <a:tc>
                  <a:txBody>
                    <a:bodyPr/>
                    <a:lstStyle/>
                    <a:p>
                      <a:pPr marL="0" indent="0">
                        <a:spcBef>
                          <a:spcPts val="480"/>
                        </a:spcBef>
                        <a:spcAft>
                          <a:spcPts val="480"/>
                        </a:spcAft>
                        <a:buFont typeface="Arial" pitchFamily="34" charset="0"/>
                        <a:buNone/>
                      </a:pPr>
                      <a:r>
                        <a:rPr lang="en-US" sz="1400" dirty="0" err="1">
                          <a:solidFill>
                            <a:srgbClr val="000000"/>
                          </a:solidFill>
                          <a:effectLst/>
                          <a:latin typeface="+mn-lt"/>
                          <a:ea typeface="Malgun Gothic"/>
                          <a:cs typeface="Bookman Old Style"/>
                        </a:rPr>
                        <a:t>Persentase</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kemampuan</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sentra</a:t>
                      </a:r>
                      <a:r>
                        <a:rPr lang="en-US" sz="1400" dirty="0">
                          <a:solidFill>
                            <a:srgbClr val="000000"/>
                          </a:solidFill>
                          <a:effectLst/>
                          <a:latin typeface="+mn-lt"/>
                          <a:ea typeface="Malgun Gothic"/>
                          <a:cs typeface="Bookman Old Style"/>
                        </a:rPr>
                        <a:t> IATEA </a:t>
                      </a:r>
                      <a:r>
                        <a:rPr lang="en-US" sz="1400" dirty="0" err="1">
                          <a:solidFill>
                            <a:srgbClr val="000000"/>
                          </a:solidFill>
                          <a:effectLst/>
                          <a:latin typeface="+mn-lt"/>
                          <a:ea typeface="Malgun Gothic"/>
                          <a:cs typeface="Bookman Old Style"/>
                        </a:rPr>
                        <a:t>menjadi</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pemasok</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Industri</a:t>
                      </a:r>
                      <a:r>
                        <a:rPr lang="en-US" sz="1400" dirty="0">
                          <a:solidFill>
                            <a:srgbClr val="000000"/>
                          </a:solidFill>
                          <a:effectLst/>
                          <a:latin typeface="+mn-lt"/>
                          <a:ea typeface="Malgun Gothic"/>
                          <a:cs typeface="Bookman Old Style"/>
                        </a:rPr>
                        <a:t> </a:t>
                      </a:r>
                      <a:r>
                        <a:rPr lang="en-US" sz="1400" dirty="0" err="1">
                          <a:solidFill>
                            <a:srgbClr val="000000"/>
                          </a:solidFill>
                          <a:effectLst/>
                          <a:latin typeface="+mn-lt"/>
                          <a:ea typeface="Malgun Gothic"/>
                          <a:cs typeface="Bookman Old Style"/>
                        </a:rPr>
                        <a:t>besar</a:t>
                      </a:r>
                      <a:endParaRPr lang="en-US" sz="1400" dirty="0">
                        <a:solidFill>
                          <a:srgbClr val="000000"/>
                        </a:solidFill>
                        <a:effectLst/>
                        <a:latin typeface="+mn-lt"/>
                        <a:ea typeface="Malgun Gothic"/>
                        <a:cs typeface="Bookman Old Style"/>
                      </a:endParaRPr>
                    </a:p>
                  </a:txBody>
                  <a:tcPr marL="63896" marR="63896" marT="0"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bl>
          </a:graphicData>
        </a:graphic>
      </p:graphicFrame>
    </p:spTree>
    <p:extLst>
      <p:ext uri="{BB962C8B-B14F-4D97-AF65-F5344CB8AC3E}">
        <p14:creationId xmlns:p14="http://schemas.microsoft.com/office/powerpoint/2010/main" val="61237355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0609" y="132702"/>
            <a:ext cx="8143799" cy="77601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b="1" dirty="0"/>
              <a:t>DINAS</a:t>
            </a:r>
            <a:r>
              <a:rPr lang="en-GB" sz="2400" b="1" dirty="0"/>
              <a:t> PEMBERDAYAAN PEREMPUAN</a:t>
            </a:r>
            <a:r>
              <a:rPr lang="id-ID" sz="2400" b="1" dirty="0"/>
              <a:t>,</a:t>
            </a:r>
            <a:r>
              <a:rPr lang="en-GB" sz="2400" b="1" dirty="0"/>
              <a:t> PERLINDUNGAN ANAK</a:t>
            </a:r>
            <a:r>
              <a:rPr lang="id-ID" sz="2400" b="1" dirty="0"/>
              <a:t>, PENGENDALIAN PENDUDUK DAN KELUARGA BERENCANA</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2827770868"/>
              </p:ext>
            </p:extLst>
          </p:nvPr>
        </p:nvGraphicFramePr>
        <p:xfrm>
          <a:off x="100609" y="908720"/>
          <a:ext cx="8928993" cy="5353360"/>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879561">
                  <a:extLst>
                    <a:ext uri="{9D8B030D-6E8A-4147-A177-3AD203B41FA5}">
                      <a16:colId xmlns="" xmlns:a16="http://schemas.microsoft.com/office/drawing/2014/main" val="20001"/>
                    </a:ext>
                  </a:extLst>
                </a:gridCol>
                <a:gridCol w="1154429">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r>
                        <a:rPr lang="id-ID" sz="1400" dirty="0" smtClean="0">
                          <a:latin typeface="+mn-lt"/>
                        </a:rPr>
                        <a:t>1</a:t>
                      </a:r>
                      <a:endParaRPr lang="id-ID" sz="1400" dirty="0">
                        <a:latin typeface="+mn-lt"/>
                      </a:endParaRPr>
                    </a:p>
                  </a:txBody>
                  <a:tcPr/>
                </a:tc>
                <a:tc>
                  <a:txBody>
                    <a:bodyPr/>
                    <a:lstStyle/>
                    <a:p>
                      <a:pPr algn="just" fontAlgn="ctr"/>
                      <a:r>
                        <a:rPr lang="it-IT" sz="1400" b="0" i="0" u="none" strike="noStrike" dirty="0">
                          <a:solidFill>
                            <a:srgbClr val="000000"/>
                          </a:solidFill>
                          <a:effectLst/>
                          <a:latin typeface="+mn-lt"/>
                        </a:rPr>
                        <a:t>Persentase partisipasi perempuan di lembaga pemerintah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r>
                        <a:rPr lang="id-ID" sz="1400" dirty="0" smtClean="0">
                          <a:latin typeface="+mn-lt"/>
                        </a:rPr>
                        <a:t>2</a:t>
                      </a:r>
                      <a:endParaRPr lang="id-ID" sz="1400" dirty="0">
                        <a:latin typeface="+mn-lt"/>
                      </a:endParaRPr>
                    </a:p>
                  </a:txBody>
                  <a:tcPr/>
                </a:tc>
                <a:tc>
                  <a:txBody>
                    <a:bodyPr/>
                    <a:lstStyle/>
                    <a:p>
                      <a:pPr algn="l" fontAlgn="ctr"/>
                      <a:r>
                        <a:rPr lang="id-ID" sz="1400" b="0" i="0" u="none" strike="noStrike" dirty="0">
                          <a:solidFill>
                            <a:srgbClr val="000000"/>
                          </a:solidFill>
                          <a:effectLst/>
                          <a:latin typeface="+mn-lt"/>
                        </a:rPr>
                        <a:t>Proporsi  kursi  yang diduduki  perempuan di DPR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707393340"/>
                  </a:ext>
                </a:extLst>
              </a:tr>
              <a:tr h="305243">
                <a:tc>
                  <a:txBody>
                    <a:bodyPr/>
                    <a:lstStyle/>
                    <a:p>
                      <a:r>
                        <a:rPr lang="id-ID" sz="1400" dirty="0" smtClean="0">
                          <a:latin typeface="+mn-lt"/>
                        </a:rPr>
                        <a:t>3</a:t>
                      </a:r>
                      <a:endParaRPr lang="id-ID" sz="1400" dirty="0">
                        <a:latin typeface="+mn-lt"/>
                      </a:endParaRPr>
                    </a:p>
                  </a:txBody>
                  <a:tcPr/>
                </a:tc>
                <a:tc>
                  <a:txBody>
                    <a:bodyPr/>
                    <a:lstStyle/>
                    <a:p>
                      <a:pPr algn="l" fontAlgn="ctr"/>
                      <a:r>
                        <a:rPr lang="it-IT" sz="1400" b="0" i="0" u="none" strike="noStrike" dirty="0">
                          <a:solidFill>
                            <a:srgbClr val="000000"/>
                          </a:solidFill>
                          <a:effectLst/>
                          <a:latin typeface="+mn-lt"/>
                        </a:rPr>
                        <a:t>Partisipasi perempuan di lembaga swasta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777339001"/>
                  </a:ext>
                </a:extLst>
              </a:tr>
              <a:tr h="305243">
                <a:tc>
                  <a:txBody>
                    <a:bodyPr/>
                    <a:lstStyle/>
                    <a:p>
                      <a:r>
                        <a:rPr lang="id-ID" sz="1400" dirty="0" smtClean="0">
                          <a:latin typeface="+mn-lt"/>
                        </a:rPr>
                        <a:t>4</a:t>
                      </a:r>
                      <a:endParaRPr lang="id-ID" sz="1400" dirty="0">
                        <a:latin typeface="+mn-lt"/>
                      </a:endParaRPr>
                    </a:p>
                  </a:txBody>
                  <a:tcPr/>
                </a:tc>
                <a:tc>
                  <a:txBody>
                    <a:bodyPr/>
                    <a:lstStyle/>
                    <a:p>
                      <a:pPr algn="l" fontAlgn="ctr"/>
                      <a:r>
                        <a:rPr lang="id-ID" sz="1400" b="0" i="0" u="none" strike="noStrike" dirty="0">
                          <a:solidFill>
                            <a:srgbClr val="000000"/>
                          </a:solidFill>
                          <a:effectLst/>
                          <a:latin typeface="+mn-lt"/>
                        </a:rPr>
                        <a:t>Rasio KDRT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r>
                        <a:rPr lang="id-ID" sz="1400" dirty="0" smtClean="0">
                          <a:latin typeface="+mn-lt"/>
                        </a:rPr>
                        <a:t>5</a:t>
                      </a:r>
                      <a:endParaRPr lang="id-ID" sz="1400" dirty="0">
                        <a:latin typeface="+mn-lt"/>
                      </a:endParaRPr>
                    </a:p>
                  </a:txBody>
                  <a:tcPr/>
                </a:tc>
                <a:tc>
                  <a:txBody>
                    <a:bodyPr/>
                    <a:lstStyle/>
                    <a:p>
                      <a:pPr algn="just" fontAlgn="ctr"/>
                      <a:r>
                        <a:rPr lang="id-ID" sz="1400" b="0" i="0" u="none" strike="noStrike" dirty="0">
                          <a:solidFill>
                            <a:srgbClr val="000000"/>
                          </a:solidFill>
                          <a:effectLst/>
                          <a:latin typeface="+mn-lt"/>
                        </a:rPr>
                        <a:t>Persentase jumlah tenaga kerja </a:t>
                      </a:r>
                      <a:r>
                        <a:rPr lang="id-ID" sz="1400" b="0" i="0" u="none" strike="noStrike" dirty="0" err="1">
                          <a:solidFill>
                            <a:srgbClr val="000000"/>
                          </a:solidFill>
                          <a:effectLst/>
                          <a:latin typeface="+mn-lt"/>
                        </a:rPr>
                        <a:t>dibawah</a:t>
                      </a:r>
                      <a:r>
                        <a:rPr lang="id-ID" sz="1400" b="0" i="0" u="none" strike="noStrike" dirty="0">
                          <a:solidFill>
                            <a:srgbClr val="000000"/>
                          </a:solidFill>
                          <a:effectLst/>
                          <a:latin typeface="+mn-lt"/>
                        </a:rPr>
                        <a:t> umur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r>
                        <a:rPr lang="id-ID" sz="1400" dirty="0" smtClean="0">
                          <a:latin typeface="+mn-lt"/>
                        </a:rPr>
                        <a:t>6</a:t>
                      </a:r>
                      <a:endParaRPr lang="id-ID" sz="1400" dirty="0">
                        <a:latin typeface="+mn-lt"/>
                      </a:endParaRPr>
                    </a:p>
                  </a:txBody>
                  <a:tcPr/>
                </a:tc>
                <a:tc>
                  <a:txBody>
                    <a:bodyPr/>
                    <a:lstStyle/>
                    <a:p>
                      <a:pPr algn="l" fontAlgn="ctr"/>
                      <a:r>
                        <a:rPr lang="id-ID" sz="1400" b="0" i="0" u="none" strike="noStrike" dirty="0">
                          <a:solidFill>
                            <a:srgbClr val="000000"/>
                          </a:solidFill>
                          <a:effectLst/>
                          <a:latin typeface="+mn-lt"/>
                        </a:rPr>
                        <a:t>Partisipasi  angkatan kerja perempuan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r>
                        <a:rPr lang="id-ID" sz="1400" dirty="0" smtClean="0">
                          <a:latin typeface="+mn-lt"/>
                        </a:rPr>
                        <a:t>7</a:t>
                      </a:r>
                      <a:endParaRPr lang="id-ID" sz="1400" dirty="0">
                        <a:latin typeface="+mn-lt"/>
                      </a:endParaRPr>
                    </a:p>
                  </a:txBody>
                  <a:tcPr/>
                </a:tc>
                <a:tc>
                  <a:txBody>
                    <a:bodyPr/>
                    <a:lstStyle/>
                    <a:p>
                      <a:pPr algn="just" fontAlgn="ctr"/>
                      <a:r>
                        <a:rPr lang="id-ID" sz="1400" b="0" i="0" u="none" strike="noStrike" dirty="0">
                          <a:solidFill>
                            <a:srgbClr val="000000"/>
                          </a:solidFill>
                          <a:effectLst/>
                          <a:latin typeface="+mn-lt"/>
                        </a:rPr>
                        <a:t>Cakupan perempuan dan anak korban kekerasan yang mendapatkan penanganan pengaduan oleh petugas terlatih di dalam unit pelayanan terpadu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4"/>
                  </a:ext>
                </a:extLst>
              </a:tr>
              <a:tr h="305243">
                <a:tc>
                  <a:txBody>
                    <a:bodyPr/>
                    <a:lstStyle/>
                    <a:p>
                      <a:r>
                        <a:rPr lang="id-ID" sz="1400" dirty="0" smtClean="0">
                          <a:latin typeface="+mn-lt"/>
                        </a:rPr>
                        <a:t>8</a:t>
                      </a:r>
                      <a:endParaRPr lang="id-ID" sz="1400" dirty="0">
                        <a:latin typeface="+mn-lt"/>
                      </a:endParaRPr>
                    </a:p>
                  </a:txBody>
                  <a:tcPr/>
                </a:tc>
                <a:tc>
                  <a:txBody>
                    <a:bodyPr/>
                    <a:lstStyle/>
                    <a:p>
                      <a:pPr algn="just" fontAlgn="ctr"/>
                      <a:r>
                        <a:rPr lang="id-ID" sz="1400" b="0" i="0" u="none" strike="noStrike" dirty="0">
                          <a:solidFill>
                            <a:srgbClr val="000000"/>
                          </a:solidFill>
                          <a:effectLst/>
                          <a:latin typeface="+mn-lt"/>
                        </a:rPr>
                        <a:t>Cakupan perempuan dan anak korban kekerasan yang mendapatkan layanan kesehatan oleh tenaga kesehatan terlatih di Puskesmas mampu tatalaksana </a:t>
                      </a:r>
                      <a:r>
                        <a:rPr lang="id-ID" sz="1400" b="0" i="0" u="none" strike="noStrike" dirty="0" err="1">
                          <a:solidFill>
                            <a:srgbClr val="000000"/>
                          </a:solidFill>
                          <a:effectLst/>
                          <a:latin typeface="+mn-lt"/>
                        </a:rPr>
                        <a:t>KtP</a:t>
                      </a:r>
                      <a:r>
                        <a:rPr lang="id-ID" sz="1400" b="0" i="0" u="none" strike="noStrike" dirty="0">
                          <a:solidFill>
                            <a:srgbClr val="000000"/>
                          </a:solidFill>
                          <a:effectLst/>
                          <a:latin typeface="+mn-lt"/>
                        </a:rPr>
                        <a:t>/A dan PPT/PKT di Rumah Sakit</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612752225"/>
                  </a:ext>
                </a:extLst>
              </a:tr>
              <a:tr h="305243">
                <a:tc>
                  <a:txBody>
                    <a:bodyPr/>
                    <a:lstStyle/>
                    <a:p>
                      <a:r>
                        <a:rPr lang="id-ID" sz="1400" dirty="0" smtClean="0">
                          <a:latin typeface="+mn-lt"/>
                        </a:rPr>
                        <a:t>9</a:t>
                      </a:r>
                      <a:endParaRPr lang="id-ID" sz="1400" dirty="0">
                        <a:latin typeface="+mn-lt"/>
                      </a:endParaRPr>
                    </a:p>
                  </a:txBody>
                  <a:tcPr/>
                </a:tc>
                <a:tc>
                  <a:txBody>
                    <a:bodyPr/>
                    <a:lstStyle/>
                    <a:p>
                      <a:pPr algn="just" fontAlgn="ctr"/>
                      <a:r>
                        <a:rPr lang="id-ID" sz="1400" b="0" i="0" u="none" strike="noStrike">
                          <a:solidFill>
                            <a:srgbClr val="000000"/>
                          </a:solidFill>
                          <a:effectLst/>
                          <a:latin typeface="+mn-lt"/>
                        </a:rPr>
                        <a:t>Cakupan layanan rehabilitasi sosial yang diberikan oleh petugas rehabilitasi sosial terlatih bagi perempuan dan anak korban kekerasan di dalam unit pelayanan terpadu.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801966775"/>
                  </a:ext>
                </a:extLst>
              </a:tr>
              <a:tr h="305243">
                <a:tc>
                  <a:txBody>
                    <a:bodyPr/>
                    <a:lstStyle/>
                    <a:p>
                      <a:r>
                        <a:rPr lang="id-ID" sz="1400" dirty="0" smtClean="0">
                          <a:latin typeface="+mn-lt"/>
                        </a:rPr>
                        <a:t>10</a:t>
                      </a:r>
                      <a:endParaRPr lang="id-ID" sz="1400" dirty="0">
                        <a:latin typeface="+mn-lt"/>
                      </a:endParaRPr>
                    </a:p>
                  </a:txBody>
                  <a:tcPr/>
                </a:tc>
                <a:tc>
                  <a:txBody>
                    <a:bodyPr/>
                    <a:lstStyle/>
                    <a:p>
                      <a:pPr algn="just" fontAlgn="ctr"/>
                      <a:r>
                        <a:rPr lang="id-ID" sz="1400" b="0" i="0" u="none" strike="noStrike">
                          <a:solidFill>
                            <a:srgbClr val="000000"/>
                          </a:solidFill>
                          <a:effectLst/>
                          <a:latin typeface="+mn-lt"/>
                        </a:rPr>
                        <a:t>Cakupan penegakan hukum dari tingkat penyidikan sampai dengan putusan pengadilan atas kasus-kasus kekerasan terhadap perempuan dan anak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98504666"/>
                  </a:ext>
                </a:extLst>
              </a:tr>
            </a:tbl>
          </a:graphicData>
        </a:graphic>
      </p:graphicFrame>
    </p:spTree>
    <p:extLst>
      <p:ext uri="{BB962C8B-B14F-4D97-AF65-F5344CB8AC3E}">
        <p14:creationId xmlns:p14="http://schemas.microsoft.com/office/powerpoint/2010/main" val="23477376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0609" y="132702"/>
            <a:ext cx="8143799" cy="77601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b="1" dirty="0"/>
              <a:t>DINAS</a:t>
            </a:r>
            <a:r>
              <a:rPr lang="en-GB" sz="2400" b="1" dirty="0"/>
              <a:t> PEMBERDAYAAN PEREMPUAN</a:t>
            </a:r>
            <a:r>
              <a:rPr lang="id-ID" sz="2400" b="1" dirty="0"/>
              <a:t>,</a:t>
            </a:r>
            <a:r>
              <a:rPr lang="en-GB" sz="2400" b="1" dirty="0"/>
              <a:t> PERLINDUNGAN ANAK</a:t>
            </a:r>
            <a:r>
              <a:rPr lang="id-ID" sz="2400" b="1" dirty="0"/>
              <a:t>, PENGENDALIAN PENDUDUK DAN KELUARGA BERENCANA</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2003946480"/>
              </p:ext>
            </p:extLst>
          </p:nvPr>
        </p:nvGraphicFramePr>
        <p:xfrm>
          <a:off x="100609" y="970505"/>
          <a:ext cx="8928993" cy="5808655"/>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r>
                        <a:rPr lang="id-ID" sz="1400" dirty="0" smtClean="0">
                          <a:latin typeface="+mn-lt"/>
                        </a:rPr>
                        <a:t>11</a:t>
                      </a:r>
                      <a:endParaRPr lang="id-ID" sz="1400" dirty="0">
                        <a:latin typeface="+mn-lt"/>
                      </a:endParaRPr>
                    </a:p>
                  </a:txBody>
                  <a:tcPr/>
                </a:tc>
                <a:tc>
                  <a:txBody>
                    <a:bodyPr/>
                    <a:lstStyle/>
                    <a:p>
                      <a:pPr algn="just" fontAlgn="ctr"/>
                      <a:r>
                        <a:rPr lang="id-ID" sz="1400" b="0" i="0" u="none" strike="noStrike" dirty="0">
                          <a:solidFill>
                            <a:srgbClr val="000000"/>
                          </a:solidFill>
                          <a:effectLst/>
                          <a:latin typeface="+mn-lt"/>
                        </a:rPr>
                        <a:t>Cakupan perempuan dan anak korban kekerasan yang mendapatkan layanan bantuan hukum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928712904"/>
                  </a:ext>
                </a:extLst>
              </a:tr>
              <a:tr h="305243">
                <a:tc>
                  <a:txBody>
                    <a:bodyPr/>
                    <a:lstStyle/>
                    <a:p>
                      <a:r>
                        <a:rPr lang="id-ID" sz="1400" dirty="0" smtClean="0">
                          <a:latin typeface="+mn-lt"/>
                        </a:rPr>
                        <a:t>12</a:t>
                      </a:r>
                      <a:endParaRPr lang="id-ID" sz="1400" dirty="0">
                        <a:latin typeface="+mn-lt"/>
                      </a:endParaRPr>
                    </a:p>
                  </a:txBody>
                  <a:tcPr/>
                </a:tc>
                <a:tc>
                  <a:txBody>
                    <a:bodyPr/>
                    <a:lstStyle/>
                    <a:p>
                      <a:pPr algn="just" fontAlgn="ctr"/>
                      <a:r>
                        <a:rPr lang="id-ID" sz="1400" b="0" i="0" u="none" strike="noStrike" dirty="0">
                          <a:solidFill>
                            <a:srgbClr val="000000"/>
                          </a:solidFill>
                          <a:effectLst/>
                          <a:latin typeface="+mn-lt"/>
                        </a:rPr>
                        <a:t>Cakupan layanan pemulangan bagi perempuan dan anak korban kekerasan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56518554"/>
                  </a:ext>
                </a:extLst>
              </a:tr>
              <a:tr h="305243">
                <a:tc>
                  <a:txBody>
                    <a:bodyPr/>
                    <a:lstStyle/>
                    <a:p>
                      <a:r>
                        <a:rPr lang="id-ID" sz="1400" dirty="0" smtClean="0">
                          <a:latin typeface="+mn-lt"/>
                        </a:rPr>
                        <a:t>13</a:t>
                      </a:r>
                      <a:endParaRPr lang="id-ID" sz="1400" dirty="0">
                        <a:latin typeface="+mn-lt"/>
                      </a:endParaRPr>
                    </a:p>
                  </a:txBody>
                  <a:tcPr/>
                </a:tc>
                <a:tc>
                  <a:txBody>
                    <a:bodyPr/>
                    <a:lstStyle/>
                    <a:p>
                      <a:pPr algn="just" fontAlgn="ctr"/>
                      <a:r>
                        <a:rPr lang="id-ID" sz="1400" b="0" i="0" u="none" strike="noStrike" dirty="0">
                          <a:solidFill>
                            <a:srgbClr val="000000"/>
                          </a:solidFill>
                          <a:effectLst/>
                          <a:latin typeface="+mn-lt"/>
                        </a:rPr>
                        <a:t>Cakupan layanan reintegrasi sosial bagi perempuan dan anak korban kekerasan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978917809"/>
                  </a:ext>
                </a:extLst>
              </a:tr>
              <a:tr h="305243">
                <a:tc>
                  <a:txBody>
                    <a:bodyPr/>
                    <a:lstStyle/>
                    <a:p>
                      <a:pPr algn="ctr"/>
                      <a:r>
                        <a:rPr lang="id-ID" sz="1400" dirty="0" smtClean="0">
                          <a:latin typeface="+mn-lt"/>
                        </a:rPr>
                        <a:t>14</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Rasio  APM perempuan/laki‐laki di SD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pPr algn="ctr"/>
                      <a:r>
                        <a:rPr lang="id-ID" sz="1400" dirty="0" smtClean="0">
                          <a:latin typeface="+mn-lt"/>
                        </a:rPr>
                        <a:t>15</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Rasio  APM perempuan/laki‐laki di SMP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416266247"/>
                  </a:ext>
                </a:extLst>
              </a:tr>
              <a:tr h="305243">
                <a:tc>
                  <a:txBody>
                    <a:bodyPr/>
                    <a:lstStyle/>
                    <a:p>
                      <a:pPr algn="ctr"/>
                      <a:r>
                        <a:rPr lang="id-ID" sz="1400" dirty="0" smtClean="0">
                          <a:latin typeface="+mn-lt"/>
                        </a:rPr>
                        <a:t>16</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Rasio  APM perempuan/laki‐laki di SMA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3855314"/>
                  </a:ext>
                </a:extLst>
              </a:tr>
              <a:tr h="305243">
                <a:tc>
                  <a:txBody>
                    <a:bodyPr/>
                    <a:lstStyle/>
                    <a:p>
                      <a:pPr algn="ctr"/>
                      <a:r>
                        <a:rPr lang="id-ID" sz="1400" dirty="0" smtClean="0">
                          <a:latin typeface="+mn-lt"/>
                        </a:rPr>
                        <a:t>17</a:t>
                      </a:r>
                      <a:endParaRPr lang="en-US" sz="1400" dirty="0">
                        <a:latin typeface="+mn-lt"/>
                      </a:endParaRPr>
                    </a:p>
                  </a:txBody>
                  <a:tcPr/>
                </a:tc>
                <a:tc>
                  <a:txBody>
                    <a:bodyPr/>
                    <a:lstStyle/>
                    <a:p>
                      <a:pPr algn="l" fontAlgn="ctr"/>
                      <a:r>
                        <a:rPr lang="fi-FI" sz="1400" b="0" i="0" u="none" strike="noStrike">
                          <a:solidFill>
                            <a:srgbClr val="000000"/>
                          </a:solidFill>
                          <a:effectLst/>
                          <a:latin typeface="+mn-lt"/>
                        </a:rPr>
                        <a:t>Rasio  APM perempuan/laki‐laki di Perguruan Tinggi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914756612"/>
                  </a:ext>
                </a:extLst>
              </a:tr>
              <a:tr h="305243">
                <a:tc>
                  <a:txBody>
                    <a:bodyPr/>
                    <a:lstStyle/>
                    <a:p>
                      <a:pPr algn="ctr"/>
                      <a:r>
                        <a:rPr lang="id-ID" sz="1400" dirty="0" smtClean="0">
                          <a:latin typeface="+mn-lt"/>
                        </a:rPr>
                        <a:t>18</a:t>
                      </a:r>
                      <a:endParaRPr lang="en-US" sz="1400" dirty="0">
                        <a:latin typeface="+mn-lt"/>
                      </a:endParaRPr>
                    </a:p>
                  </a:txBody>
                  <a:tcPr/>
                </a:tc>
                <a:tc>
                  <a:txBody>
                    <a:bodyPr/>
                    <a:lstStyle/>
                    <a:p>
                      <a:pPr algn="just" fontAlgn="ctr"/>
                      <a:r>
                        <a:rPr lang="id-ID" sz="1400" b="0" i="0" u="none" strike="noStrike">
                          <a:solidFill>
                            <a:srgbClr val="000000"/>
                          </a:solidFill>
                          <a:effectLst/>
                          <a:latin typeface="+mn-lt"/>
                        </a:rPr>
                        <a:t>Rasio melek huruf perempuan terhadap laki laki pada kelompok usia 15-24 tahun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30507802"/>
                  </a:ext>
                </a:extLst>
              </a:tr>
              <a:tr h="305243">
                <a:tc>
                  <a:txBody>
                    <a:bodyPr/>
                    <a:lstStyle/>
                    <a:p>
                      <a:pPr algn="ctr"/>
                      <a:r>
                        <a:rPr lang="id-ID" sz="1400" dirty="0" smtClean="0">
                          <a:latin typeface="+mn-lt"/>
                        </a:rPr>
                        <a:t>19</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Kontribusi perempuan dalam pekerjaan upahan di </a:t>
                      </a:r>
                      <a:r>
                        <a:rPr lang="id-ID" sz="1400" b="0" i="0" u="none" strike="noStrike" dirty="0" err="1">
                          <a:solidFill>
                            <a:srgbClr val="000000"/>
                          </a:solidFill>
                          <a:effectLst/>
                          <a:latin typeface="+mn-lt"/>
                        </a:rPr>
                        <a:t>sector</a:t>
                      </a:r>
                      <a:r>
                        <a:rPr lang="id-ID" sz="1400" b="0" i="0" u="none" strike="noStrike" dirty="0">
                          <a:solidFill>
                            <a:srgbClr val="000000"/>
                          </a:solidFill>
                          <a:effectLst/>
                          <a:latin typeface="+mn-lt"/>
                        </a:rPr>
                        <a:t> </a:t>
                      </a:r>
                      <a:r>
                        <a:rPr lang="id-ID" sz="1400" b="0" i="0" u="none" strike="noStrike" dirty="0" err="1">
                          <a:solidFill>
                            <a:srgbClr val="000000"/>
                          </a:solidFill>
                          <a:effectLst/>
                          <a:latin typeface="+mn-lt"/>
                        </a:rPr>
                        <a:t>nonpertanian</a:t>
                      </a:r>
                      <a:r>
                        <a:rPr lang="id-ID" sz="1400" b="0" i="0" u="none" strike="noStrike" dirty="0">
                          <a:solidFill>
                            <a:srgbClr val="000000"/>
                          </a:solidFill>
                          <a:effectLst/>
                          <a:latin typeface="+mn-lt"/>
                        </a:rPr>
                        <a: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943403944"/>
                  </a:ext>
                </a:extLst>
              </a:tr>
              <a:tr h="305243">
                <a:tc>
                  <a:txBody>
                    <a:bodyPr/>
                    <a:lstStyle/>
                    <a:p>
                      <a:pPr algn="ctr"/>
                      <a:r>
                        <a:rPr lang="id-ID" sz="1400" dirty="0" smtClean="0">
                          <a:latin typeface="+mn-lt"/>
                        </a:rPr>
                        <a:t>20</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Laju  pertumbuhan penduduk  (LPP)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16033310"/>
                  </a:ext>
                </a:extLst>
              </a:tr>
              <a:tr h="305243">
                <a:tc>
                  <a:txBody>
                    <a:bodyPr/>
                    <a:lstStyle/>
                    <a:p>
                      <a:pPr algn="ctr"/>
                      <a:r>
                        <a:rPr lang="id-ID" sz="1400" dirty="0" smtClean="0">
                          <a:latin typeface="+mn-lt"/>
                        </a:rPr>
                        <a:t>21</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Total Fertility Rate (TFR)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22</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Persentase Perangkat Daerah (Dinas/Badan) yang berperan aktif dalam pembangunan Daerah melalui Kampung KB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id-ID" sz="1400" dirty="0" smtClean="0">
                          <a:latin typeface="+mn-lt"/>
                        </a:rPr>
                        <a:t>23</a:t>
                      </a:r>
                      <a:endParaRPr lang="en-US" sz="1400" dirty="0">
                        <a:latin typeface="+mn-lt"/>
                      </a:endParaRPr>
                    </a:p>
                  </a:txBody>
                  <a:tcPr/>
                </a:tc>
                <a:tc>
                  <a:txBody>
                    <a:bodyPr/>
                    <a:lstStyle/>
                    <a:p>
                      <a:pPr algn="just" fontAlgn="ctr"/>
                      <a:r>
                        <a:rPr lang="id-ID" sz="1400" b="0" i="0" u="none" strike="noStrike">
                          <a:solidFill>
                            <a:srgbClr val="000000"/>
                          </a:solidFill>
                          <a:effectLst/>
                          <a:latin typeface="+mn-lt"/>
                        </a:rPr>
                        <a:t>Persentase Perangkat Daerah (Dinas/Badan) yang menyusun dan memanfaatkan Rancangan  Induk Pengendalian Penduduk</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bl>
          </a:graphicData>
        </a:graphic>
      </p:graphicFrame>
    </p:spTree>
    <p:extLst>
      <p:ext uri="{BB962C8B-B14F-4D97-AF65-F5344CB8AC3E}">
        <p14:creationId xmlns:p14="http://schemas.microsoft.com/office/powerpoint/2010/main" val="27758923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519116" y="2057867"/>
            <a:ext cx="3895605" cy="4411393"/>
            <a:chOff x="4825701" y="2018582"/>
            <a:chExt cx="3895605" cy="4411393"/>
          </a:xfrm>
        </p:grpSpPr>
        <p:sp>
          <p:nvSpPr>
            <p:cNvPr id="5" name="Round Diagonal Corner Rectangle 4"/>
            <p:cNvSpPr/>
            <p:nvPr/>
          </p:nvSpPr>
          <p:spPr>
            <a:xfrm>
              <a:off x="5092343" y="2018582"/>
              <a:ext cx="3184788" cy="1553984"/>
            </a:xfrm>
            <a:prstGeom prst="round2DiagRect">
              <a:avLst/>
            </a:prstGeom>
            <a:solidFill>
              <a:schemeClr val="accent2">
                <a:lumMod val="60000"/>
                <a:lumOff val="40000"/>
              </a:schemeClr>
            </a:solidFill>
            <a:ln>
              <a:solidFill>
                <a:srgbClr val="FECDA5"/>
              </a:solidFill>
            </a:ln>
          </p:spPr>
          <p:style>
            <a:lnRef idx="3">
              <a:schemeClr val="lt1"/>
            </a:lnRef>
            <a:fillRef idx="1">
              <a:schemeClr val="accent2"/>
            </a:fillRef>
            <a:effectRef idx="1">
              <a:schemeClr val="accent2"/>
            </a:effectRef>
            <a:fontRef idx="minor">
              <a:schemeClr val="lt1"/>
            </a:fontRef>
          </p:style>
          <p:txBody>
            <a:bodyPr lIns="91425" tIns="45713" rIns="91425" bIns="45713"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115000"/>
                </a:lnSpc>
              </a:pPr>
              <a:r>
                <a:rPr lang="id-ID" sz="2400" b="1" dirty="0">
                  <a:latin typeface="Cambria" pitchFamily="18" charset="0"/>
                </a:rPr>
                <a:t>UU </a:t>
              </a:r>
              <a:r>
                <a:rPr lang="en-US" sz="2400" b="1" dirty="0">
                  <a:latin typeface="Cambria" pitchFamily="18" charset="0"/>
                </a:rPr>
                <a:t>16</a:t>
              </a:r>
              <a:r>
                <a:rPr lang="id-ID" sz="2400" b="1" dirty="0">
                  <a:latin typeface="Cambria" pitchFamily="18" charset="0"/>
                </a:rPr>
                <a:t> </a:t>
              </a:r>
              <a:r>
                <a:rPr lang="en-US" sz="2400" b="1" dirty="0">
                  <a:latin typeface="Cambria" pitchFamily="18" charset="0"/>
                </a:rPr>
                <a:t>/ 1997</a:t>
              </a:r>
              <a:r>
                <a:rPr lang="id-ID" sz="2400" b="1" dirty="0">
                  <a:latin typeface="Cambria" pitchFamily="18" charset="0"/>
                </a:rPr>
                <a:t> </a:t>
              </a:r>
            </a:p>
            <a:p>
              <a:pPr algn="ctr">
                <a:lnSpc>
                  <a:spcPct val="115000"/>
                </a:lnSpc>
              </a:pPr>
              <a:r>
                <a:rPr lang="id-ID" sz="2400" b="1" dirty="0">
                  <a:latin typeface="Cambria" pitchFamily="18" charset="0"/>
                </a:rPr>
                <a:t>Tentang </a:t>
              </a:r>
              <a:r>
                <a:rPr lang="en-US" sz="2400" b="1" dirty="0" err="1">
                  <a:latin typeface="Cambria" pitchFamily="18" charset="0"/>
                </a:rPr>
                <a:t>Statistik</a:t>
              </a:r>
              <a:endParaRPr lang="id-ID" sz="2400" b="1" dirty="0">
                <a:latin typeface="Cambria" pitchFamily="18" charset="0"/>
              </a:endParaRPr>
            </a:p>
          </p:txBody>
        </p:sp>
        <p:sp>
          <p:nvSpPr>
            <p:cNvPr id="6" name="Round Diagonal Corner Rectangle 5"/>
            <p:cNvSpPr/>
            <p:nvPr/>
          </p:nvSpPr>
          <p:spPr>
            <a:xfrm>
              <a:off x="4825701" y="4001743"/>
              <a:ext cx="3879422" cy="1220117"/>
            </a:xfrm>
            <a:prstGeom prst="round2DiagRect">
              <a:avLst/>
            </a:prstGeom>
            <a:solidFill>
              <a:srgbClr val="A36986"/>
            </a:solidFill>
            <a:ln>
              <a:solidFill>
                <a:srgbClr val="FECDA5"/>
              </a:solidFill>
            </a:ln>
          </p:spPr>
          <p:style>
            <a:lnRef idx="2">
              <a:schemeClr val="accent1">
                <a:shade val="50000"/>
              </a:schemeClr>
            </a:lnRef>
            <a:fillRef idx="1">
              <a:schemeClr val="accent1"/>
            </a:fillRef>
            <a:effectRef idx="0">
              <a:schemeClr val="accent1"/>
            </a:effectRef>
            <a:fontRef idx="minor">
              <a:schemeClr val="lt1"/>
            </a:fontRef>
          </p:style>
          <p:txBody>
            <a:bodyPr lIns="91425" tIns="45713" rIns="91425" bIns="45713" anchor="ctr"/>
            <a:lstStyle/>
            <a:p>
              <a:pPr algn="ctr">
                <a:lnSpc>
                  <a:spcPct val="80000"/>
                </a:lnSpc>
              </a:pPr>
              <a:r>
                <a:rPr lang="en-US" sz="2200" dirty="0">
                  <a:solidFill>
                    <a:srgbClr val="FFFFFF"/>
                  </a:solidFill>
                  <a:latin typeface="Cambria" pitchFamily="18" charset="0"/>
                  <a:cs typeface="Arial" charset="0"/>
                </a:rPr>
                <a:t>BPS </a:t>
              </a:r>
              <a:r>
                <a:rPr lang="en-US" sz="2200" dirty="0" err="1">
                  <a:solidFill>
                    <a:srgbClr val="FFFFFF"/>
                  </a:solidFill>
                  <a:latin typeface="Cambria" pitchFamily="18" charset="0"/>
                  <a:cs typeface="Arial" charset="0"/>
                </a:rPr>
                <a:t>adalah</a:t>
              </a:r>
              <a:r>
                <a:rPr lang="en-US" sz="2200" dirty="0">
                  <a:solidFill>
                    <a:srgbClr val="FFFFFF"/>
                  </a:solidFill>
                  <a:latin typeface="Cambria" pitchFamily="18" charset="0"/>
                  <a:cs typeface="Arial" charset="0"/>
                </a:rPr>
                <a:t> </a:t>
              </a:r>
              <a:r>
                <a:rPr lang="en-US" sz="2200" dirty="0" err="1">
                  <a:solidFill>
                    <a:srgbClr val="FFFFFF"/>
                  </a:solidFill>
                  <a:latin typeface="Cambria" pitchFamily="18" charset="0"/>
                  <a:cs typeface="Arial" charset="0"/>
                </a:rPr>
                <a:t>penyelenggara</a:t>
              </a:r>
              <a:r>
                <a:rPr lang="en-US" sz="2200" dirty="0">
                  <a:solidFill>
                    <a:srgbClr val="FFFFFF"/>
                  </a:solidFill>
                  <a:latin typeface="Cambria" pitchFamily="18" charset="0"/>
                  <a:cs typeface="Arial" charset="0"/>
                </a:rPr>
                <a:t> </a:t>
              </a:r>
              <a:r>
                <a:rPr lang="en-US" sz="2200" dirty="0" err="1">
                  <a:solidFill>
                    <a:srgbClr val="FFFFFF"/>
                  </a:solidFill>
                  <a:latin typeface="Cambria" pitchFamily="18" charset="0"/>
                  <a:cs typeface="Arial" charset="0"/>
                </a:rPr>
                <a:t>Statistik</a:t>
              </a:r>
              <a:r>
                <a:rPr lang="en-US" sz="2200" dirty="0">
                  <a:solidFill>
                    <a:srgbClr val="FFFFFF"/>
                  </a:solidFill>
                  <a:latin typeface="Cambria" pitchFamily="18" charset="0"/>
                  <a:cs typeface="Arial" charset="0"/>
                </a:rPr>
                <a:t> </a:t>
              </a:r>
              <a:r>
                <a:rPr lang="en-US" sz="2200" dirty="0" err="1">
                  <a:solidFill>
                    <a:srgbClr val="FFFFFF"/>
                  </a:solidFill>
                  <a:latin typeface="Cambria" pitchFamily="18" charset="0"/>
                  <a:cs typeface="Arial" charset="0"/>
                </a:rPr>
                <a:t>Dasar</a:t>
              </a:r>
              <a:r>
                <a:rPr lang="en-US" sz="2200" dirty="0">
                  <a:solidFill>
                    <a:srgbClr val="FFFFFF"/>
                  </a:solidFill>
                  <a:latin typeface="Cambria" pitchFamily="18" charset="0"/>
                  <a:cs typeface="Arial" charset="0"/>
                </a:rPr>
                <a:t> </a:t>
              </a:r>
            </a:p>
            <a:p>
              <a:pPr algn="ctr">
                <a:lnSpc>
                  <a:spcPct val="80000"/>
                </a:lnSpc>
              </a:pPr>
              <a:r>
                <a:rPr lang="en-US" sz="2200" dirty="0">
                  <a:solidFill>
                    <a:srgbClr val="FFFFFF"/>
                  </a:solidFill>
                  <a:latin typeface="Cambria" pitchFamily="18" charset="0"/>
                  <a:cs typeface="Arial" charset="0"/>
                </a:rPr>
                <a:t>(</a:t>
              </a:r>
              <a:r>
                <a:rPr lang="en-US" sz="2200" dirty="0" err="1">
                  <a:solidFill>
                    <a:srgbClr val="FFFFFF"/>
                  </a:solidFill>
                  <a:latin typeface="Cambria" pitchFamily="18" charset="0"/>
                  <a:cs typeface="Arial" charset="0"/>
                </a:rPr>
                <a:t>Pasal</a:t>
              </a:r>
              <a:r>
                <a:rPr lang="en-US" sz="2200" dirty="0">
                  <a:solidFill>
                    <a:srgbClr val="FFFFFF"/>
                  </a:solidFill>
                  <a:latin typeface="Cambria" pitchFamily="18" charset="0"/>
                  <a:cs typeface="Arial" charset="0"/>
                </a:rPr>
                <a:t> 11 </a:t>
              </a:r>
              <a:r>
                <a:rPr lang="en-US" sz="2200" dirty="0" err="1">
                  <a:solidFill>
                    <a:srgbClr val="FFFFFF"/>
                  </a:solidFill>
                  <a:latin typeface="Cambria" pitchFamily="18" charset="0"/>
                  <a:cs typeface="Arial" charset="0"/>
                </a:rPr>
                <a:t>ayat</a:t>
              </a:r>
              <a:r>
                <a:rPr lang="en-US" sz="2200" dirty="0">
                  <a:solidFill>
                    <a:srgbClr val="FFFFFF"/>
                  </a:solidFill>
                  <a:latin typeface="Cambria" pitchFamily="18" charset="0"/>
                  <a:cs typeface="Arial" charset="0"/>
                </a:rPr>
                <a:t> 1)</a:t>
              </a:r>
              <a:endParaRPr lang="id-ID" sz="2200" dirty="0">
                <a:solidFill>
                  <a:srgbClr val="FFFFFF"/>
                </a:solidFill>
                <a:latin typeface="Cambria" pitchFamily="18" charset="0"/>
                <a:cs typeface="Arial" charset="0"/>
              </a:endParaRPr>
            </a:p>
          </p:txBody>
        </p:sp>
        <p:sp>
          <p:nvSpPr>
            <p:cNvPr id="7" name="Round Diagonal Corner Rectangle 6"/>
            <p:cNvSpPr/>
            <p:nvPr/>
          </p:nvSpPr>
          <p:spPr>
            <a:xfrm>
              <a:off x="4840729" y="5272530"/>
              <a:ext cx="3880577" cy="1157445"/>
            </a:xfrm>
            <a:prstGeom prst="round2DiagRect">
              <a:avLst/>
            </a:prstGeom>
            <a:solidFill>
              <a:srgbClr val="A36986"/>
            </a:solidFill>
            <a:ln>
              <a:solidFill>
                <a:srgbClr val="FECDA5"/>
              </a:solidFill>
            </a:ln>
          </p:spPr>
          <p:style>
            <a:lnRef idx="2">
              <a:schemeClr val="accent1">
                <a:shade val="50000"/>
              </a:schemeClr>
            </a:lnRef>
            <a:fillRef idx="1">
              <a:schemeClr val="accent1"/>
            </a:fillRef>
            <a:effectRef idx="0">
              <a:schemeClr val="accent1"/>
            </a:effectRef>
            <a:fontRef idx="minor">
              <a:schemeClr val="lt1"/>
            </a:fontRef>
          </p:style>
          <p:txBody>
            <a:bodyPr lIns="91425" tIns="45713" rIns="91425" bIns="45713" anchor="ctr"/>
            <a:lstStyle/>
            <a:p>
              <a:pPr algn="ctr">
                <a:lnSpc>
                  <a:spcPct val="85000"/>
                </a:lnSpc>
              </a:pPr>
              <a:r>
                <a:rPr lang="en-US" sz="2000" dirty="0" err="1">
                  <a:solidFill>
                    <a:srgbClr val="FFFFFF"/>
                  </a:solidFill>
                  <a:latin typeface="Cambria" pitchFamily="18" charset="0"/>
                  <a:cs typeface="Arial" charset="0"/>
                </a:rPr>
                <a:t>Instansi</a:t>
              </a:r>
              <a:r>
                <a:rPr lang="en-US" sz="2000" dirty="0">
                  <a:solidFill>
                    <a:srgbClr val="FFFFFF"/>
                  </a:solidFill>
                  <a:latin typeface="Cambria" pitchFamily="18" charset="0"/>
                  <a:cs typeface="Arial" charset="0"/>
                </a:rPr>
                <a:t> </a:t>
              </a:r>
              <a:r>
                <a:rPr lang="en-US" sz="2000" dirty="0" err="1">
                  <a:solidFill>
                    <a:srgbClr val="FFFFFF"/>
                  </a:solidFill>
                  <a:latin typeface="Cambria" pitchFamily="18" charset="0"/>
                  <a:cs typeface="Arial" charset="0"/>
                </a:rPr>
                <a:t>pemerintah</a:t>
              </a:r>
              <a:r>
                <a:rPr lang="en-US" sz="2000" dirty="0">
                  <a:solidFill>
                    <a:srgbClr val="FFFFFF"/>
                  </a:solidFill>
                  <a:latin typeface="Cambria" pitchFamily="18" charset="0"/>
                  <a:cs typeface="Arial" charset="0"/>
                </a:rPr>
                <a:t> </a:t>
              </a:r>
              <a:r>
                <a:rPr lang="en-US" sz="2000" dirty="0" err="1">
                  <a:solidFill>
                    <a:srgbClr val="FFFFFF"/>
                  </a:solidFill>
                  <a:latin typeface="Cambria" pitchFamily="18" charset="0"/>
                  <a:cs typeface="Arial" charset="0"/>
                </a:rPr>
                <a:t>adalah</a:t>
              </a:r>
              <a:r>
                <a:rPr lang="en-US" sz="2000" dirty="0">
                  <a:solidFill>
                    <a:srgbClr val="FFFFFF"/>
                  </a:solidFill>
                  <a:latin typeface="Cambria" pitchFamily="18" charset="0"/>
                  <a:cs typeface="Arial" charset="0"/>
                </a:rPr>
                <a:t> </a:t>
              </a:r>
              <a:r>
                <a:rPr lang="en-US" sz="2000" dirty="0" err="1">
                  <a:solidFill>
                    <a:srgbClr val="FFFFFF"/>
                  </a:solidFill>
                  <a:latin typeface="Cambria" pitchFamily="18" charset="0"/>
                  <a:cs typeface="Arial" charset="0"/>
                </a:rPr>
                <a:t>penyelenggara</a:t>
              </a:r>
              <a:r>
                <a:rPr lang="en-US" sz="2000" dirty="0">
                  <a:solidFill>
                    <a:srgbClr val="FFFFFF"/>
                  </a:solidFill>
                  <a:latin typeface="Cambria" pitchFamily="18" charset="0"/>
                  <a:cs typeface="Arial" charset="0"/>
                </a:rPr>
                <a:t> </a:t>
              </a:r>
              <a:r>
                <a:rPr lang="en-US" sz="2000" dirty="0" err="1">
                  <a:solidFill>
                    <a:srgbClr val="FFFFFF"/>
                  </a:solidFill>
                  <a:latin typeface="Cambria" pitchFamily="18" charset="0"/>
                  <a:cs typeface="Arial" charset="0"/>
                </a:rPr>
                <a:t>Statistik</a:t>
              </a:r>
              <a:r>
                <a:rPr lang="en-US" sz="2000" dirty="0">
                  <a:solidFill>
                    <a:srgbClr val="FFFFFF"/>
                  </a:solidFill>
                  <a:latin typeface="Cambria" pitchFamily="18" charset="0"/>
                  <a:cs typeface="Arial" charset="0"/>
                </a:rPr>
                <a:t> </a:t>
              </a:r>
              <a:r>
                <a:rPr lang="en-US" sz="2000" dirty="0" err="1">
                  <a:solidFill>
                    <a:srgbClr val="FFFFFF"/>
                  </a:solidFill>
                  <a:latin typeface="Cambria" pitchFamily="18" charset="0"/>
                  <a:cs typeface="Arial" charset="0"/>
                </a:rPr>
                <a:t>Sektoral</a:t>
              </a:r>
              <a:endParaRPr lang="en-US" sz="2000" dirty="0">
                <a:solidFill>
                  <a:srgbClr val="FFFFFF"/>
                </a:solidFill>
                <a:latin typeface="Cambria" pitchFamily="18" charset="0"/>
                <a:cs typeface="Arial" charset="0"/>
              </a:endParaRPr>
            </a:p>
            <a:p>
              <a:pPr algn="ctr">
                <a:lnSpc>
                  <a:spcPct val="85000"/>
                </a:lnSpc>
              </a:pPr>
              <a:r>
                <a:rPr lang="en-US" sz="2000" dirty="0">
                  <a:solidFill>
                    <a:srgbClr val="FFFFFF"/>
                  </a:solidFill>
                  <a:latin typeface="Cambria" pitchFamily="18" charset="0"/>
                  <a:cs typeface="Arial" charset="0"/>
                </a:rPr>
                <a:t>(</a:t>
              </a:r>
              <a:r>
                <a:rPr lang="en-US" sz="2000" dirty="0" err="1">
                  <a:solidFill>
                    <a:srgbClr val="FFFFFF"/>
                  </a:solidFill>
                  <a:latin typeface="Cambria" pitchFamily="18" charset="0"/>
                  <a:cs typeface="Arial" charset="0"/>
                </a:rPr>
                <a:t>Pasal</a:t>
              </a:r>
              <a:r>
                <a:rPr lang="en-US" sz="2000" dirty="0">
                  <a:solidFill>
                    <a:srgbClr val="FFFFFF"/>
                  </a:solidFill>
                  <a:latin typeface="Cambria" pitchFamily="18" charset="0"/>
                  <a:cs typeface="Arial" charset="0"/>
                </a:rPr>
                <a:t> 12 </a:t>
              </a:r>
              <a:r>
                <a:rPr lang="en-US" sz="2000" dirty="0" err="1">
                  <a:solidFill>
                    <a:srgbClr val="FFFFFF"/>
                  </a:solidFill>
                  <a:latin typeface="Cambria" pitchFamily="18" charset="0"/>
                  <a:cs typeface="Arial" charset="0"/>
                </a:rPr>
                <a:t>ayat</a:t>
              </a:r>
              <a:r>
                <a:rPr lang="en-US" sz="2000" dirty="0">
                  <a:solidFill>
                    <a:srgbClr val="FFFFFF"/>
                  </a:solidFill>
                  <a:latin typeface="Cambria" pitchFamily="18" charset="0"/>
                  <a:cs typeface="Arial" charset="0"/>
                </a:rPr>
                <a:t> 1)</a:t>
              </a:r>
              <a:endParaRPr lang="id-ID" sz="2000" dirty="0">
                <a:solidFill>
                  <a:srgbClr val="FFFFFF"/>
                </a:solidFill>
                <a:latin typeface="Cambria" pitchFamily="18" charset="0"/>
                <a:cs typeface="Arial" charset="0"/>
              </a:endParaRPr>
            </a:p>
          </p:txBody>
        </p:sp>
        <p:sp>
          <p:nvSpPr>
            <p:cNvPr id="9" name="Flowchart: Merge 8"/>
            <p:cNvSpPr/>
            <p:nvPr/>
          </p:nvSpPr>
          <p:spPr>
            <a:xfrm>
              <a:off x="6623228" y="3639041"/>
              <a:ext cx="278588" cy="262692"/>
            </a:xfrm>
            <a:prstGeom prst="flowChartMerg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25" tIns="45713" rIns="91425" bIns="45713" anchor="ctr"/>
            <a:lstStyle/>
            <a:p>
              <a:pPr algn="ctr">
                <a:defRPr/>
              </a:pPr>
              <a:endParaRPr lang="en-US"/>
            </a:p>
          </p:txBody>
        </p:sp>
      </p:grpSp>
      <p:sp>
        <p:nvSpPr>
          <p:cNvPr id="10" name="Rectangle 9"/>
          <p:cNvSpPr/>
          <p:nvPr/>
        </p:nvSpPr>
        <p:spPr>
          <a:xfrm>
            <a:off x="4361801" y="3194484"/>
            <a:ext cx="1151956" cy="986353"/>
          </a:xfrm>
          <a:prstGeom prst="rect">
            <a:avLst/>
          </a:prstGeom>
          <a:noFill/>
        </p:spPr>
        <p:txBody>
          <a:bodyPr lIns="74432" tIns="37216" rIns="74432" bIns="37216">
            <a:spAutoFit/>
          </a:bodyPr>
          <a:lstStyle/>
          <a:p>
            <a:pPr algn="ctr">
              <a:defRPr/>
            </a:pPr>
            <a:r>
              <a:rPr lang="en-US" sz="6500" b="1" dirty="0">
                <a:ln w="22225">
                  <a:solidFill>
                    <a:schemeClr val="accent2"/>
                  </a:solidFill>
                  <a:prstDash val="solid"/>
                </a:ln>
                <a:solidFill>
                  <a:schemeClr val="accent2">
                    <a:lumMod val="40000"/>
                    <a:lumOff val="60000"/>
                  </a:schemeClr>
                </a:solidFill>
              </a:rPr>
              <a:t>&amp;</a:t>
            </a:r>
          </a:p>
        </p:txBody>
      </p:sp>
      <p:sp>
        <p:nvSpPr>
          <p:cNvPr id="11" name="Rounded Rectangle 10"/>
          <p:cNvSpPr/>
          <p:nvPr/>
        </p:nvSpPr>
        <p:spPr>
          <a:xfrm>
            <a:off x="1243913" y="963827"/>
            <a:ext cx="6573795" cy="5667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800" dirty="0"/>
              <a:t>Keterkaitan 2 Undang-Undang</a:t>
            </a:r>
          </a:p>
        </p:txBody>
      </p:sp>
      <p:grpSp>
        <p:nvGrpSpPr>
          <p:cNvPr id="14" name="Group 13"/>
          <p:cNvGrpSpPr/>
          <p:nvPr/>
        </p:nvGrpSpPr>
        <p:grpSpPr>
          <a:xfrm>
            <a:off x="5460837" y="2057867"/>
            <a:ext cx="3120789" cy="4160702"/>
            <a:chOff x="698903" y="2018582"/>
            <a:chExt cx="3120789" cy="4160702"/>
          </a:xfrm>
        </p:grpSpPr>
        <p:sp>
          <p:nvSpPr>
            <p:cNvPr id="15" name="Round Diagonal Corner Rectangle 14"/>
            <p:cNvSpPr/>
            <p:nvPr/>
          </p:nvSpPr>
          <p:spPr>
            <a:xfrm>
              <a:off x="739270" y="2018582"/>
              <a:ext cx="3080422" cy="1559744"/>
            </a:xfrm>
            <a:prstGeom prst="round2DiagRect">
              <a:avLst/>
            </a:prstGeom>
            <a:solidFill>
              <a:schemeClr val="accent2">
                <a:lumMod val="60000"/>
                <a:lumOff val="40000"/>
              </a:schemeClr>
            </a:solidFill>
            <a:ln>
              <a:solidFill>
                <a:srgbClr val="FECDA5"/>
              </a:solidFill>
            </a:ln>
          </p:spPr>
          <p:style>
            <a:lnRef idx="3">
              <a:schemeClr val="lt1"/>
            </a:lnRef>
            <a:fillRef idx="1">
              <a:schemeClr val="accent2"/>
            </a:fillRef>
            <a:effectRef idx="1">
              <a:schemeClr val="accent2"/>
            </a:effectRef>
            <a:fontRef idx="minor">
              <a:schemeClr val="lt1"/>
            </a:fontRef>
          </p:style>
          <p:txBody>
            <a:bodyPr lIns="91425" tIns="45713" rIns="91425" bIns="45713"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id-ID" sz="2200" b="1" dirty="0">
                  <a:latin typeface="Cambria" pitchFamily="18" charset="0"/>
                </a:rPr>
                <a:t>UU 23</a:t>
              </a:r>
              <a:r>
                <a:rPr lang="en-US" sz="2200" b="1" dirty="0">
                  <a:latin typeface="Cambria" pitchFamily="18" charset="0"/>
                </a:rPr>
                <a:t>/</a:t>
              </a:r>
              <a:r>
                <a:rPr lang="id-ID" sz="2200" b="1" dirty="0">
                  <a:latin typeface="Cambria" pitchFamily="18" charset="0"/>
                </a:rPr>
                <a:t> 2014 </a:t>
              </a:r>
            </a:p>
            <a:p>
              <a:pPr algn="ctr"/>
              <a:r>
                <a:rPr lang="id-ID" sz="2200" b="1" dirty="0">
                  <a:latin typeface="Cambria" pitchFamily="18" charset="0"/>
                </a:rPr>
                <a:t>Tentang </a:t>
              </a:r>
              <a:endParaRPr lang="en-US" sz="2200" b="1" dirty="0">
                <a:latin typeface="Cambria" pitchFamily="18" charset="0"/>
              </a:endParaRPr>
            </a:p>
            <a:p>
              <a:pPr algn="ctr"/>
              <a:r>
                <a:rPr lang="id-ID" sz="2200" b="1" dirty="0">
                  <a:latin typeface="Cambria" pitchFamily="18" charset="0"/>
                </a:rPr>
                <a:t>Pemerintahan Daerah</a:t>
              </a:r>
            </a:p>
          </p:txBody>
        </p:sp>
        <p:sp>
          <p:nvSpPr>
            <p:cNvPr id="16" name="Round Diagonal Corner Rectangle 15"/>
            <p:cNvSpPr/>
            <p:nvPr/>
          </p:nvSpPr>
          <p:spPr>
            <a:xfrm>
              <a:off x="698903" y="4065749"/>
              <a:ext cx="3079493" cy="2113535"/>
            </a:xfrm>
            <a:prstGeom prst="round2DiagRect">
              <a:avLst/>
            </a:prstGeom>
            <a:solidFill>
              <a:srgbClr val="A36986"/>
            </a:solidFill>
            <a:ln>
              <a:solidFill>
                <a:srgbClr val="FECDA5"/>
              </a:solidFill>
            </a:ln>
          </p:spPr>
          <p:style>
            <a:lnRef idx="2">
              <a:schemeClr val="accent1">
                <a:shade val="50000"/>
              </a:schemeClr>
            </a:lnRef>
            <a:fillRef idx="1">
              <a:schemeClr val="accent1"/>
            </a:fillRef>
            <a:effectRef idx="0">
              <a:schemeClr val="accent1"/>
            </a:effectRef>
            <a:fontRef idx="minor">
              <a:schemeClr val="lt1"/>
            </a:fontRef>
          </p:style>
          <p:txBody>
            <a:bodyPr lIns="91425" tIns="45713" rIns="91425" bIns="45713" anchor="ctr"/>
            <a:lstStyle/>
            <a:p>
              <a:pPr algn="ctr">
                <a:lnSpc>
                  <a:spcPct val="85000"/>
                </a:lnSpc>
              </a:pPr>
              <a:r>
                <a:rPr lang="id-ID" sz="2200" dirty="0">
                  <a:solidFill>
                    <a:srgbClr val="FFFFFF"/>
                  </a:solidFill>
                  <a:latin typeface="Cambria" pitchFamily="18" charset="0"/>
                  <a:cs typeface="Arial" charset="0"/>
                </a:rPr>
                <a:t>Statistik merupakan urusan pemerintahan konk</a:t>
              </a:r>
              <a:r>
                <a:rPr lang="en-US" sz="2200" dirty="0">
                  <a:solidFill>
                    <a:srgbClr val="FFFFFF"/>
                  </a:solidFill>
                  <a:latin typeface="Cambria" pitchFamily="18" charset="0"/>
                  <a:cs typeface="Arial" charset="0"/>
                </a:rPr>
                <a:t>u</a:t>
              </a:r>
              <a:r>
                <a:rPr lang="id-ID" sz="2200" dirty="0">
                  <a:solidFill>
                    <a:srgbClr val="FFFFFF"/>
                  </a:solidFill>
                  <a:latin typeface="Cambria" pitchFamily="18" charset="0"/>
                  <a:cs typeface="Arial" charset="0"/>
                </a:rPr>
                <a:t>ren wajib non pelayanan dasar</a:t>
              </a:r>
              <a:r>
                <a:rPr lang="en-US" sz="2200" dirty="0">
                  <a:solidFill>
                    <a:srgbClr val="FFFFFF"/>
                  </a:solidFill>
                  <a:latin typeface="Cambria" pitchFamily="18" charset="0"/>
                  <a:cs typeface="Arial" charset="0"/>
                </a:rPr>
                <a:t> </a:t>
              </a:r>
            </a:p>
            <a:p>
              <a:pPr algn="ctr">
                <a:lnSpc>
                  <a:spcPct val="85000"/>
                </a:lnSpc>
              </a:pPr>
              <a:r>
                <a:rPr lang="en-US" sz="2200" dirty="0">
                  <a:solidFill>
                    <a:srgbClr val="FFFFFF"/>
                  </a:solidFill>
                  <a:latin typeface="Cambria" pitchFamily="18" charset="0"/>
                  <a:cs typeface="Arial" charset="0"/>
                </a:rPr>
                <a:t>(</a:t>
              </a:r>
              <a:r>
                <a:rPr lang="en-US" sz="2200" dirty="0" err="1">
                  <a:solidFill>
                    <a:srgbClr val="FFFFFF"/>
                  </a:solidFill>
                  <a:latin typeface="Cambria" pitchFamily="18" charset="0"/>
                  <a:cs typeface="Arial" charset="0"/>
                </a:rPr>
                <a:t>Pasal</a:t>
              </a:r>
              <a:r>
                <a:rPr lang="en-US" sz="2200" dirty="0">
                  <a:solidFill>
                    <a:srgbClr val="FFFFFF"/>
                  </a:solidFill>
                  <a:latin typeface="Cambria" pitchFamily="18" charset="0"/>
                  <a:cs typeface="Arial" charset="0"/>
                </a:rPr>
                <a:t> 12 </a:t>
              </a:r>
              <a:r>
                <a:rPr lang="en-US" sz="2200" dirty="0" err="1">
                  <a:solidFill>
                    <a:srgbClr val="FFFFFF"/>
                  </a:solidFill>
                  <a:latin typeface="Cambria" pitchFamily="18" charset="0"/>
                  <a:cs typeface="Arial" charset="0"/>
                </a:rPr>
                <a:t>ayat</a:t>
              </a:r>
              <a:r>
                <a:rPr lang="en-US" sz="2200" dirty="0">
                  <a:solidFill>
                    <a:srgbClr val="FFFFFF"/>
                  </a:solidFill>
                  <a:latin typeface="Cambria" pitchFamily="18" charset="0"/>
                  <a:cs typeface="Arial" charset="0"/>
                </a:rPr>
                <a:t> 2n)</a:t>
              </a:r>
              <a:endParaRPr lang="id-ID" sz="2200" dirty="0">
                <a:solidFill>
                  <a:srgbClr val="FFFFFF"/>
                </a:solidFill>
                <a:latin typeface="Cambria" pitchFamily="18" charset="0"/>
                <a:cs typeface="Arial" charset="0"/>
              </a:endParaRPr>
            </a:p>
          </p:txBody>
        </p:sp>
        <p:sp>
          <p:nvSpPr>
            <p:cNvPr id="17" name="Flowchart: Merge 16"/>
            <p:cNvSpPr/>
            <p:nvPr/>
          </p:nvSpPr>
          <p:spPr>
            <a:xfrm>
              <a:off x="2095310" y="3648376"/>
              <a:ext cx="280900" cy="264025"/>
            </a:xfrm>
            <a:prstGeom prst="flowChartMerg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91425" tIns="45713" rIns="91425" bIns="45713" anchor="ctr"/>
            <a:lstStyle/>
            <a:p>
              <a:pPr algn="ctr">
                <a:defRPr/>
              </a:pPr>
              <a:endParaRPr lang="en-US"/>
            </a:p>
          </p:txBody>
        </p:sp>
      </p:grpSp>
    </p:spTree>
    <p:extLst>
      <p:ext uri="{BB962C8B-B14F-4D97-AF65-F5344CB8AC3E}">
        <p14:creationId xmlns:p14="http://schemas.microsoft.com/office/powerpoint/2010/main" val="1359838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0609" y="132702"/>
            <a:ext cx="7999783" cy="77601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dirty="0"/>
              <a:t>DINAS</a:t>
            </a:r>
            <a:r>
              <a:rPr lang="en-GB" sz="2400" dirty="0"/>
              <a:t> PEMBERDAYAAN PEREMPUAN</a:t>
            </a:r>
            <a:r>
              <a:rPr lang="id-ID" sz="2400" dirty="0"/>
              <a:t>,</a:t>
            </a:r>
            <a:r>
              <a:rPr lang="en-GB" sz="2400" dirty="0"/>
              <a:t> PERLINDUNGAN ANAK</a:t>
            </a:r>
            <a:r>
              <a:rPr lang="id-ID" sz="2400" dirty="0"/>
              <a:t>, PENGENDALIAN PENDUDUK DAN KELUARGA BERENCANA</a:t>
            </a:r>
            <a:endParaRPr lang="en-US" sz="2400"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4279962466"/>
              </p:ext>
            </p:extLst>
          </p:nvPr>
        </p:nvGraphicFramePr>
        <p:xfrm>
          <a:off x="100609" y="970505"/>
          <a:ext cx="8928993" cy="5760011"/>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4599641">
                  <a:extLst>
                    <a:ext uri="{9D8B030D-6E8A-4147-A177-3AD203B41FA5}">
                      <a16:colId xmlns="" xmlns:a16="http://schemas.microsoft.com/office/drawing/2014/main" val="20001"/>
                    </a:ext>
                  </a:extLst>
                </a:gridCol>
                <a:gridCol w="864096">
                  <a:extLst>
                    <a:ext uri="{9D8B030D-6E8A-4147-A177-3AD203B41FA5}">
                      <a16:colId xmlns="" xmlns:a16="http://schemas.microsoft.com/office/drawing/2014/main" val="20002"/>
                    </a:ext>
                  </a:extLst>
                </a:gridCol>
                <a:gridCol w="864096">
                  <a:extLst>
                    <a:ext uri="{9D8B030D-6E8A-4147-A177-3AD203B41FA5}">
                      <a16:colId xmlns="" xmlns:a16="http://schemas.microsoft.com/office/drawing/2014/main" val="20003"/>
                    </a:ext>
                  </a:extLst>
                </a:gridCol>
                <a:gridCol w="1073226">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id-ID" sz="1400" dirty="0" smtClean="0">
                          <a:latin typeface="+mn-lt"/>
                        </a:rPr>
                        <a:t>24</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Jumlah  kebijakan (Peraturan Daerah/Peraturan Kepala Daerah) yang mengatur tentang pengendalian kuantitas dan kualitas penduduk  </a:t>
                      </a:r>
                    </a:p>
                  </a:txBody>
                  <a:tcPr marL="9525" marR="9525" marT="9525" marB="0" anchor="ctr"/>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2519085313"/>
                  </a:ext>
                </a:extLst>
              </a:tr>
              <a:tr h="305243">
                <a:tc>
                  <a:txBody>
                    <a:bodyPr/>
                    <a:lstStyle/>
                    <a:p>
                      <a:pPr algn="ctr"/>
                      <a:r>
                        <a:rPr lang="id-ID" sz="1400" dirty="0" smtClean="0">
                          <a:latin typeface="+mn-lt"/>
                        </a:rPr>
                        <a:t>25</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Jumlah sektor yang menyepakati dan memanfaatkan data profil (parameter dan proyeksi penduduk) untuk perencanaan dan pelaksanaan program pembangunan </a:t>
                      </a:r>
                    </a:p>
                  </a:txBody>
                  <a:tcPr marL="9525" marR="9525" marT="9525" marB="0" anchor="ctr"/>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2744006530"/>
                  </a:ext>
                </a:extLst>
              </a:tr>
              <a:tr h="305243">
                <a:tc>
                  <a:txBody>
                    <a:bodyPr/>
                    <a:lstStyle/>
                    <a:p>
                      <a:pPr algn="ctr"/>
                      <a:r>
                        <a:rPr lang="id-ID" sz="1400" dirty="0" smtClean="0">
                          <a:latin typeface="+mn-lt"/>
                        </a:rPr>
                        <a:t>26</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Jumlah  </a:t>
                      </a:r>
                      <a:r>
                        <a:rPr lang="id-ID" sz="1400" b="0" i="0" u="none" strike="noStrike" dirty="0" err="1">
                          <a:solidFill>
                            <a:srgbClr val="000000"/>
                          </a:solidFill>
                          <a:effectLst/>
                          <a:latin typeface="+mn-lt"/>
                        </a:rPr>
                        <a:t>kerjasama</a:t>
                      </a:r>
                      <a:r>
                        <a:rPr lang="id-ID" sz="1400" b="0" i="0" u="none" strike="noStrike" dirty="0">
                          <a:solidFill>
                            <a:srgbClr val="000000"/>
                          </a:solidFill>
                          <a:effectLst/>
                          <a:latin typeface="+mn-lt"/>
                        </a:rPr>
                        <a:t> penyelenggaraan pendidikan formal, non formal,  dan  informal yang  melakukan pendidikan kependudukan </a:t>
                      </a:r>
                    </a:p>
                  </a:txBody>
                  <a:tcPr marL="9525" marR="9525" marT="9525" marB="0" anchor="ctr"/>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324156573"/>
                  </a:ext>
                </a:extLst>
              </a:tr>
              <a:tr h="305243">
                <a:tc>
                  <a:txBody>
                    <a:bodyPr/>
                    <a:lstStyle/>
                    <a:p>
                      <a:pPr algn="ctr"/>
                      <a:r>
                        <a:rPr lang="id-ID" sz="1400" dirty="0" smtClean="0">
                          <a:latin typeface="+mn-lt"/>
                        </a:rPr>
                        <a:t>27</a:t>
                      </a:r>
                      <a:endParaRPr lang="en-US" sz="1400" dirty="0">
                        <a:latin typeface="+mn-lt"/>
                      </a:endParaRPr>
                    </a:p>
                  </a:txBody>
                  <a:tcPr/>
                </a:tc>
                <a:tc>
                  <a:txBody>
                    <a:bodyPr/>
                    <a:lstStyle/>
                    <a:p>
                      <a:pPr algn="just" fontAlgn="ctr"/>
                      <a:r>
                        <a:rPr lang="fi-FI" sz="1400" b="0" i="0" u="none" strike="noStrike" dirty="0">
                          <a:solidFill>
                            <a:srgbClr val="000000"/>
                          </a:solidFill>
                          <a:effectLst/>
                          <a:latin typeface="+mn-lt"/>
                        </a:rPr>
                        <a:t>Rata-rata jumlah anak per keluarga </a:t>
                      </a:r>
                    </a:p>
                  </a:txBody>
                  <a:tcPr marL="9525" marR="9525" marT="9525" marB="0" anchor="ctr"/>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3041545082"/>
                  </a:ext>
                </a:extLst>
              </a:tr>
              <a:tr h="305243">
                <a:tc>
                  <a:txBody>
                    <a:bodyPr/>
                    <a:lstStyle/>
                    <a:p>
                      <a:pPr algn="ctr"/>
                      <a:r>
                        <a:rPr lang="id-ID" sz="1400" dirty="0" smtClean="0">
                          <a:latin typeface="+mn-lt"/>
                        </a:rPr>
                        <a:t>28</a:t>
                      </a:r>
                      <a:endParaRPr lang="en-US" sz="1400" dirty="0">
                        <a:latin typeface="+mn-lt"/>
                      </a:endParaRPr>
                    </a:p>
                  </a:txBody>
                  <a:tcPr/>
                </a:tc>
                <a:tc>
                  <a:txBody>
                    <a:bodyPr/>
                    <a:lstStyle/>
                    <a:p>
                      <a:pPr algn="l" fontAlgn="ctr"/>
                      <a:r>
                        <a:rPr lang="id-ID" sz="1400" b="0" i="0" u="none" strike="noStrike" dirty="0" err="1">
                          <a:solidFill>
                            <a:srgbClr val="000000"/>
                          </a:solidFill>
                          <a:effectLst/>
                          <a:latin typeface="+mn-lt"/>
                        </a:rPr>
                        <a:t>Ratio</a:t>
                      </a:r>
                      <a:r>
                        <a:rPr lang="id-ID" sz="1400" b="0" i="0" u="none" strike="noStrike" dirty="0">
                          <a:solidFill>
                            <a:srgbClr val="000000"/>
                          </a:solidFill>
                          <a:effectLst/>
                          <a:latin typeface="+mn-lt"/>
                        </a:rPr>
                        <a:t> Akseptor KB </a:t>
                      </a:r>
                    </a:p>
                  </a:txBody>
                  <a:tcPr marL="9525" marR="9525" marT="9525" marB="0" anchor="ctr"/>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2963639319"/>
                  </a:ext>
                </a:extLst>
              </a:tr>
              <a:tr h="305243">
                <a:tc>
                  <a:txBody>
                    <a:bodyPr/>
                    <a:lstStyle/>
                    <a:p>
                      <a:pPr algn="ctr"/>
                      <a:r>
                        <a:rPr lang="id-ID" sz="1400" dirty="0" smtClean="0">
                          <a:latin typeface="+mn-lt"/>
                        </a:rPr>
                        <a:t>29</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Angka pemakaian kontrasepsi/CPR bagi perempuan menikah usia 15 - 49 </a:t>
                      </a:r>
                    </a:p>
                  </a:txBody>
                  <a:tcPr marL="9525" marR="9525" marT="9525" marB="0" anchor="ctr"/>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416266247"/>
                  </a:ext>
                </a:extLst>
              </a:tr>
              <a:tr h="305243">
                <a:tc>
                  <a:txBody>
                    <a:bodyPr/>
                    <a:lstStyle/>
                    <a:p>
                      <a:pPr algn="ctr"/>
                      <a:r>
                        <a:rPr lang="id-ID" sz="1400" dirty="0" smtClean="0">
                          <a:latin typeface="+mn-lt"/>
                        </a:rPr>
                        <a:t>30</a:t>
                      </a:r>
                      <a:endParaRPr lang="en-US" sz="1400" dirty="0">
                        <a:latin typeface="+mn-lt"/>
                      </a:endParaRPr>
                    </a:p>
                  </a:txBody>
                  <a:tcPr/>
                </a:tc>
                <a:tc>
                  <a:txBody>
                    <a:bodyPr/>
                    <a:lstStyle/>
                    <a:p>
                      <a:pPr algn="just" fontAlgn="ctr"/>
                      <a:r>
                        <a:rPr lang="fi-FI" sz="1400" b="0" i="0" u="none" strike="noStrike" dirty="0">
                          <a:solidFill>
                            <a:srgbClr val="000000"/>
                          </a:solidFill>
                          <a:effectLst/>
                          <a:latin typeface="+mn-lt"/>
                        </a:rPr>
                        <a:t>Angka kelahiran remaja (perempuan usia 15–19) per 1.000 perempuan usia 15–19 tahun (ASFR 15–19) </a:t>
                      </a:r>
                    </a:p>
                  </a:txBody>
                  <a:tcPr marL="9525" marR="9525" marT="9525" marB="0" anchor="ctr"/>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23855314"/>
                  </a:ext>
                </a:extLst>
              </a:tr>
              <a:tr h="305243">
                <a:tc>
                  <a:txBody>
                    <a:bodyPr/>
                    <a:lstStyle/>
                    <a:p>
                      <a:pPr algn="ctr"/>
                      <a:r>
                        <a:rPr lang="id-ID" sz="1400" dirty="0" smtClean="0">
                          <a:latin typeface="+mn-lt"/>
                        </a:rPr>
                        <a:t>31</a:t>
                      </a:r>
                      <a:endParaRPr lang="en-US" sz="1400" dirty="0">
                        <a:latin typeface="+mn-lt"/>
                      </a:endParaRPr>
                    </a:p>
                  </a:txBody>
                  <a:tcPr/>
                </a:tc>
                <a:tc>
                  <a:txBody>
                    <a:bodyPr/>
                    <a:lstStyle/>
                    <a:p>
                      <a:pPr algn="just" fontAlgn="ctr"/>
                      <a:r>
                        <a:rPr lang="id-ID" sz="1400" b="0" i="0" u="none" strike="noStrike">
                          <a:solidFill>
                            <a:srgbClr val="000000"/>
                          </a:solidFill>
                          <a:effectLst/>
                          <a:latin typeface="+mn-lt"/>
                        </a:rPr>
                        <a:t>Cakupan Pasangan Usia Subur (PUS) yang istrinya dibawah 20 tahun </a:t>
                      </a:r>
                    </a:p>
                  </a:txBody>
                  <a:tcPr marL="9525" marR="9525" marT="9525" marB="0" anchor="ctr"/>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914756612"/>
                  </a:ext>
                </a:extLst>
              </a:tr>
              <a:tr h="305243">
                <a:tc>
                  <a:txBody>
                    <a:bodyPr/>
                    <a:lstStyle/>
                    <a:p>
                      <a:pPr algn="ctr"/>
                      <a:r>
                        <a:rPr lang="id-ID" sz="1400" dirty="0" smtClean="0">
                          <a:latin typeface="+mn-lt"/>
                        </a:rPr>
                        <a:t>32</a:t>
                      </a:r>
                      <a:endParaRPr lang="en-US" sz="1400" dirty="0">
                        <a:latin typeface="+mn-lt"/>
                      </a:endParaRPr>
                    </a:p>
                  </a:txBody>
                  <a:tcPr/>
                </a:tc>
                <a:tc>
                  <a:txBody>
                    <a:bodyPr/>
                    <a:lstStyle/>
                    <a:p>
                      <a:pPr algn="just" fontAlgn="ctr"/>
                      <a:r>
                        <a:rPr lang="id-ID" sz="1400" b="0" i="0" u="none" strike="noStrike">
                          <a:solidFill>
                            <a:srgbClr val="000000"/>
                          </a:solidFill>
                          <a:effectLst/>
                          <a:latin typeface="+mn-lt"/>
                        </a:rPr>
                        <a:t>Cakupan PUS yang ingin ber-KB tidak terpenuhi (unmet need) </a:t>
                      </a:r>
                    </a:p>
                  </a:txBody>
                  <a:tcPr marL="9525" marR="9525" marT="9525" marB="0" anchor="ctr"/>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30507802"/>
                  </a:ext>
                </a:extLst>
              </a:tr>
              <a:tr h="305243">
                <a:tc>
                  <a:txBody>
                    <a:bodyPr/>
                    <a:lstStyle/>
                    <a:p>
                      <a:pPr algn="ctr"/>
                      <a:r>
                        <a:rPr lang="id-ID" sz="1400" dirty="0" smtClean="0">
                          <a:latin typeface="+mn-lt"/>
                        </a:rPr>
                        <a:t>33</a:t>
                      </a:r>
                      <a:endParaRPr lang="en-US" sz="1400" dirty="0">
                        <a:latin typeface="+mn-lt"/>
                      </a:endParaRPr>
                    </a:p>
                  </a:txBody>
                  <a:tcPr/>
                </a:tc>
                <a:tc>
                  <a:txBody>
                    <a:bodyPr/>
                    <a:lstStyle/>
                    <a:p>
                      <a:pPr algn="just" fontAlgn="ctr"/>
                      <a:r>
                        <a:rPr lang="nn-NO" sz="1400" b="0" i="0" u="none" strike="noStrike">
                          <a:solidFill>
                            <a:srgbClr val="000000"/>
                          </a:solidFill>
                          <a:effectLst/>
                          <a:latin typeface="+mn-lt"/>
                        </a:rPr>
                        <a:t>Persentase Penggunaan Kontrasepsi Jangka Panjang (MKJP) </a:t>
                      </a:r>
                    </a:p>
                  </a:txBody>
                  <a:tcPr marL="9525" marR="9525" marT="9525" marB="0" anchor="ctr"/>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2943403944"/>
                  </a:ext>
                </a:extLst>
              </a:tr>
              <a:tr h="305243">
                <a:tc>
                  <a:txBody>
                    <a:bodyPr/>
                    <a:lstStyle/>
                    <a:p>
                      <a:pPr algn="ctr"/>
                      <a:r>
                        <a:rPr lang="id-ID" sz="1400" dirty="0" smtClean="0">
                          <a:latin typeface="+mn-lt"/>
                        </a:rPr>
                        <a:t>34</a:t>
                      </a:r>
                      <a:endParaRPr lang="en-US" sz="1400" dirty="0">
                        <a:latin typeface="+mn-lt"/>
                      </a:endParaRPr>
                    </a:p>
                  </a:txBody>
                  <a:tcPr/>
                </a:tc>
                <a:tc>
                  <a:txBody>
                    <a:bodyPr/>
                    <a:lstStyle/>
                    <a:p>
                      <a:pPr algn="l" fontAlgn="ctr"/>
                      <a:r>
                        <a:rPr lang="nn-NO" sz="1400" b="0" i="0" u="none" strike="noStrike">
                          <a:solidFill>
                            <a:srgbClr val="000000"/>
                          </a:solidFill>
                          <a:effectLst/>
                          <a:latin typeface="+mn-lt"/>
                        </a:rPr>
                        <a:t>Persentase  tingkat keberlangsungan pemakaian kontrasepsi </a:t>
                      </a:r>
                    </a:p>
                  </a:txBody>
                  <a:tcPr marL="9525" marR="9525" marT="9525" marB="0" anchor="ctr"/>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3016033310"/>
                  </a:ext>
                </a:extLst>
              </a:tr>
              <a:tr h="305243">
                <a:tc>
                  <a:txBody>
                    <a:bodyPr/>
                    <a:lstStyle/>
                    <a:p>
                      <a:pPr algn="ctr"/>
                      <a:r>
                        <a:rPr lang="id-ID" sz="1400" dirty="0" smtClean="0">
                          <a:latin typeface="+mn-lt"/>
                        </a:rPr>
                        <a:t>35</a:t>
                      </a:r>
                      <a:endParaRPr lang="en-US" sz="1400" dirty="0">
                        <a:latin typeface="+mn-lt"/>
                      </a:endParaRPr>
                    </a:p>
                  </a:txBody>
                  <a:tcPr/>
                </a:tc>
                <a:tc>
                  <a:txBody>
                    <a:bodyPr/>
                    <a:lstStyle/>
                    <a:p>
                      <a:pPr algn="just" fontAlgn="ctr"/>
                      <a:r>
                        <a:rPr lang="id-ID" sz="1400" b="0" i="0" u="none" strike="noStrike">
                          <a:solidFill>
                            <a:srgbClr val="000000"/>
                          </a:solidFill>
                          <a:effectLst/>
                          <a:latin typeface="+mn-lt"/>
                        </a:rPr>
                        <a:t>Cakupan anggota Bina Keluarga Balita (BKB) ber-KB </a:t>
                      </a:r>
                    </a:p>
                  </a:txBody>
                  <a:tcPr marL="9525" marR="9525" marT="9525" marB="0" anchor="ctr"/>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36</a:t>
                      </a:r>
                      <a:endParaRPr lang="en-US" sz="1400" dirty="0">
                        <a:latin typeface="+mn-lt"/>
                      </a:endParaRPr>
                    </a:p>
                  </a:txBody>
                  <a:tcPr/>
                </a:tc>
                <a:tc>
                  <a:txBody>
                    <a:bodyPr/>
                    <a:lstStyle/>
                    <a:p>
                      <a:pPr algn="just" fontAlgn="ctr"/>
                      <a:r>
                        <a:rPr lang="id-ID" sz="1400" b="0" i="0" u="none" strike="noStrike">
                          <a:solidFill>
                            <a:srgbClr val="000000"/>
                          </a:solidFill>
                          <a:effectLst/>
                          <a:latin typeface="+mn-lt"/>
                        </a:rPr>
                        <a:t>Cakupan anggota Bina Keluarga Remaja (BKR) ber-KB </a:t>
                      </a:r>
                    </a:p>
                  </a:txBody>
                  <a:tcPr marL="9525" marR="9525" marT="9525" marB="0" anchor="ctr"/>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746616145"/>
                  </a:ext>
                </a:extLst>
              </a:tr>
            </a:tbl>
          </a:graphicData>
        </a:graphic>
      </p:graphicFrame>
    </p:spTree>
    <p:extLst>
      <p:ext uri="{BB962C8B-B14F-4D97-AF65-F5344CB8AC3E}">
        <p14:creationId xmlns:p14="http://schemas.microsoft.com/office/powerpoint/2010/main" val="16689256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251520" y="163159"/>
            <a:ext cx="8136904" cy="77601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b="1" smtClean="0"/>
              <a:t>DINAS</a:t>
            </a:r>
            <a:r>
              <a:rPr lang="en-GB" sz="2400" b="1" smtClean="0"/>
              <a:t> PEMBERDAYAAN PEREMPUAN</a:t>
            </a:r>
            <a:r>
              <a:rPr lang="id-ID" sz="2400" b="1" smtClean="0"/>
              <a:t>,</a:t>
            </a:r>
            <a:r>
              <a:rPr lang="en-GB" sz="2400" b="1" smtClean="0"/>
              <a:t> PERLINDUNGAN ANAK</a:t>
            </a:r>
            <a:r>
              <a:rPr lang="id-ID" sz="2400" b="1" smtClean="0"/>
              <a:t>, PENGENDALIAN PENDUDUK DAN KELUARGA BERENCANA</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2126224490"/>
              </p:ext>
            </p:extLst>
          </p:nvPr>
        </p:nvGraphicFramePr>
        <p:xfrm>
          <a:off x="100609" y="970505"/>
          <a:ext cx="8928993" cy="5067167"/>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5247713">
                  <a:extLst>
                    <a:ext uri="{9D8B030D-6E8A-4147-A177-3AD203B41FA5}">
                      <a16:colId xmlns="" xmlns:a16="http://schemas.microsoft.com/office/drawing/2014/main" val="20001"/>
                    </a:ext>
                  </a:extLst>
                </a:gridCol>
                <a:gridCol w="792088">
                  <a:extLst>
                    <a:ext uri="{9D8B030D-6E8A-4147-A177-3AD203B41FA5}">
                      <a16:colId xmlns="" xmlns:a16="http://schemas.microsoft.com/office/drawing/2014/main" val="20002"/>
                    </a:ext>
                  </a:extLst>
                </a:gridCol>
                <a:gridCol w="792088">
                  <a:extLst>
                    <a:ext uri="{9D8B030D-6E8A-4147-A177-3AD203B41FA5}">
                      <a16:colId xmlns="" xmlns:a16="http://schemas.microsoft.com/office/drawing/2014/main" val="20003"/>
                    </a:ext>
                  </a:extLst>
                </a:gridCol>
                <a:gridCol w="1008112">
                  <a:extLst>
                    <a:ext uri="{9D8B030D-6E8A-4147-A177-3AD203B41FA5}">
                      <a16:colId xmlns="" xmlns:a16="http://schemas.microsoft.com/office/drawing/2014/main" val="20004"/>
                    </a:ext>
                  </a:extLst>
                </a:gridCol>
                <a:gridCol w="569170">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id-ID" sz="1400" dirty="0" smtClean="0">
                          <a:latin typeface="+mn-lt"/>
                        </a:rPr>
                        <a:t>37</a:t>
                      </a:r>
                      <a:endParaRPr lang="en-US" sz="1400" dirty="0">
                        <a:latin typeface="+mn-lt"/>
                      </a:endParaRPr>
                    </a:p>
                  </a:txBody>
                  <a:tcPr/>
                </a:tc>
                <a:tc>
                  <a:txBody>
                    <a:bodyPr/>
                    <a:lstStyle/>
                    <a:p>
                      <a:pPr algn="just" fontAlgn="ctr"/>
                      <a:r>
                        <a:rPr lang="id-ID" sz="1400" b="0" i="0" u="none" strike="noStrike">
                          <a:solidFill>
                            <a:srgbClr val="000000"/>
                          </a:solidFill>
                          <a:effectLst/>
                          <a:latin typeface="+mn-lt"/>
                        </a:rPr>
                        <a:t>Cakupan anggota Bina Keluarga Lansia (BKL) ber-KB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72916642"/>
                  </a:ext>
                </a:extLst>
              </a:tr>
              <a:tr h="305243">
                <a:tc>
                  <a:txBody>
                    <a:bodyPr/>
                    <a:lstStyle/>
                    <a:p>
                      <a:pPr algn="ctr"/>
                      <a:r>
                        <a:rPr lang="id-ID" sz="1400" dirty="0" smtClean="0">
                          <a:latin typeface="+mn-lt"/>
                        </a:rPr>
                        <a:t>38</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Pusat  Pelayanan Keluarga  Sejahtera (PPKS)  di  setiap Kecamatan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595787701"/>
                  </a:ext>
                </a:extLst>
              </a:tr>
              <a:tr h="305243">
                <a:tc>
                  <a:txBody>
                    <a:bodyPr/>
                    <a:lstStyle/>
                    <a:p>
                      <a:pPr algn="ctr"/>
                      <a:r>
                        <a:rPr lang="id-ID" sz="1400" dirty="0" smtClean="0">
                          <a:latin typeface="+mn-lt"/>
                        </a:rPr>
                        <a:t>39</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Cakupan Remaja  dalam Pusat Informasi Dan Konseling Remaja/Mahasiswa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274571339"/>
                  </a:ext>
                </a:extLst>
              </a:tr>
              <a:tr h="305243">
                <a:tc>
                  <a:txBody>
                    <a:bodyPr/>
                    <a:lstStyle/>
                    <a:p>
                      <a:pPr algn="ctr"/>
                      <a:r>
                        <a:rPr lang="id-ID" sz="1400" dirty="0" smtClean="0">
                          <a:latin typeface="+mn-lt"/>
                        </a:rPr>
                        <a:t>40</a:t>
                      </a:r>
                      <a:endParaRPr lang="en-US" sz="1400" dirty="0">
                        <a:latin typeface="+mn-lt"/>
                      </a:endParaRPr>
                    </a:p>
                  </a:txBody>
                  <a:tcPr/>
                </a:tc>
                <a:tc>
                  <a:txBody>
                    <a:bodyPr/>
                    <a:lstStyle/>
                    <a:p>
                      <a:pPr algn="l" fontAlgn="t"/>
                      <a:r>
                        <a:rPr lang="id-ID" sz="1400" b="0" i="0" u="none" strike="noStrike" dirty="0">
                          <a:solidFill>
                            <a:srgbClr val="000000"/>
                          </a:solidFill>
                          <a:effectLst/>
                          <a:latin typeface="+mn-lt"/>
                        </a:rPr>
                        <a:t>Cakupan PKB/PLKB yang didayagunakan Perangkat Daerah KB untuk perencanaan dan pelaksanaan pembangunan daerah di bidang pengendalian penduduk </a:t>
                      </a:r>
                    </a:p>
                  </a:txBody>
                  <a:tcPr marL="9525" marR="9525" marT="9525"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23745230"/>
                  </a:ext>
                </a:extLst>
              </a:tr>
              <a:tr h="305243">
                <a:tc>
                  <a:txBody>
                    <a:bodyPr/>
                    <a:lstStyle/>
                    <a:p>
                      <a:r>
                        <a:rPr lang="id-ID" sz="1400" dirty="0" smtClean="0">
                          <a:latin typeface="+mn-lt"/>
                        </a:rPr>
                        <a:t>41</a:t>
                      </a:r>
                      <a:endParaRPr lang="id-ID" sz="1400" dirty="0">
                        <a:latin typeface="+mn-lt"/>
                      </a:endParaRPr>
                    </a:p>
                  </a:txBody>
                  <a:tcPr/>
                </a:tc>
                <a:tc>
                  <a:txBody>
                    <a:bodyPr/>
                    <a:lstStyle/>
                    <a:p>
                      <a:pPr algn="just" fontAlgn="ctr"/>
                      <a:r>
                        <a:rPr lang="id-ID" sz="1400" b="0" i="0" u="none" strike="noStrike" dirty="0">
                          <a:solidFill>
                            <a:srgbClr val="000000"/>
                          </a:solidFill>
                          <a:effectLst/>
                          <a:latin typeface="+mn-lt"/>
                        </a:rPr>
                        <a:t>Cakupan PUS peserta KB anggota Usaha Peningkatan Pendapatan  Keluarga Sejahtera (UPPKS) yang </a:t>
                      </a:r>
                      <a:r>
                        <a:rPr lang="id-ID" sz="1400" b="0" i="0" u="none" strike="noStrike" dirty="0" err="1">
                          <a:solidFill>
                            <a:srgbClr val="000000"/>
                          </a:solidFill>
                          <a:effectLst/>
                          <a:latin typeface="+mn-lt"/>
                        </a:rPr>
                        <a:t>ber</a:t>
                      </a:r>
                      <a:r>
                        <a:rPr lang="id-ID" sz="1400" b="0" i="0" u="none" strike="noStrike" dirty="0">
                          <a:solidFill>
                            <a:srgbClr val="000000"/>
                          </a:solidFill>
                          <a:effectLst/>
                          <a:latin typeface="+mn-lt"/>
                        </a:rPr>
                        <a:t>-KB mandiri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r>
                        <a:rPr lang="id-ID" sz="1400" dirty="0" smtClean="0">
                          <a:latin typeface="+mn-lt"/>
                        </a:rPr>
                        <a:t>42</a:t>
                      </a:r>
                      <a:endParaRPr lang="id-ID" sz="1400" dirty="0">
                        <a:latin typeface="+mn-lt"/>
                      </a:endParaRPr>
                    </a:p>
                  </a:txBody>
                  <a:tcPr/>
                </a:tc>
                <a:tc>
                  <a:txBody>
                    <a:bodyPr/>
                    <a:lstStyle/>
                    <a:p>
                      <a:pPr algn="l" fontAlgn="ctr"/>
                      <a:r>
                        <a:rPr lang="id-ID" sz="1400" b="0" i="0" u="none" strike="noStrike">
                          <a:solidFill>
                            <a:srgbClr val="000000"/>
                          </a:solidFill>
                          <a:effectLst/>
                          <a:latin typeface="+mn-lt"/>
                        </a:rPr>
                        <a:t>Rasio  petugas Pembantu Pembina KB Desa (PPKBD) setiap desa/kelurahan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963639319"/>
                  </a:ext>
                </a:extLst>
              </a:tr>
              <a:tr h="305243">
                <a:tc>
                  <a:txBody>
                    <a:bodyPr/>
                    <a:lstStyle/>
                    <a:p>
                      <a:r>
                        <a:rPr lang="id-ID" sz="1400" dirty="0" smtClean="0">
                          <a:latin typeface="+mn-lt"/>
                        </a:rPr>
                        <a:t>43</a:t>
                      </a:r>
                      <a:endParaRPr lang="id-ID" sz="1400" dirty="0">
                        <a:latin typeface="+mn-lt"/>
                      </a:endParaRPr>
                    </a:p>
                  </a:txBody>
                  <a:tcPr/>
                </a:tc>
                <a:tc>
                  <a:txBody>
                    <a:bodyPr/>
                    <a:lstStyle/>
                    <a:p>
                      <a:pPr algn="just" fontAlgn="ctr"/>
                      <a:r>
                        <a:rPr lang="id-ID" sz="1400" b="0" i="0" u="none" strike="noStrike">
                          <a:solidFill>
                            <a:srgbClr val="000000"/>
                          </a:solidFill>
                          <a:effectLst/>
                          <a:latin typeface="+mn-lt"/>
                        </a:rPr>
                        <a:t>Cakupan ketersediaan dan distribusi alat dan obat kontrasepsi untuk memenuhi permintaan masyarakat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416266247"/>
                  </a:ext>
                </a:extLst>
              </a:tr>
              <a:tr h="305243">
                <a:tc>
                  <a:txBody>
                    <a:bodyPr/>
                    <a:lstStyle/>
                    <a:p>
                      <a:r>
                        <a:rPr lang="id-ID" sz="1400" dirty="0" smtClean="0">
                          <a:latin typeface="+mn-lt"/>
                        </a:rPr>
                        <a:t>44</a:t>
                      </a:r>
                      <a:endParaRPr lang="id-ID" sz="1400" dirty="0">
                        <a:latin typeface="+mn-lt"/>
                      </a:endParaRPr>
                    </a:p>
                  </a:txBody>
                  <a:tcPr/>
                </a:tc>
                <a:tc>
                  <a:txBody>
                    <a:bodyPr/>
                    <a:lstStyle/>
                    <a:p>
                      <a:pPr algn="just" fontAlgn="ctr"/>
                      <a:r>
                        <a:rPr lang="id-ID" sz="1400" b="0" i="0" u="none" strike="noStrike">
                          <a:solidFill>
                            <a:srgbClr val="000000"/>
                          </a:solidFill>
                          <a:effectLst/>
                          <a:latin typeface="+mn-lt"/>
                        </a:rPr>
                        <a:t>Persentase Faskes dan jejaringnya (diseluruh tingkatan wilayah) yang bekerjasama dengan BPJS dan memberikan pelayanan KBKR sesuai dengan standarisasi pelayanan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3855314"/>
                  </a:ext>
                </a:extLst>
              </a:tr>
              <a:tr h="305243">
                <a:tc>
                  <a:txBody>
                    <a:bodyPr/>
                    <a:lstStyle/>
                    <a:p>
                      <a:r>
                        <a:rPr lang="id-ID" sz="1400" dirty="0" smtClean="0">
                          <a:latin typeface="+mn-lt"/>
                        </a:rPr>
                        <a:t>45</a:t>
                      </a:r>
                      <a:endParaRPr lang="id-ID" sz="1400" dirty="0">
                        <a:latin typeface="+mn-lt"/>
                      </a:endParaRPr>
                    </a:p>
                  </a:txBody>
                  <a:tcPr/>
                </a:tc>
                <a:tc>
                  <a:txBody>
                    <a:bodyPr/>
                    <a:lstStyle/>
                    <a:p>
                      <a:pPr algn="just" fontAlgn="ctr"/>
                      <a:r>
                        <a:rPr lang="id-ID" sz="1400" b="0" i="0" u="none" strike="noStrike">
                          <a:solidFill>
                            <a:srgbClr val="000000"/>
                          </a:solidFill>
                          <a:effectLst/>
                          <a:latin typeface="+mn-lt"/>
                        </a:rPr>
                        <a:t>Cakupan penyediaan Informasi Data Mikro Keluarga di setiap desa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914756612"/>
                  </a:ext>
                </a:extLst>
              </a:tr>
              <a:tr h="305243">
                <a:tc>
                  <a:txBody>
                    <a:bodyPr/>
                    <a:lstStyle/>
                    <a:p>
                      <a:r>
                        <a:rPr lang="id-ID" sz="1400" dirty="0" smtClean="0">
                          <a:latin typeface="+mn-lt"/>
                        </a:rPr>
                        <a:t>46</a:t>
                      </a:r>
                      <a:endParaRPr lang="id-ID" sz="1400" dirty="0">
                        <a:latin typeface="+mn-lt"/>
                      </a:endParaRPr>
                    </a:p>
                  </a:txBody>
                  <a:tcPr/>
                </a:tc>
                <a:tc>
                  <a:txBody>
                    <a:bodyPr/>
                    <a:lstStyle/>
                    <a:p>
                      <a:pPr algn="just" fontAlgn="ctr"/>
                      <a:r>
                        <a:rPr lang="nn-NO" sz="1400" b="0" i="0" u="none" strike="noStrike">
                          <a:solidFill>
                            <a:srgbClr val="000000"/>
                          </a:solidFill>
                          <a:effectLst/>
                          <a:latin typeface="+mn-lt"/>
                        </a:rPr>
                        <a:t>Persentase remaja yang terkena Infeksi Menular Seksual (IMS)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30507802"/>
                  </a:ext>
                </a:extLst>
              </a:tr>
              <a:tr h="305243">
                <a:tc>
                  <a:txBody>
                    <a:bodyPr/>
                    <a:lstStyle/>
                    <a:p>
                      <a:r>
                        <a:rPr lang="id-ID" sz="1400" dirty="0" smtClean="0">
                          <a:latin typeface="+mn-lt"/>
                        </a:rPr>
                        <a:t>47</a:t>
                      </a:r>
                      <a:endParaRPr lang="id-ID" sz="1400" dirty="0">
                        <a:latin typeface="+mn-lt"/>
                      </a:endParaRPr>
                    </a:p>
                  </a:txBody>
                  <a:tcPr/>
                </a:tc>
                <a:tc>
                  <a:txBody>
                    <a:bodyPr/>
                    <a:lstStyle/>
                    <a:p>
                      <a:pPr algn="just" fontAlgn="ctr"/>
                      <a:r>
                        <a:rPr lang="id-ID" sz="1400" b="0" i="0" u="none" strike="noStrike">
                          <a:solidFill>
                            <a:srgbClr val="000000"/>
                          </a:solidFill>
                          <a:effectLst/>
                          <a:latin typeface="+mn-lt"/>
                        </a:rPr>
                        <a:t>Cakupan kelompok kegiatan yang melakukan pembinaan keluarga melalui 8 fungsi keluarga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943403944"/>
                  </a:ext>
                </a:extLst>
              </a:tr>
            </a:tbl>
          </a:graphicData>
        </a:graphic>
      </p:graphicFrame>
    </p:spTree>
    <p:extLst>
      <p:ext uri="{BB962C8B-B14F-4D97-AF65-F5344CB8AC3E}">
        <p14:creationId xmlns:p14="http://schemas.microsoft.com/office/powerpoint/2010/main" val="20615238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0609" y="132702"/>
            <a:ext cx="8215807" cy="77601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b="1" dirty="0"/>
              <a:t>DINAS</a:t>
            </a:r>
            <a:r>
              <a:rPr lang="en-GB" sz="2400" b="1" dirty="0"/>
              <a:t> PEMBERDAYAAN PEREMPUAN</a:t>
            </a:r>
            <a:r>
              <a:rPr lang="id-ID" sz="2400" b="1" dirty="0"/>
              <a:t>,</a:t>
            </a:r>
            <a:r>
              <a:rPr lang="en-GB" sz="2400" b="1" dirty="0"/>
              <a:t> PERLINDUNGAN ANAK</a:t>
            </a:r>
            <a:r>
              <a:rPr lang="id-ID" sz="2400" b="1" dirty="0"/>
              <a:t>, PENGENDALIAN PENDUDUK DAN KELUARGA BERENCANA</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160200398"/>
              </p:ext>
            </p:extLst>
          </p:nvPr>
        </p:nvGraphicFramePr>
        <p:xfrm>
          <a:off x="100609" y="970505"/>
          <a:ext cx="8928993" cy="1543493"/>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5247713">
                  <a:extLst>
                    <a:ext uri="{9D8B030D-6E8A-4147-A177-3AD203B41FA5}">
                      <a16:colId xmlns="" xmlns:a16="http://schemas.microsoft.com/office/drawing/2014/main" val="20001"/>
                    </a:ext>
                  </a:extLst>
                </a:gridCol>
                <a:gridCol w="792088">
                  <a:extLst>
                    <a:ext uri="{9D8B030D-6E8A-4147-A177-3AD203B41FA5}">
                      <a16:colId xmlns="" xmlns:a16="http://schemas.microsoft.com/office/drawing/2014/main" val="20002"/>
                    </a:ext>
                  </a:extLst>
                </a:gridCol>
                <a:gridCol w="792088">
                  <a:extLst>
                    <a:ext uri="{9D8B030D-6E8A-4147-A177-3AD203B41FA5}">
                      <a16:colId xmlns="" xmlns:a16="http://schemas.microsoft.com/office/drawing/2014/main" val="20003"/>
                    </a:ext>
                  </a:extLst>
                </a:gridCol>
                <a:gridCol w="1008112">
                  <a:extLst>
                    <a:ext uri="{9D8B030D-6E8A-4147-A177-3AD203B41FA5}">
                      <a16:colId xmlns="" xmlns:a16="http://schemas.microsoft.com/office/drawing/2014/main" val="20004"/>
                    </a:ext>
                  </a:extLst>
                </a:gridCol>
                <a:gridCol w="569170">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r>
                        <a:rPr lang="id-ID" sz="1400" dirty="0" smtClean="0">
                          <a:latin typeface="+mn-lt"/>
                        </a:rPr>
                        <a:t>48</a:t>
                      </a:r>
                      <a:endParaRPr lang="id-ID" sz="1400" dirty="0">
                        <a:latin typeface="+mn-lt"/>
                      </a:endParaRPr>
                    </a:p>
                  </a:txBody>
                  <a:tcPr/>
                </a:tc>
                <a:tc>
                  <a:txBody>
                    <a:bodyPr/>
                    <a:lstStyle/>
                    <a:p>
                      <a:pPr algn="just" fontAlgn="ctr"/>
                      <a:r>
                        <a:rPr lang="id-ID" sz="1400" b="0" i="0" u="none" strike="noStrike">
                          <a:solidFill>
                            <a:srgbClr val="000000"/>
                          </a:solidFill>
                          <a:effectLst/>
                          <a:latin typeface="+mn-lt"/>
                        </a:rPr>
                        <a:t>Cakupan keluarga yang mempunyai balita dan anak yang memahami dan melaksanakan pengasuhan dan pembinaan tumbuh kembang anak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16033310"/>
                  </a:ext>
                </a:extLst>
              </a:tr>
              <a:tr h="305243">
                <a:tc>
                  <a:txBody>
                    <a:bodyPr/>
                    <a:lstStyle/>
                    <a:p>
                      <a:r>
                        <a:rPr lang="id-ID" sz="1400" dirty="0" smtClean="0">
                          <a:latin typeface="+mn-lt"/>
                        </a:rPr>
                        <a:t>49</a:t>
                      </a:r>
                      <a:endParaRPr lang="id-ID" sz="1400" dirty="0">
                        <a:latin typeface="+mn-lt"/>
                      </a:endParaRPr>
                    </a:p>
                  </a:txBody>
                  <a:tcPr/>
                </a:tc>
                <a:tc>
                  <a:txBody>
                    <a:bodyPr/>
                    <a:lstStyle/>
                    <a:p>
                      <a:pPr algn="just" fontAlgn="ctr"/>
                      <a:r>
                        <a:rPr lang="fi-FI" sz="1400" b="0" i="0" u="none" strike="noStrike">
                          <a:solidFill>
                            <a:srgbClr val="000000"/>
                          </a:solidFill>
                          <a:effectLst/>
                          <a:latin typeface="+mn-lt"/>
                        </a:rPr>
                        <a:t>Rata-rata usia kawin pertama wanita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r>
                        <a:rPr lang="id-ID" sz="1400" dirty="0" smtClean="0">
                          <a:latin typeface="+mn-lt"/>
                        </a:rPr>
                        <a:t>50</a:t>
                      </a:r>
                      <a:endParaRPr lang="id-ID" sz="1400" dirty="0">
                        <a:latin typeface="+mn-lt"/>
                      </a:endParaRPr>
                    </a:p>
                  </a:txBody>
                  <a:tcPr/>
                </a:tc>
                <a:tc>
                  <a:txBody>
                    <a:bodyPr/>
                    <a:lstStyle/>
                    <a:p>
                      <a:pPr algn="l" fontAlgn="ctr"/>
                      <a:r>
                        <a:rPr lang="id-ID" sz="1400" b="0" i="0" u="none" strike="noStrike" dirty="0">
                          <a:solidFill>
                            <a:srgbClr val="000000"/>
                          </a:solidFill>
                          <a:effectLst/>
                          <a:latin typeface="+mn-lt"/>
                        </a:rPr>
                        <a:t>Persentase Pembiayaan Program Kependudukan, Keluarga Bencana dan Pembangunan Keluarga melalui APBD dan </a:t>
                      </a:r>
                      <a:r>
                        <a:rPr lang="id-ID" sz="1400" b="0" i="0" u="none" strike="noStrike" dirty="0" err="1">
                          <a:solidFill>
                            <a:srgbClr val="000000"/>
                          </a:solidFill>
                          <a:effectLst/>
                          <a:latin typeface="+mn-lt"/>
                        </a:rPr>
                        <a:t>APBDes</a:t>
                      </a:r>
                      <a:r>
                        <a:rPr lang="id-ID" sz="1400" b="0" i="0" u="none" strike="noStrike" dirty="0">
                          <a:solidFill>
                            <a:srgbClr val="000000"/>
                          </a:solidFill>
                          <a:effectLst/>
                          <a:latin typeface="+mn-lt"/>
                        </a:rPr>
                        <a: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bl>
          </a:graphicData>
        </a:graphic>
      </p:graphicFrame>
      <p:sp>
        <p:nvSpPr>
          <p:cNvPr id="6" name="Rounded Rectangle 5">
            <a:extLst>
              <a:ext uri="{FF2B5EF4-FFF2-40B4-BE49-F238E27FC236}">
                <a16:creationId xmlns="" xmlns:a16="http://schemas.microsoft.com/office/drawing/2014/main" id="{15A33D01-2F65-4D82-810B-B6B7C42C801A}"/>
              </a:ext>
            </a:extLst>
          </p:cNvPr>
          <p:cNvSpPr/>
          <p:nvPr/>
        </p:nvSpPr>
        <p:spPr>
          <a:xfrm>
            <a:off x="98417" y="2924944"/>
            <a:ext cx="3033423"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b="1" dirty="0" smtClean="0"/>
              <a:t>SEKRETARIAT DPRD</a:t>
            </a:r>
            <a:endParaRPr lang="en-US" sz="2400" b="1" dirty="0"/>
          </a:p>
        </p:txBody>
      </p:sp>
      <p:graphicFrame>
        <p:nvGraphicFramePr>
          <p:cNvPr id="7" name="Table 6">
            <a:extLst>
              <a:ext uri="{FF2B5EF4-FFF2-40B4-BE49-F238E27FC236}">
                <a16:creationId xmlns="" xmlns:a16="http://schemas.microsoft.com/office/drawing/2014/main" id="{AAAA574C-DE62-4008-9725-3D26123267F7}"/>
              </a:ext>
            </a:extLst>
          </p:cNvPr>
          <p:cNvGraphicFramePr>
            <a:graphicFrameLocks noGrp="1"/>
          </p:cNvGraphicFramePr>
          <p:nvPr>
            <p:extLst>
              <p:ext uri="{D42A27DB-BD31-4B8C-83A1-F6EECF244321}">
                <p14:modId xmlns:p14="http://schemas.microsoft.com/office/powerpoint/2010/main" val="2802745741"/>
              </p:ext>
            </p:extLst>
          </p:nvPr>
        </p:nvGraphicFramePr>
        <p:xfrm>
          <a:off x="98417" y="3356992"/>
          <a:ext cx="8928993" cy="3168015"/>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latin typeface="+mn-lt"/>
                        </a:rPr>
                        <a:t>1</a:t>
                      </a:r>
                    </a:p>
                  </a:txBody>
                  <a:tcPr/>
                </a:tc>
                <a:tc>
                  <a:txBody>
                    <a:bodyPr/>
                    <a:lstStyle/>
                    <a:p>
                      <a:pPr algn="just" fontAlgn="ctr"/>
                      <a:r>
                        <a:rPr lang="id-ID" sz="1400" b="0" i="0" u="none" strike="noStrike" dirty="0">
                          <a:solidFill>
                            <a:srgbClr val="000000"/>
                          </a:solidFill>
                          <a:effectLst/>
                          <a:latin typeface="+mn-lt"/>
                        </a:rPr>
                        <a:t>Tersedianya Rencana Kerja Tahunan pada setiap Alat-alat Kelengkapan DPRD Provinsi/Kab/Kota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2</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Tersusun  dan terintegrasinya Program-Program Kerja DPRD untuk melaksanakan Fungsi Pengawasan, Fungsi Pembentukan Perda, dan Fungsi Anggaran dalam Dokumen Rencana Lima Tahunan (RPJM) maupun Tahunan (RKPD) Dokumen Rencana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11579610"/>
                  </a:ext>
                </a:extLst>
              </a:tr>
              <a:tr h="305243">
                <a:tc>
                  <a:txBody>
                    <a:bodyPr/>
                    <a:lstStyle/>
                    <a:p>
                      <a:pPr algn="ctr"/>
                      <a:r>
                        <a:rPr lang="id-ID" sz="1400" dirty="0" smtClean="0">
                          <a:latin typeface="+mn-lt"/>
                        </a:rPr>
                        <a:t>3</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Terintegrasi  </a:t>
                      </a:r>
                      <a:r>
                        <a:rPr lang="id-ID" sz="1400" b="0" i="0" u="none" strike="noStrike" dirty="0" smtClean="0">
                          <a:solidFill>
                            <a:srgbClr val="000000"/>
                          </a:solidFill>
                          <a:effectLst/>
                          <a:latin typeface="+mn-lt"/>
                        </a:rPr>
                        <a:t>program-program </a:t>
                      </a:r>
                      <a:r>
                        <a:rPr lang="id-ID" sz="1400" b="0" i="0" u="none" strike="noStrike" dirty="0">
                          <a:solidFill>
                            <a:srgbClr val="000000"/>
                          </a:solidFill>
                          <a:effectLst/>
                          <a:latin typeface="+mn-lt"/>
                        </a:rPr>
                        <a:t>DPRD untuk melaksanakan  fungsi pengawasan, pembentukan Perda dan Anggaran  ke  dalam Dokumen Perencanaan dan Dokumen Anggaran Setwan DPRD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92040328"/>
                  </a:ext>
                </a:extLst>
              </a:tr>
            </a:tbl>
          </a:graphicData>
        </a:graphic>
      </p:graphicFrame>
    </p:spTree>
    <p:extLst>
      <p:ext uri="{BB962C8B-B14F-4D97-AF65-F5344CB8AC3E}">
        <p14:creationId xmlns:p14="http://schemas.microsoft.com/office/powerpoint/2010/main" val="31468135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59885" y="3451294"/>
            <a:ext cx="6199583" cy="48798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b="1" dirty="0"/>
              <a:t>DINAS</a:t>
            </a:r>
            <a:r>
              <a:rPr lang="fi-FI" sz="2400" b="1" dirty="0"/>
              <a:t> </a:t>
            </a:r>
            <a:r>
              <a:rPr lang="fi-FI" sz="2400" b="1" dirty="0" smtClean="0"/>
              <a:t>PANGAN</a:t>
            </a:r>
            <a:r>
              <a:rPr lang="id-ID" sz="2400" b="1" dirty="0" smtClean="0"/>
              <a:t> PERTANIAN DAN PETERNAKAN</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3786274253"/>
              </p:ext>
            </p:extLst>
          </p:nvPr>
        </p:nvGraphicFramePr>
        <p:xfrm>
          <a:off x="74873" y="3984440"/>
          <a:ext cx="8928993" cy="2197218"/>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latin typeface="+mn-lt"/>
                        </a:rPr>
                        <a:t>1</a:t>
                      </a:r>
                    </a:p>
                  </a:txBody>
                  <a:tcPr/>
                </a:tc>
                <a:tc>
                  <a:txBody>
                    <a:bodyPr/>
                    <a:lstStyle/>
                    <a:p>
                      <a:pPr algn="l" rtl="0" fontAlgn="ctr"/>
                      <a:r>
                        <a:rPr lang="id-ID" sz="1400" b="0" i="0" u="none" strike="noStrike" dirty="0">
                          <a:solidFill>
                            <a:srgbClr val="000000"/>
                          </a:solidFill>
                          <a:effectLst/>
                          <a:latin typeface="+mn-lt"/>
                        </a:rPr>
                        <a:t>Penguatan cadangan pangan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pPr algn="ctr"/>
                      <a:r>
                        <a:rPr lang="id-ID" sz="1400" dirty="0" smtClean="0">
                          <a:latin typeface="+mn-lt"/>
                        </a:rPr>
                        <a:t>2</a:t>
                      </a:r>
                      <a:endParaRPr lang="en-US" sz="1400" dirty="0">
                        <a:latin typeface="+mn-lt"/>
                      </a:endParaRPr>
                    </a:p>
                  </a:txBody>
                  <a:tcPr/>
                </a:tc>
                <a:tc>
                  <a:txBody>
                    <a:bodyPr/>
                    <a:lstStyle/>
                    <a:p>
                      <a:pPr algn="just" rtl="0" fontAlgn="ctr"/>
                      <a:r>
                        <a:rPr lang="id-ID" sz="1400" b="0" i="0" u="none" strike="noStrike" dirty="0">
                          <a:solidFill>
                            <a:srgbClr val="000000"/>
                          </a:solidFill>
                          <a:effectLst/>
                          <a:latin typeface="+mn-lt"/>
                        </a:rPr>
                        <a:t>Penanganan daerah rawan pangan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649071712"/>
                  </a:ext>
                </a:extLst>
              </a:tr>
              <a:tr h="305243">
                <a:tc>
                  <a:txBody>
                    <a:bodyPr/>
                    <a:lstStyle/>
                    <a:p>
                      <a:pPr algn="ctr"/>
                      <a:r>
                        <a:rPr lang="id-ID" sz="1400" dirty="0" smtClean="0">
                          <a:latin typeface="+mn-lt"/>
                        </a:rPr>
                        <a:t>3</a:t>
                      </a:r>
                      <a:endParaRPr lang="en-US" sz="1400" dirty="0">
                        <a:latin typeface="+mn-lt"/>
                      </a:endParaRPr>
                    </a:p>
                  </a:txBody>
                  <a:tcPr/>
                </a:tc>
                <a:tc>
                  <a:txBody>
                    <a:bodyPr/>
                    <a:lstStyle/>
                    <a:p>
                      <a:pPr algn="l" fontAlgn="b"/>
                      <a:r>
                        <a:rPr lang="id-ID" sz="1400" b="0" i="0" u="none" strike="noStrike" dirty="0">
                          <a:solidFill>
                            <a:srgbClr val="000000"/>
                          </a:solidFill>
                          <a:effectLst/>
                          <a:latin typeface="+mn-lt"/>
                        </a:rPr>
                        <a:t>Ketersediaan pangan utama </a:t>
                      </a:r>
                    </a:p>
                  </a:txBody>
                  <a:tcPr marL="9525" marR="9525" marT="9525" marB="0" anchor="b"/>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937758606"/>
                  </a:ext>
                </a:extLst>
              </a:tr>
              <a:tr h="305243">
                <a:tc>
                  <a:txBody>
                    <a:bodyPr/>
                    <a:lstStyle/>
                    <a:p>
                      <a:pPr algn="ctr"/>
                      <a:r>
                        <a:rPr lang="id-ID" sz="1400" dirty="0" smtClean="0">
                          <a:latin typeface="+mn-lt"/>
                        </a:rPr>
                        <a:t>4</a:t>
                      </a:r>
                      <a:endParaRPr lang="en-US" sz="1400" dirty="0">
                        <a:latin typeface="+mn-lt"/>
                      </a:endParaRPr>
                    </a:p>
                  </a:txBody>
                  <a:tcPr/>
                </a:tc>
                <a:tc>
                  <a:txBody>
                    <a:bodyPr/>
                    <a:lstStyle/>
                    <a:p>
                      <a:pPr algn="just" fontAlgn="ctr"/>
                      <a:r>
                        <a:rPr lang="nl-NL" sz="1400" b="0" i="0" u="none" strike="noStrike">
                          <a:solidFill>
                            <a:srgbClr val="000000"/>
                          </a:solidFill>
                          <a:effectLst/>
                          <a:latin typeface="+mn-lt"/>
                        </a:rPr>
                        <a:t>Ketersediaan energi dan protein perkapita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627953928"/>
                  </a:ext>
                </a:extLst>
              </a:tr>
              <a:tr h="305243">
                <a:tc>
                  <a:txBody>
                    <a:bodyPr/>
                    <a:lstStyle/>
                    <a:p>
                      <a:pPr algn="ctr"/>
                      <a:r>
                        <a:rPr lang="id-ID" sz="1400" dirty="0" smtClean="0">
                          <a:latin typeface="+mn-lt"/>
                        </a:rPr>
                        <a:t>5</a:t>
                      </a:r>
                      <a:endParaRPr lang="en-US" sz="1400" dirty="0">
                        <a:latin typeface="+mn-lt"/>
                      </a:endParaRPr>
                    </a:p>
                  </a:txBody>
                  <a:tcPr/>
                </a:tc>
                <a:tc>
                  <a:txBody>
                    <a:bodyPr/>
                    <a:lstStyle/>
                    <a:p>
                      <a:pPr algn="l" fontAlgn="ctr"/>
                      <a:r>
                        <a:rPr lang="fi-FI" sz="1400" b="0" i="0" u="none" strike="noStrike" dirty="0">
                          <a:solidFill>
                            <a:srgbClr val="000000"/>
                          </a:solidFill>
                          <a:effectLst/>
                          <a:latin typeface="+mn-lt"/>
                        </a:rPr>
                        <a:t>Pengawasan  dan pembinaan  keamanan pangan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6</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Pencapaian skor PPH</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424718046"/>
                  </a:ext>
                </a:extLst>
              </a:tr>
            </a:tbl>
          </a:graphicData>
        </a:graphic>
      </p:graphicFrame>
      <p:sp>
        <p:nvSpPr>
          <p:cNvPr id="6" name="Rounded Rectangle 5">
            <a:extLst>
              <a:ext uri="{FF2B5EF4-FFF2-40B4-BE49-F238E27FC236}">
                <a16:creationId xmlns="" xmlns:a16="http://schemas.microsoft.com/office/drawing/2014/main" id="{15A33D01-2F65-4D82-810B-B6B7C42C801A}"/>
              </a:ext>
            </a:extLst>
          </p:cNvPr>
          <p:cNvSpPr/>
          <p:nvPr/>
        </p:nvSpPr>
        <p:spPr>
          <a:xfrm>
            <a:off x="74873" y="260648"/>
            <a:ext cx="7089415"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b="1" dirty="0" smtClean="0"/>
              <a:t>BADAN PENANGGULANGAN BENCANA DAERAH</a:t>
            </a:r>
            <a:endParaRPr lang="en-US" sz="2400" b="1" dirty="0"/>
          </a:p>
        </p:txBody>
      </p:sp>
      <p:graphicFrame>
        <p:nvGraphicFramePr>
          <p:cNvPr id="7" name="Table 6">
            <a:extLst>
              <a:ext uri="{FF2B5EF4-FFF2-40B4-BE49-F238E27FC236}">
                <a16:creationId xmlns="" xmlns:a16="http://schemas.microsoft.com/office/drawing/2014/main" id="{AAAA574C-DE62-4008-9725-3D26123267F7}"/>
              </a:ext>
            </a:extLst>
          </p:cNvPr>
          <p:cNvGraphicFramePr>
            <a:graphicFrameLocks noGrp="1"/>
          </p:cNvGraphicFramePr>
          <p:nvPr>
            <p:extLst>
              <p:ext uri="{D42A27DB-BD31-4B8C-83A1-F6EECF244321}">
                <p14:modId xmlns:p14="http://schemas.microsoft.com/office/powerpoint/2010/main" val="4178386441"/>
              </p:ext>
            </p:extLst>
          </p:nvPr>
        </p:nvGraphicFramePr>
        <p:xfrm>
          <a:off x="74873" y="692696"/>
          <a:ext cx="8928993" cy="2324100"/>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latin typeface="+mn-lt"/>
                        </a:rPr>
                        <a:t>1</a:t>
                      </a:r>
                    </a:p>
                  </a:txBody>
                  <a:tcPr/>
                </a:tc>
                <a:tc>
                  <a:txBody>
                    <a:bodyPr/>
                    <a:lstStyle/>
                    <a:p>
                      <a:pPr algn="just" fontAlgn="ctr"/>
                      <a:r>
                        <a:rPr lang="fi-FI" sz="1400" b="0" i="0" u="none" strike="noStrike" dirty="0">
                          <a:solidFill>
                            <a:srgbClr val="000000"/>
                          </a:solidFill>
                          <a:effectLst/>
                          <a:latin typeface="+mn-lt"/>
                        </a:rPr>
                        <a:t>Cakupan pelayanan bencana kebakaran kabupaten/kota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2</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Tingkat waktu tanggap (</a:t>
                      </a:r>
                      <a:r>
                        <a:rPr lang="id-ID" sz="1400" b="0" i="0" u="none" strike="noStrike" dirty="0" err="1">
                          <a:solidFill>
                            <a:srgbClr val="000000"/>
                          </a:solidFill>
                          <a:effectLst/>
                          <a:latin typeface="+mn-lt"/>
                        </a:rPr>
                        <a:t>response</a:t>
                      </a:r>
                      <a:r>
                        <a:rPr lang="id-ID" sz="1400" b="0" i="0" u="none" strike="noStrike" dirty="0">
                          <a:solidFill>
                            <a:srgbClr val="000000"/>
                          </a:solidFill>
                          <a:effectLst/>
                          <a:latin typeface="+mn-lt"/>
                        </a:rPr>
                        <a:t> </a:t>
                      </a:r>
                      <a:r>
                        <a:rPr lang="id-ID" sz="1400" b="0" i="0" u="none" strike="noStrike" dirty="0" err="1">
                          <a:solidFill>
                            <a:srgbClr val="000000"/>
                          </a:solidFill>
                          <a:effectLst/>
                          <a:latin typeface="+mn-lt"/>
                        </a:rPr>
                        <a:t>time</a:t>
                      </a:r>
                      <a:r>
                        <a:rPr lang="id-ID" sz="1400" b="0" i="0" u="none" strike="noStrike" dirty="0">
                          <a:solidFill>
                            <a:srgbClr val="000000"/>
                          </a:solidFill>
                          <a:effectLst/>
                          <a:latin typeface="+mn-lt"/>
                        </a:rPr>
                        <a:t> </a:t>
                      </a:r>
                      <a:r>
                        <a:rPr lang="id-ID" sz="1400" b="0" i="0" u="none" strike="noStrike" dirty="0" err="1">
                          <a:solidFill>
                            <a:srgbClr val="000000"/>
                          </a:solidFill>
                          <a:effectLst/>
                          <a:latin typeface="+mn-lt"/>
                        </a:rPr>
                        <a:t>rate</a:t>
                      </a:r>
                      <a:r>
                        <a:rPr lang="id-ID" sz="1400" b="0" i="0" u="none" strike="noStrike" dirty="0">
                          <a:solidFill>
                            <a:srgbClr val="000000"/>
                          </a:solidFill>
                          <a:effectLst/>
                          <a:latin typeface="+mn-lt"/>
                        </a:rPr>
                        <a:t>) daerah layanan Wilayah Manajemen Kebakaran (WMK)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965191800"/>
                  </a:ext>
                </a:extLst>
              </a:tr>
              <a:tr h="305243">
                <a:tc>
                  <a:txBody>
                    <a:bodyPr/>
                    <a:lstStyle/>
                    <a:p>
                      <a:pPr algn="ctr"/>
                      <a:r>
                        <a:rPr lang="id-ID" sz="1400" dirty="0" smtClean="0">
                          <a:latin typeface="+mn-lt"/>
                        </a:rPr>
                        <a:t>3</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korban bencana yang menerima bantuan sosial selama masa tanggap darurat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4171034125"/>
                  </a:ext>
                </a:extLst>
              </a:tr>
              <a:tr h="305243">
                <a:tc>
                  <a:txBody>
                    <a:bodyPr/>
                    <a:lstStyle/>
                    <a:p>
                      <a:pPr algn="ctr"/>
                      <a:r>
                        <a:rPr lang="id-ID" sz="1400" dirty="0" smtClean="0">
                          <a:latin typeface="+mn-lt"/>
                        </a:rPr>
                        <a:t>4</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korban bencana yang dievakuasi </a:t>
                      </a:r>
                      <a:r>
                        <a:rPr lang="id-ID" sz="1400" b="0" i="0" u="none" strike="noStrike" dirty="0" err="1">
                          <a:solidFill>
                            <a:srgbClr val="000000"/>
                          </a:solidFill>
                          <a:effectLst/>
                          <a:latin typeface="+mn-lt"/>
                        </a:rPr>
                        <a:t>mengunakan</a:t>
                      </a:r>
                      <a:r>
                        <a:rPr lang="id-ID" sz="1400" b="0" i="0" u="none" strike="noStrike" dirty="0">
                          <a:solidFill>
                            <a:srgbClr val="000000"/>
                          </a:solidFill>
                          <a:effectLst/>
                          <a:latin typeface="+mn-lt"/>
                        </a:rPr>
                        <a:t> sarana prasarana darurat lengkap</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673855823"/>
                  </a:ext>
                </a:extLst>
              </a:tr>
            </a:tbl>
          </a:graphicData>
        </a:graphic>
      </p:graphicFrame>
    </p:spTree>
    <p:extLst>
      <p:ext uri="{BB962C8B-B14F-4D97-AF65-F5344CB8AC3E}">
        <p14:creationId xmlns:p14="http://schemas.microsoft.com/office/powerpoint/2010/main" val="14474967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0609" y="132702"/>
            <a:ext cx="6991671" cy="41597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b="1" dirty="0"/>
              <a:t>DINAS</a:t>
            </a:r>
            <a:r>
              <a:rPr lang="fi-FI" sz="2400" b="1" dirty="0"/>
              <a:t> PANGAN</a:t>
            </a:r>
            <a:r>
              <a:rPr lang="id-ID" sz="2400" b="1" dirty="0"/>
              <a:t> PERTANIAN DAN PETERNAKAN</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936629758"/>
              </p:ext>
            </p:extLst>
          </p:nvPr>
        </p:nvGraphicFramePr>
        <p:xfrm>
          <a:off x="100609" y="558903"/>
          <a:ext cx="8928993" cy="5614079"/>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smtClean="0"/>
                        <a:t>Jenis</a:t>
                      </a:r>
                      <a:r>
                        <a:rPr lang="en-AU" dirty="0" smtClean="0"/>
                        <a:t> </a:t>
                      </a:r>
                      <a:r>
                        <a:rPr lang="en-AU" dirty="0"/>
                        <a:t>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id-ID" sz="1400" dirty="0" smtClean="0">
                          <a:latin typeface="+mn-lt"/>
                        </a:rPr>
                        <a:t>7</a:t>
                      </a:r>
                      <a:endParaRPr lang="en-US" sz="1400" dirty="0">
                        <a:latin typeface="+mn-lt"/>
                      </a:endParaRPr>
                    </a:p>
                  </a:txBody>
                  <a:tcPr/>
                </a:tc>
                <a:tc>
                  <a:txBody>
                    <a:bodyPr/>
                    <a:lstStyle/>
                    <a:p>
                      <a:pPr marL="92075" indent="0" algn="l" fontAlgn="t">
                        <a:buFont typeface="Arial" pitchFamily="34" charset="0"/>
                        <a:buNone/>
                      </a:pPr>
                      <a:r>
                        <a:rPr lang="en-AU" sz="1400" b="0" i="0" u="none" strike="noStrike" dirty="0" err="1">
                          <a:solidFill>
                            <a:srgbClr val="000000"/>
                          </a:solidFill>
                          <a:effectLst/>
                          <a:latin typeface="+mn-lt"/>
                        </a:rPr>
                        <a:t>Produksi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Padi</a:t>
                      </a:r>
                      <a:r>
                        <a:rPr lang="en-AU" sz="1400" b="0" i="0" u="none" strike="noStrike" dirty="0">
                          <a:solidFill>
                            <a:srgbClr val="000000"/>
                          </a:solidFill>
                          <a:effectLst/>
                          <a:latin typeface="+mn-lt"/>
                        </a:rPr>
                        <a:t> (ton)</a:t>
                      </a:r>
                    </a:p>
                  </a:txBody>
                  <a:tcPr marL="0" marR="0" marT="0"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pPr algn="ctr"/>
                      <a:r>
                        <a:rPr lang="id-ID" sz="1400" dirty="0" smtClean="0">
                          <a:latin typeface="+mn-lt"/>
                        </a:rPr>
                        <a:t>8</a:t>
                      </a:r>
                      <a:endParaRPr lang="en-US" sz="1400" dirty="0">
                        <a:latin typeface="+mn-lt"/>
                      </a:endParaRPr>
                    </a:p>
                  </a:txBody>
                  <a:tcPr/>
                </a:tc>
                <a:tc>
                  <a:txBody>
                    <a:bodyPr/>
                    <a:lstStyle/>
                    <a:p>
                      <a:pPr marL="92075" indent="0" algn="l" fontAlgn="t">
                        <a:buFont typeface="Arial" pitchFamily="34" charset="0"/>
                        <a:buNone/>
                      </a:pPr>
                      <a:r>
                        <a:rPr lang="en-AU" sz="1400" b="0" i="0" u="none" strike="noStrike" dirty="0" err="1">
                          <a:solidFill>
                            <a:srgbClr val="000000"/>
                          </a:solidFill>
                          <a:effectLst/>
                          <a:latin typeface="+mn-lt"/>
                        </a:rPr>
                        <a:t>Produksi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Jagung</a:t>
                      </a:r>
                      <a:r>
                        <a:rPr lang="en-AU" sz="1400" b="0" i="0" u="none" strike="noStrike" dirty="0">
                          <a:solidFill>
                            <a:srgbClr val="000000"/>
                          </a:solidFill>
                          <a:effectLst/>
                          <a:latin typeface="+mn-lt"/>
                        </a:rPr>
                        <a:t> (ton)</a:t>
                      </a:r>
                    </a:p>
                  </a:txBody>
                  <a:tcPr marL="0" marR="0" marT="0"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305243">
                <a:tc>
                  <a:txBody>
                    <a:bodyPr/>
                    <a:lstStyle/>
                    <a:p>
                      <a:pPr algn="ctr"/>
                      <a:r>
                        <a:rPr lang="id-ID" sz="1400" dirty="0" smtClean="0">
                          <a:latin typeface="+mn-lt"/>
                        </a:rPr>
                        <a:t>9</a:t>
                      </a:r>
                      <a:endParaRPr lang="en-US" sz="1400" dirty="0">
                        <a:latin typeface="+mn-lt"/>
                      </a:endParaRPr>
                    </a:p>
                  </a:txBody>
                  <a:tcPr/>
                </a:tc>
                <a:tc>
                  <a:txBody>
                    <a:bodyPr/>
                    <a:lstStyle/>
                    <a:p>
                      <a:pPr marL="92075" indent="0" algn="l" fontAlgn="t">
                        <a:buFont typeface="Arial" pitchFamily="34" charset="0"/>
                        <a:buNone/>
                      </a:pPr>
                      <a:r>
                        <a:rPr lang="en-AU" sz="1400" b="0" i="0" u="none" strike="noStrike" dirty="0" err="1">
                          <a:solidFill>
                            <a:srgbClr val="000000"/>
                          </a:solidFill>
                          <a:effectLst/>
                          <a:latin typeface="+mn-lt"/>
                        </a:rPr>
                        <a:t>Produksi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Kedelai</a:t>
                      </a:r>
                      <a:r>
                        <a:rPr lang="en-AU" sz="1400" b="0" i="0" u="none" strike="noStrike" dirty="0">
                          <a:solidFill>
                            <a:srgbClr val="000000"/>
                          </a:solidFill>
                          <a:effectLst/>
                          <a:latin typeface="+mn-lt"/>
                        </a:rPr>
                        <a:t> (ton)</a:t>
                      </a:r>
                    </a:p>
                  </a:txBody>
                  <a:tcPr marL="0" marR="0" marT="0"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305243">
                <a:tc>
                  <a:txBody>
                    <a:bodyPr/>
                    <a:lstStyle/>
                    <a:p>
                      <a:pPr algn="ctr"/>
                      <a:r>
                        <a:rPr lang="id-ID" sz="1400" dirty="0" smtClean="0">
                          <a:latin typeface="+mn-lt"/>
                        </a:rPr>
                        <a:t>10</a:t>
                      </a:r>
                      <a:endParaRPr lang="en-US" sz="1400" dirty="0">
                        <a:latin typeface="+mn-lt"/>
                      </a:endParaRPr>
                    </a:p>
                  </a:txBody>
                  <a:tcPr/>
                </a:tc>
                <a:tc>
                  <a:txBody>
                    <a:bodyPr/>
                    <a:lstStyle/>
                    <a:p>
                      <a:pPr marL="92075" indent="0" algn="l" fontAlgn="t">
                        <a:buFont typeface="Arial" pitchFamily="34" charset="0"/>
                        <a:buNone/>
                      </a:pPr>
                      <a:r>
                        <a:rPr lang="en-AU" sz="1400" b="0" i="0" u="none" strike="noStrike" dirty="0" err="1">
                          <a:solidFill>
                            <a:srgbClr val="000000"/>
                          </a:solidFill>
                          <a:effectLst/>
                          <a:latin typeface="+mn-lt"/>
                        </a:rPr>
                        <a:t>Produksi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Bawang</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Merah</a:t>
                      </a:r>
                      <a:r>
                        <a:rPr lang="en-AU" sz="1400" b="0" i="0" u="none" strike="noStrike" dirty="0">
                          <a:solidFill>
                            <a:srgbClr val="000000"/>
                          </a:solidFill>
                          <a:effectLst/>
                          <a:latin typeface="+mn-lt"/>
                        </a:rPr>
                        <a:t> (ton)</a:t>
                      </a:r>
                    </a:p>
                  </a:txBody>
                  <a:tcPr marL="0" marR="0" marT="0"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249465216"/>
                  </a:ext>
                </a:extLst>
              </a:tr>
              <a:tr h="305243">
                <a:tc>
                  <a:txBody>
                    <a:bodyPr/>
                    <a:lstStyle/>
                    <a:p>
                      <a:pPr algn="ctr"/>
                      <a:r>
                        <a:rPr lang="id-ID" sz="1400" dirty="0" smtClean="0">
                          <a:latin typeface="+mn-lt"/>
                        </a:rPr>
                        <a:t>11</a:t>
                      </a:r>
                      <a:endParaRPr lang="en-US" sz="1400" dirty="0">
                        <a:latin typeface="+mn-lt"/>
                      </a:endParaRPr>
                    </a:p>
                  </a:txBody>
                  <a:tcPr/>
                </a:tc>
                <a:tc>
                  <a:txBody>
                    <a:bodyPr/>
                    <a:lstStyle/>
                    <a:p>
                      <a:pPr marL="92075" indent="0" algn="l" fontAlgn="t">
                        <a:buFont typeface="Arial" pitchFamily="34" charset="0"/>
                        <a:buNone/>
                      </a:pPr>
                      <a:r>
                        <a:rPr lang="en-AU" sz="1400" b="0" i="0" u="none" strike="noStrike" dirty="0" err="1">
                          <a:solidFill>
                            <a:srgbClr val="000000"/>
                          </a:solidFill>
                          <a:effectLst/>
                          <a:latin typeface="+mn-lt"/>
                        </a:rPr>
                        <a:t>Produksi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Kentang</a:t>
                      </a:r>
                      <a:r>
                        <a:rPr lang="en-AU" sz="1400" b="0" i="0" u="none" strike="noStrike" dirty="0">
                          <a:solidFill>
                            <a:srgbClr val="000000"/>
                          </a:solidFill>
                          <a:effectLst/>
                          <a:latin typeface="+mn-lt"/>
                        </a:rPr>
                        <a:t> (ton)</a:t>
                      </a:r>
                    </a:p>
                  </a:txBody>
                  <a:tcPr marL="0" marR="0" marT="0"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877110505"/>
                  </a:ext>
                </a:extLst>
              </a:tr>
              <a:tr h="305243">
                <a:tc>
                  <a:txBody>
                    <a:bodyPr/>
                    <a:lstStyle/>
                    <a:p>
                      <a:pPr algn="ctr"/>
                      <a:r>
                        <a:rPr lang="id-ID" sz="1400" dirty="0" smtClean="0">
                          <a:latin typeface="+mn-lt"/>
                        </a:rPr>
                        <a:t>12</a:t>
                      </a:r>
                      <a:endParaRPr lang="en-US" sz="1400" dirty="0">
                        <a:latin typeface="+mn-lt"/>
                      </a:endParaRPr>
                    </a:p>
                  </a:txBody>
                  <a:tcPr/>
                </a:tc>
                <a:tc>
                  <a:txBody>
                    <a:bodyPr/>
                    <a:lstStyle/>
                    <a:p>
                      <a:pPr marL="92075" indent="0" algn="l" fontAlgn="t">
                        <a:buFont typeface="Arial" pitchFamily="34" charset="0"/>
                        <a:buNone/>
                      </a:pPr>
                      <a:r>
                        <a:rPr lang="en-AU" sz="1400" b="0" i="0" u="none" strike="noStrike" dirty="0" err="1">
                          <a:solidFill>
                            <a:srgbClr val="000000"/>
                          </a:solidFill>
                          <a:effectLst/>
                          <a:latin typeface="+mn-lt"/>
                        </a:rPr>
                        <a:t>Produksi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Cabe</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Besar</a:t>
                      </a:r>
                      <a:r>
                        <a:rPr lang="en-AU" sz="1400" b="0" i="0" u="none" strike="noStrike" dirty="0">
                          <a:solidFill>
                            <a:srgbClr val="000000"/>
                          </a:solidFill>
                          <a:effectLst/>
                          <a:latin typeface="+mn-lt"/>
                        </a:rPr>
                        <a:t> (ton)</a:t>
                      </a:r>
                    </a:p>
                  </a:txBody>
                  <a:tcPr marL="0" marR="0" marT="0"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13</a:t>
                      </a:r>
                      <a:endParaRPr lang="en-US" sz="1400" dirty="0">
                        <a:latin typeface="+mn-lt"/>
                      </a:endParaRPr>
                    </a:p>
                  </a:txBody>
                  <a:tcPr/>
                </a:tc>
                <a:tc>
                  <a:txBody>
                    <a:bodyPr/>
                    <a:lstStyle/>
                    <a:p>
                      <a:pPr marL="92075" indent="0" algn="l" fontAlgn="t">
                        <a:buFont typeface="Arial" pitchFamily="34" charset="0"/>
                        <a:buNone/>
                      </a:pPr>
                      <a:r>
                        <a:rPr lang="en-AU" sz="1400" b="0" i="0" u="none" strike="noStrike" dirty="0" err="1">
                          <a:solidFill>
                            <a:srgbClr val="000000"/>
                          </a:solidFill>
                          <a:effectLst/>
                          <a:latin typeface="+mn-lt"/>
                        </a:rPr>
                        <a:t>Produksi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Tebu</a:t>
                      </a:r>
                      <a:r>
                        <a:rPr lang="en-AU" sz="1400" b="0" i="0" u="none" strike="noStrike" dirty="0">
                          <a:solidFill>
                            <a:srgbClr val="000000"/>
                          </a:solidFill>
                          <a:effectLst/>
                          <a:latin typeface="+mn-lt"/>
                        </a:rPr>
                        <a:t> (ton)</a:t>
                      </a:r>
                    </a:p>
                  </a:txBody>
                  <a:tcPr marL="0" marR="0" marT="0"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id-ID" sz="1400" dirty="0" smtClean="0">
                          <a:latin typeface="+mn-lt"/>
                        </a:rPr>
                        <a:t>14</a:t>
                      </a:r>
                      <a:endParaRPr lang="en-US" sz="1400" dirty="0">
                        <a:latin typeface="+mn-lt"/>
                      </a:endParaRPr>
                    </a:p>
                  </a:txBody>
                  <a:tcPr/>
                </a:tc>
                <a:tc>
                  <a:txBody>
                    <a:bodyPr/>
                    <a:lstStyle/>
                    <a:p>
                      <a:pPr marL="92075" indent="0" algn="l" fontAlgn="t">
                        <a:buFont typeface="Arial" pitchFamily="34" charset="0"/>
                        <a:buNone/>
                      </a:pPr>
                      <a:r>
                        <a:rPr lang="en-AU" sz="1400" b="0" i="0" u="none" strike="noStrike" dirty="0" err="1">
                          <a:solidFill>
                            <a:srgbClr val="000000"/>
                          </a:solidFill>
                          <a:effectLst/>
                          <a:latin typeface="+mn-lt"/>
                        </a:rPr>
                        <a:t>Produksi</a:t>
                      </a:r>
                      <a:r>
                        <a:rPr lang="en-AU" sz="1400" b="0" i="0" u="none" strike="noStrike" dirty="0">
                          <a:solidFill>
                            <a:srgbClr val="000000"/>
                          </a:solidFill>
                          <a:effectLst/>
                          <a:latin typeface="+mn-lt"/>
                        </a:rPr>
                        <a:t> Kopi (ton)</a:t>
                      </a:r>
                    </a:p>
                  </a:txBody>
                  <a:tcPr marL="0" marR="0" marT="0"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pPr algn="ctr"/>
                      <a:r>
                        <a:rPr lang="id-ID" sz="1400" dirty="0" smtClean="0">
                          <a:latin typeface="+mn-lt"/>
                        </a:rPr>
                        <a:t>15</a:t>
                      </a:r>
                      <a:endParaRPr lang="en-US" sz="1400" dirty="0">
                        <a:latin typeface="+mn-lt"/>
                      </a:endParaRPr>
                    </a:p>
                  </a:txBody>
                  <a:tcPr/>
                </a:tc>
                <a:tc>
                  <a:txBody>
                    <a:bodyPr/>
                    <a:lstStyle/>
                    <a:p>
                      <a:pPr marL="92075" indent="0" algn="l" fontAlgn="t">
                        <a:buFont typeface="Arial" pitchFamily="34" charset="0"/>
                        <a:buNone/>
                      </a:pPr>
                      <a:r>
                        <a:rPr lang="en-AU" sz="1400" b="0" i="0" u="none" strike="noStrike" dirty="0" err="1">
                          <a:solidFill>
                            <a:srgbClr val="000000"/>
                          </a:solidFill>
                          <a:effectLst/>
                          <a:latin typeface="+mn-lt"/>
                        </a:rPr>
                        <a:t>Produksi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Kakao</a:t>
                      </a:r>
                      <a:r>
                        <a:rPr lang="en-AU" sz="1400" b="0" i="0" u="none" strike="noStrike" dirty="0">
                          <a:solidFill>
                            <a:srgbClr val="000000"/>
                          </a:solidFill>
                          <a:effectLst/>
                          <a:latin typeface="+mn-lt"/>
                        </a:rPr>
                        <a:t> (ton)</a:t>
                      </a:r>
                    </a:p>
                  </a:txBody>
                  <a:tcPr marL="0" marR="0" marT="0"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4"/>
                  </a:ext>
                </a:extLst>
              </a:tr>
              <a:tr h="305243">
                <a:tc>
                  <a:txBody>
                    <a:bodyPr/>
                    <a:lstStyle/>
                    <a:p>
                      <a:pPr algn="ctr"/>
                      <a:r>
                        <a:rPr lang="id-ID" sz="1400" dirty="0" smtClean="0">
                          <a:latin typeface="+mn-lt"/>
                        </a:rPr>
                        <a:t>16</a:t>
                      </a:r>
                      <a:endParaRPr lang="en-US" sz="1400" dirty="0">
                        <a:latin typeface="+mn-lt"/>
                      </a:endParaRPr>
                    </a:p>
                  </a:txBody>
                  <a:tcPr/>
                </a:tc>
                <a:tc>
                  <a:txBody>
                    <a:bodyPr/>
                    <a:lstStyle/>
                    <a:p>
                      <a:pPr marL="92075" indent="0" algn="l" fontAlgn="t">
                        <a:buFont typeface="Arial" pitchFamily="34" charset="0"/>
                        <a:buNone/>
                      </a:pPr>
                      <a:r>
                        <a:rPr lang="en-AU" sz="1400" b="0" i="0" u="none" strike="noStrike" dirty="0" err="1">
                          <a:solidFill>
                            <a:srgbClr val="000000"/>
                          </a:solidFill>
                          <a:effectLst/>
                          <a:latin typeface="+mn-lt"/>
                        </a:rPr>
                        <a:t>Produksi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Kelapa</a:t>
                      </a:r>
                      <a:r>
                        <a:rPr lang="en-AU" sz="1400" b="0" i="0" u="none" strike="noStrike" dirty="0">
                          <a:solidFill>
                            <a:srgbClr val="000000"/>
                          </a:solidFill>
                          <a:effectLst/>
                          <a:latin typeface="+mn-lt"/>
                        </a:rPr>
                        <a:t> (ton)</a:t>
                      </a:r>
                    </a:p>
                  </a:txBody>
                  <a:tcPr marL="0" marR="0" marT="0"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612752225"/>
                  </a:ext>
                </a:extLst>
              </a:tr>
              <a:tr h="305243">
                <a:tc>
                  <a:txBody>
                    <a:bodyPr/>
                    <a:lstStyle/>
                    <a:p>
                      <a:pPr algn="ctr"/>
                      <a:r>
                        <a:rPr lang="id-ID" sz="1400" dirty="0" smtClean="0">
                          <a:latin typeface="+mn-lt"/>
                        </a:rPr>
                        <a:t>17</a:t>
                      </a:r>
                      <a:endParaRPr lang="en-US" sz="1400" dirty="0">
                        <a:latin typeface="+mn-lt"/>
                      </a:endParaRPr>
                    </a:p>
                  </a:txBody>
                  <a:tcPr/>
                </a:tc>
                <a:tc>
                  <a:txBody>
                    <a:bodyPr/>
                    <a:lstStyle/>
                    <a:p>
                      <a:pPr marL="92075" indent="0" algn="l" fontAlgn="t">
                        <a:buFont typeface="Arial" pitchFamily="34" charset="0"/>
                        <a:buNone/>
                      </a:pPr>
                      <a:r>
                        <a:rPr lang="en-AU" sz="1400" b="0" i="0" u="none" strike="noStrike" dirty="0" err="1">
                          <a:solidFill>
                            <a:srgbClr val="000000"/>
                          </a:solidFill>
                          <a:effectLst/>
                          <a:latin typeface="+mn-lt"/>
                        </a:rPr>
                        <a:t>Produksi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Karet</a:t>
                      </a:r>
                      <a:r>
                        <a:rPr lang="en-AU" sz="1400" b="0" i="0" u="none" strike="noStrike" dirty="0">
                          <a:solidFill>
                            <a:srgbClr val="000000"/>
                          </a:solidFill>
                          <a:effectLst/>
                          <a:latin typeface="+mn-lt"/>
                        </a:rPr>
                        <a:t> (ton)</a:t>
                      </a:r>
                    </a:p>
                  </a:txBody>
                  <a:tcPr marL="0" marR="0" marT="0"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801966775"/>
                  </a:ext>
                </a:extLst>
              </a:tr>
              <a:tr h="305243">
                <a:tc>
                  <a:txBody>
                    <a:bodyPr/>
                    <a:lstStyle/>
                    <a:p>
                      <a:pPr algn="ctr"/>
                      <a:r>
                        <a:rPr lang="id-ID" sz="1400" dirty="0" smtClean="0">
                          <a:latin typeface="+mn-lt"/>
                        </a:rPr>
                        <a:t>18</a:t>
                      </a:r>
                      <a:endParaRPr lang="en-US" sz="1400" dirty="0">
                        <a:latin typeface="+mn-lt"/>
                      </a:endParaRPr>
                    </a:p>
                  </a:txBody>
                  <a:tcPr/>
                </a:tc>
                <a:tc>
                  <a:txBody>
                    <a:bodyPr/>
                    <a:lstStyle/>
                    <a:p>
                      <a:pPr marL="92075" indent="0" algn="l" fontAlgn="t">
                        <a:buFont typeface="Arial" pitchFamily="34" charset="0"/>
                        <a:buNone/>
                      </a:pPr>
                      <a:r>
                        <a:rPr lang="en-AU" sz="1400" b="0" i="0" u="none" strike="noStrike" dirty="0" err="1">
                          <a:solidFill>
                            <a:srgbClr val="000000"/>
                          </a:solidFill>
                          <a:effectLst/>
                          <a:latin typeface="+mn-lt"/>
                        </a:rPr>
                        <a:t>Produksi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Cengkeh</a:t>
                      </a:r>
                      <a:r>
                        <a:rPr lang="en-AU" sz="1400" b="0" i="0" u="none" strike="noStrike" dirty="0">
                          <a:solidFill>
                            <a:srgbClr val="000000"/>
                          </a:solidFill>
                          <a:effectLst/>
                          <a:latin typeface="+mn-lt"/>
                        </a:rPr>
                        <a:t> (ton)</a:t>
                      </a:r>
                    </a:p>
                  </a:txBody>
                  <a:tcPr marL="0" marR="0" marT="0"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98504666"/>
                  </a:ext>
                </a:extLst>
              </a:tr>
              <a:tr h="305243">
                <a:tc>
                  <a:txBody>
                    <a:bodyPr/>
                    <a:lstStyle/>
                    <a:p>
                      <a:pPr algn="ctr"/>
                      <a:r>
                        <a:rPr lang="id-ID" sz="1400" dirty="0" smtClean="0">
                          <a:latin typeface="+mn-lt"/>
                        </a:rPr>
                        <a:t>19</a:t>
                      </a:r>
                      <a:endParaRPr lang="en-US" sz="1400" dirty="0">
                        <a:latin typeface="+mn-lt"/>
                      </a:endParaRPr>
                    </a:p>
                  </a:txBody>
                  <a:tcPr/>
                </a:tc>
                <a:tc>
                  <a:txBody>
                    <a:bodyPr/>
                    <a:lstStyle/>
                    <a:p>
                      <a:pPr marL="92075" indent="0" algn="l" fontAlgn="t">
                        <a:buFont typeface="Arial" pitchFamily="34" charset="0"/>
                        <a:buNone/>
                      </a:pPr>
                      <a:r>
                        <a:rPr lang="en-AU" sz="1400" b="0" i="0" u="none" strike="noStrike" dirty="0" err="1">
                          <a:solidFill>
                            <a:srgbClr val="000000"/>
                          </a:solidFill>
                          <a:effectLst/>
                          <a:latin typeface="+mn-lt"/>
                        </a:rPr>
                        <a:t>Produksi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Teh</a:t>
                      </a:r>
                      <a:r>
                        <a:rPr lang="en-AU" sz="1400" b="0" i="0" u="none" strike="noStrike" dirty="0">
                          <a:solidFill>
                            <a:srgbClr val="000000"/>
                          </a:solidFill>
                          <a:effectLst/>
                          <a:latin typeface="+mn-lt"/>
                        </a:rPr>
                        <a:t> (ton)</a:t>
                      </a:r>
                    </a:p>
                  </a:txBody>
                  <a:tcPr marL="0" marR="0" marT="0"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285490714"/>
                  </a:ext>
                </a:extLst>
              </a:tr>
              <a:tr h="305243">
                <a:tc>
                  <a:txBody>
                    <a:bodyPr/>
                    <a:lstStyle/>
                    <a:p>
                      <a:pPr algn="ctr"/>
                      <a:r>
                        <a:rPr lang="id-ID" sz="1400" dirty="0" smtClean="0">
                          <a:latin typeface="+mn-lt"/>
                        </a:rPr>
                        <a:t>20</a:t>
                      </a:r>
                      <a:endParaRPr lang="en-US" sz="1400" dirty="0">
                        <a:latin typeface="+mn-lt"/>
                      </a:endParaRPr>
                    </a:p>
                  </a:txBody>
                  <a:tcPr/>
                </a:tc>
                <a:tc>
                  <a:txBody>
                    <a:bodyPr/>
                    <a:lstStyle/>
                    <a:p>
                      <a:pPr marL="92075" indent="0" algn="l" fontAlgn="ctr">
                        <a:buFont typeface="Arial" pitchFamily="34" charset="0"/>
                        <a:buNone/>
                      </a:pPr>
                      <a:r>
                        <a:rPr lang="en-AU" sz="1400" b="0" i="0" u="none" strike="noStrike" dirty="0" err="1">
                          <a:solidFill>
                            <a:srgbClr val="000000"/>
                          </a:solidFill>
                          <a:effectLst/>
                          <a:latin typeface="+mn-lt"/>
                        </a:rPr>
                        <a:t>Jumlah</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Balai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Penyuluhan</a:t>
                      </a:r>
                      <a:r>
                        <a:rPr lang="en-AU" sz="1400" b="0" i="0" u="none" strike="noStrike" dirty="0">
                          <a:solidFill>
                            <a:srgbClr val="000000"/>
                          </a:solidFill>
                          <a:effectLst/>
                          <a:latin typeface="+mn-lt"/>
                        </a:rPr>
                        <a:t> yang </a:t>
                      </a:r>
                      <a:r>
                        <a:rPr lang="en-AU" sz="1400" b="0" i="0" u="none" strike="noStrike" dirty="0" err="1">
                          <a:solidFill>
                            <a:srgbClr val="000000"/>
                          </a:solidFill>
                          <a:effectLst/>
                          <a:latin typeface="+mn-lt"/>
                        </a:rPr>
                        <a:t>Berkualitas</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dan</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Penumbuhan</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Posluhdes</a:t>
                      </a:r>
                      <a:endParaRPr lang="en-AU" sz="1400" b="0" i="0" u="none" strike="noStrike" dirty="0">
                        <a:solidFill>
                          <a:srgbClr val="000000"/>
                        </a:solidFill>
                        <a:effectLst/>
                        <a:latin typeface="+mn-lt"/>
                      </a:endParaRPr>
                    </a:p>
                  </a:txBody>
                  <a:tcPr marL="0" marR="0" marT="0"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979673630"/>
                  </a:ext>
                </a:extLst>
              </a:tr>
              <a:tr h="305243">
                <a:tc>
                  <a:txBody>
                    <a:bodyPr/>
                    <a:lstStyle/>
                    <a:p>
                      <a:pPr algn="ctr"/>
                      <a:r>
                        <a:rPr lang="id-ID" sz="1400" dirty="0" smtClean="0">
                          <a:latin typeface="+mn-lt"/>
                        </a:rPr>
                        <a:t>21</a:t>
                      </a:r>
                      <a:endParaRPr lang="en-US" sz="1400" dirty="0">
                        <a:latin typeface="+mn-lt"/>
                      </a:endParaRPr>
                    </a:p>
                  </a:txBody>
                  <a:tcPr/>
                </a:tc>
                <a:tc>
                  <a:txBody>
                    <a:bodyPr/>
                    <a:lstStyle/>
                    <a:p>
                      <a:pPr marL="92075" indent="0" algn="l" fontAlgn="ctr">
                        <a:buFont typeface="Arial" pitchFamily="34" charset="0"/>
                        <a:buNone/>
                      </a:pPr>
                      <a:r>
                        <a:rPr lang="en-AU" sz="1400" b="0" i="0" u="none" strike="noStrike" dirty="0" err="1">
                          <a:solidFill>
                            <a:srgbClr val="000000"/>
                          </a:solidFill>
                          <a:effectLst/>
                          <a:latin typeface="+mn-lt"/>
                        </a:rPr>
                        <a:t>Persentase</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Penyuluh</a:t>
                      </a:r>
                      <a:r>
                        <a:rPr lang="en-AU" sz="1400" b="0" i="0" u="none" strike="noStrike" dirty="0">
                          <a:solidFill>
                            <a:srgbClr val="000000"/>
                          </a:solidFill>
                          <a:effectLst/>
                          <a:latin typeface="+mn-lt"/>
                        </a:rPr>
                        <a:t> yang </a:t>
                      </a:r>
                      <a:r>
                        <a:rPr lang="en-AU" sz="1400" b="0" i="0" u="none" strike="noStrike" dirty="0" err="1">
                          <a:solidFill>
                            <a:srgbClr val="000000"/>
                          </a:solidFill>
                          <a:effectLst/>
                          <a:latin typeface="+mn-lt"/>
                        </a:rPr>
                        <a:t>Memiliki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Kompentensi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sesuai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dengan</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Bidang</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Keahlian</a:t>
                      </a:r>
                      <a:endParaRPr lang="en-AU" sz="1400" b="0" i="0" u="none" strike="noStrike" dirty="0">
                        <a:solidFill>
                          <a:srgbClr val="000000"/>
                        </a:solidFill>
                        <a:effectLst/>
                        <a:latin typeface="+mn-lt"/>
                      </a:endParaRPr>
                    </a:p>
                  </a:txBody>
                  <a:tcPr marL="0" marR="0" marT="0"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993303033"/>
                  </a:ext>
                </a:extLst>
              </a:tr>
              <a:tr h="305243">
                <a:tc>
                  <a:txBody>
                    <a:bodyPr/>
                    <a:lstStyle/>
                    <a:p>
                      <a:pPr algn="ctr"/>
                      <a:r>
                        <a:rPr lang="id-ID" sz="1400" dirty="0" smtClean="0">
                          <a:latin typeface="+mn-lt"/>
                        </a:rPr>
                        <a:t>22</a:t>
                      </a:r>
                      <a:endParaRPr lang="en-US" sz="1400" dirty="0">
                        <a:latin typeface="+mn-lt"/>
                      </a:endParaRPr>
                    </a:p>
                  </a:txBody>
                  <a:tcPr/>
                </a:tc>
                <a:tc>
                  <a:txBody>
                    <a:bodyPr/>
                    <a:lstStyle/>
                    <a:p>
                      <a:pPr marL="92075" indent="0" algn="l" fontAlgn="ctr">
                        <a:buFont typeface="Arial" pitchFamily="34" charset="0"/>
                        <a:buNone/>
                      </a:pPr>
                      <a:r>
                        <a:rPr lang="en-AU" sz="1400" b="0" i="0" u="none" strike="noStrike" dirty="0" err="1">
                          <a:solidFill>
                            <a:srgbClr val="000000"/>
                          </a:solidFill>
                          <a:effectLst/>
                          <a:latin typeface="+mn-lt"/>
                        </a:rPr>
                        <a:t>Jumlah</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Kabupaten</a:t>
                      </a:r>
                      <a:r>
                        <a:rPr lang="en-AU" sz="1400" b="0" i="0" u="none" strike="noStrike" dirty="0">
                          <a:solidFill>
                            <a:srgbClr val="000000"/>
                          </a:solidFill>
                          <a:effectLst/>
                          <a:latin typeface="+mn-lt"/>
                        </a:rPr>
                        <a:t>/Kota yang </a:t>
                      </a:r>
                      <a:r>
                        <a:rPr lang="en-AU" sz="1400" b="0" i="0" u="none" strike="noStrike" dirty="0" err="1">
                          <a:solidFill>
                            <a:srgbClr val="000000"/>
                          </a:solidFill>
                          <a:effectLst/>
                          <a:latin typeface="+mn-lt"/>
                        </a:rPr>
                        <a:t>Didampingi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dalam</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Pendataan</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Petani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Kab</a:t>
                      </a:r>
                      <a:r>
                        <a:rPr lang="en-AU" sz="1400" b="0" i="0" u="none" strike="noStrike" dirty="0">
                          <a:solidFill>
                            <a:srgbClr val="000000"/>
                          </a:solidFill>
                          <a:effectLst/>
                          <a:latin typeface="+mn-lt"/>
                        </a:rPr>
                        <a:t>/Kota)</a:t>
                      </a:r>
                    </a:p>
                  </a:txBody>
                  <a:tcPr marL="0" marR="0" marT="0"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578730909"/>
                  </a:ext>
                </a:extLst>
              </a:tr>
            </a:tbl>
          </a:graphicData>
        </a:graphic>
      </p:graphicFrame>
    </p:spTree>
    <p:extLst>
      <p:ext uri="{BB962C8B-B14F-4D97-AF65-F5344CB8AC3E}">
        <p14:creationId xmlns:p14="http://schemas.microsoft.com/office/powerpoint/2010/main" val="29757025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0609" y="132702"/>
            <a:ext cx="6991671" cy="41597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b="1" dirty="0"/>
              <a:t>DINAS</a:t>
            </a:r>
            <a:r>
              <a:rPr lang="fi-FI" sz="2400" b="1" dirty="0"/>
              <a:t> PANGAN</a:t>
            </a:r>
            <a:r>
              <a:rPr lang="id-ID" sz="2400" b="1" dirty="0"/>
              <a:t> PERTANIAN DAN PETERNAKAN</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495769550"/>
              </p:ext>
            </p:extLst>
          </p:nvPr>
        </p:nvGraphicFramePr>
        <p:xfrm>
          <a:off x="100609" y="558903"/>
          <a:ext cx="8928993" cy="3680194"/>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smtClean="0"/>
                        <a:t>Jenis</a:t>
                      </a:r>
                      <a:r>
                        <a:rPr lang="en-AU" dirty="0" smtClean="0"/>
                        <a:t> </a:t>
                      </a:r>
                      <a:r>
                        <a:rPr lang="en-AU" dirty="0"/>
                        <a:t>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id-ID" sz="1400" dirty="0" smtClean="0">
                          <a:latin typeface="+mn-lt"/>
                        </a:rPr>
                        <a:t>23</a:t>
                      </a:r>
                      <a:endParaRPr lang="en-US" sz="1400" dirty="0">
                        <a:latin typeface="+mn-lt"/>
                      </a:endParaRPr>
                    </a:p>
                  </a:txBody>
                  <a:tcPr/>
                </a:tc>
                <a:tc>
                  <a:txBody>
                    <a:bodyPr/>
                    <a:lstStyle/>
                    <a:p>
                      <a:pPr marL="92075" indent="0" algn="l" fontAlgn="ctr"/>
                      <a:r>
                        <a:rPr lang="en-AU" sz="1400" b="0" i="0" u="none" strike="noStrike" dirty="0" err="1" smtClean="0">
                          <a:solidFill>
                            <a:srgbClr val="000000"/>
                          </a:solidFill>
                          <a:effectLst/>
                          <a:latin typeface="+mn-lt"/>
                        </a:rPr>
                        <a:t>Produksi</a:t>
                      </a:r>
                      <a:r>
                        <a:rPr lang="en-AU" sz="1400" b="0" i="0" u="none" strike="noStrike" dirty="0" smtClean="0">
                          <a:solidFill>
                            <a:srgbClr val="000000"/>
                          </a:solidFill>
                          <a:effectLst/>
                          <a:latin typeface="+mn-lt"/>
                        </a:rPr>
                        <a:t> </a:t>
                      </a:r>
                      <a:r>
                        <a:rPr lang="en-AU" sz="1400" b="0" i="0" u="none" strike="noStrike" dirty="0" err="1">
                          <a:solidFill>
                            <a:srgbClr val="000000"/>
                          </a:solidFill>
                          <a:effectLst/>
                          <a:latin typeface="+mn-lt"/>
                        </a:rPr>
                        <a:t>Daging</a:t>
                      </a:r>
                      <a:r>
                        <a:rPr lang="en-AU" sz="1400" b="0" i="0" u="none" strike="noStrike" dirty="0">
                          <a:solidFill>
                            <a:srgbClr val="000000"/>
                          </a:solidFill>
                          <a:effectLst/>
                          <a:latin typeface="+mn-lt"/>
                        </a:rPr>
                        <a:t> (Kg)</a:t>
                      </a:r>
                    </a:p>
                  </a:txBody>
                  <a:tcPr marL="0" marR="0" marT="0"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pPr algn="ctr"/>
                      <a:r>
                        <a:rPr lang="id-ID" sz="1400" dirty="0" smtClean="0">
                          <a:latin typeface="+mn-lt"/>
                        </a:rPr>
                        <a:t>24</a:t>
                      </a:r>
                      <a:endParaRPr lang="en-US" sz="1400" dirty="0">
                        <a:latin typeface="+mn-lt"/>
                      </a:endParaRPr>
                    </a:p>
                  </a:txBody>
                  <a:tcPr/>
                </a:tc>
                <a:tc>
                  <a:txBody>
                    <a:bodyPr/>
                    <a:lstStyle/>
                    <a:p>
                      <a:pPr marL="92075" indent="0" algn="l" fontAlgn="ctr"/>
                      <a:r>
                        <a:rPr lang="en-AU" sz="1400" b="0" i="0" u="none" strike="noStrike" dirty="0" err="1">
                          <a:solidFill>
                            <a:srgbClr val="000000"/>
                          </a:solidFill>
                          <a:effectLst/>
                          <a:latin typeface="+mn-lt"/>
                        </a:rPr>
                        <a:t>Produksi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Susu</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liter</a:t>
                      </a:r>
                      <a:r>
                        <a:rPr lang="en-AU" sz="1400" b="0" i="0" u="none" strike="noStrike" dirty="0">
                          <a:solidFill>
                            <a:srgbClr val="000000"/>
                          </a:solidFill>
                          <a:effectLst/>
                          <a:latin typeface="+mn-lt"/>
                        </a:rPr>
                        <a:t>)</a:t>
                      </a:r>
                    </a:p>
                  </a:txBody>
                  <a:tcPr marL="0" marR="0" marT="0"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305243">
                <a:tc>
                  <a:txBody>
                    <a:bodyPr/>
                    <a:lstStyle/>
                    <a:p>
                      <a:pPr algn="ctr"/>
                      <a:r>
                        <a:rPr lang="id-ID" sz="1400" dirty="0" smtClean="0">
                          <a:latin typeface="+mn-lt"/>
                        </a:rPr>
                        <a:t>25</a:t>
                      </a:r>
                      <a:endParaRPr lang="en-US" sz="1400" dirty="0">
                        <a:latin typeface="+mn-lt"/>
                      </a:endParaRPr>
                    </a:p>
                  </a:txBody>
                  <a:tcPr/>
                </a:tc>
                <a:tc>
                  <a:txBody>
                    <a:bodyPr/>
                    <a:lstStyle/>
                    <a:p>
                      <a:pPr marL="92075" indent="0" algn="l" fontAlgn="ctr"/>
                      <a:r>
                        <a:rPr lang="en-AU" sz="1400" b="0" i="0" u="none" strike="noStrike" dirty="0" err="1">
                          <a:solidFill>
                            <a:srgbClr val="000000"/>
                          </a:solidFill>
                          <a:effectLst/>
                          <a:latin typeface="+mn-lt"/>
                        </a:rPr>
                        <a:t>Produksi</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Telur</a:t>
                      </a:r>
                      <a:r>
                        <a:rPr lang="en-AU" sz="1400" b="0" i="0" u="none" strike="noStrike" dirty="0">
                          <a:solidFill>
                            <a:srgbClr val="000000"/>
                          </a:solidFill>
                          <a:effectLst/>
                          <a:latin typeface="+mn-lt"/>
                        </a:rPr>
                        <a:t> (Kg)</a:t>
                      </a:r>
                    </a:p>
                  </a:txBody>
                  <a:tcPr marL="0" marR="0" marT="0"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305243">
                <a:tc>
                  <a:txBody>
                    <a:bodyPr/>
                    <a:lstStyle/>
                    <a:p>
                      <a:pPr algn="ctr"/>
                      <a:r>
                        <a:rPr lang="id-ID" sz="1400" dirty="0" smtClean="0">
                          <a:latin typeface="+mn-lt"/>
                        </a:rPr>
                        <a:t>26</a:t>
                      </a:r>
                      <a:endParaRPr lang="en-US" sz="1400" dirty="0">
                        <a:latin typeface="+mn-lt"/>
                      </a:endParaRPr>
                    </a:p>
                  </a:txBody>
                  <a:tcPr/>
                </a:tc>
                <a:tc>
                  <a:txBody>
                    <a:bodyPr/>
                    <a:lstStyle/>
                    <a:p>
                      <a:pPr algn="l" fontAlgn="ctr"/>
                      <a:r>
                        <a:rPr lang="id-ID" sz="1400" b="0" i="0" u="none" strike="noStrike" kern="1200" dirty="0" smtClean="0">
                          <a:solidFill>
                            <a:srgbClr val="000000"/>
                          </a:solidFill>
                          <a:effectLst/>
                          <a:latin typeface="+mn-lt"/>
                          <a:ea typeface="+mn-ea"/>
                          <a:cs typeface="+mn-cs"/>
                        </a:rPr>
                        <a:t>  Produksi </a:t>
                      </a:r>
                      <a:r>
                        <a:rPr lang="id-ID" sz="1400" b="0" i="0" u="none" strike="noStrike" kern="1200" dirty="0">
                          <a:solidFill>
                            <a:srgbClr val="000000"/>
                          </a:solidFill>
                          <a:effectLst/>
                          <a:latin typeface="+mn-lt"/>
                          <a:ea typeface="+mn-ea"/>
                          <a:cs typeface="+mn-cs"/>
                        </a:rPr>
                        <a:t>perikanan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249465216"/>
                  </a:ext>
                </a:extLst>
              </a:tr>
              <a:tr h="305243">
                <a:tc>
                  <a:txBody>
                    <a:bodyPr/>
                    <a:lstStyle/>
                    <a:p>
                      <a:pPr algn="ctr"/>
                      <a:r>
                        <a:rPr lang="id-ID" sz="1400" dirty="0" smtClean="0">
                          <a:latin typeface="+mn-lt"/>
                        </a:rPr>
                        <a:t>27</a:t>
                      </a:r>
                      <a:endParaRPr lang="en-US" sz="1400" dirty="0">
                        <a:latin typeface="+mn-lt"/>
                      </a:endParaRPr>
                    </a:p>
                  </a:txBody>
                  <a:tcPr/>
                </a:tc>
                <a:tc>
                  <a:txBody>
                    <a:bodyPr/>
                    <a:lstStyle/>
                    <a:p>
                      <a:pPr algn="l" fontAlgn="ctr"/>
                      <a:r>
                        <a:rPr lang="id-ID" sz="1400" b="0" i="0" u="none" strike="noStrike" kern="1200" dirty="0" smtClean="0">
                          <a:solidFill>
                            <a:srgbClr val="000000"/>
                          </a:solidFill>
                          <a:effectLst/>
                          <a:latin typeface="+mn-lt"/>
                          <a:ea typeface="+mn-ea"/>
                          <a:cs typeface="+mn-cs"/>
                        </a:rPr>
                        <a:t>  Konsumsi </a:t>
                      </a:r>
                      <a:r>
                        <a:rPr lang="id-ID" sz="1400" b="0" i="0" u="none" strike="noStrike" kern="1200" dirty="0">
                          <a:solidFill>
                            <a:srgbClr val="000000"/>
                          </a:solidFill>
                          <a:effectLst/>
                          <a:latin typeface="+mn-lt"/>
                          <a:ea typeface="+mn-ea"/>
                          <a:cs typeface="+mn-cs"/>
                        </a:rPr>
                        <a:t>ikan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877110505"/>
                  </a:ext>
                </a:extLst>
              </a:tr>
              <a:tr h="305243">
                <a:tc>
                  <a:txBody>
                    <a:bodyPr/>
                    <a:lstStyle/>
                    <a:p>
                      <a:pPr algn="ctr"/>
                      <a:r>
                        <a:rPr lang="id-ID" sz="1400" dirty="0" smtClean="0">
                          <a:latin typeface="+mn-lt"/>
                        </a:rPr>
                        <a:t>28</a:t>
                      </a:r>
                      <a:endParaRPr lang="en-US" sz="1400" dirty="0">
                        <a:latin typeface="+mn-lt"/>
                      </a:endParaRPr>
                    </a:p>
                  </a:txBody>
                  <a:tcPr/>
                </a:tc>
                <a:tc>
                  <a:txBody>
                    <a:bodyPr/>
                    <a:lstStyle/>
                    <a:p>
                      <a:pPr algn="l" fontAlgn="ctr"/>
                      <a:r>
                        <a:rPr lang="id-ID" sz="1400" b="0" i="0" u="none" strike="noStrike" kern="1200" dirty="0" smtClean="0">
                          <a:solidFill>
                            <a:srgbClr val="000000"/>
                          </a:solidFill>
                          <a:effectLst/>
                          <a:latin typeface="+mn-lt"/>
                          <a:ea typeface="+mn-ea"/>
                          <a:cs typeface="+mn-cs"/>
                        </a:rPr>
                        <a:t>  Cakupan </a:t>
                      </a:r>
                      <a:r>
                        <a:rPr lang="id-ID" sz="1400" b="0" i="0" u="none" strike="noStrike" kern="1200" dirty="0">
                          <a:solidFill>
                            <a:srgbClr val="000000"/>
                          </a:solidFill>
                          <a:effectLst/>
                          <a:latin typeface="+mn-lt"/>
                          <a:ea typeface="+mn-ea"/>
                          <a:cs typeface="+mn-cs"/>
                        </a:rPr>
                        <a:t>bina kelompok nelayan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29</a:t>
                      </a:r>
                      <a:endParaRPr lang="en-US" sz="1400" dirty="0">
                        <a:latin typeface="+mn-lt"/>
                      </a:endParaRPr>
                    </a:p>
                  </a:txBody>
                  <a:tcPr/>
                </a:tc>
                <a:tc>
                  <a:txBody>
                    <a:bodyPr/>
                    <a:lstStyle/>
                    <a:p>
                      <a:pPr algn="l" fontAlgn="ctr"/>
                      <a:r>
                        <a:rPr lang="id-ID" sz="1400" b="0" i="0" u="none" strike="noStrike" kern="1200" dirty="0" smtClean="0">
                          <a:solidFill>
                            <a:srgbClr val="000000"/>
                          </a:solidFill>
                          <a:effectLst/>
                          <a:latin typeface="+mn-lt"/>
                          <a:ea typeface="+mn-ea"/>
                          <a:cs typeface="+mn-cs"/>
                        </a:rPr>
                        <a:t>  Produksi  </a:t>
                      </a:r>
                      <a:r>
                        <a:rPr lang="id-ID" sz="1400" b="0" i="0" u="none" strike="noStrike" kern="1200" dirty="0">
                          <a:solidFill>
                            <a:srgbClr val="000000"/>
                          </a:solidFill>
                          <a:effectLst/>
                          <a:latin typeface="+mn-lt"/>
                          <a:ea typeface="+mn-ea"/>
                          <a:cs typeface="+mn-cs"/>
                        </a:rPr>
                        <a:t>perikanan kelompok nelayan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id-ID" sz="1400" dirty="0" smtClean="0">
                          <a:latin typeface="+mn-lt"/>
                        </a:rPr>
                        <a:t>30</a:t>
                      </a:r>
                      <a:endParaRPr lang="en-US" sz="1400" dirty="0">
                        <a:latin typeface="+mn-lt"/>
                      </a:endParaRPr>
                    </a:p>
                  </a:txBody>
                  <a:tcPr/>
                </a:tc>
                <a:tc>
                  <a:txBody>
                    <a:bodyPr/>
                    <a:lstStyle/>
                    <a:p>
                      <a:pPr marL="92075" marR="0" lvl="0" indent="0" algn="l" defTabSz="914400" rtl="0" eaLnBrk="1" fontAlgn="ctr" latinLnBrk="0" hangingPunct="1">
                        <a:lnSpc>
                          <a:spcPct val="100000"/>
                        </a:lnSpc>
                        <a:spcBef>
                          <a:spcPts val="0"/>
                        </a:spcBef>
                        <a:spcAft>
                          <a:spcPts val="0"/>
                        </a:spcAft>
                        <a:buClrTx/>
                        <a:buSzTx/>
                        <a:buFont typeface="Arial" pitchFamily="34" charset="0"/>
                        <a:buNone/>
                        <a:tabLst/>
                        <a:defRPr/>
                      </a:pPr>
                      <a:r>
                        <a:rPr lang="id-ID" sz="1400" b="0" i="0" u="none" strike="noStrike" kern="1200" dirty="0" smtClean="0">
                          <a:solidFill>
                            <a:srgbClr val="000000"/>
                          </a:solidFill>
                          <a:effectLst/>
                          <a:latin typeface="+mn-lt"/>
                          <a:ea typeface="+mn-ea"/>
                          <a:cs typeface="+mn-cs"/>
                        </a:rPr>
                        <a:t>Proporsi tangkapan ikan yang berada dalam   batasan biologis yang aman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pPr algn="ctr"/>
                      <a:r>
                        <a:rPr lang="id-ID" sz="1400" dirty="0" smtClean="0">
                          <a:latin typeface="+mn-lt"/>
                        </a:rPr>
                        <a:t>31</a:t>
                      </a:r>
                      <a:endParaRPr lang="en-US" sz="1400" dirty="0">
                        <a:latin typeface="+mn-lt"/>
                      </a:endParaRPr>
                    </a:p>
                  </a:txBody>
                  <a:tcPr/>
                </a:tc>
                <a:tc>
                  <a:txBody>
                    <a:bodyPr/>
                    <a:lstStyle/>
                    <a:p>
                      <a:pPr marL="92075" marR="0" lvl="0" indent="0" algn="l" defTabSz="914400" rtl="0" eaLnBrk="1" fontAlgn="ctr" latinLnBrk="0" hangingPunct="1">
                        <a:lnSpc>
                          <a:spcPct val="100000"/>
                        </a:lnSpc>
                        <a:spcBef>
                          <a:spcPts val="0"/>
                        </a:spcBef>
                        <a:spcAft>
                          <a:spcPts val="0"/>
                        </a:spcAft>
                        <a:buClrTx/>
                        <a:buSzTx/>
                        <a:buFont typeface="Arial" pitchFamily="34" charset="0"/>
                        <a:buNone/>
                        <a:tabLst/>
                        <a:defRPr/>
                      </a:pPr>
                      <a:r>
                        <a:rPr lang="id-ID" sz="1400" b="0" i="0" u="none" strike="noStrike" kern="1200" dirty="0" smtClean="0">
                          <a:solidFill>
                            <a:srgbClr val="000000"/>
                          </a:solidFill>
                          <a:effectLst/>
                          <a:latin typeface="+mn-lt"/>
                          <a:ea typeface="+mn-ea"/>
                          <a:cs typeface="+mn-cs"/>
                        </a:rPr>
                        <a:t>Rasio kawasan lindung perairan terhadap total   luas perairan teritorial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4"/>
                  </a:ext>
                </a:extLst>
              </a:tr>
              <a:tr h="305243">
                <a:tc>
                  <a:txBody>
                    <a:bodyPr/>
                    <a:lstStyle/>
                    <a:p>
                      <a:pPr algn="ctr"/>
                      <a:r>
                        <a:rPr lang="id-ID" sz="1400" dirty="0" smtClean="0">
                          <a:latin typeface="+mn-lt"/>
                        </a:rPr>
                        <a:t>32</a:t>
                      </a:r>
                      <a:endParaRPr lang="en-US" sz="1400" dirty="0">
                        <a:latin typeface="+mn-lt"/>
                      </a:endParaRPr>
                    </a:p>
                  </a:txBody>
                  <a:tcPr/>
                </a:tc>
                <a:tc>
                  <a:txBody>
                    <a:bodyPr/>
                    <a:lstStyle/>
                    <a:p>
                      <a:pPr algn="l" fontAlgn="ctr"/>
                      <a:r>
                        <a:rPr lang="id-ID" sz="1400" b="0" i="0" u="none" strike="noStrike" kern="1200" dirty="0" smtClean="0">
                          <a:solidFill>
                            <a:srgbClr val="000000"/>
                          </a:solidFill>
                          <a:effectLst/>
                          <a:latin typeface="+mn-lt"/>
                          <a:ea typeface="+mn-ea"/>
                          <a:cs typeface="+mn-cs"/>
                        </a:rPr>
                        <a:t>  Nilai </a:t>
                      </a:r>
                      <a:r>
                        <a:rPr lang="id-ID" sz="1400" b="0" i="0" u="none" strike="noStrike" kern="1200" dirty="0">
                          <a:solidFill>
                            <a:srgbClr val="000000"/>
                          </a:solidFill>
                          <a:effectLst/>
                          <a:latin typeface="+mn-lt"/>
                          <a:ea typeface="+mn-ea"/>
                          <a:cs typeface="+mn-cs"/>
                        </a:rPr>
                        <a:t>tukar nelayan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612752225"/>
                  </a:ext>
                </a:extLst>
              </a:tr>
            </a:tbl>
          </a:graphicData>
        </a:graphic>
      </p:graphicFrame>
    </p:spTree>
    <p:extLst>
      <p:ext uri="{BB962C8B-B14F-4D97-AF65-F5344CB8AC3E}">
        <p14:creationId xmlns:p14="http://schemas.microsoft.com/office/powerpoint/2010/main" val="1836075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0609" y="132702"/>
            <a:ext cx="4615407" cy="41597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GB" sz="2400" b="1" dirty="0"/>
              <a:t>DINAS </a:t>
            </a:r>
            <a:r>
              <a:rPr lang="id-ID" sz="2400" b="1" dirty="0"/>
              <a:t>LINGKUNGAN </a:t>
            </a:r>
            <a:r>
              <a:rPr lang="id-ID" sz="2400" b="1" dirty="0" smtClean="0"/>
              <a:t>HIDUP</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1474287943"/>
              </p:ext>
            </p:extLst>
          </p:nvPr>
        </p:nvGraphicFramePr>
        <p:xfrm>
          <a:off x="100609" y="558903"/>
          <a:ext cx="8928993" cy="6278614"/>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smtClean="0"/>
                        <a:t>Jenis</a:t>
                      </a:r>
                      <a:r>
                        <a:rPr lang="en-AU" dirty="0" smtClean="0"/>
                        <a:t> </a:t>
                      </a:r>
                      <a:r>
                        <a:rPr lang="en-AU" dirty="0"/>
                        <a:t>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id-ID" sz="1400" dirty="0" smtClean="0">
                          <a:latin typeface="+mn-lt"/>
                        </a:rPr>
                        <a:t>1</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Tersedianya  dokumen RPPLH Provinsi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pPr algn="ctr"/>
                      <a:r>
                        <a:rPr lang="id-ID" sz="1400" dirty="0" smtClean="0">
                          <a:latin typeface="+mn-lt"/>
                        </a:rPr>
                        <a:t>2</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Tersusunnya  RPPLH Provinsi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249465216"/>
                  </a:ext>
                </a:extLst>
              </a:tr>
              <a:tr h="305243">
                <a:tc>
                  <a:txBody>
                    <a:bodyPr/>
                    <a:lstStyle/>
                    <a:p>
                      <a:pPr algn="ctr"/>
                      <a:r>
                        <a:rPr lang="id-ID" sz="1400" dirty="0" smtClean="0">
                          <a:latin typeface="+mn-lt"/>
                        </a:rPr>
                        <a:t>3</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Terintegrasinya RPPLH dalam rencana pembangunan provinsi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877110505"/>
                  </a:ext>
                </a:extLst>
              </a:tr>
              <a:tr h="305243">
                <a:tc>
                  <a:txBody>
                    <a:bodyPr/>
                    <a:lstStyle/>
                    <a:p>
                      <a:pPr algn="ctr"/>
                      <a:r>
                        <a:rPr lang="id-ID" sz="1400" dirty="0" smtClean="0">
                          <a:latin typeface="+mn-lt"/>
                        </a:rPr>
                        <a:t>4</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Tersedianya  dokumen KLHS Provinsi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5</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Terselenggaranya KLHS untuk K/R/P tingkat daerah provinsi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id-ID" sz="1400" dirty="0" smtClean="0">
                          <a:latin typeface="+mn-lt"/>
                        </a:rPr>
                        <a:t>6</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Peningkatan  Indeks Kualitas Air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pPr algn="ctr"/>
                      <a:r>
                        <a:rPr lang="id-ID" sz="1400" dirty="0" smtClean="0">
                          <a:latin typeface="+mn-lt"/>
                        </a:rPr>
                        <a:t>7</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Peningkatan  Indeks Kualitas Udara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4"/>
                  </a:ext>
                </a:extLst>
              </a:tr>
              <a:tr h="305243">
                <a:tc>
                  <a:txBody>
                    <a:bodyPr/>
                    <a:lstStyle/>
                    <a:p>
                      <a:pPr algn="ctr"/>
                      <a:r>
                        <a:rPr lang="id-ID" sz="1400" dirty="0" smtClean="0">
                          <a:latin typeface="+mn-lt"/>
                        </a:rPr>
                        <a:t>8</a:t>
                      </a:r>
                      <a:endParaRPr lang="en-US" sz="1400" dirty="0">
                        <a:latin typeface="+mn-lt"/>
                      </a:endParaRPr>
                    </a:p>
                  </a:txBody>
                  <a:tcPr/>
                </a:tc>
                <a:tc>
                  <a:txBody>
                    <a:bodyPr/>
                    <a:lstStyle/>
                    <a:p>
                      <a:pPr algn="just" fontAlgn="ctr"/>
                      <a:r>
                        <a:rPr lang="fi-FI" sz="1400" b="0" i="0" u="none" strike="noStrike" dirty="0">
                          <a:solidFill>
                            <a:srgbClr val="000000"/>
                          </a:solidFill>
                          <a:effectLst/>
                          <a:latin typeface="+mn-lt"/>
                        </a:rPr>
                        <a:t>Peningkatan Indeks Kualitas Tutupan Lahan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612752225"/>
                  </a:ext>
                </a:extLst>
              </a:tr>
              <a:tr h="305243">
                <a:tc>
                  <a:txBody>
                    <a:bodyPr/>
                    <a:lstStyle/>
                    <a:p>
                      <a:pPr algn="ctr"/>
                      <a:r>
                        <a:rPr lang="id-ID" sz="1400" dirty="0" smtClean="0">
                          <a:latin typeface="+mn-lt"/>
                        </a:rPr>
                        <a:t>9</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Laporan  Inventarisasi GRK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801966775"/>
                  </a:ext>
                </a:extLst>
              </a:tr>
              <a:tr h="305243">
                <a:tc>
                  <a:txBody>
                    <a:bodyPr/>
                    <a:lstStyle/>
                    <a:p>
                      <a:pPr algn="ctr"/>
                      <a:r>
                        <a:rPr lang="id-ID" sz="1400" dirty="0" smtClean="0">
                          <a:latin typeface="+mn-lt"/>
                        </a:rPr>
                        <a:t>10</a:t>
                      </a:r>
                      <a:endParaRPr lang="en-US" sz="1400" dirty="0">
                        <a:latin typeface="+mn-lt"/>
                      </a:endParaRPr>
                    </a:p>
                  </a:txBody>
                  <a:tcPr/>
                </a:tc>
                <a:tc>
                  <a:txBody>
                    <a:bodyPr/>
                    <a:lstStyle/>
                    <a:p>
                      <a:pPr algn="l" fontAlgn="ctr"/>
                      <a:r>
                        <a:rPr lang="fi-FI" sz="1400" b="0" i="0" u="none" strike="noStrike">
                          <a:solidFill>
                            <a:srgbClr val="000000"/>
                          </a:solidFill>
                          <a:effectLst/>
                          <a:latin typeface="+mn-lt"/>
                        </a:rPr>
                        <a:t>Laporan  Pelaksanaan Aksi  Mitigasi  dan Adaptasi  Perubahan Iklim Provinsi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98504666"/>
                  </a:ext>
                </a:extLst>
              </a:tr>
              <a:tr h="305243">
                <a:tc>
                  <a:txBody>
                    <a:bodyPr/>
                    <a:lstStyle/>
                    <a:p>
                      <a:pPr algn="ctr"/>
                      <a:r>
                        <a:rPr lang="id-ID" sz="1400" dirty="0" smtClean="0">
                          <a:latin typeface="+mn-lt"/>
                        </a:rPr>
                        <a:t>11</a:t>
                      </a:r>
                      <a:endParaRPr lang="en-US" sz="1400" dirty="0">
                        <a:latin typeface="+mn-lt"/>
                      </a:endParaRPr>
                    </a:p>
                  </a:txBody>
                  <a:tcPr/>
                </a:tc>
                <a:tc>
                  <a:txBody>
                    <a:bodyPr/>
                    <a:lstStyle/>
                    <a:p>
                      <a:pPr algn="l" fontAlgn="ctr"/>
                      <a:r>
                        <a:rPr lang="sv-SE" sz="1400" b="0" i="0" u="none" strike="noStrike">
                          <a:solidFill>
                            <a:srgbClr val="000000"/>
                          </a:solidFill>
                          <a:effectLst/>
                          <a:latin typeface="+mn-lt"/>
                        </a:rPr>
                        <a:t>Jumlah limbah B3 yang dikelola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285490714"/>
                  </a:ext>
                </a:extLst>
              </a:tr>
              <a:tr h="305243">
                <a:tc>
                  <a:txBody>
                    <a:bodyPr/>
                    <a:lstStyle/>
                    <a:p>
                      <a:pPr algn="ctr"/>
                      <a:r>
                        <a:rPr lang="id-ID" sz="1400" dirty="0" smtClean="0">
                          <a:latin typeface="+mn-lt"/>
                        </a:rPr>
                        <a:t>12</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Dokumen  Izin Pengumpulan Limbah B3 Skala provinsi yang ditandatangani Gubernur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979673630"/>
                  </a:ext>
                </a:extLst>
              </a:tr>
              <a:tr h="305243">
                <a:tc>
                  <a:txBody>
                    <a:bodyPr/>
                    <a:lstStyle/>
                    <a:p>
                      <a:pPr algn="ctr"/>
                      <a:r>
                        <a:rPr lang="id-ID" sz="1400" dirty="0" smtClean="0">
                          <a:latin typeface="+mn-lt"/>
                        </a:rPr>
                        <a:t>13</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Pembinaan  dan Pengawasan terkait ketaatan penanggung jawab usaha dan/atau kegiatan yang diawasi ketaatannya terhadap izin lingkungan, izin PPLH dan PUU LH yang diterbitkan oleh Pemerintah Daerah Provinsi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993303033"/>
                  </a:ext>
                </a:extLst>
              </a:tr>
              <a:tr h="305243">
                <a:tc>
                  <a:txBody>
                    <a:bodyPr/>
                    <a:lstStyle/>
                    <a:p>
                      <a:pPr algn="ctr"/>
                      <a:r>
                        <a:rPr lang="id-ID" sz="1400" dirty="0" smtClean="0">
                          <a:latin typeface="+mn-lt"/>
                        </a:rPr>
                        <a:t>14</a:t>
                      </a:r>
                      <a:endParaRPr lang="en-US" sz="1400" dirty="0">
                        <a:latin typeface="+mn-lt"/>
                      </a:endParaRPr>
                    </a:p>
                  </a:txBody>
                  <a:tcPr/>
                </a:tc>
                <a:tc>
                  <a:txBody>
                    <a:bodyPr/>
                    <a:lstStyle/>
                    <a:p>
                      <a:pPr algn="just" fontAlgn="ctr"/>
                      <a:r>
                        <a:rPr lang="nn-NO" sz="1400" b="0" i="0" u="none" strike="noStrike" dirty="0">
                          <a:solidFill>
                            <a:srgbClr val="000000"/>
                          </a:solidFill>
                          <a:effectLst/>
                          <a:latin typeface="+mn-lt"/>
                        </a:rPr>
                        <a:t>Peningkatan kapasitas  dan Sarana Prasarana Pejabat Pengawas Lingkungan Hidup di Daerah  (PPLHD) di Provinsi</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578730909"/>
                  </a:ext>
                </a:extLst>
              </a:tr>
            </a:tbl>
          </a:graphicData>
        </a:graphic>
      </p:graphicFrame>
    </p:spTree>
    <p:extLst>
      <p:ext uri="{BB962C8B-B14F-4D97-AF65-F5344CB8AC3E}">
        <p14:creationId xmlns:p14="http://schemas.microsoft.com/office/powerpoint/2010/main" val="14539426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0609" y="132702"/>
            <a:ext cx="4615407" cy="41597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GB" sz="2400" dirty="0"/>
              <a:t>DINAS </a:t>
            </a:r>
            <a:r>
              <a:rPr lang="id-ID" sz="2400" dirty="0"/>
              <a:t>LINGKUNGAN </a:t>
            </a:r>
            <a:r>
              <a:rPr lang="id-ID" sz="2400" dirty="0" smtClean="0"/>
              <a:t>HIDUP</a:t>
            </a:r>
            <a:endParaRPr lang="en-US" sz="2400"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2385995666"/>
              </p:ext>
            </p:extLst>
          </p:nvPr>
        </p:nvGraphicFramePr>
        <p:xfrm>
          <a:off x="100609" y="620688"/>
          <a:ext cx="8928993" cy="5847774"/>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id-ID" sz="1400" dirty="0" smtClean="0">
                          <a:latin typeface="+mn-lt"/>
                        </a:rPr>
                        <a:t>15</a:t>
                      </a:r>
                      <a:endParaRPr lang="en-US" sz="1400" dirty="0">
                        <a:latin typeface="+mn-lt"/>
                      </a:endParaRPr>
                    </a:p>
                  </a:txBody>
                  <a:tcPr/>
                </a:tc>
                <a:tc>
                  <a:txBody>
                    <a:bodyPr/>
                    <a:lstStyle/>
                    <a:p>
                      <a:pPr algn="l" fontAlgn="ctr"/>
                      <a:r>
                        <a:rPr lang="id-ID" sz="1400" b="0" i="0" u="none" strike="noStrike" dirty="0" err="1">
                          <a:solidFill>
                            <a:srgbClr val="000000"/>
                          </a:solidFill>
                          <a:effectLst/>
                          <a:latin typeface="+mn-lt"/>
                        </a:rPr>
                        <a:t>Terfasilitasi</a:t>
                      </a:r>
                      <a:r>
                        <a:rPr lang="id-ID" sz="1400" b="0" i="0" u="none" strike="noStrike" dirty="0">
                          <a:solidFill>
                            <a:srgbClr val="000000"/>
                          </a:solidFill>
                          <a:effectLst/>
                          <a:latin typeface="+mn-lt"/>
                        </a:rPr>
                        <a:t> Pendampingan Pengakuan MHA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pPr algn="ctr"/>
                      <a:r>
                        <a:rPr lang="id-ID" sz="1400" dirty="0" smtClean="0">
                          <a:latin typeface="+mn-lt"/>
                        </a:rPr>
                        <a:t>16</a:t>
                      </a:r>
                      <a:endParaRPr lang="en-US" sz="1400" dirty="0">
                        <a:latin typeface="+mn-lt"/>
                      </a:endParaRPr>
                    </a:p>
                  </a:txBody>
                  <a:tcPr/>
                </a:tc>
                <a:tc>
                  <a:txBody>
                    <a:bodyPr/>
                    <a:lstStyle/>
                    <a:p>
                      <a:pPr algn="just" fontAlgn="ctr"/>
                      <a:r>
                        <a:rPr lang="id-ID" sz="1400" b="0" i="0" u="none" strike="noStrike" dirty="0" err="1">
                          <a:solidFill>
                            <a:srgbClr val="000000"/>
                          </a:solidFill>
                          <a:effectLst/>
                          <a:latin typeface="+mn-lt"/>
                        </a:rPr>
                        <a:t>Terverifikasinya</a:t>
                      </a:r>
                      <a:r>
                        <a:rPr lang="id-ID" sz="1400" b="0" i="0" u="none" strike="noStrike" dirty="0">
                          <a:solidFill>
                            <a:srgbClr val="000000"/>
                          </a:solidFill>
                          <a:effectLst/>
                          <a:latin typeface="+mn-lt"/>
                        </a:rPr>
                        <a:t> MHA dan Kearifan Lokal atau Pengetahuan Tradisional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774533288"/>
                  </a:ext>
                </a:extLst>
              </a:tr>
              <a:tr h="305243">
                <a:tc>
                  <a:txBody>
                    <a:bodyPr/>
                    <a:lstStyle/>
                    <a:p>
                      <a:pPr algn="ctr"/>
                      <a:r>
                        <a:rPr lang="id-ID" sz="1400" dirty="0" smtClean="0">
                          <a:latin typeface="+mn-lt"/>
                        </a:rPr>
                        <a:t>17</a:t>
                      </a:r>
                      <a:endParaRPr lang="en-US" sz="1400" dirty="0">
                        <a:latin typeface="+mn-lt"/>
                      </a:endParaRPr>
                    </a:p>
                  </a:txBody>
                  <a:tcPr/>
                </a:tc>
                <a:tc>
                  <a:txBody>
                    <a:bodyPr/>
                    <a:lstStyle/>
                    <a:p>
                      <a:pPr algn="just" fontAlgn="ctr"/>
                      <a:r>
                        <a:rPr lang="id-ID" sz="1400" b="0" i="0" u="none" strike="noStrike" dirty="0" err="1">
                          <a:solidFill>
                            <a:srgbClr val="000000"/>
                          </a:solidFill>
                          <a:effectLst/>
                          <a:latin typeface="+mn-lt"/>
                        </a:rPr>
                        <a:t>Terverifikasi</a:t>
                      </a:r>
                      <a:r>
                        <a:rPr lang="id-ID" sz="1400" b="0" i="0" u="none" strike="noStrike" dirty="0">
                          <a:solidFill>
                            <a:srgbClr val="000000"/>
                          </a:solidFill>
                          <a:effectLst/>
                          <a:latin typeface="+mn-lt"/>
                        </a:rPr>
                        <a:t> hak kearifan lokal atau hak pengetahuan tradisional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665835547"/>
                  </a:ext>
                </a:extLst>
              </a:tr>
              <a:tr h="305243">
                <a:tc>
                  <a:txBody>
                    <a:bodyPr/>
                    <a:lstStyle/>
                    <a:p>
                      <a:pPr algn="ctr"/>
                      <a:r>
                        <a:rPr lang="id-ID" sz="1400" dirty="0" smtClean="0">
                          <a:latin typeface="+mn-lt"/>
                        </a:rPr>
                        <a:t>18</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Penetapan hak MHA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19</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Terfasilitasi  kegiatan peningkatan pengetahuan  dan keterampilan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id-ID" sz="1400" dirty="0" smtClean="0">
                          <a:latin typeface="+mn-lt"/>
                        </a:rPr>
                        <a:t>20</a:t>
                      </a:r>
                      <a:endParaRPr lang="en-US" sz="1400" dirty="0">
                        <a:latin typeface="+mn-lt"/>
                      </a:endParaRPr>
                    </a:p>
                  </a:txBody>
                  <a:tcPr/>
                </a:tc>
                <a:tc>
                  <a:txBody>
                    <a:bodyPr/>
                    <a:lstStyle/>
                    <a:p>
                      <a:pPr algn="l" fontAlgn="ctr"/>
                      <a:r>
                        <a:rPr lang="id-ID" sz="1400" b="0" i="0" u="none" strike="noStrike" dirty="0" err="1">
                          <a:solidFill>
                            <a:srgbClr val="000000"/>
                          </a:solidFill>
                          <a:effectLst/>
                          <a:latin typeface="+mn-lt"/>
                        </a:rPr>
                        <a:t>Terfasilitasi</a:t>
                      </a:r>
                      <a:r>
                        <a:rPr lang="id-ID" sz="1400" b="0" i="0" u="none" strike="noStrike" dirty="0">
                          <a:solidFill>
                            <a:srgbClr val="000000"/>
                          </a:solidFill>
                          <a:effectLst/>
                          <a:latin typeface="+mn-lt"/>
                        </a:rPr>
                        <a:t> penyediaan sarana/prasarana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pPr algn="ctr"/>
                      <a:r>
                        <a:rPr lang="id-ID" sz="1400" dirty="0" smtClean="0">
                          <a:latin typeface="+mn-lt"/>
                        </a:rPr>
                        <a:t>21</a:t>
                      </a:r>
                      <a:endParaRPr lang="en-US" sz="1400" dirty="0">
                        <a:latin typeface="+mn-lt"/>
                      </a:endParaRPr>
                    </a:p>
                  </a:txBody>
                  <a:tcPr/>
                </a:tc>
                <a:tc>
                  <a:txBody>
                    <a:bodyPr/>
                    <a:lstStyle/>
                    <a:p>
                      <a:pPr algn="l" fontAlgn="ctr"/>
                      <a:r>
                        <a:rPr lang="sv-SE" sz="1400" b="0" i="0" u="none" strike="noStrike" dirty="0">
                          <a:solidFill>
                            <a:srgbClr val="000000"/>
                          </a:solidFill>
                          <a:effectLst/>
                          <a:latin typeface="+mn-lt"/>
                        </a:rPr>
                        <a:t>Terlaksananya pendidikan  dan pelatihan masyarakat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4"/>
                  </a:ext>
                </a:extLst>
              </a:tr>
              <a:tr h="305243">
                <a:tc>
                  <a:txBody>
                    <a:bodyPr/>
                    <a:lstStyle/>
                    <a:p>
                      <a:pPr algn="ctr"/>
                      <a:r>
                        <a:rPr lang="id-ID" sz="1400" dirty="0" smtClean="0">
                          <a:latin typeface="+mn-lt"/>
                        </a:rPr>
                        <a:t>22</a:t>
                      </a:r>
                      <a:endParaRPr lang="en-US" sz="1400" dirty="0">
                        <a:latin typeface="+mn-lt"/>
                      </a:endParaRPr>
                    </a:p>
                  </a:txBody>
                  <a:tcPr/>
                </a:tc>
                <a:tc>
                  <a:txBody>
                    <a:bodyPr/>
                    <a:lstStyle/>
                    <a:p>
                      <a:pPr algn="just" fontAlgn="ctr"/>
                      <a:r>
                        <a:rPr lang="id-ID" sz="1400" b="0" i="0" u="none" strike="noStrike">
                          <a:solidFill>
                            <a:srgbClr val="000000"/>
                          </a:solidFill>
                          <a:effectLst/>
                          <a:latin typeface="+mn-lt"/>
                        </a:rPr>
                        <a:t>Terlaksananya pemberian penghargaan lingkungan hidup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612752225"/>
                  </a:ext>
                </a:extLst>
              </a:tr>
              <a:tr h="305243">
                <a:tc>
                  <a:txBody>
                    <a:bodyPr/>
                    <a:lstStyle/>
                    <a:p>
                      <a:pPr algn="ctr"/>
                      <a:r>
                        <a:rPr lang="id-ID" sz="1400" dirty="0" smtClean="0">
                          <a:latin typeface="+mn-lt"/>
                        </a:rPr>
                        <a:t>23</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Pengaduan masyarakat terkait izin lingkungan, izin PPLH dan PUU LH yang di terbitkan oleh Pemerintah daerah provinsi, lokasi usaha dan dampak lintas kabupaten/kota yang ditangani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801966775"/>
                  </a:ext>
                </a:extLst>
              </a:tr>
              <a:tr h="305243">
                <a:tc>
                  <a:txBody>
                    <a:bodyPr/>
                    <a:lstStyle/>
                    <a:p>
                      <a:pPr algn="ctr"/>
                      <a:r>
                        <a:rPr lang="id-ID" sz="1400" dirty="0" smtClean="0">
                          <a:latin typeface="+mn-lt"/>
                        </a:rPr>
                        <a:t>24</a:t>
                      </a:r>
                      <a:endParaRPr lang="en-US" sz="1400" dirty="0">
                        <a:latin typeface="+mn-lt"/>
                      </a:endParaRPr>
                    </a:p>
                  </a:txBody>
                  <a:tcPr/>
                </a:tc>
                <a:tc>
                  <a:txBody>
                    <a:bodyPr/>
                    <a:lstStyle/>
                    <a:p>
                      <a:pPr algn="just" fontAlgn="ctr"/>
                      <a:r>
                        <a:rPr lang="sv-SE" sz="1400" b="0" i="0" u="none" strike="noStrike" dirty="0">
                          <a:solidFill>
                            <a:srgbClr val="000000"/>
                          </a:solidFill>
                          <a:effectLst/>
                          <a:latin typeface="+mn-lt"/>
                        </a:rPr>
                        <a:t>Rasio luas kawasan tertutup pepohonan berdasarkan hasil pemotretan citra satelit dan survei foto udara terhadap luas daratan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232294958"/>
                  </a:ext>
                </a:extLst>
              </a:tr>
              <a:tr h="305243">
                <a:tc>
                  <a:txBody>
                    <a:bodyPr/>
                    <a:lstStyle/>
                    <a:p>
                      <a:pPr algn="ctr"/>
                      <a:r>
                        <a:rPr lang="id-ID" sz="1400" dirty="0" smtClean="0">
                          <a:latin typeface="+mn-lt"/>
                        </a:rPr>
                        <a:t>25</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Tersedianya data dan informasi penanganan sampah di wilayah provinsi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305243">
                <a:tc>
                  <a:txBody>
                    <a:bodyPr/>
                    <a:lstStyle/>
                    <a:p>
                      <a:pPr algn="ctr"/>
                      <a:r>
                        <a:rPr lang="id-ID" sz="1400" dirty="0" smtClean="0">
                          <a:latin typeface="+mn-lt"/>
                        </a:rPr>
                        <a:t>26</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Persentase jumlah sampah yang tertangani pada kondisi khusus di Provinsi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bl>
          </a:graphicData>
        </a:graphic>
      </p:graphicFrame>
    </p:spTree>
    <p:extLst>
      <p:ext uri="{BB962C8B-B14F-4D97-AF65-F5344CB8AC3E}">
        <p14:creationId xmlns:p14="http://schemas.microsoft.com/office/powerpoint/2010/main" val="41634444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0609" y="132702"/>
            <a:ext cx="6559623" cy="41597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GB" sz="2400" b="1" dirty="0" smtClean="0"/>
              <a:t>DINAS</a:t>
            </a:r>
            <a:r>
              <a:rPr lang="id-ID" sz="2400" b="1" dirty="0" smtClean="0"/>
              <a:t> </a:t>
            </a:r>
            <a:r>
              <a:rPr lang="id-ID" sz="2400" b="1" dirty="0"/>
              <a:t>KEPENDUDUKAN DAN PEN</a:t>
            </a:r>
            <a:r>
              <a:rPr lang="en-US" sz="2400" b="1" dirty="0"/>
              <a:t>CA</a:t>
            </a:r>
            <a:r>
              <a:rPr lang="id-ID" sz="2400" b="1" dirty="0"/>
              <a:t>TATAN SIPIL</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3723176589"/>
              </p:ext>
            </p:extLst>
          </p:nvPr>
        </p:nvGraphicFramePr>
        <p:xfrm>
          <a:off x="100609" y="548680"/>
          <a:ext cx="8928993" cy="2502461"/>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951569">
                  <a:extLst>
                    <a:ext uri="{9D8B030D-6E8A-4147-A177-3AD203B41FA5}">
                      <a16:colId xmlns="" xmlns:a16="http://schemas.microsoft.com/office/drawing/2014/main" val="20001"/>
                    </a:ext>
                  </a:extLst>
                </a:gridCol>
                <a:gridCol w="1082421">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latin typeface="+mn-lt"/>
                        </a:rPr>
                        <a:t>No</a:t>
                      </a:r>
                      <a:endParaRPr lang="en-US" dirty="0">
                        <a:latin typeface="+mn-lt"/>
                      </a:endParaRPr>
                    </a:p>
                  </a:txBody>
                  <a:tcPr/>
                </a:tc>
                <a:tc>
                  <a:txBody>
                    <a:bodyPr/>
                    <a:lstStyle/>
                    <a:p>
                      <a:pPr algn="ctr"/>
                      <a:r>
                        <a:rPr lang="en-AU" dirty="0" err="1">
                          <a:latin typeface="+mn-lt"/>
                        </a:rPr>
                        <a:t>Jenis</a:t>
                      </a:r>
                      <a:r>
                        <a:rPr lang="en-AU" dirty="0">
                          <a:latin typeface="+mn-lt"/>
                        </a:rPr>
                        <a:t> Data</a:t>
                      </a:r>
                      <a:endParaRPr lang="en-US" dirty="0">
                        <a:latin typeface="+mn-lt"/>
                      </a:endParaRPr>
                    </a:p>
                  </a:txBody>
                  <a:tcPr/>
                </a:tc>
                <a:tc>
                  <a:txBody>
                    <a:bodyPr/>
                    <a:lstStyle/>
                    <a:p>
                      <a:pPr algn="ctr"/>
                      <a:r>
                        <a:rPr lang="en-AU" dirty="0">
                          <a:latin typeface="+mn-lt"/>
                        </a:rPr>
                        <a:t>Level</a:t>
                      </a:r>
                      <a:endParaRPr lang="en-US" dirty="0">
                        <a:latin typeface="+mn-lt"/>
                      </a:endParaRPr>
                    </a:p>
                  </a:txBody>
                  <a:tcPr/>
                </a:tc>
                <a:tc>
                  <a:txBody>
                    <a:bodyPr/>
                    <a:lstStyle/>
                    <a:p>
                      <a:pPr algn="ctr"/>
                      <a:r>
                        <a:rPr lang="en-AU" dirty="0" err="1">
                          <a:latin typeface="+mn-lt"/>
                        </a:rPr>
                        <a:t>Tahun</a:t>
                      </a:r>
                      <a:endParaRPr lang="en-US" dirty="0">
                        <a:latin typeface="+mn-lt"/>
                      </a:endParaRPr>
                    </a:p>
                  </a:txBody>
                  <a:tcPr/>
                </a:tc>
                <a:tc>
                  <a:txBody>
                    <a:bodyPr/>
                    <a:lstStyle/>
                    <a:p>
                      <a:pPr algn="ctr"/>
                      <a:r>
                        <a:rPr lang="en-AU" dirty="0" err="1">
                          <a:latin typeface="+mn-lt"/>
                        </a:rPr>
                        <a:t>Sumber</a:t>
                      </a:r>
                      <a:endParaRPr lang="en-US" dirty="0">
                        <a:latin typeface="+mn-lt"/>
                      </a:endParaRPr>
                    </a:p>
                  </a:txBody>
                  <a:tcPr/>
                </a:tc>
                <a:tc>
                  <a:txBody>
                    <a:bodyPr/>
                    <a:lstStyle/>
                    <a:p>
                      <a:pPr algn="ctr"/>
                      <a:r>
                        <a:rPr lang="en-AU" dirty="0" err="1">
                          <a:latin typeface="+mn-lt"/>
                        </a:rPr>
                        <a:t>Ket</a:t>
                      </a:r>
                      <a:endParaRPr lang="en-US" dirty="0">
                        <a:latin typeface="+mn-lt"/>
                      </a:endParaRPr>
                    </a:p>
                  </a:txBody>
                  <a:tcPr/>
                </a:tc>
                <a:extLst>
                  <a:ext uri="{0D108BD9-81ED-4DB2-BD59-A6C34878D82A}">
                    <a16:rowId xmlns="" xmlns:a16="http://schemas.microsoft.com/office/drawing/2014/main" val="10000"/>
                  </a:ext>
                </a:extLst>
              </a:tr>
              <a:tr h="305243">
                <a:tc>
                  <a:txBody>
                    <a:bodyPr/>
                    <a:lstStyle/>
                    <a:p>
                      <a:r>
                        <a:rPr lang="id-ID" sz="1400" dirty="0" smtClean="0">
                          <a:latin typeface="+mn-lt"/>
                        </a:rPr>
                        <a:t>1</a:t>
                      </a:r>
                      <a:endParaRPr lang="id-ID" sz="1400" dirty="0">
                        <a:latin typeface="+mn-lt"/>
                      </a:endParaRPr>
                    </a:p>
                  </a:txBody>
                  <a:tcPr/>
                </a:tc>
                <a:tc>
                  <a:txBody>
                    <a:bodyPr/>
                    <a:lstStyle/>
                    <a:p>
                      <a:pPr algn="just" fontAlgn="t"/>
                      <a:r>
                        <a:rPr lang="id-ID" sz="1400" b="0" i="0" u="none" strike="noStrike" dirty="0">
                          <a:solidFill>
                            <a:srgbClr val="000000"/>
                          </a:solidFill>
                          <a:effectLst/>
                          <a:latin typeface="+mn-lt"/>
                        </a:rPr>
                        <a:t>Rasio penduduk </a:t>
                      </a:r>
                      <a:r>
                        <a:rPr lang="id-ID" sz="1400" b="0" i="0" u="none" strike="noStrike" dirty="0" err="1">
                          <a:solidFill>
                            <a:srgbClr val="000000"/>
                          </a:solidFill>
                          <a:effectLst/>
                          <a:latin typeface="+mn-lt"/>
                        </a:rPr>
                        <a:t>berKTP</a:t>
                      </a:r>
                      <a:r>
                        <a:rPr lang="id-ID" sz="1400" b="0" i="0" u="none" strike="noStrike" dirty="0">
                          <a:solidFill>
                            <a:srgbClr val="000000"/>
                          </a:solidFill>
                          <a:effectLst/>
                          <a:latin typeface="+mn-lt"/>
                        </a:rPr>
                        <a:t> per satuan penduduk </a:t>
                      </a:r>
                    </a:p>
                  </a:txBody>
                  <a:tcPr marL="9525" marR="9525" marT="9525"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r>
                        <a:rPr lang="id-ID" sz="1400" dirty="0" smtClean="0">
                          <a:latin typeface="+mn-lt"/>
                        </a:rPr>
                        <a:t>2</a:t>
                      </a:r>
                      <a:endParaRPr lang="id-ID" sz="1400" dirty="0">
                        <a:latin typeface="+mn-lt"/>
                      </a:endParaRPr>
                    </a:p>
                  </a:txBody>
                  <a:tcPr/>
                </a:tc>
                <a:tc>
                  <a:txBody>
                    <a:bodyPr/>
                    <a:lstStyle/>
                    <a:p>
                      <a:pPr algn="l" fontAlgn="t"/>
                      <a:r>
                        <a:rPr lang="id-ID" sz="1400" b="0" i="0" u="none" strike="noStrike" dirty="0">
                          <a:solidFill>
                            <a:srgbClr val="000000"/>
                          </a:solidFill>
                          <a:effectLst/>
                          <a:latin typeface="+mn-lt"/>
                        </a:rPr>
                        <a:t>Rasio  bayi  </a:t>
                      </a:r>
                      <a:r>
                        <a:rPr lang="id-ID" sz="1400" b="0" i="0" u="none" strike="noStrike" dirty="0" err="1">
                          <a:solidFill>
                            <a:srgbClr val="000000"/>
                          </a:solidFill>
                          <a:effectLst/>
                          <a:latin typeface="+mn-lt"/>
                        </a:rPr>
                        <a:t>berakte</a:t>
                      </a:r>
                      <a:r>
                        <a:rPr lang="id-ID" sz="1400" b="0" i="0" u="none" strike="noStrike" dirty="0">
                          <a:solidFill>
                            <a:srgbClr val="000000"/>
                          </a:solidFill>
                          <a:effectLst/>
                          <a:latin typeface="+mn-lt"/>
                        </a:rPr>
                        <a:t> kelahiran </a:t>
                      </a:r>
                    </a:p>
                  </a:txBody>
                  <a:tcPr marL="9525" marR="9525" marT="9525"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4236019465"/>
                  </a:ext>
                </a:extLst>
              </a:tr>
              <a:tr h="305243">
                <a:tc>
                  <a:txBody>
                    <a:bodyPr/>
                    <a:lstStyle/>
                    <a:p>
                      <a:r>
                        <a:rPr lang="id-ID" sz="1400" dirty="0" smtClean="0">
                          <a:latin typeface="+mn-lt"/>
                        </a:rPr>
                        <a:t>3</a:t>
                      </a:r>
                      <a:endParaRPr lang="id-ID" sz="1400" dirty="0">
                        <a:latin typeface="+mn-lt"/>
                      </a:endParaRPr>
                    </a:p>
                  </a:txBody>
                  <a:tcPr/>
                </a:tc>
                <a:tc>
                  <a:txBody>
                    <a:bodyPr/>
                    <a:lstStyle/>
                    <a:p>
                      <a:pPr algn="l" fontAlgn="t"/>
                      <a:r>
                        <a:rPr lang="id-ID" sz="1400" b="0" i="0" u="none" strike="noStrike" dirty="0">
                          <a:solidFill>
                            <a:srgbClr val="000000"/>
                          </a:solidFill>
                          <a:effectLst/>
                          <a:latin typeface="+mn-lt"/>
                        </a:rPr>
                        <a:t>Rasio pasangan </a:t>
                      </a:r>
                      <a:r>
                        <a:rPr lang="id-ID" sz="1400" b="0" i="0" u="none" strike="noStrike" dirty="0" err="1">
                          <a:solidFill>
                            <a:srgbClr val="000000"/>
                          </a:solidFill>
                          <a:effectLst/>
                          <a:latin typeface="+mn-lt"/>
                        </a:rPr>
                        <a:t>berakte</a:t>
                      </a:r>
                      <a:r>
                        <a:rPr lang="id-ID" sz="1400" b="0" i="0" u="none" strike="noStrike" dirty="0">
                          <a:solidFill>
                            <a:srgbClr val="000000"/>
                          </a:solidFill>
                          <a:effectLst/>
                          <a:latin typeface="+mn-lt"/>
                        </a:rPr>
                        <a:t> nikah </a:t>
                      </a:r>
                    </a:p>
                  </a:txBody>
                  <a:tcPr marL="9525" marR="9525" marT="9525"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69585567"/>
                  </a:ext>
                </a:extLst>
              </a:tr>
              <a:tr h="305243">
                <a:tc>
                  <a:txBody>
                    <a:bodyPr/>
                    <a:lstStyle/>
                    <a:p>
                      <a:r>
                        <a:rPr lang="id-ID" sz="1400" dirty="0" smtClean="0">
                          <a:latin typeface="+mn-lt"/>
                        </a:rPr>
                        <a:t>4</a:t>
                      </a:r>
                      <a:endParaRPr lang="id-ID" sz="1400" dirty="0">
                        <a:latin typeface="+mn-lt"/>
                      </a:endParaRPr>
                    </a:p>
                  </a:txBody>
                  <a:tcPr/>
                </a:tc>
                <a:tc>
                  <a:txBody>
                    <a:bodyPr/>
                    <a:lstStyle/>
                    <a:p>
                      <a:pPr algn="just" fontAlgn="t"/>
                      <a:r>
                        <a:rPr lang="nn-NO" sz="1400" b="0" i="0" u="none" strike="noStrike" dirty="0">
                          <a:solidFill>
                            <a:srgbClr val="000000"/>
                          </a:solidFill>
                          <a:effectLst/>
                          <a:latin typeface="+mn-lt"/>
                        </a:rPr>
                        <a:t>Ketersediaan database kependudukan skala provinsi </a:t>
                      </a:r>
                    </a:p>
                  </a:txBody>
                  <a:tcPr marL="9525" marR="9525" marT="9525"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r>
                        <a:rPr lang="id-ID" sz="1400" dirty="0" smtClean="0">
                          <a:latin typeface="+mn-lt"/>
                        </a:rPr>
                        <a:t>5</a:t>
                      </a:r>
                      <a:endParaRPr lang="id-ID" sz="1400" dirty="0">
                        <a:latin typeface="+mn-lt"/>
                      </a:endParaRPr>
                    </a:p>
                  </a:txBody>
                  <a:tcPr/>
                </a:tc>
                <a:tc>
                  <a:txBody>
                    <a:bodyPr/>
                    <a:lstStyle/>
                    <a:p>
                      <a:pPr algn="just" fontAlgn="t"/>
                      <a:r>
                        <a:rPr lang="id-ID" sz="1400" b="0" i="0" u="none" strike="noStrike" dirty="0">
                          <a:solidFill>
                            <a:srgbClr val="000000"/>
                          </a:solidFill>
                          <a:effectLst/>
                          <a:latin typeface="+mn-lt"/>
                        </a:rPr>
                        <a:t>Penerapan KTP Nasional berbasis NIK </a:t>
                      </a:r>
                    </a:p>
                  </a:txBody>
                  <a:tcPr marL="9525" marR="9525" marT="9525"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r>
                        <a:rPr lang="id-ID" sz="1400" dirty="0" smtClean="0">
                          <a:latin typeface="+mn-lt"/>
                        </a:rPr>
                        <a:t>6</a:t>
                      </a:r>
                      <a:endParaRPr lang="id-ID" sz="1400" dirty="0">
                        <a:latin typeface="+mn-lt"/>
                      </a:endParaRPr>
                    </a:p>
                  </a:txBody>
                  <a:tcPr/>
                </a:tc>
                <a:tc>
                  <a:txBody>
                    <a:bodyPr/>
                    <a:lstStyle/>
                    <a:p>
                      <a:pPr algn="l" fontAlgn="t"/>
                      <a:r>
                        <a:rPr lang="id-ID" sz="1400" b="0" i="0" u="none" strike="noStrike" dirty="0">
                          <a:solidFill>
                            <a:srgbClr val="000000"/>
                          </a:solidFill>
                          <a:effectLst/>
                          <a:latin typeface="+mn-lt"/>
                        </a:rPr>
                        <a:t>Cakupan  penerbitan Kartu Tanda Penduduk  (KTP) </a:t>
                      </a:r>
                    </a:p>
                  </a:txBody>
                  <a:tcPr marL="9525" marR="9525" marT="9525"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r>
                        <a:rPr lang="id-ID" sz="1400" dirty="0" smtClean="0">
                          <a:latin typeface="+mn-lt"/>
                        </a:rPr>
                        <a:t>7</a:t>
                      </a:r>
                      <a:endParaRPr lang="id-ID" sz="1400" dirty="0">
                        <a:latin typeface="+mn-lt"/>
                      </a:endParaRPr>
                    </a:p>
                  </a:txBody>
                  <a:tcPr/>
                </a:tc>
                <a:tc>
                  <a:txBody>
                    <a:bodyPr/>
                    <a:lstStyle/>
                    <a:p>
                      <a:pPr algn="l" fontAlgn="t"/>
                      <a:r>
                        <a:rPr lang="id-ID" sz="1400" b="0" i="0" u="none" strike="noStrike" dirty="0">
                          <a:solidFill>
                            <a:srgbClr val="000000"/>
                          </a:solidFill>
                          <a:effectLst/>
                          <a:latin typeface="+mn-lt"/>
                        </a:rPr>
                        <a:t>Cakupan  penerbitan akta kelahiran </a:t>
                      </a:r>
                    </a:p>
                  </a:txBody>
                  <a:tcPr marL="9525" marR="9525" marT="9525" marB="0"/>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4"/>
                  </a:ext>
                </a:extLst>
              </a:tr>
            </a:tbl>
          </a:graphicData>
        </a:graphic>
      </p:graphicFrame>
      <p:sp>
        <p:nvSpPr>
          <p:cNvPr id="6" name="Rounded Rectangle 5">
            <a:extLst>
              <a:ext uri="{FF2B5EF4-FFF2-40B4-BE49-F238E27FC236}">
                <a16:creationId xmlns="" xmlns:a16="http://schemas.microsoft.com/office/drawing/2014/main" id="{15A33D01-2F65-4D82-810B-B6B7C42C801A}"/>
              </a:ext>
            </a:extLst>
          </p:cNvPr>
          <p:cNvSpPr/>
          <p:nvPr/>
        </p:nvSpPr>
        <p:spPr>
          <a:xfrm>
            <a:off x="100609" y="3429000"/>
            <a:ext cx="3033423"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b="1" dirty="0" smtClean="0"/>
              <a:t>KEPOLISIAN DAERAH</a:t>
            </a:r>
            <a:endParaRPr lang="en-US" sz="2400" b="1" dirty="0"/>
          </a:p>
        </p:txBody>
      </p:sp>
      <p:graphicFrame>
        <p:nvGraphicFramePr>
          <p:cNvPr id="7" name="Table 6">
            <a:extLst>
              <a:ext uri="{FF2B5EF4-FFF2-40B4-BE49-F238E27FC236}">
                <a16:creationId xmlns="" xmlns:a16="http://schemas.microsoft.com/office/drawing/2014/main" id="{AAAA574C-DE62-4008-9725-3D26123267F7}"/>
              </a:ext>
            </a:extLst>
          </p:cNvPr>
          <p:cNvGraphicFramePr>
            <a:graphicFrameLocks noGrp="1"/>
          </p:cNvGraphicFramePr>
          <p:nvPr>
            <p:extLst>
              <p:ext uri="{D42A27DB-BD31-4B8C-83A1-F6EECF244321}">
                <p14:modId xmlns:p14="http://schemas.microsoft.com/office/powerpoint/2010/main" val="3954142279"/>
              </p:ext>
            </p:extLst>
          </p:nvPr>
        </p:nvGraphicFramePr>
        <p:xfrm>
          <a:off x="100609" y="3861048"/>
          <a:ext cx="8928993" cy="671003"/>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latin typeface="+mn-lt"/>
                        </a:rPr>
                        <a:t>1</a:t>
                      </a:r>
                    </a:p>
                  </a:txBody>
                  <a:tcPr/>
                </a:tc>
                <a:tc>
                  <a:txBody>
                    <a:bodyPr/>
                    <a:lstStyle/>
                    <a:p>
                      <a:pPr algn="l" rtl="0" fontAlgn="ctr"/>
                      <a:r>
                        <a:rPr lang="id-ID" sz="1400" b="0" i="0" u="none" strike="noStrike" dirty="0">
                          <a:solidFill>
                            <a:srgbClr val="000000"/>
                          </a:solidFill>
                          <a:effectLst/>
                          <a:latin typeface="+mn-lt"/>
                        </a:rPr>
                        <a:t>Angka  kriminalitas yang tertangani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bl>
          </a:graphicData>
        </a:graphic>
      </p:graphicFrame>
      <p:sp>
        <p:nvSpPr>
          <p:cNvPr id="8" name="Rounded Rectangle 7">
            <a:extLst>
              <a:ext uri="{FF2B5EF4-FFF2-40B4-BE49-F238E27FC236}">
                <a16:creationId xmlns="" xmlns:a16="http://schemas.microsoft.com/office/drawing/2014/main" id="{15A33D01-2F65-4D82-810B-B6B7C42C801A}"/>
              </a:ext>
            </a:extLst>
          </p:cNvPr>
          <p:cNvSpPr/>
          <p:nvPr/>
        </p:nvSpPr>
        <p:spPr>
          <a:xfrm>
            <a:off x="100609" y="5004766"/>
            <a:ext cx="2239143"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b="1" dirty="0" smtClean="0"/>
              <a:t>INSPEKTORAT</a:t>
            </a:r>
            <a:endParaRPr lang="en-US" sz="2400" b="1" dirty="0"/>
          </a:p>
        </p:txBody>
      </p:sp>
      <p:graphicFrame>
        <p:nvGraphicFramePr>
          <p:cNvPr id="9" name="Table 8">
            <a:extLst>
              <a:ext uri="{FF2B5EF4-FFF2-40B4-BE49-F238E27FC236}">
                <a16:creationId xmlns="" xmlns:a16="http://schemas.microsoft.com/office/drawing/2014/main" id="{AAAA574C-DE62-4008-9725-3D26123267F7}"/>
              </a:ext>
            </a:extLst>
          </p:cNvPr>
          <p:cNvGraphicFramePr>
            <a:graphicFrameLocks noGrp="1"/>
          </p:cNvGraphicFramePr>
          <p:nvPr>
            <p:extLst>
              <p:ext uri="{D42A27DB-BD31-4B8C-83A1-F6EECF244321}">
                <p14:modId xmlns:p14="http://schemas.microsoft.com/office/powerpoint/2010/main" val="2758706635"/>
              </p:ext>
            </p:extLst>
          </p:nvPr>
        </p:nvGraphicFramePr>
        <p:xfrm>
          <a:off x="100609" y="5436814"/>
          <a:ext cx="8928993" cy="1281489"/>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latin typeface="+mn-lt"/>
                        </a:rPr>
                        <a:t>1</a:t>
                      </a:r>
                    </a:p>
                  </a:txBody>
                  <a:tcPr/>
                </a:tc>
                <a:tc>
                  <a:txBody>
                    <a:bodyPr/>
                    <a:lstStyle/>
                    <a:p>
                      <a:pPr algn="l" fontAlgn="ctr"/>
                      <a:r>
                        <a:rPr lang="id-ID" sz="1200" b="0" i="0" u="none" strike="noStrike" dirty="0">
                          <a:solidFill>
                            <a:srgbClr val="000000"/>
                          </a:solidFill>
                          <a:effectLst/>
                          <a:latin typeface="Calibri" panose="020F0502020204030204" pitchFamily="34" charset="0"/>
                        </a:rPr>
                        <a:t>Persentase tindak lanjut temuan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id-ID" sz="1400" dirty="0" smtClean="0">
                          <a:latin typeface="+mn-lt"/>
                        </a:rPr>
                        <a:t>2</a:t>
                      </a:r>
                      <a:endParaRPr lang="en-US" sz="1400" dirty="0">
                        <a:latin typeface="+mn-lt"/>
                      </a:endParaRPr>
                    </a:p>
                  </a:txBody>
                  <a:tcPr/>
                </a:tc>
                <a:tc>
                  <a:txBody>
                    <a:bodyPr/>
                    <a:lstStyle/>
                    <a:p>
                      <a:pPr algn="l" fontAlgn="ctr"/>
                      <a:r>
                        <a:rPr lang="id-ID" sz="1200" b="0" i="0" u="none" strike="noStrike">
                          <a:solidFill>
                            <a:srgbClr val="000000"/>
                          </a:solidFill>
                          <a:effectLst/>
                          <a:latin typeface="Calibri" panose="020F0502020204030204" pitchFamily="34" charset="0"/>
                        </a:rPr>
                        <a:t>Persentase pelanggaran pegawai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486911006"/>
                  </a:ext>
                </a:extLst>
              </a:tr>
              <a:tr h="305243">
                <a:tc>
                  <a:txBody>
                    <a:bodyPr/>
                    <a:lstStyle/>
                    <a:p>
                      <a:pPr algn="ctr"/>
                      <a:r>
                        <a:rPr lang="id-ID" sz="1400" dirty="0" smtClean="0">
                          <a:latin typeface="+mn-lt"/>
                        </a:rPr>
                        <a:t>3</a:t>
                      </a:r>
                      <a:endParaRPr lang="en-US" sz="1400" dirty="0">
                        <a:latin typeface="+mn-lt"/>
                      </a:endParaRPr>
                    </a:p>
                  </a:txBody>
                  <a:tcPr/>
                </a:tc>
                <a:tc>
                  <a:txBody>
                    <a:bodyPr/>
                    <a:lstStyle/>
                    <a:p>
                      <a:pPr algn="l" fontAlgn="ctr"/>
                      <a:r>
                        <a:rPr lang="id-ID" sz="1200" b="0" i="0" u="none" strike="noStrike" dirty="0">
                          <a:solidFill>
                            <a:srgbClr val="000000"/>
                          </a:solidFill>
                          <a:effectLst/>
                          <a:latin typeface="Calibri" panose="020F0502020204030204" pitchFamily="34" charset="0"/>
                        </a:rPr>
                        <a:t>Jumlah temuan BPK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89085631"/>
                  </a:ext>
                </a:extLst>
              </a:tr>
            </a:tbl>
          </a:graphicData>
        </a:graphic>
      </p:graphicFrame>
    </p:spTree>
    <p:extLst>
      <p:ext uri="{BB962C8B-B14F-4D97-AF65-F5344CB8AC3E}">
        <p14:creationId xmlns:p14="http://schemas.microsoft.com/office/powerpoint/2010/main" val="19709730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0609" y="132702"/>
            <a:ext cx="5479503" cy="41597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GB" sz="2400" b="1" dirty="0"/>
              <a:t>DINAS </a:t>
            </a:r>
            <a:r>
              <a:rPr lang="en-AU" sz="2400" b="1" dirty="0"/>
              <a:t>KOMUNIKASI DAN INFORMATIKA</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1778661330"/>
              </p:ext>
            </p:extLst>
          </p:nvPr>
        </p:nvGraphicFramePr>
        <p:xfrm>
          <a:off x="100609" y="620688"/>
          <a:ext cx="8928993" cy="4194677"/>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latin typeface="+mn-lt"/>
                        </a:rPr>
                        <a:t>1</a:t>
                      </a:r>
                    </a:p>
                  </a:txBody>
                  <a:tcPr/>
                </a:tc>
                <a:tc>
                  <a:txBody>
                    <a:bodyPr/>
                    <a:lstStyle/>
                    <a:p>
                      <a:pPr algn="l" fontAlgn="ctr"/>
                      <a:r>
                        <a:rPr lang="nn-NO" sz="1400" b="0" i="0" u="none" strike="noStrike" dirty="0">
                          <a:solidFill>
                            <a:srgbClr val="000000"/>
                          </a:solidFill>
                          <a:effectLst/>
                          <a:latin typeface="+mn-lt"/>
                        </a:rPr>
                        <a:t>Cakupan pengembangan  dan pemberdayaan Kelompok Informasi Masyarakat di Tingkat Kecamatan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pPr algn="ctr"/>
                      <a:r>
                        <a:rPr lang="en-US" sz="1400" dirty="0">
                          <a:latin typeface="+mn-lt"/>
                        </a:rPr>
                        <a:t>2</a:t>
                      </a:r>
                    </a:p>
                  </a:txBody>
                  <a:tcPr/>
                </a:tc>
                <a:tc>
                  <a:txBody>
                    <a:bodyPr/>
                    <a:lstStyle/>
                    <a:p>
                      <a:pPr algn="l" fontAlgn="ctr"/>
                      <a:r>
                        <a:rPr lang="id-ID" sz="1400" b="0" i="0" u="none" strike="noStrike" dirty="0">
                          <a:solidFill>
                            <a:srgbClr val="000000"/>
                          </a:solidFill>
                          <a:effectLst/>
                          <a:latin typeface="+mn-lt"/>
                        </a:rPr>
                        <a:t>Cakupan  Layanan Telekomunikasi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en-US" sz="1400" dirty="0">
                          <a:latin typeface="+mn-lt"/>
                        </a:rPr>
                        <a:t>3</a:t>
                      </a:r>
                    </a:p>
                  </a:txBody>
                  <a:tcPr/>
                </a:tc>
                <a:tc>
                  <a:txBody>
                    <a:bodyPr/>
                    <a:lstStyle/>
                    <a:p>
                      <a:pPr algn="just" fontAlgn="ctr"/>
                      <a:r>
                        <a:rPr lang="id-ID" sz="1400" b="0" i="0" u="none" strike="noStrike" dirty="0">
                          <a:solidFill>
                            <a:srgbClr val="000000"/>
                          </a:solidFill>
                          <a:effectLst/>
                          <a:latin typeface="+mn-lt"/>
                        </a:rPr>
                        <a:t>Persentase penduduk yang menggunakan HP/telepon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en-US" sz="1400" dirty="0">
                          <a:latin typeface="+mn-lt"/>
                        </a:rPr>
                        <a:t>4</a:t>
                      </a:r>
                    </a:p>
                  </a:txBody>
                  <a:tcPr/>
                </a:tc>
                <a:tc>
                  <a:txBody>
                    <a:bodyPr/>
                    <a:lstStyle/>
                    <a:p>
                      <a:pPr algn="just" fontAlgn="ctr"/>
                      <a:r>
                        <a:rPr lang="sv-SE" sz="1400" b="0" i="0" u="none" strike="noStrike">
                          <a:solidFill>
                            <a:srgbClr val="000000"/>
                          </a:solidFill>
                          <a:effectLst/>
                          <a:latin typeface="+mn-lt"/>
                        </a:rPr>
                        <a:t>Proporsi rumah tangga dengan akses internet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pPr algn="ctr"/>
                      <a:r>
                        <a:rPr lang="en-US" sz="1400" dirty="0">
                          <a:latin typeface="+mn-lt"/>
                        </a:rPr>
                        <a:t>5</a:t>
                      </a:r>
                    </a:p>
                  </a:txBody>
                  <a:tcPr/>
                </a:tc>
                <a:tc>
                  <a:txBody>
                    <a:bodyPr/>
                    <a:lstStyle/>
                    <a:p>
                      <a:pPr algn="just" fontAlgn="ctr"/>
                      <a:r>
                        <a:rPr lang="id-ID" sz="1400" b="0" i="0" u="none" strike="noStrike">
                          <a:solidFill>
                            <a:srgbClr val="000000"/>
                          </a:solidFill>
                          <a:effectLst/>
                          <a:latin typeface="+mn-lt"/>
                        </a:rPr>
                        <a:t>Proporsi rumah tangga yang memiliki komputer pribadi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4"/>
                  </a:ext>
                </a:extLst>
              </a:tr>
              <a:tr h="305243">
                <a:tc>
                  <a:txBody>
                    <a:bodyPr/>
                    <a:lstStyle/>
                    <a:p>
                      <a:pPr algn="ctr"/>
                      <a:r>
                        <a:rPr lang="en-US" sz="1400" dirty="0">
                          <a:latin typeface="+mn-lt"/>
                        </a:rPr>
                        <a:t>6</a:t>
                      </a:r>
                    </a:p>
                  </a:txBody>
                  <a:tcPr/>
                </a:tc>
                <a:tc>
                  <a:txBody>
                    <a:bodyPr/>
                    <a:lstStyle/>
                    <a:p>
                      <a:pPr algn="just" fontAlgn="ctr"/>
                      <a:r>
                        <a:rPr lang="id-ID" sz="1400" b="0" i="0" u="none" strike="noStrike">
                          <a:solidFill>
                            <a:srgbClr val="000000"/>
                          </a:solidFill>
                          <a:effectLst/>
                          <a:latin typeface="+mn-lt"/>
                        </a:rPr>
                        <a:t>Tersedianya sistem data dan statistik yang terintegrasi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612752225"/>
                  </a:ext>
                </a:extLst>
              </a:tr>
              <a:tr h="305243">
                <a:tc>
                  <a:txBody>
                    <a:bodyPr/>
                    <a:lstStyle/>
                    <a:p>
                      <a:pPr algn="ctr"/>
                      <a:r>
                        <a:rPr lang="en-US" sz="1400" dirty="0">
                          <a:latin typeface="+mn-lt"/>
                        </a:rPr>
                        <a:t>7</a:t>
                      </a:r>
                    </a:p>
                  </a:txBody>
                  <a:tcPr/>
                </a:tc>
                <a:tc>
                  <a:txBody>
                    <a:bodyPr/>
                    <a:lstStyle/>
                    <a:p>
                      <a:pPr algn="l" fontAlgn="ctr"/>
                      <a:r>
                        <a:rPr lang="id-ID" sz="1400" b="0" i="0" u="none" strike="noStrike">
                          <a:solidFill>
                            <a:srgbClr val="000000"/>
                          </a:solidFill>
                          <a:effectLst/>
                          <a:latin typeface="+mn-lt"/>
                        </a:rPr>
                        <a:t>Buku ”kabupaten dalam angka”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801966775"/>
                  </a:ext>
                </a:extLst>
              </a:tr>
              <a:tr h="305243">
                <a:tc>
                  <a:txBody>
                    <a:bodyPr/>
                    <a:lstStyle/>
                    <a:p>
                      <a:pPr algn="ctr"/>
                      <a:r>
                        <a:rPr lang="en-US" sz="1400" dirty="0">
                          <a:latin typeface="+mn-lt"/>
                        </a:rPr>
                        <a:t>8</a:t>
                      </a:r>
                    </a:p>
                  </a:txBody>
                  <a:tcPr/>
                </a:tc>
                <a:tc>
                  <a:txBody>
                    <a:bodyPr/>
                    <a:lstStyle/>
                    <a:p>
                      <a:pPr algn="l" fontAlgn="ctr"/>
                      <a:r>
                        <a:rPr lang="id-ID" sz="1400" b="0" i="0" u="none" strike="noStrike">
                          <a:solidFill>
                            <a:srgbClr val="000000"/>
                          </a:solidFill>
                          <a:effectLst/>
                          <a:latin typeface="+mn-lt"/>
                        </a:rPr>
                        <a:t>Buku ”PDRB”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98504666"/>
                  </a:ext>
                </a:extLst>
              </a:tr>
              <a:tr h="305243">
                <a:tc>
                  <a:txBody>
                    <a:bodyPr/>
                    <a:lstStyle/>
                    <a:p>
                      <a:pPr algn="ctr"/>
                      <a:r>
                        <a:rPr lang="en-US" sz="1400" dirty="0">
                          <a:latin typeface="+mn-lt"/>
                        </a:rPr>
                        <a:t>9</a:t>
                      </a:r>
                    </a:p>
                  </a:txBody>
                  <a:tcPr/>
                </a:tc>
                <a:tc>
                  <a:txBody>
                    <a:bodyPr/>
                    <a:lstStyle/>
                    <a:p>
                      <a:pPr algn="just" fontAlgn="ctr"/>
                      <a:r>
                        <a:rPr lang="id-ID" sz="1400" b="0" i="0" u="none" strike="noStrike" dirty="0">
                          <a:solidFill>
                            <a:srgbClr val="000000"/>
                          </a:solidFill>
                          <a:effectLst/>
                          <a:latin typeface="+mn-lt"/>
                        </a:rPr>
                        <a:t>Persentase Perangkat daerah yang telah menggunakan sandi dalam </a:t>
                      </a:r>
                      <a:r>
                        <a:rPr lang="id-ID" sz="1400" b="0" i="0" u="none" strike="noStrike" dirty="0" err="1">
                          <a:solidFill>
                            <a:srgbClr val="000000"/>
                          </a:solidFill>
                          <a:effectLst/>
                          <a:latin typeface="+mn-lt"/>
                        </a:rPr>
                        <a:t>komunkasi</a:t>
                      </a:r>
                      <a:r>
                        <a:rPr lang="id-ID" sz="1400" b="0" i="0" u="none" strike="noStrike" dirty="0">
                          <a:solidFill>
                            <a:srgbClr val="000000"/>
                          </a:solidFill>
                          <a:effectLst/>
                          <a:latin typeface="+mn-lt"/>
                        </a:rPr>
                        <a:t> Perangkat Daerah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285490714"/>
                  </a:ext>
                </a:extLst>
              </a:tr>
            </a:tbl>
          </a:graphicData>
        </a:graphic>
      </p:graphicFrame>
    </p:spTree>
    <p:extLst>
      <p:ext uri="{BB962C8B-B14F-4D97-AF65-F5344CB8AC3E}">
        <p14:creationId xmlns:p14="http://schemas.microsoft.com/office/powerpoint/2010/main" val="31342630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243913" y="260648"/>
            <a:ext cx="6573795" cy="5667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800" dirty="0"/>
              <a:t>Keterkaitan 2 Peraturan Pemerintah</a:t>
            </a:r>
          </a:p>
        </p:txBody>
      </p:sp>
      <p:grpSp>
        <p:nvGrpSpPr>
          <p:cNvPr id="2" name="Group 1"/>
          <p:cNvGrpSpPr/>
          <p:nvPr/>
        </p:nvGrpSpPr>
        <p:grpSpPr>
          <a:xfrm>
            <a:off x="5353284" y="1268760"/>
            <a:ext cx="3192705" cy="4807820"/>
            <a:chOff x="134804" y="1479655"/>
            <a:chExt cx="3695129" cy="5251856"/>
          </a:xfrm>
        </p:grpSpPr>
        <p:sp>
          <p:nvSpPr>
            <p:cNvPr id="4" name="Round Diagonal Corner Rectangle 3"/>
            <p:cNvSpPr/>
            <p:nvPr/>
          </p:nvSpPr>
          <p:spPr>
            <a:xfrm>
              <a:off x="159614" y="1479655"/>
              <a:ext cx="3656235" cy="1008112"/>
            </a:xfrm>
            <a:prstGeom prst="round2DiagRect">
              <a:avLst/>
            </a:prstGeom>
            <a:solidFill>
              <a:schemeClr val="accent1">
                <a:lumMod val="50000"/>
              </a:schemeClr>
            </a:solidFill>
            <a:ln>
              <a:solidFill>
                <a:schemeClr val="accent1">
                  <a:lumMod val="60000"/>
                  <a:lumOff val="40000"/>
                </a:schemeClr>
              </a:solidFill>
              <a:prstDash val="sysDot"/>
            </a:ln>
          </p:spPr>
          <p:style>
            <a:lnRef idx="2">
              <a:schemeClr val="accent4">
                <a:shade val="50000"/>
              </a:schemeClr>
            </a:lnRef>
            <a:fillRef idx="1">
              <a:schemeClr val="accent4"/>
            </a:fillRef>
            <a:effectRef idx="0">
              <a:schemeClr val="accent4"/>
            </a:effectRef>
            <a:fontRef idx="minor">
              <a:schemeClr val="lt1"/>
            </a:fontRef>
          </p:style>
          <p:txBody>
            <a:bodyPr lIns="91425" tIns="45713" rIns="91425" bIns="45713"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id-ID" sz="2000" b="1" dirty="0">
                  <a:solidFill>
                    <a:schemeClr val="bg1"/>
                  </a:solidFill>
                  <a:latin typeface="Cambria" pitchFamily="18" charset="0"/>
                </a:rPr>
                <a:t>PP 18 </a:t>
              </a:r>
              <a:r>
                <a:rPr lang="en-US" sz="2000" b="1" dirty="0">
                  <a:solidFill>
                    <a:schemeClr val="bg1"/>
                  </a:solidFill>
                  <a:latin typeface="Cambria" pitchFamily="18" charset="0"/>
                </a:rPr>
                <a:t>/ </a:t>
              </a:r>
              <a:r>
                <a:rPr lang="id-ID" sz="2000" b="1" dirty="0">
                  <a:solidFill>
                    <a:schemeClr val="bg1"/>
                  </a:solidFill>
                  <a:latin typeface="Cambria" pitchFamily="18" charset="0"/>
                </a:rPr>
                <a:t>2016 tentang Perangkat Daerah</a:t>
              </a:r>
              <a:endParaRPr lang="en-US" sz="2000" b="1" dirty="0">
                <a:solidFill>
                  <a:schemeClr val="bg1"/>
                </a:solidFill>
                <a:latin typeface="Cambria" pitchFamily="18" charset="0"/>
              </a:endParaRPr>
            </a:p>
            <a:p>
              <a:pPr algn="ctr">
                <a:lnSpc>
                  <a:spcPct val="80000"/>
                </a:lnSpc>
              </a:pPr>
              <a:r>
                <a:rPr lang="en-US" sz="2000" b="1" dirty="0">
                  <a:solidFill>
                    <a:schemeClr val="bg1"/>
                  </a:solidFill>
                  <a:latin typeface="Cambria" pitchFamily="18" charset="0"/>
                </a:rPr>
                <a:t>(</a:t>
              </a:r>
              <a:r>
                <a:rPr lang="en-US" sz="2000" b="1" dirty="0" err="1">
                  <a:solidFill>
                    <a:schemeClr val="bg1"/>
                  </a:solidFill>
                  <a:latin typeface="Cambria" pitchFamily="18" charset="0"/>
                </a:rPr>
                <a:t>Turunan</a:t>
              </a:r>
              <a:r>
                <a:rPr lang="en-US" sz="2000" b="1" dirty="0">
                  <a:solidFill>
                    <a:schemeClr val="bg1"/>
                  </a:solidFill>
                  <a:latin typeface="Cambria" pitchFamily="18" charset="0"/>
                </a:rPr>
                <a:t> UU 23 / 2014)</a:t>
              </a:r>
              <a:r>
                <a:rPr lang="id-ID" sz="2000" b="1" dirty="0">
                  <a:solidFill>
                    <a:schemeClr val="bg1"/>
                  </a:solidFill>
                  <a:latin typeface="Cambria" pitchFamily="18" charset="0"/>
                </a:rPr>
                <a:t> </a:t>
              </a:r>
            </a:p>
          </p:txBody>
        </p:sp>
        <p:sp>
          <p:nvSpPr>
            <p:cNvPr id="5" name="Round Diagonal Corner Rectangle 4"/>
            <p:cNvSpPr/>
            <p:nvPr/>
          </p:nvSpPr>
          <p:spPr>
            <a:xfrm>
              <a:off x="134804" y="2730406"/>
              <a:ext cx="3695129" cy="857795"/>
            </a:xfrm>
            <a:prstGeom prst="round2DiagRect">
              <a:avLst/>
            </a:prstGeom>
            <a:solidFill>
              <a:schemeClr val="accent1">
                <a:lumMod val="50000"/>
              </a:schemeClr>
            </a:solidFill>
            <a:ln>
              <a:solidFill>
                <a:schemeClr val="accent1">
                  <a:lumMod val="60000"/>
                  <a:lumOff val="40000"/>
                </a:schemeClr>
              </a:solidFill>
              <a:prstDash val="sysDot"/>
            </a:ln>
          </p:spPr>
          <p:style>
            <a:lnRef idx="2">
              <a:schemeClr val="accent4">
                <a:shade val="50000"/>
              </a:schemeClr>
            </a:lnRef>
            <a:fillRef idx="1">
              <a:schemeClr val="accent4"/>
            </a:fillRef>
            <a:effectRef idx="0">
              <a:schemeClr val="accent4"/>
            </a:effectRef>
            <a:fontRef idx="minor">
              <a:schemeClr val="lt1"/>
            </a:fontRef>
          </p:style>
          <p:txBody>
            <a:bodyPr lIns="91425" tIns="45713" rIns="91425" bIns="45713" anchor="ctr"/>
            <a:lstStyle/>
            <a:p>
              <a:pPr algn="ctr">
                <a:lnSpc>
                  <a:spcPct val="80000"/>
                </a:lnSpc>
              </a:pPr>
              <a:r>
                <a:rPr lang="id-ID" dirty="0">
                  <a:solidFill>
                    <a:srgbClr val="FFFFFF"/>
                  </a:solidFill>
                  <a:latin typeface="Cambria" pitchFamily="18" charset="0"/>
                  <a:cs typeface="Arial" charset="0"/>
                </a:rPr>
                <a:t>Dibentuk Organisasi Statistik Sektoral di Prov/Kab/Kota</a:t>
              </a:r>
            </a:p>
          </p:txBody>
        </p:sp>
        <p:sp>
          <p:nvSpPr>
            <p:cNvPr id="6" name="Round Diagonal Corner Rectangle 5"/>
            <p:cNvSpPr/>
            <p:nvPr/>
          </p:nvSpPr>
          <p:spPr>
            <a:xfrm>
              <a:off x="188487" y="5254359"/>
              <a:ext cx="3625390" cy="1477152"/>
            </a:xfrm>
            <a:prstGeom prst="round2DiagRect">
              <a:avLst/>
            </a:prstGeom>
            <a:solidFill>
              <a:schemeClr val="accent1">
                <a:lumMod val="50000"/>
              </a:schemeClr>
            </a:solidFill>
            <a:ln>
              <a:solidFill>
                <a:schemeClr val="accent1">
                  <a:lumMod val="60000"/>
                  <a:lumOff val="40000"/>
                </a:schemeClr>
              </a:solidFill>
              <a:prstDash val="sysDot"/>
            </a:ln>
          </p:spPr>
          <p:style>
            <a:lnRef idx="2">
              <a:schemeClr val="accent4">
                <a:shade val="50000"/>
              </a:schemeClr>
            </a:lnRef>
            <a:fillRef idx="1">
              <a:schemeClr val="accent4"/>
            </a:fillRef>
            <a:effectRef idx="0">
              <a:schemeClr val="accent4"/>
            </a:effectRef>
            <a:fontRef idx="minor">
              <a:schemeClr val="lt1"/>
            </a:fontRef>
          </p:style>
          <p:txBody>
            <a:bodyPr lIns="91425" tIns="45713" rIns="91425" bIns="45713" anchor="ctr"/>
            <a:lstStyle/>
            <a:p>
              <a:pPr algn="ctr">
                <a:lnSpc>
                  <a:spcPct val="75000"/>
                </a:lnSpc>
              </a:pPr>
              <a:r>
                <a:rPr lang="id-ID" dirty="0">
                  <a:solidFill>
                    <a:srgbClr val="FFFFFF"/>
                  </a:solidFill>
                  <a:latin typeface="Cambria" pitchFamily="18" charset="0"/>
                  <a:cs typeface="Arial" charset="0"/>
                </a:rPr>
                <a:t>Statistik satu rumpun dengan Persandian maupun dengan Informatika</a:t>
              </a:r>
              <a:endParaRPr lang="en-US" dirty="0">
                <a:solidFill>
                  <a:srgbClr val="FFFFFF"/>
                </a:solidFill>
                <a:latin typeface="Cambria" pitchFamily="18" charset="0"/>
                <a:cs typeface="Arial" charset="0"/>
              </a:endParaRPr>
            </a:p>
            <a:p>
              <a:pPr algn="ctr">
                <a:lnSpc>
                  <a:spcPct val="75000"/>
                </a:lnSpc>
              </a:pPr>
              <a:r>
                <a:rPr lang="en-US" dirty="0">
                  <a:solidFill>
                    <a:srgbClr val="FFFFFF"/>
                  </a:solidFill>
                  <a:latin typeface="Cambria" pitchFamily="18" charset="0"/>
                  <a:cs typeface="Arial" charset="0"/>
                </a:rPr>
                <a:t>(</a:t>
              </a:r>
              <a:r>
                <a:rPr lang="en-US" dirty="0" err="1">
                  <a:solidFill>
                    <a:srgbClr val="FFFFFF"/>
                  </a:solidFill>
                  <a:latin typeface="Cambria" pitchFamily="18" charset="0"/>
                  <a:cs typeface="Arial" charset="0"/>
                </a:rPr>
                <a:t>Pasal</a:t>
              </a:r>
              <a:r>
                <a:rPr lang="en-US" dirty="0">
                  <a:solidFill>
                    <a:srgbClr val="FFFFFF"/>
                  </a:solidFill>
                  <a:latin typeface="Cambria" pitchFamily="18" charset="0"/>
                  <a:cs typeface="Arial" charset="0"/>
                </a:rPr>
                <a:t> 18 </a:t>
              </a:r>
              <a:r>
                <a:rPr lang="en-US" dirty="0" err="1">
                  <a:solidFill>
                    <a:srgbClr val="FFFFFF"/>
                  </a:solidFill>
                  <a:latin typeface="Cambria" pitchFamily="18" charset="0"/>
                  <a:cs typeface="Arial" charset="0"/>
                </a:rPr>
                <a:t>ayat</a:t>
              </a:r>
              <a:r>
                <a:rPr lang="en-US" dirty="0">
                  <a:solidFill>
                    <a:srgbClr val="FFFFFF"/>
                  </a:solidFill>
                  <a:latin typeface="Cambria" pitchFamily="18" charset="0"/>
                  <a:cs typeface="Arial" charset="0"/>
                </a:rPr>
                <a:t> 4e </a:t>
              </a:r>
              <a:r>
                <a:rPr lang="en-US" dirty="0" err="1">
                  <a:solidFill>
                    <a:srgbClr val="FFFFFF"/>
                  </a:solidFill>
                  <a:latin typeface="Cambria" pitchFamily="18" charset="0"/>
                  <a:cs typeface="Arial" charset="0"/>
                </a:rPr>
                <a:t>dan</a:t>
              </a:r>
              <a:r>
                <a:rPr lang="en-US" dirty="0">
                  <a:solidFill>
                    <a:srgbClr val="FFFFFF"/>
                  </a:solidFill>
                  <a:latin typeface="Cambria" pitchFamily="18" charset="0"/>
                  <a:cs typeface="Arial" charset="0"/>
                </a:rPr>
                <a:t> </a:t>
              </a:r>
              <a:r>
                <a:rPr lang="en-US" dirty="0" err="1">
                  <a:solidFill>
                    <a:srgbClr val="FFFFFF"/>
                  </a:solidFill>
                  <a:latin typeface="Cambria" pitchFamily="18" charset="0"/>
                  <a:cs typeface="Arial" charset="0"/>
                </a:rPr>
                <a:t>Pasal</a:t>
              </a:r>
              <a:r>
                <a:rPr lang="en-US" dirty="0">
                  <a:solidFill>
                    <a:srgbClr val="FFFFFF"/>
                  </a:solidFill>
                  <a:latin typeface="Cambria" pitchFamily="18" charset="0"/>
                  <a:cs typeface="Arial" charset="0"/>
                </a:rPr>
                <a:t> 37 </a:t>
              </a:r>
              <a:r>
                <a:rPr lang="en-US" dirty="0" err="1">
                  <a:solidFill>
                    <a:srgbClr val="FFFFFF"/>
                  </a:solidFill>
                  <a:latin typeface="Cambria" pitchFamily="18" charset="0"/>
                  <a:cs typeface="Arial" charset="0"/>
                </a:rPr>
                <a:t>ayat</a:t>
              </a:r>
              <a:r>
                <a:rPr lang="en-US" dirty="0">
                  <a:solidFill>
                    <a:srgbClr val="FFFFFF"/>
                  </a:solidFill>
                  <a:latin typeface="Cambria" pitchFamily="18" charset="0"/>
                  <a:cs typeface="Arial" charset="0"/>
                </a:rPr>
                <a:t> 4n)</a:t>
              </a:r>
              <a:endParaRPr lang="id-ID" dirty="0">
                <a:solidFill>
                  <a:srgbClr val="FFFFFF"/>
                </a:solidFill>
                <a:latin typeface="Cambria" pitchFamily="18" charset="0"/>
                <a:cs typeface="Arial" charset="0"/>
              </a:endParaRPr>
            </a:p>
          </p:txBody>
        </p:sp>
        <p:sp>
          <p:nvSpPr>
            <p:cNvPr id="7" name="Round Diagonal Corner Rectangle 6"/>
            <p:cNvSpPr/>
            <p:nvPr/>
          </p:nvSpPr>
          <p:spPr>
            <a:xfrm>
              <a:off x="188487" y="3815396"/>
              <a:ext cx="3641446" cy="1218360"/>
            </a:xfrm>
            <a:prstGeom prst="round2DiagRect">
              <a:avLst/>
            </a:prstGeom>
            <a:solidFill>
              <a:schemeClr val="accent1">
                <a:lumMod val="50000"/>
              </a:schemeClr>
            </a:solidFill>
            <a:ln>
              <a:solidFill>
                <a:schemeClr val="accent1">
                  <a:lumMod val="60000"/>
                  <a:lumOff val="40000"/>
                </a:schemeClr>
              </a:solidFill>
              <a:prstDash val="sysDot"/>
            </a:ln>
          </p:spPr>
          <p:style>
            <a:lnRef idx="2">
              <a:schemeClr val="accent4">
                <a:shade val="50000"/>
              </a:schemeClr>
            </a:lnRef>
            <a:fillRef idx="1">
              <a:schemeClr val="accent4"/>
            </a:fillRef>
            <a:effectRef idx="0">
              <a:schemeClr val="accent4"/>
            </a:effectRef>
            <a:fontRef idx="minor">
              <a:schemeClr val="lt1"/>
            </a:fontRef>
          </p:style>
          <p:txBody>
            <a:bodyPr lIns="91425" tIns="45713" rIns="91425" bIns="45713" anchor="ctr"/>
            <a:lstStyle/>
            <a:p>
              <a:pPr algn="ctr">
                <a:lnSpc>
                  <a:spcPct val="80000"/>
                </a:lnSpc>
              </a:pPr>
              <a:r>
                <a:rPr lang="id-ID" sz="1600" dirty="0">
                  <a:solidFill>
                    <a:srgbClr val="FFFFFF"/>
                  </a:solidFill>
                  <a:latin typeface="Cambria" pitchFamily="18" charset="0"/>
                  <a:cs typeface="Arial" charset="0"/>
                </a:rPr>
                <a:t>BPS merupakan lembaga yang berwenang atas urusan statistik</a:t>
              </a:r>
              <a:r>
                <a:rPr lang="en-US" sz="1600" dirty="0">
                  <a:solidFill>
                    <a:srgbClr val="FFFFFF"/>
                  </a:solidFill>
                  <a:latin typeface="Cambria" pitchFamily="18" charset="0"/>
                  <a:cs typeface="Arial" charset="0"/>
                </a:rPr>
                <a:t> </a:t>
              </a:r>
              <a:endParaRPr lang="id-ID" sz="1600" dirty="0">
                <a:solidFill>
                  <a:srgbClr val="FFFFFF"/>
                </a:solidFill>
                <a:latin typeface="Cambria" pitchFamily="18" charset="0"/>
                <a:cs typeface="Arial" charset="0"/>
              </a:endParaRPr>
            </a:p>
            <a:p>
              <a:pPr algn="ctr">
                <a:lnSpc>
                  <a:spcPct val="80000"/>
                </a:lnSpc>
              </a:pPr>
              <a:r>
                <a:rPr lang="id-ID" sz="1600" dirty="0">
                  <a:solidFill>
                    <a:srgbClr val="FFFFFF"/>
                  </a:solidFill>
                  <a:latin typeface="Cambria" pitchFamily="18" charset="0"/>
                  <a:cs typeface="Arial" charset="0"/>
                </a:rPr>
                <a:t>(Persandian oleh Lemsaneg; Informatika oleh Kemenkominfo)</a:t>
              </a:r>
            </a:p>
          </p:txBody>
        </p:sp>
        <p:sp>
          <p:nvSpPr>
            <p:cNvPr id="8" name="Flowchart: Merge 7"/>
            <p:cNvSpPr/>
            <p:nvPr/>
          </p:nvSpPr>
          <p:spPr>
            <a:xfrm>
              <a:off x="1812099" y="2560301"/>
              <a:ext cx="287502" cy="143935"/>
            </a:xfrm>
            <a:prstGeom prst="flowChartMerge">
              <a:avLst/>
            </a:prstGeom>
            <a:solidFill>
              <a:schemeClr val="accent1">
                <a:lumMod val="40000"/>
                <a:lumOff val="6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lIns="91425" tIns="45713" rIns="91425" bIns="45713" anchor="ctr"/>
            <a:lstStyle/>
            <a:p>
              <a:pPr algn="ctr">
                <a:defRPr/>
              </a:pPr>
              <a:endParaRPr lang="en-US"/>
            </a:p>
          </p:txBody>
        </p:sp>
        <p:sp>
          <p:nvSpPr>
            <p:cNvPr id="9" name="Flowchart: Merge 8"/>
            <p:cNvSpPr/>
            <p:nvPr/>
          </p:nvSpPr>
          <p:spPr>
            <a:xfrm>
              <a:off x="1812099" y="3627456"/>
              <a:ext cx="287502" cy="145389"/>
            </a:xfrm>
            <a:prstGeom prst="flowChartMerge">
              <a:avLst/>
            </a:prstGeom>
            <a:solidFill>
              <a:schemeClr val="accent1">
                <a:lumMod val="40000"/>
                <a:lumOff val="6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lIns="91425" tIns="45713" rIns="91425" bIns="45713" anchor="ctr"/>
            <a:lstStyle/>
            <a:p>
              <a:pPr algn="ctr">
                <a:defRPr/>
              </a:pPr>
              <a:endParaRPr lang="en-US"/>
            </a:p>
          </p:txBody>
        </p:sp>
        <p:sp>
          <p:nvSpPr>
            <p:cNvPr id="10" name="Flowchart: Merge 9"/>
            <p:cNvSpPr/>
            <p:nvPr/>
          </p:nvSpPr>
          <p:spPr>
            <a:xfrm>
              <a:off x="1803748" y="5078439"/>
              <a:ext cx="287503" cy="142481"/>
            </a:xfrm>
            <a:prstGeom prst="flowChartMerge">
              <a:avLst/>
            </a:prstGeom>
            <a:solidFill>
              <a:schemeClr val="accent1">
                <a:lumMod val="40000"/>
                <a:lumOff val="6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lIns="91425" tIns="45713" rIns="91425" bIns="45713" anchor="ctr"/>
            <a:lstStyle/>
            <a:p>
              <a:pPr algn="ctr">
                <a:defRPr/>
              </a:pPr>
              <a:endParaRPr lang="en-US"/>
            </a:p>
          </p:txBody>
        </p:sp>
      </p:grpSp>
      <p:sp>
        <p:nvSpPr>
          <p:cNvPr id="18" name="Round Diagonal Corner Rectangle 17"/>
          <p:cNvSpPr/>
          <p:nvPr/>
        </p:nvSpPr>
        <p:spPr>
          <a:xfrm>
            <a:off x="4164467" y="2859083"/>
            <a:ext cx="1188817" cy="1189840"/>
          </a:xfrm>
          <a:prstGeom prst="round2DiagRect">
            <a:avLst/>
          </a:prstGeom>
          <a:noFill/>
          <a:ln>
            <a:noFill/>
          </a:ln>
        </p:spPr>
        <p:style>
          <a:lnRef idx="2">
            <a:schemeClr val="accent4">
              <a:shade val="50000"/>
            </a:schemeClr>
          </a:lnRef>
          <a:fillRef idx="1">
            <a:schemeClr val="accent4"/>
          </a:fillRef>
          <a:effectRef idx="0">
            <a:schemeClr val="accent4"/>
          </a:effectRef>
          <a:fontRef idx="minor">
            <a:schemeClr val="lt1"/>
          </a:fontRef>
        </p:style>
        <p:txBody>
          <a:bodyPr lIns="74432" tIns="37216" rIns="74432" bIns="37216">
            <a:spAutoFit/>
            <a:scene3d>
              <a:camera prst="orthographicFront"/>
              <a:lightRig rig="soft" dir="t">
                <a:rot lat="0" lon="0" rev="15600000"/>
              </a:lightRig>
            </a:scene3d>
            <a:sp3d extrusionH="57150" prstMaterial="softEdge">
              <a:bevelT w="25400" h="38100"/>
            </a:sp3d>
          </a:bodyPr>
          <a:lstStyle/>
          <a:p>
            <a:pPr algn="ctr">
              <a:defRPr/>
            </a:pPr>
            <a:r>
              <a:rPr lang="en-US" sz="6500" b="1" dirty="0">
                <a:ln/>
                <a:solidFill>
                  <a:schemeClr val="accent1">
                    <a:lumMod val="40000"/>
                    <a:lumOff val="60000"/>
                  </a:schemeClr>
                </a:solidFill>
              </a:rPr>
              <a:t>&amp;</a:t>
            </a:r>
          </a:p>
        </p:txBody>
      </p:sp>
      <p:grpSp>
        <p:nvGrpSpPr>
          <p:cNvPr id="20" name="Group 19"/>
          <p:cNvGrpSpPr/>
          <p:nvPr/>
        </p:nvGrpSpPr>
        <p:grpSpPr>
          <a:xfrm>
            <a:off x="446542" y="1268760"/>
            <a:ext cx="3806112" cy="4934290"/>
            <a:chOff x="4794424" y="1459301"/>
            <a:chExt cx="4129060" cy="5267849"/>
          </a:xfrm>
        </p:grpSpPr>
        <p:sp>
          <p:nvSpPr>
            <p:cNvPr id="21" name="Round Diagonal Corner Rectangle 20"/>
            <p:cNvSpPr/>
            <p:nvPr/>
          </p:nvSpPr>
          <p:spPr>
            <a:xfrm>
              <a:off x="4794424" y="1459301"/>
              <a:ext cx="4129060" cy="1028152"/>
            </a:xfrm>
            <a:prstGeom prst="round2DiagRect">
              <a:avLst/>
            </a:prstGeom>
            <a:solidFill>
              <a:schemeClr val="accent1">
                <a:lumMod val="50000"/>
              </a:schemeClr>
            </a:solidFill>
            <a:ln>
              <a:solidFill>
                <a:schemeClr val="accent1">
                  <a:lumMod val="60000"/>
                  <a:lumOff val="40000"/>
                </a:schemeClr>
              </a:solidFill>
              <a:prstDash val="sysDot"/>
            </a:ln>
          </p:spPr>
          <p:style>
            <a:lnRef idx="2">
              <a:schemeClr val="accent4">
                <a:shade val="50000"/>
              </a:schemeClr>
            </a:lnRef>
            <a:fillRef idx="1">
              <a:schemeClr val="accent4"/>
            </a:fillRef>
            <a:effectRef idx="0">
              <a:schemeClr val="accent4"/>
            </a:effectRef>
            <a:fontRef idx="minor">
              <a:schemeClr val="lt1"/>
            </a:fontRef>
          </p:style>
          <p:txBody>
            <a:bodyPr lIns="91425" tIns="45713" rIns="91425" bIns="45713"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80000"/>
                </a:lnSpc>
              </a:pPr>
              <a:r>
                <a:rPr lang="id-ID" sz="2000" b="1">
                  <a:solidFill>
                    <a:schemeClr val="bg1"/>
                  </a:solidFill>
                  <a:latin typeface="Cambria" pitchFamily="18" charset="0"/>
                </a:rPr>
                <a:t>PP </a:t>
              </a:r>
              <a:r>
                <a:rPr lang="en-US" sz="2000" b="1">
                  <a:solidFill>
                    <a:schemeClr val="bg1"/>
                  </a:solidFill>
                  <a:latin typeface="Cambria" pitchFamily="18" charset="0"/>
                </a:rPr>
                <a:t>51 /</a:t>
              </a:r>
              <a:r>
                <a:rPr lang="id-ID" sz="2000" b="1">
                  <a:solidFill>
                    <a:schemeClr val="bg1"/>
                  </a:solidFill>
                  <a:latin typeface="Cambria" pitchFamily="18" charset="0"/>
                </a:rPr>
                <a:t> </a:t>
              </a:r>
              <a:r>
                <a:rPr lang="en-US" sz="2000" b="1">
                  <a:solidFill>
                    <a:schemeClr val="bg1"/>
                  </a:solidFill>
                  <a:latin typeface="Cambria" pitchFamily="18" charset="0"/>
                </a:rPr>
                <a:t>1999</a:t>
              </a:r>
              <a:r>
                <a:rPr lang="id-ID" sz="2000" b="1">
                  <a:solidFill>
                    <a:schemeClr val="bg1"/>
                  </a:solidFill>
                  <a:latin typeface="Cambria" pitchFamily="18" charset="0"/>
                </a:rPr>
                <a:t> tentang </a:t>
              </a:r>
              <a:r>
                <a:rPr lang="en-US" sz="2000" b="1">
                  <a:solidFill>
                    <a:schemeClr val="bg1"/>
                  </a:solidFill>
                  <a:latin typeface="Cambria" pitchFamily="18" charset="0"/>
                </a:rPr>
                <a:t>Penyelenggaraan Statistik</a:t>
              </a:r>
            </a:p>
            <a:p>
              <a:pPr algn="ctr">
                <a:lnSpc>
                  <a:spcPct val="80000"/>
                </a:lnSpc>
              </a:pPr>
              <a:r>
                <a:rPr lang="en-US" sz="2000" b="1">
                  <a:solidFill>
                    <a:schemeClr val="bg1"/>
                  </a:solidFill>
                  <a:latin typeface="Cambria" pitchFamily="18" charset="0"/>
                </a:rPr>
                <a:t>(Turunan UU 16 / 1997)</a:t>
              </a:r>
              <a:r>
                <a:rPr lang="id-ID" sz="2000" b="1">
                  <a:solidFill>
                    <a:schemeClr val="bg1"/>
                  </a:solidFill>
                  <a:latin typeface="Cambria" pitchFamily="18" charset="0"/>
                </a:rPr>
                <a:t> </a:t>
              </a:r>
            </a:p>
          </p:txBody>
        </p:sp>
        <p:sp>
          <p:nvSpPr>
            <p:cNvPr id="22" name="Round Diagonal Corner Rectangle 21"/>
            <p:cNvSpPr/>
            <p:nvPr/>
          </p:nvSpPr>
          <p:spPr>
            <a:xfrm>
              <a:off x="4842205" y="2704235"/>
              <a:ext cx="4001171" cy="1135489"/>
            </a:xfrm>
            <a:prstGeom prst="round2DiagRect">
              <a:avLst/>
            </a:prstGeom>
            <a:solidFill>
              <a:schemeClr val="accent1">
                <a:lumMod val="50000"/>
              </a:schemeClr>
            </a:solidFill>
            <a:ln>
              <a:solidFill>
                <a:schemeClr val="accent1">
                  <a:lumMod val="60000"/>
                  <a:lumOff val="40000"/>
                </a:schemeClr>
              </a:solidFill>
              <a:prstDash val="sysDot"/>
            </a:ln>
          </p:spPr>
          <p:style>
            <a:lnRef idx="2">
              <a:schemeClr val="accent4">
                <a:shade val="50000"/>
              </a:schemeClr>
            </a:lnRef>
            <a:fillRef idx="1">
              <a:schemeClr val="accent4"/>
            </a:fillRef>
            <a:effectRef idx="0">
              <a:schemeClr val="accent4"/>
            </a:effectRef>
            <a:fontRef idx="minor">
              <a:schemeClr val="lt1"/>
            </a:fontRef>
          </p:style>
          <p:txBody>
            <a:bodyPr lIns="91425" tIns="45713" rIns="91425" bIns="45713" anchor="ctr"/>
            <a:lstStyle/>
            <a:p>
              <a:pPr algn="ctr">
                <a:lnSpc>
                  <a:spcPct val="80000"/>
                </a:lnSpc>
              </a:pPr>
              <a:r>
                <a:rPr lang="en-US" sz="2000" dirty="0">
                  <a:solidFill>
                    <a:srgbClr val="FFFFFF"/>
                  </a:solidFill>
                  <a:latin typeface="Cambria" pitchFamily="18" charset="0"/>
                  <a:cs typeface="Arial" charset="0"/>
                </a:rPr>
                <a:t>BPS </a:t>
              </a:r>
              <a:r>
                <a:rPr lang="en-US" sz="2000" dirty="0" err="1">
                  <a:solidFill>
                    <a:srgbClr val="FFFFFF"/>
                  </a:solidFill>
                  <a:latin typeface="Cambria" pitchFamily="18" charset="0"/>
                  <a:cs typeface="Arial" charset="0"/>
                </a:rPr>
                <a:t>adalah</a:t>
              </a:r>
              <a:r>
                <a:rPr lang="en-US" sz="2000" dirty="0">
                  <a:solidFill>
                    <a:srgbClr val="FFFFFF"/>
                  </a:solidFill>
                  <a:latin typeface="Cambria" pitchFamily="18" charset="0"/>
                  <a:cs typeface="Arial" charset="0"/>
                </a:rPr>
                <a:t> </a:t>
              </a:r>
              <a:r>
                <a:rPr lang="en-US" sz="2000" dirty="0" err="1">
                  <a:solidFill>
                    <a:srgbClr val="FFFFFF"/>
                  </a:solidFill>
                  <a:latin typeface="Cambria" pitchFamily="18" charset="0"/>
                  <a:cs typeface="Arial" charset="0"/>
                </a:rPr>
                <a:t>penyelenggara</a:t>
              </a:r>
              <a:r>
                <a:rPr lang="en-US" sz="2000" dirty="0">
                  <a:solidFill>
                    <a:srgbClr val="FFFFFF"/>
                  </a:solidFill>
                  <a:latin typeface="Cambria" pitchFamily="18" charset="0"/>
                  <a:cs typeface="Arial" charset="0"/>
                </a:rPr>
                <a:t> </a:t>
              </a:r>
              <a:r>
                <a:rPr lang="en-US" sz="2000" dirty="0" err="1">
                  <a:solidFill>
                    <a:srgbClr val="FFFFFF"/>
                  </a:solidFill>
                  <a:latin typeface="Cambria" pitchFamily="18" charset="0"/>
                  <a:cs typeface="Arial" charset="0"/>
                </a:rPr>
                <a:t>Statistik</a:t>
              </a:r>
              <a:r>
                <a:rPr lang="en-US" sz="2000" dirty="0">
                  <a:solidFill>
                    <a:srgbClr val="FFFFFF"/>
                  </a:solidFill>
                  <a:latin typeface="Cambria" pitchFamily="18" charset="0"/>
                  <a:cs typeface="Arial" charset="0"/>
                </a:rPr>
                <a:t> </a:t>
              </a:r>
              <a:r>
                <a:rPr lang="en-US" sz="2000" dirty="0" err="1">
                  <a:solidFill>
                    <a:srgbClr val="FFFFFF"/>
                  </a:solidFill>
                  <a:latin typeface="Cambria" pitchFamily="18" charset="0"/>
                  <a:cs typeface="Arial" charset="0"/>
                </a:rPr>
                <a:t>Dasar</a:t>
              </a:r>
              <a:r>
                <a:rPr lang="en-US" sz="2000" dirty="0">
                  <a:solidFill>
                    <a:srgbClr val="FFFFFF"/>
                  </a:solidFill>
                  <a:latin typeface="Cambria" pitchFamily="18" charset="0"/>
                  <a:cs typeface="Arial" charset="0"/>
                </a:rPr>
                <a:t> </a:t>
              </a:r>
            </a:p>
            <a:p>
              <a:pPr algn="ctr">
                <a:lnSpc>
                  <a:spcPct val="80000"/>
                </a:lnSpc>
              </a:pPr>
              <a:r>
                <a:rPr lang="en-US" sz="2000" dirty="0">
                  <a:solidFill>
                    <a:srgbClr val="FFFFFF"/>
                  </a:solidFill>
                  <a:latin typeface="Cambria" pitchFamily="18" charset="0"/>
                  <a:cs typeface="Arial" charset="0"/>
                </a:rPr>
                <a:t>(</a:t>
              </a:r>
              <a:r>
                <a:rPr lang="en-US" sz="2000" dirty="0" err="1">
                  <a:solidFill>
                    <a:srgbClr val="FFFFFF"/>
                  </a:solidFill>
                  <a:latin typeface="Cambria" pitchFamily="18" charset="0"/>
                  <a:cs typeface="Arial" charset="0"/>
                </a:rPr>
                <a:t>Pasal</a:t>
              </a:r>
              <a:r>
                <a:rPr lang="en-US" sz="2000" dirty="0">
                  <a:solidFill>
                    <a:srgbClr val="FFFFFF"/>
                  </a:solidFill>
                  <a:latin typeface="Cambria" pitchFamily="18" charset="0"/>
                  <a:cs typeface="Arial" charset="0"/>
                </a:rPr>
                <a:t> 2 </a:t>
              </a:r>
              <a:r>
                <a:rPr lang="en-US" sz="2000" dirty="0" err="1">
                  <a:solidFill>
                    <a:srgbClr val="FFFFFF"/>
                  </a:solidFill>
                  <a:latin typeface="Cambria" pitchFamily="18" charset="0"/>
                  <a:cs typeface="Arial" charset="0"/>
                </a:rPr>
                <a:t>ayat</a:t>
              </a:r>
              <a:r>
                <a:rPr lang="en-US" sz="2000" dirty="0">
                  <a:solidFill>
                    <a:srgbClr val="FFFFFF"/>
                  </a:solidFill>
                  <a:latin typeface="Cambria" pitchFamily="18" charset="0"/>
                  <a:cs typeface="Arial" charset="0"/>
                </a:rPr>
                <a:t> 2)</a:t>
              </a:r>
              <a:endParaRPr lang="id-ID" sz="2000" dirty="0">
                <a:solidFill>
                  <a:srgbClr val="FFFFFF"/>
                </a:solidFill>
                <a:latin typeface="Cambria" pitchFamily="18" charset="0"/>
                <a:cs typeface="Arial" charset="0"/>
              </a:endParaRPr>
            </a:p>
          </p:txBody>
        </p:sp>
        <p:sp>
          <p:nvSpPr>
            <p:cNvPr id="23" name="Round Diagonal Corner Rectangle 22"/>
            <p:cNvSpPr/>
            <p:nvPr/>
          </p:nvSpPr>
          <p:spPr>
            <a:xfrm>
              <a:off x="4842205" y="4082524"/>
              <a:ext cx="4001171" cy="1253253"/>
            </a:xfrm>
            <a:prstGeom prst="round2DiagRect">
              <a:avLst/>
            </a:prstGeom>
            <a:solidFill>
              <a:schemeClr val="accent1">
                <a:lumMod val="50000"/>
              </a:schemeClr>
            </a:solidFill>
            <a:ln>
              <a:solidFill>
                <a:schemeClr val="accent1">
                  <a:lumMod val="60000"/>
                  <a:lumOff val="40000"/>
                </a:schemeClr>
              </a:solidFill>
              <a:prstDash val="sysDot"/>
            </a:ln>
          </p:spPr>
          <p:style>
            <a:lnRef idx="2">
              <a:schemeClr val="accent4">
                <a:shade val="50000"/>
              </a:schemeClr>
            </a:lnRef>
            <a:fillRef idx="1">
              <a:schemeClr val="accent4"/>
            </a:fillRef>
            <a:effectRef idx="0">
              <a:schemeClr val="accent4"/>
            </a:effectRef>
            <a:fontRef idx="minor">
              <a:schemeClr val="lt1"/>
            </a:fontRef>
          </p:style>
          <p:txBody>
            <a:bodyPr lIns="91425" tIns="45713" rIns="91425" bIns="45713" anchor="ctr"/>
            <a:lstStyle/>
            <a:p>
              <a:pPr algn="ctr">
                <a:lnSpc>
                  <a:spcPct val="80000"/>
                </a:lnSpc>
              </a:pPr>
              <a:r>
                <a:rPr lang="en-US" dirty="0" err="1">
                  <a:solidFill>
                    <a:srgbClr val="FFFFFF"/>
                  </a:solidFill>
                  <a:latin typeface="Cambria" pitchFamily="18" charset="0"/>
                  <a:cs typeface="Arial" charset="0"/>
                </a:rPr>
                <a:t>Instansi</a:t>
              </a:r>
              <a:r>
                <a:rPr lang="en-US" dirty="0">
                  <a:solidFill>
                    <a:srgbClr val="FFFFFF"/>
                  </a:solidFill>
                  <a:latin typeface="Cambria" pitchFamily="18" charset="0"/>
                  <a:cs typeface="Arial" charset="0"/>
                </a:rPr>
                <a:t> </a:t>
              </a:r>
              <a:r>
                <a:rPr lang="en-US" dirty="0" err="1">
                  <a:solidFill>
                    <a:srgbClr val="FFFFFF"/>
                  </a:solidFill>
                  <a:latin typeface="Cambria" pitchFamily="18" charset="0"/>
                  <a:cs typeface="Arial" charset="0"/>
                </a:rPr>
                <a:t>pemerintah</a:t>
              </a:r>
              <a:r>
                <a:rPr lang="en-US" dirty="0">
                  <a:solidFill>
                    <a:srgbClr val="FFFFFF"/>
                  </a:solidFill>
                  <a:latin typeface="Cambria" pitchFamily="18" charset="0"/>
                  <a:cs typeface="Arial" charset="0"/>
                </a:rPr>
                <a:t> </a:t>
              </a:r>
              <a:r>
                <a:rPr lang="en-US" dirty="0" err="1">
                  <a:solidFill>
                    <a:srgbClr val="FFFFFF"/>
                  </a:solidFill>
                  <a:latin typeface="Cambria" pitchFamily="18" charset="0"/>
                  <a:cs typeface="Arial" charset="0"/>
                </a:rPr>
                <a:t>adalah</a:t>
              </a:r>
              <a:r>
                <a:rPr lang="en-US" dirty="0">
                  <a:solidFill>
                    <a:srgbClr val="FFFFFF"/>
                  </a:solidFill>
                  <a:latin typeface="Cambria" pitchFamily="18" charset="0"/>
                  <a:cs typeface="Arial" charset="0"/>
                </a:rPr>
                <a:t> </a:t>
              </a:r>
              <a:r>
                <a:rPr lang="en-US" dirty="0" err="1">
                  <a:solidFill>
                    <a:srgbClr val="FFFFFF"/>
                  </a:solidFill>
                  <a:latin typeface="Cambria" pitchFamily="18" charset="0"/>
                  <a:cs typeface="Arial" charset="0"/>
                </a:rPr>
                <a:t>penyelenggara</a:t>
              </a:r>
              <a:r>
                <a:rPr lang="en-US" dirty="0">
                  <a:solidFill>
                    <a:srgbClr val="FFFFFF"/>
                  </a:solidFill>
                  <a:latin typeface="Cambria" pitchFamily="18" charset="0"/>
                  <a:cs typeface="Arial" charset="0"/>
                </a:rPr>
                <a:t> </a:t>
              </a:r>
              <a:r>
                <a:rPr lang="en-US" dirty="0" err="1">
                  <a:solidFill>
                    <a:srgbClr val="FFFFFF"/>
                  </a:solidFill>
                  <a:latin typeface="Cambria" pitchFamily="18" charset="0"/>
                  <a:cs typeface="Arial" charset="0"/>
                </a:rPr>
                <a:t>Statistik</a:t>
              </a:r>
              <a:r>
                <a:rPr lang="en-US" dirty="0">
                  <a:solidFill>
                    <a:srgbClr val="FFFFFF"/>
                  </a:solidFill>
                  <a:latin typeface="Cambria" pitchFamily="18" charset="0"/>
                  <a:cs typeface="Arial" charset="0"/>
                </a:rPr>
                <a:t> </a:t>
              </a:r>
              <a:r>
                <a:rPr lang="en-US" dirty="0" err="1">
                  <a:solidFill>
                    <a:srgbClr val="FFFFFF"/>
                  </a:solidFill>
                  <a:latin typeface="Cambria" pitchFamily="18" charset="0"/>
                  <a:cs typeface="Arial" charset="0"/>
                </a:rPr>
                <a:t>Sektoral</a:t>
              </a:r>
              <a:r>
                <a:rPr lang="en-US" dirty="0">
                  <a:solidFill>
                    <a:srgbClr val="FFFFFF"/>
                  </a:solidFill>
                  <a:latin typeface="Cambria" pitchFamily="18" charset="0"/>
                  <a:cs typeface="Arial" charset="0"/>
                </a:rPr>
                <a:t> </a:t>
              </a:r>
              <a:r>
                <a:rPr lang="en-US" dirty="0" err="1">
                  <a:solidFill>
                    <a:srgbClr val="FFFFFF"/>
                  </a:solidFill>
                  <a:latin typeface="Cambria" pitchFamily="18" charset="0"/>
                  <a:cs typeface="Arial" charset="0"/>
                </a:rPr>
                <a:t>sesuai</a:t>
              </a:r>
              <a:r>
                <a:rPr lang="en-US" dirty="0">
                  <a:solidFill>
                    <a:srgbClr val="FFFFFF"/>
                  </a:solidFill>
                  <a:latin typeface="Cambria" pitchFamily="18" charset="0"/>
                  <a:cs typeface="Arial" charset="0"/>
                </a:rPr>
                <a:t> </a:t>
              </a:r>
              <a:r>
                <a:rPr lang="en-US" dirty="0" err="1">
                  <a:solidFill>
                    <a:srgbClr val="FFFFFF"/>
                  </a:solidFill>
                  <a:latin typeface="Cambria" pitchFamily="18" charset="0"/>
                  <a:cs typeface="Arial" charset="0"/>
                </a:rPr>
                <a:t>Tupoksinya</a:t>
              </a:r>
              <a:endParaRPr lang="en-US" dirty="0">
                <a:solidFill>
                  <a:srgbClr val="FFFFFF"/>
                </a:solidFill>
                <a:latin typeface="Cambria" pitchFamily="18" charset="0"/>
                <a:cs typeface="Arial" charset="0"/>
              </a:endParaRPr>
            </a:p>
            <a:p>
              <a:pPr algn="ctr">
                <a:lnSpc>
                  <a:spcPct val="80000"/>
                </a:lnSpc>
              </a:pPr>
              <a:r>
                <a:rPr lang="en-US" dirty="0">
                  <a:solidFill>
                    <a:srgbClr val="FFFFFF"/>
                  </a:solidFill>
                  <a:latin typeface="Cambria" pitchFamily="18" charset="0"/>
                  <a:cs typeface="Arial" charset="0"/>
                </a:rPr>
                <a:t>(</a:t>
              </a:r>
              <a:r>
                <a:rPr lang="en-US" dirty="0" err="1">
                  <a:solidFill>
                    <a:srgbClr val="FFFFFF"/>
                  </a:solidFill>
                  <a:latin typeface="Cambria" pitchFamily="18" charset="0"/>
                  <a:cs typeface="Arial" charset="0"/>
                </a:rPr>
                <a:t>Pasal</a:t>
              </a:r>
              <a:r>
                <a:rPr lang="en-US" dirty="0">
                  <a:solidFill>
                    <a:srgbClr val="FFFFFF"/>
                  </a:solidFill>
                  <a:latin typeface="Cambria" pitchFamily="18" charset="0"/>
                  <a:cs typeface="Arial" charset="0"/>
                </a:rPr>
                <a:t> 23 </a:t>
              </a:r>
              <a:r>
                <a:rPr lang="en-US" dirty="0" err="1">
                  <a:solidFill>
                    <a:srgbClr val="FFFFFF"/>
                  </a:solidFill>
                  <a:latin typeface="Cambria" pitchFamily="18" charset="0"/>
                  <a:cs typeface="Arial" charset="0"/>
                </a:rPr>
                <a:t>ayat</a:t>
              </a:r>
              <a:r>
                <a:rPr lang="en-US" dirty="0">
                  <a:solidFill>
                    <a:srgbClr val="FFFFFF"/>
                  </a:solidFill>
                  <a:latin typeface="Cambria" pitchFamily="18" charset="0"/>
                  <a:cs typeface="Arial" charset="0"/>
                </a:rPr>
                <a:t> 1)</a:t>
              </a:r>
              <a:endParaRPr lang="id-ID" dirty="0">
                <a:solidFill>
                  <a:srgbClr val="FFFFFF"/>
                </a:solidFill>
                <a:latin typeface="Cambria" pitchFamily="18" charset="0"/>
                <a:cs typeface="Arial" charset="0"/>
              </a:endParaRPr>
            </a:p>
          </p:txBody>
        </p:sp>
        <p:sp>
          <p:nvSpPr>
            <p:cNvPr id="24" name="Flowchart: Merge 23"/>
            <p:cNvSpPr/>
            <p:nvPr/>
          </p:nvSpPr>
          <p:spPr>
            <a:xfrm>
              <a:off x="6682933" y="2551578"/>
              <a:ext cx="287503" cy="145389"/>
            </a:xfrm>
            <a:prstGeom prst="flowChartMerge">
              <a:avLst/>
            </a:prstGeom>
            <a:solidFill>
              <a:schemeClr val="accent1">
                <a:lumMod val="40000"/>
                <a:lumOff val="6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lIns="91425" tIns="45713" rIns="91425" bIns="45713" anchor="ctr"/>
            <a:lstStyle/>
            <a:p>
              <a:pPr algn="ctr">
                <a:defRPr/>
              </a:pPr>
              <a:endParaRPr lang="en-US"/>
            </a:p>
          </p:txBody>
        </p:sp>
        <p:sp>
          <p:nvSpPr>
            <p:cNvPr id="25" name="Flowchart: Merge 24"/>
            <p:cNvSpPr/>
            <p:nvPr/>
          </p:nvSpPr>
          <p:spPr>
            <a:xfrm>
              <a:off x="6682933" y="3892064"/>
              <a:ext cx="287503" cy="145389"/>
            </a:xfrm>
            <a:prstGeom prst="flowChartMerge">
              <a:avLst/>
            </a:prstGeom>
            <a:solidFill>
              <a:schemeClr val="accent1">
                <a:lumMod val="40000"/>
                <a:lumOff val="6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lIns="91425" tIns="45713" rIns="91425" bIns="45713" anchor="ctr"/>
            <a:lstStyle/>
            <a:p>
              <a:pPr algn="ctr">
                <a:defRPr/>
              </a:pPr>
              <a:endParaRPr lang="en-US"/>
            </a:p>
          </p:txBody>
        </p:sp>
        <p:sp>
          <p:nvSpPr>
            <p:cNvPr id="26" name="Round Diagonal Corner Rectangle 25"/>
            <p:cNvSpPr/>
            <p:nvPr/>
          </p:nvSpPr>
          <p:spPr>
            <a:xfrm>
              <a:off x="4794424" y="5555315"/>
              <a:ext cx="4129060" cy="1171835"/>
            </a:xfrm>
            <a:prstGeom prst="round2DiagRect">
              <a:avLst/>
            </a:prstGeom>
            <a:solidFill>
              <a:schemeClr val="accent1">
                <a:lumMod val="50000"/>
              </a:schemeClr>
            </a:solidFill>
            <a:ln>
              <a:solidFill>
                <a:schemeClr val="accent1">
                  <a:lumMod val="60000"/>
                  <a:lumOff val="40000"/>
                </a:schemeClr>
              </a:solidFill>
              <a:prstDash val="sysDot"/>
            </a:ln>
          </p:spPr>
          <p:style>
            <a:lnRef idx="2">
              <a:schemeClr val="accent4">
                <a:shade val="50000"/>
              </a:schemeClr>
            </a:lnRef>
            <a:fillRef idx="1">
              <a:schemeClr val="accent4"/>
            </a:fillRef>
            <a:effectRef idx="0">
              <a:schemeClr val="accent4"/>
            </a:effectRef>
            <a:fontRef idx="minor">
              <a:schemeClr val="lt1"/>
            </a:fontRef>
          </p:style>
          <p:txBody>
            <a:bodyPr lIns="91425" tIns="45713" rIns="91425" bIns="45713" anchor="ctr"/>
            <a:lstStyle/>
            <a:p>
              <a:pPr algn="ctr">
                <a:lnSpc>
                  <a:spcPct val="80000"/>
                </a:lnSpc>
              </a:pPr>
              <a:r>
                <a:rPr lang="en-US" sz="1600" dirty="0" err="1">
                  <a:solidFill>
                    <a:srgbClr val="FFFFFF"/>
                  </a:solidFill>
                  <a:latin typeface="Cambria" pitchFamily="18" charset="0"/>
                  <a:cs typeface="Arial" charset="0"/>
                </a:rPr>
                <a:t>Instansi</a:t>
              </a:r>
              <a:r>
                <a:rPr lang="en-US" sz="1600" dirty="0">
                  <a:solidFill>
                    <a:srgbClr val="FFFFFF"/>
                  </a:solidFill>
                  <a:latin typeface="Cambria" pitchFamily="18" charset="0"/>
                  <a:cs typeface="Arial" charset="0"/>
                </a:rPr>
                <a:t> </a:t>
              </a:r>
              <a:r>
                <a:rPr lang="en-US" sz="1600" dirty="0" err="1">
                  <a:solidFill>
                    <a:srgbClr val="FFFFFF"/>
                  </a:solidFill>
                  <a:latin typeface="Cambria" pitchFamily="18" charset="0"/>
                  <a:cs typeface="Arial" charset="0"/>
                </a:rPr>
                <a:t>penyelenggara</a:t>
              </a:r>
              <a:r>
                <a:rPr lang="en-US" sz="1600" dirty="0">
                  <a:solidFill>
                    <a:srgbClr val="FFFFFF"/>
                  </a:solidFill>
                  <a:latin typeface="Cambria" pitchFamily="18" charset="0"/>
                  <a:cs typeface="Arial" charset="0"/>
                </a:rPr>
                <a:t> </a:t>
              </a:r>
              <a:r>
                <a:rPr lang="en-US" sz="1600" b="1" dirty="0" err="1">
                  <a:solidFill>
                    <a:srgbClr val="FFFF00"/>
                  </a:solidFill>
                  <a:latin typeface="Cambria" pitchFamily="18" charset="0"/>
                  <a:cs typeface="Arial" charset="0"/>
                </a:rPr>
                <a:t>Survei</a:t>
              </a:r>
              <a:r>
                <a:rPr lang="en-US" sz="1600" b="1" dirty="0">
                  <a:solidFill>
                    <a:srgbClr val="FFFF00"/>
                  </a:solidFill>
                  <a:latin typeface="Cambria" pitchFamily="18" charset="0"/>
                  <a:cs typeface="Arial" charset="0"/>
                </a:rPr>
                <a:t> </a:t>
              </a:r>
              <a:r>
                <a:rPr lang="en-US" sz="1600" b="1" dirty="0" err="1">
                  <a:solidFill>
                    <a:srgbClr val="FFFF00"/>
                  </a:solidFill>
                  <a:latin typeface="Cambria" pitchFamily="18" charset="0"/>
                  <a:cs typeface="Arial" charset="0"/>
                </a:rPr>
                <a:t>Statistik</a:t>
              </a:r>
              <a:r>
                <a:rPr lang="en-US" sz="1600" b="1" dirty="0">
                  <a:solidFill>
                    <a:srgbClr val="FFFF00"/>
                  </a:solidFill>
                  <a:latin typeface="Cambria" pitchFamily="18" charset="0"/>
                  <a:cs typeface="Arial" charset="0"/>
                </a:rPr>
                <a:t> </a:t>
              </a:r>
              <a:r>
                <a:rPr lang="en-US" sz="1600" b="1" dirty="0" err="1">
                  <a:solidFill>
                    <a:srgbClr val="FFFF00"/>
                  </a:solidFill>
                  <a:latin typeface="Cambria" pitchFamily="18" charset="0"/>
                  <a:cs typeface="Arial" charset="0"/>
                </a:rPr>
                <a:t>Sektoral</a:t>
              </a:r>
              <a:r>
                <a:rPr lang="en-US" sz="1600" b="1" dirty="0">
                  <a:solidFill>
                    <a:srgbClr val="FFFF00"/>
                  </a:solidFill>
                  <a:latin typeface="Cambria" pitchFamily="18" charset="0"/>
                  <a:cs typeface="Arial" charset="0"/>
                </a:rPr>
                <a:t> </a:t>
              </a:r>
              <a:r>
                <a:rPr lang="en-US" sz="1600" b="1" dirty="0" err="1">
                  <a:solidFill>
                    <a:srgbClr val="FFFF00"/>
                  </a:solidFill>
                  <a:latin typeface="Cambria" pitchFamily="18" charset="0"/>
                  <a:cs typeface="Arial" charset="0"/>
                </a:rPr>
                <a:t>wajib</a:t>
              </a:r>
              <a:r>
                <a:rPr lang="en-US" sz="1600" b="1" dirty="0">
                  <a:solidFill>
                    <a:srgbClr val="FFFF00"/>
                  </a:solidFill>
                  <a:latin typeface="Cambria" pitchFamily="18" charset="0"/>
                  <a:cs typeface="Arial" charset="0"/>
                </a:rPr>
                <a:t> </a:t>
              </a:r>
              <a:r>
                <a:rPr lang="en-US" sz="1600" b="1" dirty="0" err="1">
                  <a:solidFill>
                    <a:srgbClr val="FFFF00"/>
                  </a:solidFill>
                  <a:latin typeface="Cambria" pitchFamily="18" charset="0"/>
                  <a:cs typeface="Arial" charset="0"/>
                </a:rPr>
                <a:t>memberitahukan</a:t>
              </a:r>
              <a:r>
                <a:rPr lang="en-US" sz="1600" b="1" dirty="0">
                  <a:solidFill>
                    <a:srgbClr val="FFFF00"/>
                  </a:solidFill>
                  <a:latin typeface="Cambria" pitchFamily="18" charset="0"/>
                  <a:cs typeface="Arial" charset="0"/>
                </a:rPr>
                <a:t> </a:t>
              </a:r>
              <a:r>
                <a:rPr lang="en-US" sz="1600" b="1" dirty="0" err="1">
                  <a:solidFill>
                    <a:srgbClr val="FFFF00"/>
                  </a:solidFill>
                  <a:latin typeface="Cambria" pitchFamily="18" charset="0"/>
                  <a:cs typeface="Arial" charset="0"/>
                </a:rPr>
                <a:t>kegiatannya</a:t>
              </a:r>
              <a:r>
                <a:rPr lang="en-US" sz="1600" b="1" dirty="0">
                  <a:solidFill>
                    <a:srgbClr val="FFFF00"/>
                  </a:solidFill>
                  <a:latin typeface="Cambria" pitchFamily="18" charset="0"/>
                  <a:cs typeface="Arial" charset="0"/>
                </a:rPr>
                <a:t> </a:t>
              </a:r>
              <a:r>
                <a:rPr lang="en-US" sz="1600" b="1" dirty="0" err="1">
                  <a:solidFill>
                    <a:srgbClr val="FFFF00"/>
                  </a:solidFill>
                  <a:latin typeface="Cambria" pitchFamily="18" charset="0"/>
                  <a:cs typeface="Arial" charset="0"/>
                </a:rPr>
                <a:t>dan</a:t>
              </a:r>
              <a:r>
                <a:rPr lang="en-US" sz="1600" b="1" dirty="0">
                  <a:solidFill>
                    <a:srgbClr val="FFFF00"/>
                  </a:solidFill>
                  <a:latin typeface="Cambria" pitchFamily="18" charset="0"/>
                  <a:cs typeface="Arial" charset="0"/>
                </a:rPr>
                <a:t> </a:t>
              </a:r>
              <a:r>
                <a:rPr lang="en-US" sz="1600" b="1" dirty="0" err="1">
                  <a:solidFill>
                    <a:srgbClr val="FFFF00"/>
                  </a:solidFill>
                  <a:latin typeface="Cambria" pitchFamily="18" charset="0"/>
                  <a:cs typeface="Arial" charset="0"/>
                </a:rPr>
                <a:t>mengikuti</a:t>
              </a:r>
              <a:r>
                <a:rPr lang="en-US" sz="1600" b="1" dirty="0">
                  <a:solidFill>
                    <a:srgbClr val="FFFF00"/>
                  </a:solidFill>
                  <a:latin typeface="Cambria" pitchFamily="18" charset="0"/>
                  <a:cs typeface="Arial" charset="0"/>
                </a:rPr>
                <a:t> </a:t>
              </a:r>
              <a:r>
                <a:rPr lang="en-US" sz="1600" b="1" dirty="0" err="1">
                  <a:solidFill>
                    <a:srgbClr val="FFFF00"/>
                  </a:solidFill>
                  <a:latin typeface="Cambria" pitchFamily="18" charset="0"/>
                  <a:cs typeface="Arial" charset="0"/>
                </a:rPr>
                <a:t>rekomendasi</a:t>
              </a:r>
              <a:endParaRPr lang="en-US" sz="1600" b="1" dirty="0">
                <a:solidFill>
                  <a:srgbClr val="FFFF00"/>
                </a:solidFill>
                <a:latin typeface="Cambria" pitchFamily="18" charset="0"/>
                <a:cs typeface="Arial" charset="0"/>
              </a:endParaRPr>
            </a:p>
            <a:p>
              <a:pPr algn="ctr">
                <a:lnSpc>
                  <a:spcPct val="80000"/>
                </a:lnSpc>
              </a:pPr>
              <a:r>
                <a:rPr lang="en-US" sz="1600" dirty="0">
                  <a:solidFill>
                    <a:srgbClr val="FFFFFF"/>
                  </a:solidFill>
                  <a:latin typeface="Cambria" pitchFamily="18" charset="0"/>
                  <a:cs typeface="Arial" charset="0"/>
                </a:rPr>
                <a:t>(</a:t>
              </a:r>
              <a:r>
                <a:rPr lang="en-US" sz="1600" dirty="0" err="1">
                  <a:solidFill>
                    <a:srgbClr val="FFFFFF"/>
                  </a:solidFill>
                  <a:latin typeface="Cambria" pitchFamily="18" charset="0"/>
                  <a:cs typeface="Arial" charset="0"/>
                </a:rPr>
                <a:t>Pasal</a:t>
              </a:r>
              <a:r>
                <a:rPr lang="en-US" sz="1600" dirty="0">
                  <a:solidFill>
                    <a:srgbClr val="FFFFFF"/>
                  </a:solidFill>
                  <a:latin typeface="Cambria" pitchFamily="18" charset="0"/>
                  <a:cs typeface="Arial" charset="0"/>
                </a:rPr>
                <a:t> 22 </a:t>
              </a:r>
              <a:r>
                <a:rPr lang="en-US" sz="1600" dirty="0" err="1">
                  <a:solidFill>
                    <a:srgbClr val="FFFFFF"/>
                  </a:solidFill>
                  <a:latin typeface="Cambria" pitchFamily="18" charset="0"/>
                  <a:cs typeface="Arial" charset="0"/>
                </a:rPr>
                <a:t>ayat</a:t>
              </a:r>
              <a:r>
                <a:rPr lang="en-US" sz="1600" dirty="0">
                  <a:solidFill>
                    <a:srgbClr val="FFFFFF"/>
                  </a:solidFill>
                  <a:latin typeface="Cambria" pitchFamily="18" charset="0"/>
                  <a:cs typeface="Arial" charset="0"/>
                </a:rPr>
                <a:t> 2ab)</a:t>
              </a:r>
              <a:endParaRPr lang="id-ID" sz="1600" dirty="0">
                <a:solidFill>
                  <a:srgbClr val="FFFFFF"/>
                </a:solidFill>
                <a:latin typeface="Cambria" pitchFamily="18" charset="0"/>
                <a:cs typeface="Arial" charset="0"/>
              </a:endParaRPr>
            </a:p>
          </p:txBody>
        </p:sp>
        <p:sp>
          <p:nvSpPr>
            <p:cNvPr id="27" name="Flowchart: Merge 26"/>
            <p:cNvSpPr/>
            <p:nvPr/>
          </p:nvSpPr>
          <p:spPr>
            <a:xfrm>
              <a:off x="6682933" y="5385209"/>
              <a:ext cx="287503" cy="145389"/>
            </a:xfrm>
            <a:prstGeom prst="flowChartMerge">
              <a:avLst/>
            </a:prstGeom>
            <a:solidFill>
              <a:schemeClr val="accent1">
                <a:lumMod val="40000"/>
                <a:lumOff val="60000"/>
              </a:schemeClr>
            </a:solidFill>
            <a:ln>
              <a:solidFill>
                <a:schemeClr val="accent1">
                  <a:lumMod val="60000"/>
                  <a:lumOff val="40000"/>
                </a:schemeClr>
              </a:solidFill>
            </a:ln>
          </p:spPr>
          <p:style>
            <a:lnRef idx="2">
              <a:schemeClr val="accent4">
                <a:shade val="50000"/>
              </a:schemeClr>
            </a:lnRef>
            <a:fillRef idx="1">
              <a:schemeClr val="accent4"/>
            </a:fillRef>
            <a:effectRef idx="0">
              <a:schemeClr val="accent4"/>
            </a:effectRef>
            <a:fontRef idx="minor">
              <a:schemeClr val="lt1"/>
            </a:fontRef>
          </p:style>
          <p:txBody>
            <a:bodyPr lIns="91425" tIns="45713" rIns="91425" bIns="45713" anchor="ctr"/>
            <a:lstStyle/>
            <a:p>
              <a:pPr algn="ctr">
                <a:defRPr/>
              </a:pPr>
              <a:endParaRPr lang="en-US"/>
            </a:p>
          </p:txBody>
        </p:sp>
      </p:grpSp>
    </p:spTree>
    <p:extLst>
      <p:ext uri="{BB962C8B-B14F-4D97-AF65-F5344CB8AC3E}">
        <p14:creationId xmlns:p14="http://schemas.microsoft.com/office/powerpoint/2010/main" val="2272988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6130" y="157532"/>
            <a:ext cx="8642334" cy="41597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GB" sz="2400" b="1" dirty="0"/>
              <a:t>DINAS </a:t>
            </a:r>
            <a:r>
              <a:rPr lang="id-ID" sz="2400" b="1" dirty="0" smtClean="0"/>
              <a:t>PERINDUSTRIAN </a:t>
            </a:r>
            <a:r>
              <a:rPr lang="en-GB" sz="2400" b="1" dirty="0" smtClean="0"/>
              <a:t>KOPERASI</a:t>
            </a:r>
            <a:r>
              <a:rPr lang="id-ID" sz="2400" b="1" dirty="0"/>
              <a:t>,</a:t>
            </a:r>
            <a:r>
              <a:rPr lang="en-GB" sz="2400" b="1" dirty="0"/>
              <a:t> USAHA KECIL </a:t>
            </a:r>
            <a:r>
              <a:rPr lang="id-ID" sz="2400" b="1" dirty="0"/>
              <a:t>DAN </a:t>
            </a:r>
            <a:r>
              <a:rPr lang="en-GB" sz="2400" b="1" dirty="0"/>
              <a:t>MENENGAH</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61426834"/>
              </p:ext>
            </p:extLst>
          </p:nvPr>
        </p:nvGraphicFramePr>
        <p:xfrm>
          <a:off x="100609" y="620688"/>
          <a:ext cx="8928993" cy="2633463"/>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latin typeface="+mn-lt"/>
                        </a:rPr>
                        <a:t>1</a:t>
                      </a:r>
                    </a:p>
                  </a:txBody>
                  <a:tcPr/>
                </a:tc>
                <a:tc>
                  <a:txBody>
                    <a:bodyPr/>
                    <a:lstStyle/>
                    <a:p>
                      <a:pPr algn="l" fontAlgn="ctr"/>
                      <a:r>
                        <a:rPr lang="id-ID" sz="1400" b="0" i="0" u="none" strike="noStrike" dirty="0">
                          <a:solidFill>
                            <a:srgbClr val="000000"/>
                          </a:solidFill>
                          <a:effectLst/>
                          <a:latin typeface="+mn-lt"/>
                        </a:rPr>
                        <a:t>Persentase  koperasi aktif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pPr algn="ctr"/>
                      <a:r>
                        <a:rPr lang="en-US" sz="1400" dirty="0">
                          <a:latin typeface="+mn-lt"/>
                        </a:rPr>
                        <a:t>2</a:t>
                      </a:r>
                    </a:p>
                  </a:txBody>
                  <a:tcPr/>
                </a:tc>
                <a:tc>
                  <a:txBody>
                    <a:bodyPr/>
                    <a:lstStyle/>
                    <a:p>
                      <a:pPr algn="just" fontAlgn="ctr"/>
                      <a:r>
                        <a:rPr lang="id-ID" sz="1400" b="0" i="0" u="none" strike="noStrike" dirty="0">
                          <a:solidFill>
                            <a:srgbClr val="000000"/>
                          </a:solidFill>
                          <a:effectLst/>
                          <a:latin typeface="+mn-lt"/>
                        </a:rPr>
                        <a:t>Persentase UKM non BPR/LKM aktif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en-US" sz="1400" dirty="0">
                          <a:latin typeface="+mn-lt"/>
                        </a:rPr>
                        <a:t>3</a:t>
                      </a:r>
                    </a:p>
                  </a:txBody>
                  <a:tcPr/>
                </a:tc>
                <a:tc>
                  <a:txBody>
                    <a:bodyPr/>
                    <a:lstStyle/>
                    <a:p>
                      <a:pPr algn="l" fontAlgn="ctr"/>
                      <a:r>
                        <a:rPr lang="id-ID" sz="1400" b="0" i="0" u="none" strike="noStrike">
                          <a:solidFill>
                            <a:srgbClr val="000000"/>
                          </a:solidFill>
                          <a:effectLst/>
                          <a:latin typeface="+mn-lt"/>
                        </a:rPr>
                        <a:t>Persentase  BPR/LKM aktif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en-US" sz="1400" dirty="0">
                          <a:latin typeface="+mn-lt"/>
                        </a:rPr>
                        <a:t>4</a:t>
                      </a:r>
                    </a:p>
                  </a:txBody>
                  <a:tcPr/>
                </a:tc>
                <a:tc>
                  <a:txBody>
                    <a:bodyPr/>
                    <a:lstStyle/>
                    <a:p>
                      <a:pPr algn="just" fontAlgn="ctr"/>
                      <a:r>
                        <a:rPr lang="es-ES" sz="1400" b="0" i="0" u="none" strike="noStrike" dirty="0" err="1">
                          <a:solidFill>
                            <a:srgbClr val="000000"/>
                          </a:solidFill>
                          <a:effectLst/>
                          <a:latin typeface="+mn-lt"/>
                        </a:rPr>
                        <a:t>Persentase</a:t>
                      </a:r>
                      <a:r>
                        <a:rPr lang="es-ES" sz="1400" b="0" i="0" u="none" strike="noStrike" dirty="0">
                          <a:solidFill>
                            <a:srgbClr val="000000"/>
                          </a:solidFill>
                          <a:effectLst/>
                          <a:latin typeface="+mn-lt"/>
                        </a:rPr>
                        <a:t> </a:t>
                      </a:r>
                      <a:r>
                        <a:rPr lang="es-ES" sz="1400" b="0" i="0" u="none" strike="noStrike" dirty="0" err="1">
                          <a:solidFill>
                            <a:srgbClr val="000000"/>
                          </a:solidFill>
                          <a:effectLst/>
                          <a:latin typeface="+mn-lt"/>
                        </a:rPr>
                        <a:t>Usaha</a:t>
                      </a:r>
                      <a:r>
                        <a:rPr lang="es-ES" sz="1400" b="0" i="0" u="none" strike="noStrike" dirty="0">
                          <a:solidFill>
                            <a:srgbClr val="000000"/>
                          </a:solidFill>
                          <a:effectLst/>
                          <a:latin typeface="+mn-lt"/>
                        </a:rPr>
                        <a:t> </a:t>
                      </a:r>
                      <a:r>
                        <a:rPr lang="es-ES" sz="1400" b="0" i="0" u="none" strike="noStrike" dirty="0" err="1">
                          <a:solidFill>
                            <a:srgbClr val="000000"/>
                          </a:solidFill>
                          <a:effectLst/>
                          <a:latin typeface="+mn-lt"/>
                        </a:rPr>
                        <a:t>Mikro</a:t>
                      </a:r>
                      <a:r>
                        <a:rPr lang="es-ES" sz="1400" b="0" i="0" u="none" strike="noStrike" dirty="0">
                          <a:solidFill>
                            <a:srgbClr val="000000"/>
                          </a:solidFill>
                          <a:effectLst/>
                          <a:latin typeface="+mn-lt"/>
                        </a:rPr>
                        <a:t> dan </a:t>
                      </a:r>
                      <a:r>
                        <a:rPr lang="es-ES" sz="1400" b="0" i="0" u="none" strike="noStrike" dirty="0" err="1">
                          <a:solidFill>
                            <a:srgbClr val="000000"/>
                          </a:solidFill>
                          <a:effectLst/>
                          <a:latin typeface="+mn-lt"/>
                        </a:rPr>
                        <a:t>Kecil</a:t>
                      </a:r>
                      <a:r>
                        <a:rPr lang="es-ES" sz="1400" b="0" i="0" u="none" strike="noStrike" dirty="0">
                          <a:solidFill>
                            <a:srgbClr val="000000"/>
                          </a:solidFill>
                          <a:effectLst/>
                          <a:latin typeface="+mn-lt"/>
                        </a:rPr>
                        <a: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pPr algn="ctr"/>
                      <a:r>
                        <a:rPr lang="id-ID" sz="1400" dirty="0" smtClean="0">
                          <a:latin typeface="+mn-lt"/>
                        </a:rPr>
                        <a:t>5</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Ekspor  Bersih Perdagangan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305243">
                <a:tc>
                  <a:txBody>
                    <a:bodyPr/>
                    <a:lstStyle/>
                    <a:p>
                      <a:pPr algn="ctr"/>
                      <a:r>
                        <a:rPr lang="id-ID" sz="1400" dirty="0" smtClean="0">
                          <a:latin typeface="+mn-lt"/>
                        </a:rPr>
                        <a:t>6</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Cakupan bina kelompok pedagang/usaha informal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305243">
                <a:tc>
                  <a:txBody>
                    <a:bodyPr/>
                    <a:lstStyle/>
                    <a:p>
                      <a:pPr algn="ctr"/>
                      <a:r>
                        <a:rPr lang="id-ID" sz="1400" dirty="0" smtClean="0">
                          <a:latin typeface="+mn-lt"/>
                        </a:rPr>
                        <a:t>7</a:t>
                      </a:r>
                      <a:endParaRPr lang="en-US" sz="1400" dirty="0">
                        <a:latin typeface="+mn-lt"/>
                      </a:endParaRPr>
                    </a:p>
                  </a:txBody>
                  <a:tcPr/>
                </a:tc>
                <a:tc>
                  <a:txBody>
                    <a:bodyPr/>
                    <a:lstStyle/>
                    <a:p>
                      <a:pPr algn="l" fontAlgn="b"/>
                      <a:r>
                        <a:rPr lang="id-ID" sz="1400" b="0" i="0" u="none" strike="noStrike" dirty="0">
                          <a:solidFill>
                            <a:srgbClr val="000000"/>
                          </a:solidFill>
                          <a:effectLst/>
                          <a:latin typeface="+mn-lt"/>
                        </a:rPr>
                        <a:t>Cakupan bina kelompok pengrajin </a:t>
                      </a:r>
                    </a:p>
                  </a:txBody>
                  <a:tcPr marL="9525" marR="9525" marT="9525" marB="0" anchor="b"/>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bl>
          </a:graphicData>
        </a:graphic>
      </p:graphicFrame>
      <p:sp>
        <p:nvSpPr>
          <p:cNvPr id="6" name="Rounded Rectangle 2">
            <a:extLst>
              <a:ext uri="{FF2B5EF4-FFF2-40B4-BE49-F238E27FC236}">
                <a16:creationId xmlns="" xmlns:a16="http://schemas.microsoft.com/office/drawing/2014/main" id="{8C741CCD-235E-4C35-86B2-E5D13B2B77BF}"/>
              </a:ext>
            </a:extLst>
          </p:cNvPr>
          <p:cNvSpPr/>
          <p:nvPr/>
        </p:nvSpPr>
        <p:spPr>
          <a:xfrm>
            <a:off x="100608" y="3501008"/>
            <a:ext cx="8928993" cy="46315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b="1" dirty="0"/>
              <a:t>DINAS</a:t>
            </a:r>
            <a:r>
              <a:rPr lang="en-AU" sz="2400" b="1" dirty="0"/>
              <a:t> PENANAMAN MODAL </a:t>
            </a:r>
            <a:r>
              <a:rPr lang="id-ID" sz="2400" b="1" dirty="0"/>
              <a:t>DAN PELAYANAN TERPADU SATU PINTU</a:t>
            </a:r>
            <a:endParaRPr lang="en-US" sz="2400" b="1" dirty="0"/>
          </a:p>
        </p:txBody>
      </p:sp>
      <p:graphicFrame>
        <p:nvGraphicFramePr>
          <p:cNvPr id="7" name="Table 6">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2420110399"/>
              </p:ext>
            </p:extLst>
          </p:nvPr>
        </p:nvGraphicFramePr>
        <p:xfrm>
          <a:off x="100609" y="4005064"/>
          <a:ext cx="8928993" cy="2153979"/>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latin typeface="+mn-lt"/>
                        </a:rPr>
                        <a:t>1</a:t>
                      </a:r>
                    </a:p>
                  </a:txBody>
                  <a:tcPr/>
                </a:tc>
                <a:tc>
                  <a:txBody>
                    <a:bodyPr/>
                    <a:lstStyle/>
                    <a:p>
                      <a:pPr algn="just" fontAlgn="ctr"/>
                      <a:r>
                        <a:rPr lang="id-ID" sz="1400" b="0" i="0" u="none" strike="noStrike" dirty="0">
                          <a:solidFill>
                            <a:srgbClr val="000000"/>
                          </a:solidFill>
                          <a:effectLst/>
                          <a:latin typeface="+mn-lt"/>
                        </a:rPr>
                        <a:t>Jumlah investor berskala nasional (PMDN/PMA)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pPr algn="ctr"/>
                      <a:r>
                        <a:rPr lang="en-US" sz="1400" dirty="0">
                          <a:latin typeface="+mn-lt"/>
                        </a:rPr>
                        <a:t>2</a:t>
                      </a:r>
                    </a:p>
                  </a:txBody>
                  <a:tcPr/>
                </a:tc>
                <a:tc>
                  <a:txBody>
                    <a:bodyPr/>
                    <a:lstStyle/>
                    <a:p>
                      <a:pPr algn="l" fontAlgn="ctr"/>
                      <a:r>
                        <a:rPr lang="id-ID" sz="1400" b="0" i="0" u="none" strike="noStrike" dirty="0">
                          <a:solidFill>
                            <a:srgbClr val="000000"/>
                          </a:solidFill>
                          <a:effectLst/>
                          <a:latin typeface="+mn-lt"/>
                        </a:rPr>
                        <a:t>Jumlah nilai investasi berskala  nasional (PMDN/PMA)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en-US" sz="1400" dirty="0">
                          <a:latin typeface="+mn-lt"/>
                        </a:rPr>
                        <a:t>3</a:t>
                      </a:r>
                    </a:p>
                  </a:txBody>
                  <a:tcPr/>
                </a:tc>
                <a:tc>
                  <a:txBody>
                    <a:bodyPr/>
                    <a:lstStyle/>
                    <a:p>
                      <a:pPr algn="l" fontAlgn="ctr"/>
                      <a:r>
                        <a:rPr lang="id-ID" sz="1400" b="0" i="0" u="none" strike="noStrike" dirty="0">
                          <a:solidFill>
                            <a:srgbClr val="000000"/>
                          </a:solidFill>
                          <a:effectLst/>
                          <a:latin typeface="+mn-lt"/>
                        </a:rPr>
                        <a:t>Rasio daya serap tenaga kerja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en-US" sz="1400" dirty="0">
                          <a:latin typeface="+mn-lt"/>
                        </a:rPr>
                        <a:t>4</a:t>
                      </a:r>
                    </a:p>
                  </a:txBody>
                  <a:tcPr/>
                </a:tc>
                <a:tc>
                  <a:txBody>
                    <a:bodyPr/>
                    <a:lstStyle/>
                    <a:p>
                      <a:pPr algn="just" fontAlgn="ctr"/>
                      <a:r>
                        <a:rPr lang="fi-FI" sz="1400" b="0" i="0" u="none" strike="noStrike" dirty="0">
                          <a:solidFill>
                            <a:srgbClr val="000000"/>
                          </a:solidFill>
                          <a:effectLst/>
                          <a:latin typeface="+mn-lt"/>
                        </a:rPr>
                        <a:t>Kenaikan / penurunan Nilai Realisasi PMDN (milyar rupiah)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pPr algn="ctr"/>
                      <a:r>
                        <a:rPr lang="id-ID" sz="1400" dirty="0" smtClean="0">
                          <a:latin typeface="+mn-lt"/>
                        </a:rPr>
                        <a:t>5</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Penyelesaian izin lokasi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464055821"/>
                  </a:ext>
                </a:extLst>
              </a:tr>
            </a:tbl>
          </a:graphicData>
        </a:graphic>
      </p:graphicFrame>
    </p:spTree>
    <p:extLst>
      <p:ext uri="{BB962C8B-B14F-4D97-AF65-F5344CB8AC3E}">
        <p14:creationId xmlns:p14="http://schemas.microsoft.com/office/powerpoint/2010/main" val="67549163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6130" y="157532"/>
            <a:ext cx="5329966" cy="46315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GB" sz="2400" b="1" dirty="0"/>
              <a:t>DINAS</a:t>
            </a:r>
            <a:r>
              <a:rPr lang="id-ID" sz="2400" b="1" dirty="0"/>
              <a:t> </a:t>
            </a:r>
            <a:r>
              <a:rPr lang="en-GB" sz="2400" b="1" dirty="0" smtClean="0"/>
              <a:t>PARIWISATA</a:t>
            </a:r>
            <a:r>
              <a:rPr lang="id-ID" sz="2400" b="1" dirty="0" smtClean="0"/>
              <a:t> DAN KEBUDAYAAN</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2494423033"/>
              </p:ext>
            </p:extLst>
          </p:nvPr>
        </p:nvGraphicFramePr>
        <p:xfrm>
          <a:off x="106130" y="692696"/>
          <a:ext cx="8928993" cy="5032168"/>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smtClean="0"/>
                        <a:t>Jenis</a:t>
                      </a:r>
                      <a:r>
                        <a:rPr lang="en-AU" dirty="0" smtClean="0"/>
                        <a:t> </a:t>
                      </a:r>
                      <a:r>
                        <a:rPr lang="en-AU" dirty="0"/>
                        <a:t>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id-ID" sz="1400" dirty="0" smtClean="0"/>
                        <a:t>1</a:t>
                      </a:r>
                      <a:endParaRPr lang="en-US" sz="1400" dirty="0"/>
                    </a:p>
                  </a:txBody>
                  <a:tcPr/>
                </a:tc>
                <a:tc>
                  <a:txBody>
                    <a:bodyPr/>
                    <a:lstStyle/>
                    <a:p>
                      <a:pPr marL="85725" marR="0" lvl="0" indent="0" algn="l" defTabSz="914400" rtl="0" eaLnBrk="1" fontAlgn="t" latinLnBrk="0" hangingPunct="1">
                        <a:lnSpc>
                          <a:spcPct val="100000"/>
                        </a:lnSpc>
                        <a:spcBef>
                          <a:spcPts val="0"/>
                        </a:spcBef>
                        <a:spcAft>
                          <a:spcPts val="0"/>
                        </a:spcAft>
                        <a:buClrTx/>
                        <a:buSzTx/>
                        <a:buFontTx/>
                        <a:buNone/>
                        <a:tabLst/>
                        <a:defRPr/>
                      </a:pPr>
                      <a:r>
                        <a:rPr lang="en-AU" sz="1400" b="0" i="0" u="none" strike="noStrike" dirty="0" err="1">
                          <a:solidFill>
                            <a:srgbClr val="000000"/>
                          </a:solidFill>
                          <a:effectLst/>
                          <a:latin typeface="+mn-lt"/>
                        </a:rPr>
                        <a:t>Jumlah</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Kunjungan</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Wisatawan</a:t>
                      </a:r>
                      <a:r>
                        <a:rPr lang="en-AU" sz="1400" b="0" i="0" u="none" strike="noStrike" dirty="0">
                          <a:solidFill>
                            <a:srgbClr val="000000"/>
                          </a:solidFill>
                          <a:effectLst/>
                          <a:latin typeface="+mn-lt"/>
                        </a:rPr>
                        <a:t> Nusantara</a:t>
                      </a:r>
                    </a:p>
                  </a:txBody>
                  <a:tcPr marL="0" marR="0" marT="0" marB="0"/>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4173475303"/>
                  </a:ext>
                </a:extLst>
              </a:tr>
              <a:tr h="305243">
                <a:tc>
                  <a:txBody>
                    <a:bodyPr/>
                    <a:lstStyle/>
                    <a:p>
                      <a:pPr algn="ctr"/>
                      <a:r>
                        <a:rPr lang="id-ID" sz="1400" dirty="0" smtClean="0"/>
                        <a:t>2</a:t>
                      </a:r>
                      <a:endParaRPr lang="en-US" sz="1400" dirty="0"/>
                    </a:p>
                  </a:txBody>
                  <a:tcPr/>
                </a:tc>
                <a:tc>
                  <a:txBody>
                    <a:bodyPr/>
                    <a:lstStyle/>
                    <a:p>
                      <a:pPr marL="85725" marR="0" lvl="0" indent="0" algn="l" defTabSz="914400" rtl="0" eaLnBrk="1" fontAlgn="t" latinLnBrk="0" hangingPunct="1">
                        <a:lnSpc>
                          <a:spcPct val="100000"/>
                        </a:lnSpc>
                        <a:spcBef>
                          <a:spcPts val="0"/>
                        </a:spcBef>
                        <a:spcAft>
                          <a:spcPts val="0"/>
                        </a:spcAft>
                        <a:buClrTx/>
                        <a:buSzTx/>
                        <a:buFontTx/>
                        <a:buNone/>
                        <a:tabLst/>
                        <a:defRPr/>
                      </a:pPr>
                      <a:r>
                        <a:rPr lang="en-AU" sz="1400" b="0" i="0" u="none" strike="noStrike" dirty="0" err="1">
                          <a:solidFill>
                            <a:srgbClr val="000000"/>
                          </a:solidFill>
                          <a:effectLst/>
                          <a:latin typeface="+mn-lt"/>
                        </a:rPr>
                        <a:t>Jumlah</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Kunjungan</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Wisatawan</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Mancanegara</a:t>
                      </a:r>
                      <a:endParaRPr lang="en-AU" sz="1400" b="0" i="0" u="none" strike="noStrike" dirty="0">
                        <a:solidFill>
                          <a:srgbClr val="000000"/>
                        </a:solidFill>
                        <a:effectLst/>
                        <a:latin typeface="+mn-lt"/>
                      </a:endParaRPr>
                    </a:p>
                  </a:txBody>
                  <a:tcPr marL="0" marR="0" marT="0" marB="0"/>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3166508732"/>
                  </a:ext>
                </a:extLst>
              </a:tr>
              <a:tr h="305243">
                <a:tc>
                  <a:txBody>
                    <a:bodyPr/>
                    <a:lstStyle/>
                    <a:p>
                      <a:pPr algn="ctr"/>
                      <a:r>
                        <a:rPr lang="id-ID" sz="1400" dirty="0" smtClean="0"/>
                        <a:t>3</a:t>
                      </a:r>
                      <a:endParaRPr lang="en-US" sz="1400" dirty="0"/>
                    </a:p>
                  </a:txBody>
                  <a:tcPr/>
                </a:tc>
                <a:tc>
                  <a:txBody>
                    <a:bodyPr/>
                    <a:lstStyle/>
                    <a:p>
                      <a:pPr marL="85725" marR="0" lvl="0" indent="0" algn="l" defTabSz="914400" rtl="0" eaLnBrk="1" fontAlgn="t" latinLnBrk="0" hangingPunct="1">
                        <a:lnSpc>
                          <a:spcPct val="100000"/>
                        </a:lnSpc>
                        <a:spcBef>
                          <a:spcPts val="0"/>
                        </a:spcBef>
                        <a:spcAft>
                          <a:spcPts val="0"/>
                        </a:spcAft>
                        <a:buClrTx/>
                        <a:buSzTx/>
                        <a:buFontTx/>
                        <a:buNone/>
                        <a:tabLst/>
                        <a:defRPr/>
                      </a:pPr>
                      <a:r>
                        <a:rPr lang="en-AU" sz="1400" b="0" i="0" u="none" strike="noStrike" dirty="0">
                          <a:solidFill>
                            <a:srgbClr val="000000"/>
                          </a:solidFill>
                          <a:effectLst/>
                          <a:latin typeface="+mn-lt"/>
                        </a:rPr>
                        <a:t>Rata </a:t>
                      </a:r>
                      <a:r>
                        <a:rPr lang="en-AU" sz="1400" b="0" i="0" u="none" strike="noStrike" dirty="0" err="1">
                          <a:solidFill>
                            <a:srgbClr val="000000"/>
                          </a:solidFill>
                          <a:effectLst/>
                          <a:latin typeface="+mn-lt"/>
                        </a:rPr>
                        <a:t>Rata</a:t>
                      </a:r>
                      <a:r>
                        <a:rPr lang="en-AU" sz="1400" b="0" i="0" u="none" strike="noStrike" dirty="0">
                          <a:solidFill>
                            <a:srgbClr val="000000"/>
                          </a:solidFill>
                          <a:effectLst/>
                          <a:latin typeface="+mn-lt"/>
                        </a:rPr>
                        <a:t> Lama </a:t>
                      </a:r>
                      <a:r>
                        <a:rPr lang="en-AU" sz="1400" b="0" i="0" u="none" strike="noStrike" dirty="0" err="1">
                          <a:solidFill>
                            <a:srgbClr val="000000"/>
                          </a:solidFill>
                          <a:effectLst/>
                          <a:latin typeface="+mn-lt"/>
                        </a:rPr>
                        <a:t>Tinggal</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Wisnus</a:t>
                      </a:r>
                      <a:endParaRPr lang="en-AU" sz="1400" b="0" i="0" u="none" strike="noStrike" dirty="0">
                        <a:solidFill>
                          <a:srgbClr val="000000"/>
                        </a:solidFill>
                        <a:effectLst/>
                        <a:latin typeface="+mn-lt"/>
                      </a:endParaRPr>
                    </a:p>
                  </a:txBody>
                  <a:tcPr marL="0" marR="0" marT="0" marB="0"/>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3800169536"/>
                  </a:ext>
                </a:extLst>
              </a:tr>
              <a:tr h="305243">
                <a:tc>
                  <a:txBody>
                    <a:bodyPr/>
                    <a:lstStyle/>
                    <a:p>
                      <a:pPr algn="ctr"/>
                      <a:r>
                        <a:rPr lang="id-ID" sz="1400" dirty="0" smtClean="0"/>
                        <a:t>4</a:t>
                      </a:r>
                      <a:endParaRPr lang="en-US" sz="1400" dirty="0"/>
                    </a:p>
                  </a:txBody>
                  <a:tcPr/>
                </a:tc>
                <a:tc>
                  <a:txBody>
                    <a:bodyPr/>
                    <a:lstStyle/>
                    <a:p>
                      <a:pPr marL="85725" marR="0" lvl="0" indent="0" algn="l" defTabSz="914400" rtl="0" eaLnBrk="1" fontAlgn="t" latinLnBrk="0" hangingPunct="1">
                        <a:lnSpc>
                          <a:spcPct val="100000"/>
                        </a:lnSpc>
                        <a:spcBef>
                          <a:spcPts val="0"/>
                        </a:spcBef>
                        <a:spcAft>
                          <a:spcPts val="0"/>
                        </a:spcAft>
                        <a:buClrTx/>
                        <a:buSzTx/>
                        <a:buFontTx/>
                        <a:buNone/>
                        <a:tabLst/>
                        <a:defRPr/>
                      </a:pPr>
                      <a:r>
                        <a:rPr lang="en-AU" sz="1400" b="0" i="0" u="none" strike="noStrike" dirty="0">
                          <a:solidFill>
                            <a:srgbClr val="000000"/>
                          </a:solidFill>
                          <a:effectLst/>
                          <a:latin typeface="+mn-lt"/>
                        </a:rPr>
                        <a:t>Rata </a:t>
                      </a:r>
                      <a:r>
                        <a:rPr lang="en-AU" sz="1400" b="0" i="0" u="none" strike="noStrike" dirty="0" err="1">
                          <a:solidFill>
                            <a:srgbClr val="000000"/>
                          </a:solidFill>
                          <a:effectLst/>
                          <a:latin typeface="+mn-lt"/>
                        </a:rPr>
                        <a:t>Rata</a:t>
                      </a:r>
                      <a:r>
                        <a:rPr lang="en-AU" sz="1400" b="0" i="0" u="none" strike="noStrike" dirty="0">
                          <a:solidFill>
                            <a:srgbClr val="000000"/>
                          </a:solidFill>
                          <a:effectLst/>
                          <a:latin typeface="+mn-lt"/>
                        </a:rPr>
                        <a:t> Lama </a:t>
                      </a:r>
                      <a:r>
                        <a:rPr lang="en-AU" sz="1400" b="0" i="0" u="none" strike="noStrike" dirty="0" err="1">
                          <a:solidFill>
                            <a:srgbClr val="000000"/>
                          </a:solidFill>
                          <a:effectLst/>
                          <a:latin typeface="+mn-lt"/>
                        </a:rPr>
                        <a:t>Tinggal</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Wisman</a:t>
                      </a:r>
                      <a:endParaRPr lang="en-AU" sz="1400" b="0" i="0" u="none" strike="noStrike" dirty="0">
                        <a:solidFill>
                          <a:srgbClr val="000000"/>
                        </a:solidFill>
                        <a:effectLst/>
                        <a:latin typeface="+mn-lt"/>
                      </a:endParaRPr>
                    </a:p>
                  </a:txBody>
                  <a:tcPr marL="0" marR="0" marT="0" marB="0"/>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2234145871"/>
                  </a:ext>
                </a:extLst>
              </a:tr>
              <a:tr h="305243">
                <a:tc>
                  <a:txBody>
                    <a:bodyPr/>
                    <a:lstStyle/>
                    <a:p>
                      <a:pPr algn="ctr"/>
                      <a:r>
                        <a:rPr lang="id-ID" sz="1400" dirty="0" smtClean="0"/>
                        <a:t>5</a:t>
                      </a:r>
                      <a:endParaRPr lang="en-US" sz="1400" dirty="0"/>
                    </a:p>
                  </a:txBody>
                  <a:tcPr/>
                </a:tc>
                <a:tc>
                  <a:txBody>
                    <a:bodyPr/>
                    <a:lstStyle/>
                    <a:p>
                      <a:pPr marL="85725" marR="0" lvl="0" indent="0" algn="l" defTabSz="914400" rtl="0" eaLnBrk="1" fontAlgn="t" latinLnBrk="0" hangingPunct="1">
                        <a:lnSpc>
                          <a:spcPct val="100000"/>
                        </a:lnSpc>
                        <a:spcBef>
                          <a:spcPts val="0"/>
                        </a:spcBef>
                        <a:spcAft>
                          <a:spcPts val="0"/>
                        </a:spcAft>
                        <a:buClrTx/>
                        <a:buSzTx/>
                        <a:buFontTx/>
                        <a:buNone/>
                        <a:tabLst/>
                        <a:defRPr/>
                      </a:pPr>
                      <a:r>
                        <a:rPr lang="en-AU" sz="1400" b="0" i="0" u="none" strike="noStrike" dirty="0">
                          <a:solidFill>
                            <a:srgbClr val="000000"/>
                          </a:solidFill>
                          <a:effectLst/>
                          <a:latin typeface="+mn-lt"/>
                        </a:rPr>
                        <a:t>Rata </a:t>
                      </a:r>
                      <a:r>
                        <a:rPr lang="en-AU" sz="1400" b="0" i="0" u="none" strike="noStrike" dirty="0" err="1">
                          <a:solidFill>
                            <a:srgbClr val="000000"/>
                          </a:solidFill>
                          <a:effectLst/>
                          <a:latin typeface="+mn-lt"/>
                        </a:rPr>
                        <a:t>Rata</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Pengeluaran</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wisman</a:t>
                      </a:r>
                      <a:r>
                        <a:rPr lang="en-AU" sz="1400" b="0" i="0" u="none" strike="noStrike" dirty="0">
                          <a:solidFill>
                            <a:srgbClr val="000000"/>
                          </a:solidFill>
                          <a:effectLst/>
                          <a:latin typeface="+mn-lt"/>
                        </a:rPr>
                        <a:t> </a:t>
                      </a:r>
                    </a:p>
                  </a:txBody>
                  <a:tcPr marL="0" marR="0" marT="0" marB="0"/>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643622664"/>
                  </a:ext>
                </a:extLst>
              </a:tr>
              <a:tr h="305243">
                <a:tc>
                  <a:txBody>
                    <a:bodyPr/>
                    <a:lstStyle/>
                    <a:p>
                      <a:pPr algn="ctr"/>
                      <a:r>
                        <a:rPr lang="id-ID" sz="1400" dirty="0" smtClean="0"/>
                        <a:t>6</a:t>
                      </a:r>
                      <a:endParaRPr lang="en-US" sz="1400" dirty="0"/>
                    </a:p>
                  </a:txBody>
                  <a:tcPr/>
                </a:tc>
                <a:tc>
                  <a:txBody>
                    <a:bodyPr/>
                    <a:lstStyle/>
                    <a:p>
                      <a:pPr marL="85725" marR="0" lvl="0" indent="0" algn="l" defTabSz="914400" rtl="0" eaLnBrk="1" fontAlgn="t" latinLnBrk="0" hangingPunct="1">
                        <a:lnSpc>
                          <a:spcPct val="100000"/>
                        </a:lnSpc>
                        <a:spcBef>
                          <a:spcPts val="0"/>
                        </a:spcBef>
                        <a:spcAft>
                          <a:spcPts val="0"/>
                        </a:spcAft>
                        <a:buClrTx/>
                        <a:buSzTx/>
                        <a:buFontTx/>
                        <a:buNone/>
                        <a:tabLst/>
                        <a:defRPr/>
                      </a:pPr>
                      <a:r>
                        <a:rPr lang="en-AU" sz="1400" b="0" i="0" u="none" strike="noStrike" dirty="0">
                          <a:solidFill>
                            <a:srgbClr val="000000"/>
                          </a:solidFill>
                          <a:effectLst/>
                          <a:latin typeface="+mn-lt"/>
                        </a:rPr>
                        <a:t>Rata </a:t>
                      </a:r>
                      <a:r>
                        <a:rPr lang="en-AU" sz="1400" b="0" i="0" u="none" strike="noStrike" dirty="0" err="1">
                          <a:solidFill>
                            <a:srgbClr val="000000"/>
                          </a:solidFill>
                          <a:effectLst/>
                          <a:latin typeface="+mn-lt"/>
                        </a:rPr>
                        <a:t>Rata</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Pengeluaran</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Wisnus</a:t>
                      </a:r>
                      <a:endParaRPr lang="en-AU" sz="1400" b="0" i="0" u="none" strike="noStrike" dirty="0">
                        <a:solidFill>
                          <a:srgbClr val="000000"/>
                        </a:solidFill>
                        <a:effectLst/>
                        <a:latin typeface="+mn-lt"/>
                      </a:endParaRPr>
                    </a:p>
                  </a:txBody>
                  <a:tcPr marL="0" marR="0" marT="0" marB="0"/>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883760278"/>
                  </a:ext>
                </a:extLst>
              </a:tr>
              <a:tr h="305243">
                <a:tc>
                  <a:txBody>
                    <a:bodyPr/>
                    <a:lstStyle/>
                    <a:p>
                      <a:pPr algn="ctr"/>
                      <a:r>
                        <a:rPr lang="id-ID" sz="1400" dirty="0" smtClean="0"/>
                        <a:t>7</a:t>
                      </a:r>
                      <a:endParaRPr lang="en-US" sz="1400" dirty="0"/>
                    </a:p>
                  </a:txBody>
                  <a:tcPr/>
                </a:tc>
                <a:tc>
                  <a:txBody>
                    <a:bodyPr/>
                    <a:lstStyle/>
                    <a:p>
                      <a:pPr marL="85725" marR="0" lvl="0" indent="0" algn="l" defTabSz="914400" rtl="0" eaLnBrk="1" fontAlgn="t" latinLnBrk="0" hangingPunct="1">
                        <a:lnSpc>
                          <a:spcPct val="100000"/>
                        </a:lnSpc>
                        <a:spcBef>
                          <a:spcPts val="0"/>
                        </a:spcBef>
                        <a:spcAft>
                          <a:spcPts val="0"/>
                        </a:spcAft>
                        <a:buClrTx/>
                        <a:buSzTx/>
                        <a:buFontTx/>
                        <a:buNone/>
                        <a:tabLst/>
                        <a:defRPr/>
                      </a:pPr>
                      <a:r>
                        <a:rPr lang="en-AU" sz="1400" b="0" i="0" u="none" strike="noStrike" dirty="0" err="1">
                          <a:solidFill>
                            <a:srgbClr val="000000"/>
                          </a:solidFill>
                          <a:effectLst/>
                          <a:latin typeface="+mn-lt"/>
                        </a:rPr>
                        <a:t>Jumlah</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Kelompok</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Sadar</a:t>
                      </a:r>
                      <a:r>
                        <a:rPr lang="en-AU" sz="1400" b="0" i="0" u="none" strike="noStrike" dirty="0">
                          <a:solidFill>
                            <a:srgbClr val="000000"/>
                          </a:solidFill>
                          <a:effectLst/>
                          <a:latin typeface="+mn-lt"/>
                        </a:rPr>
                        <a:t> </a:t>
                      </a:r>
                      <a:r>
                        <a:rPr lang="en-AU" sz="1400" b="0" i="0" u="none" strike="noStrike" dirty="0" err="1">
                          <a:solidFill>
                            <a:srgbClr val="000000"/>
                          </a:solidFill>
                          <a:effectLst/>
                          <a:latin typeface="+mn-lt"/>
                        </a:rPr>
                        <a:t>Wisata</a:t>
                      </a:r>
                      <a:endParaRPr lang="en-AU" sz="1400" b="0" i="0" u="none" strike="noStrike" dirty="0">
                        <a:solidFill>
                          <a:srgbClr val="000000"/>
                        </a:solidFill>
                        <a:effectLst/>
                        <a:latin typeface="+mn-lt"/>
                      </a:endParaRPr>
                    </a:p>
                  </a:txBody>
                  <a:tcPr marL="0" marR="0" marT="0" marB="0"/>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3559806398"/>
                  </a:ext>
                </a:extLst>
              </a:tr>
              <a:tr h="305243">
                <a:tc>
                  <a:txBody>
                    <a:bodyPr/>
                    <a:lstStyle/>
                    <a:p>
                      <a:pPr algn="ctr"/>
                      <a:r>
                        <a:rPr lang="id-ID" sz="1400" dirty="0" smtClean="0"/>
                        <a:t>8</a:t>
                      </a:r>
                      <a:endParaRPr lang="en-US" sz="1400" dirty="0"/>
                    </a:p>
                  </a:txBody>
                  <a:tcPr/>
                </a:tc>
                <a:tc>
                  <a:txBody>
                    <a:bodyPr/>
                    <a:lstStyle/>
                    <a:p>
                      <a:pPr algn="l" fontAlgn="ctr"/>
                      <a:r>
                        <a:rPr lang="id-ID" sz="1400" b="0" i="0" u="none" strike="noStrike" kern="1200" dirty="0">
                          <a:solidFill>
                            <a:srgbClr val="000000"/>
                          </a:solidFill>
                          <a:effectLst/>
                          <a:latin typeface="+mn-lt"/>
                          <a:ea typeface="+mn-ea"/>
                          <a:cs typeface="+mn-cs"/>
                        </a:rPr>
                        <a:t>Kunjungan wisata </a:t>
                      </a:r>
                    </a:p>
                  </a:txBody>
                  <a:tcPr marL="9525" marR="9525" marT="9525"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305243">
                <a:tc>
                  <a:txBody>
                    <a:bodyPr/>
                    <a:lstStyle/>
                    <a:p>
                      <a:pPr algn="ctr"/>
                      <a:r>
                        <a:rPr lang="id-ID" sz="1400" dirty="0" smtClean="0"/>
                        <a:t>9</a:t>
                      </a:r>
                      <a:endParaRPr lang="en-US" sz="1400" dirty="0"/>
                    </a:p>
                  </a:txBody>
                  <a:tcPr/>
                </a:tc>
                <a:tc>
                  <a:txBody>
                    <a:bodyPr/>
                    <a:lstStyle/>
                    <a:p>
                      <a:pPr algn="just" fontAlgn="ctr"/>
                      <a:r>
                        <a:rPr lang="id-ID" sz="1400" b="0" i="0" u="none" strike="noStrike" kern="1200" dirty="0">
                          <a:solidFill>
                            <a:srgbClr val="000000"/>
                          </a:solidFill>
                          <a:effectLst/>
                          <a:latin typeface="+mn-lt"/>
                          <a:ea typeface="+mn-ea"/>
                          <a:cs typeface="+mn-cs"/>
                        </a:rPr>
                        <a:t>Lama kunjungan Wisata </a:t>
                      </a:r>
                    </a:p>
                  </a:txBody>
                  <a:tcPr marL="9525" marR="9525" marT="9525"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305243">
                <a:tc>
                  <a:txBody>
                    <a:bodyPr/>
                    <a:lstStyle/>
                    <a:p>
                      <a:pPr algn="ctr"/>
                      <a:r>
                        <a:rPr lang="id-ID" sz="1400" dirty="0" smtClean="0"/>
                        <a:t>10</a:t>
                      </a:r>
                      <a:endParaRPr lang="en-US" sz="1400" dirty="0"/>
                    </a:p>
                  </a:txBody>
                  <a:tcPr/>
                </a:tc>
                <a:tc>
                  <a:txBody>
                    <a:bodyPr/>
                    <a:lstStyle/>
                    <a:p>
                      <a:pPr algn="l" fontAlgn="ctr"/>
                      <a:r>
                        <a:rPr lang="id-ID" sz="1400" b="0" i="0" u="none" strike="noStrike" kern="1200" dirty="0">
                          <a:solidFill>
                            <a:srgbClr val="000000"/>
                          </a:solidFill>
                          <a:effectLst/>
                          <a:latin typeface="+mn-lt"/>
                          <a:ea typeface="+mn-ea"/>
                          <a:cs typeface="+mn-cs"/>
                        </a:rPr>
                        <a:t>PAD sektor pariwisata </a:t>
                      </a:r>
                    </a:p>
                  </a:txBody>
                  <a:tcPr marL="9525" marR="9525" marT="9525"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305243">
                <a:tc>
                  <a:txBody>
                    <a:bodyPr/>
                    <a:lstStyle/>
                    <a:p>
                      <a:pPr algn="ctr"/>
                      <a:r>
                        <a:rPr lang="id-ID" sz="1400" dirty="0" smtClean="0"/>
                        <a:t>11</a:t>
                      </a:r>
                      <a:endParaRPr lang="en-US" sz="1400" dirty="0"/>
                    </a:p>
                  </a:txBody>
                  <a:tcPr/>
                </a:tc>
                <a:tc>
                  <a:txBody>
                    <a:bodyPr/>
                    <a:lstStyle/>
                    <a:p>
                      <a:pPr algn="just" fontAlgn="ctr"/>
                      <a:r>
                        <a:rPr lang="id-ID" sz="1400" b="0" i="0" u="none" strike="noStrike" kern="1200" dirty="0">
                          <a:solidFill>
                            <a:srgbClr val="000000"/>
                          </a:solidFill>
                          <a:effectLst/>
                          <a:latin typeface="+mn-lt"/>
                          <a:ea typeface="+mn-ea"/>
                          <a:cs typeface="+mn-cs"/>
                        </a:rPr>
                        <a:t>Penyelenggaraan festival seni dan budaya </a:t>
                      </a:r>
                    </a:p>
                  </a:txBody>
                  <a:tcPr marL="9525" marR="9525" marT="9525"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305243">
                <a:tc>
                  <a:txBody>
                    <a:bodyPr/>
                    <a:lstStyle/>
                    <a:p>
                      <a:pPr algn="ctr"/>
                      <a:r>
                        <a:rPr lang="id-ID" sz="1400" dirty="0" smtClean="0"/>
                        <a:t>12</a:t>
                      </a:r>
                      <a:endParaRPr lang="en-US" sz="1400" dirty="0"/>
                    </a:p>
                  </a:txBody>
                  <a:tcPr/>
                </a:tc>
                <a:tc>
                  <a:txBody>
                    <a:bodyPr/>
                    <a:lstStyle/>
                    <a:p>
                      <a:pPr algn="just" fontAlgn="ctr"/>
                      <a:r>
                        <a:rPr lang="id-ID" sz="1400" b="0" i="0" u="none" strike="noStrike" kern="1200" dirty="0">
                          <a:solidFill>
                            <a:srgbClr val="000000"/>
                          </a:solidFill>
                          <a:effectLst/>
                          <a:latin typeface="+mn-lt"/>
                          <a:ea typeface="+mn-ea"/>
                          <a:cs typeface="+mn-cs"/>
                        </a:rPr>
                        <a:t>Benda, Situs dan Kawasan Cagar Budaya yang dilestarikan </a:t>
                      </a:r>
                    </a:p>
                  </a:txBody>
                  <a:tcPr marL="9525" marR="9525" marT="9525"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305243">
                <a:tc>
                  <a:txBody>
                    <a:bodyPr/>
                    <a:lstStyle/>
                    <a:p>
                      <a:pPr algn="ctr"/>
                      <a:r>
                        <a:rPr lang="id-ID" sz="1400" dirty="0" smtClean="0"/>
                        <a:t>13</a:t>
                      </a:r>
                      <a:endParaRPr lang="en-US" sz="1400" dirty="0"/>
                    </a:p>
                  </a:txBody>
                  <a:tcPr/>
                </a:tc>
                <a:tc>
                  <a:txBody>
                    <a:bodyPr/>
                    <a:lstStyle/>
                    <a:p>
                      <a:pPr algn="just" fontAlgn="ctr"/>
                      <a:r>
                        <a:rPr lang="id-ID" sz="1400" b="0" i="0" u="none" strike="noStrike" kern="1200" dirty="0">
                          <a:solidFill>
                            <a:srgbClr val="000000"/>
                          </a:solidFill>
                          <a:effectLst/>
                          <a:latin typeface="+mn-lt"/>
                          <a:ea typeface="+mn-ea"/>
                          <a:cs typeface="+mn-cs"/>
                        </a:rPr>
                        <a:t>Jumlah karya budaya yang direvitalisasi dan inventarisasi </a:t>
                      </a:r>
                    </a:p>
                  </a:txBody>
                  <a:tcPr marL="9525" marR="9525" marT="9525"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305243">
                <a:tc>
                  <a:txBody>
                    <a:bodyPr/>
                    <a:lstStyle/>
                    <a:p>
                      <a:pPr algn="ctr"/>
                      <a:r>
                        <a:rPr lang="id-ID" sz="1400" dirty="0" smtClean="0"/>
                        <a:t>14</a:t>
                      </a:r>
                      <a:endParaRPr lang="en-US" sz="1400" dirty="0"/>
                    </a:p>
                  </a:txBody>
                  <a:tcPr/>
                </a:tc>
                <a:tc>
                  <a:txBody>
                    <a:bodyPr/>
                    <a:lstStyle/>
                    <a:p>
                      <a:pPr algn="just" fontAlgn="ctr"/>
                      <a:r>
                        <a:rPr lang="sv-SE" sz="1400" b="0" i="0" u="none" strike="noStrike" kern="1200" dirty="0">
                          <a:solidFill>
                            <a:srgbClr val="000000"/>
                          </a:solidFill>
                          <a:effectLst/>
                          <a:latin typeface="+mn-lt"/>
                          <a:ea typeface="+mn-ea"/>
                          <a:cs typeface="+mn-cs"/>
                        </a:rPr>
                        <a:t>Jumlah cagar budaya yang dikelola secara terpadu </a:t>
                      </a:r>
                    </a:p>
                  </a:txBody>
                  <a:tcPr marL="9525" marR="9525" marT="9525" marB="0" anchor="ctr"/>
                </a:tc>
                <a:tc>
                  <a:txBody>
                    <a:bodyPr/>
                    <a:lstStyle/>
                    <a:p>
                      <a:endParaRPr lang="en-US" sz="1400"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5752369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6130" y="157532"/>
            <a:ext cx="6410086" cy="46315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b="1" dirty="0"/>
              <a:t>DINAS KE</a:t>
            </a:r>
            <a:r>
              <a:rPr lang="en-GB" sz="2400" b="1" dirty="0"/>
              <a:t>ARSIP</a:t>
            </a:r>
            <a:r>
              <a:rPr lang="id-ID" sz="2400" b="1" dirty="0"/>
              <a:t>AN</a:t>
            </a:r>
            <a:r>
              <a:rPr lang="en-GB" sz="2400" b="1" dirty="0"/>
              <a:t> DAN </a:t>
            </a:r>
            <a:r>
              <a:rPr lang="en-GB" sz="2400" b="1" dirty="0" smtClean="0"/>
              <a:t>PERPUSTAKAAN</a:t>
            </a:r>
            <a:r>
              <a:rPr lang="id-ID" sz="2400" b="1" dirty="0" smtClean="0"/>
              <a:t> DAERAH</a:t>
            </a:r>
            <a:endParaRPr lang="en-US" sz="2400" b="1" dirty="0"/>
          </a:p>
        </p:txBody>
      </p:sp>
      <p:graphicFrame>
        <p:nvGraphicFramePr>
          <p:cNvPr id="5" name="Table 4">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1367823885"/>
              </p:ext>
            </p:extLst>
          </p:nvPr>
        </p:nvGraphicFramePr>
        <p:xfrm>
          <a:off x="106130" y="692696"/>
          <a:ext cx="8928993" cy="3331712"/>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3">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a:latin typeface="+mn-lt"/>
                        </a:rPr>
                        <a:t>1</a:t>
                      </a:r>
                    </a:p>
                  </a:txBody>
                  <a:tcPr/>
                </a:tc>
                <a:tc>
                  <a:txBody>
                    <a:bodyPr/>
                    <a:lstStyle/>
                    <a:p>
                      <a:pPr algn="just" fontAlgn="ctr"/>
                      <a:r>
                        <a:rPr lang="id-ID" sz="1400" b="0" i="0" u="none" strike="noStrike" dirty="0">
                          <a:solidFill>
                            <a:srgbClr val="000000"/>
                          </a:solidFill>
                          <a:effectLst/>
                          <a:latin typeface="+mn-lt"/>
                        </a:rPr>
                        <a:t>Jumlah pengunjung perpustakaan per tahun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pPr algn="ctr"/>
                      <a:r>
                        <a:rPr lang="en-US" sz="1400" dirty="0">
                          <a:latin typeface="+mn-lt"/>
                        </a:rPr>
                        <a:t>2</a:t>
                      </a:r>
                    </a:p>
                  </a:txBody>
                  <a:tcPr/>
                </a:tc>
                <a:tc>
                  <a:txBody>
                    <a:bodyPr/>
                    <a:lstStyle/>
                    <a:p>
                      <a:pPr algn="just" fontAlgn="ctr"/>
                      <a:r>
                        <a:rPr lang="id-ID" sz="1400" b="0" i="0" u="none" strike="noStrike">
                          <a:solidFill>
                            <a:srgbClr val="000000"/>
                          </a:solidFill>
                          <a:effectLst/>
                          <a:latin typeface="+mn-lt"/>
                        </a:rPr>
                        <a:t>Koleksi buku yang tersedia  di perpustakaan daerah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89890401"/>
                  </a:ext>
                </a:extLst>
              </a:tr>
              <a:tr h="305243">
                <a:tc>
                  <a:txBody>
                    <a:bodyPr/>
                    <a:lstStyle/>
                    <a:p>
                      <a:pPr algn="ctr"/>
                      <a:r>
                        <a:rPr lang="en-US" sz="1400" dirty="0">
                          <a:latin typeface="+mn-lt"/>
                        </a:rPr>
                        <a:t>3</a:t>
                      </a:r>
                    </a:p>
                  </a:txBody>
                  <a:tcPr/>
                </a:tc>
                <a:tc>
                  <a:txBody>
                    <a:bodyPr/>
                    <a:lstStyle/>
                    <a:p>
                      <a:pPr algn="just" fontAlgn="ctr"/>
                      <a:r>
                        <a:rPr lang="id-ID" sz="1400" b="0" i="0" u="none" strike="noStrike">
                          <a:solidFill>
                            <a:srgbClr val="000000"/>
                          </a:solidFill>
                          <a:effectLst/>
                          <a:latin typeface="+mn-lt"/>
                        </a:rPr>
                        <a:t>Rasio perpustakaan persatuan penduduk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46616145"/>
                  </a:ext>
                </a:extLst>
              </a:tr>
              <a:tr h="305243">
                <a:tc>
                  <a:txBody>
                    <a:bodyPr/>
                    <a:lstStyle/>
                    <a:p>
                      <a:pPr algn="ctr"/>
                      <a:r>
                        <a:rPr lang="en-US" sz="1400" dirty="0">
                          <a:latin typeface="+mn-lt"/>
                        </a:rPr>
                        <a:t>4</a:t>
                      </a:r>
                    </a:p>
                  </a:txBody>
                  <a:tcPr/>
                </a:tc>
                <a:tc>
                  <a:txBody>
                    <a:bodyPr/>
                    <a:lstStyle/>
                    <a:p>
                      <a:pPr algn="l" fontAlgn="ctr"/>
                      <a:r>
                        <a:rPr lang="id-ID" sz="1400" b="0" i="0" u="none" strike="noStrike">
                          <a:solidFill>
                            <a:srgbClr val="000000"/>
                          </a:solidFill>
                          <a:effectLst/>
                          <a:latin typeface="+mn-lt"/>
                        </a:rPr>
                        <a:t>Jumlah  rata-rata pengunjung pepustakaan/tahun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062148784"/>
                  </a:ext>
                </a:extLst>
              </a:tr>
              <a:tr h="305243">
                <a:tc>
                  <a:txBody>
                    <a:bodyPr/>
                    <a:lstStyle/>
                    <a:p>
                      <a:pPr algn="ctr"/>
                      <a:r>
                        <a:rPr lang="en-US" sz="1400" dirty="0">
                          <a:latin typeface="+mn-lt"/>
                        </a:rPr>
                        <a:t>5</a:t>
                      </a:r>
                    </a:p>
                  </a:txBody>
                  <a:tcPr/>
                </a:tc>
                <a:tc>
                  <a:txBody>
                    <a:bodyPr/>
                    <a:lstStyle/>
                    <a:p>
                      <a:pPr algn="just" fontAlgn="ctr"/>
                      <a:r>
                        <a:rPr lang="fi-FI" sz="1400" b="0" i="0" u="none" strike="noStrike">
                          <a:solidFill>
                            <a:srgbClr val="000000"/>
                          </a:solidFill>
                          <a:effectLst/>
                          <a:latin typeface="+mn-lt"/>
                        </a:rPr>
                        <a:t>Jumlah koleksi judul buku perpustakaan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4"/>
                  </a:ext>
                </a:extLst>
              </a:tr>
              <a:tr h="305243">
                <a:tc>
                  <a:txBody>
                    <a:bodyPr/>
                    <a:lstStyle/>
                    <a:p>
                      <a:pPr algn="ctr"/>
                      <a:r>
                        <a:rPr lang="en-US" sz="1400" dirty="0">
                          <a:latin typeface="+mn-lt"/>
                        </a:rPr>
                        <a:t>6</a:t>
                      </a:r>
                    </a:p>
                  </a:txBody>
                  <a:tcPr/>
                </a:tc>
                <a:tc>
                  <a:txBody>
                    <a:bodyPr/>
                    <a:lstStyle/>
                    <a:p>
                      <a:pPr algn="just" fontAlgn="ctr"/>
                      <a:r>
                        <a:rPr lang="id-ID" sz="1400" b="0" i="0" u="none" strike="noStrike">
                          <a:solidFill>
                            <a:srgbClr val="000000"/>
                          </a:solidFill>
                          <a:effectLst/>
                          <a:latin typeface="+mn-lt"/>
                        </a:rPr>
                        <a:t>Jumlah pustakawan, tenaga teknis, dan penilai yang memiliki sertifikat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612752225"/>
                  </a:ext>
                </a:extLst>
              </a:tr>
              <a:tr h="305243">
                <a:tc>
                  <a:txBody>
                    <a:bodyPr/>
                    <a:lstStyle/>
                    <a:p>
                      <a:pPr algn="ctr"/>
                      <a:r>
                        <a:rPr lang="en-US" sz="1400" dirty="0">
                          <a:latin typeface="+mn-lt"/>
                        </a:rPr>
                        <a:t>7</a:t>
                      </a:r>
                    </a:p>
                  </a:txBody>
                  <a:tcPr/>
                </a:tc>
                <a:tc>
                  <a:txBody>
                    <a:bodyPr/>
                    <a:lstStyle/>
                    <a:p>
                      <a:pPr algn="just" fontAlgn="ctr"/>
                      <a:r>
                        <a:rPr lang="nn-NO" sz="1400" b="0" i="0" u="none" strike="noStrike">
                          <a:solidFill>
                            <a:srgbClr val="000000"/>
                          </a:solidFill>
                          <a:effectLst/>
                          <a:latin typeface="+mn-lt"/>
                        </a:rPr>
                        <a:t>Persentase Perangkat Daerah yang mengelola arsip secara baku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801966775"/>
                  </a:ext>
                </a:extLst>
              </a:tr>
              <a:tr h="305243">
                <a:tc>
                  <a:txBody>
                    <a:bodyPr/>
                    <a:lstStyle/>
                    <a:p>
                      <a:pPr algn="ctr"/>
                      <a:r>
                        <a:rPr lang="en-US" sz="1400" dirty="0">
                          <a:latin typeface="+mn-lt"/>
                        </a:rPr>
                        <a:t>8</a:t>
                      </a:r>
                    </a:p>
                  </a:txBody>
                  <a:tcPr/>
                </a:tc>
                <a:tc>
                  <a:txBody>
                    <a:bodyPr/>
                    <a:lstStyle/>
                    <a:p>
                      <a:pPr algn="l" fontAlgn="ctr"/>
                      <a:r>
                        <a:rPr lang="id-ID" sz="1400" b="0" i="0" u="none" strike="noStrike" dirty="0">
                          <a:solidFill>
                            <a:srgbClr val="000000"/>
                          </a:solidFill>
                          <a:effectLst/>
                          <a:latin typeface="+mn-lt"/>
                        </a:rPr>
                        <a:t>Peningkatan  SDM  pengelola kearsipan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4173475303"/>
                  </a:ext>
                </a:extLst>
              </a:tr>
            </a:tbl>
          </a:graphicData>
        </a:graphic>
      </p:graphicFrame>
    </p:spTree>
    <p:extLst>
      <p:ext uri="{BB962C8B-B14F-4D97-AF65-F5344CB8AC3E}">
        <p14:creationId xmlns:p14="http://schemas.microsoft.com/office/powerpoint/2010/main" val="37921439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2">
            <a:extLst>
              <a:ext uri="{FF2B5EF4-FFF2-40B4-BE49-F238E27FC236}">
                <a16:creationId xmlns="" xmlns:a16="http://schemas.microsoft.com/office/drawing/2014/main" id="{8C741CCD-235E-4C35-86B2-E5D13B2B77BF}"/>
              </a:ext>
            </a:extLst>
          </p:cNvPr>
          <p:cNvSpPr/>
          <p:nvPr/>
        </p:nvSpPr>
        <p:spPr>
          <a:xfrm>
            <a:off x="106130" y="229540"/>
            <a:ext cx="8498318" cy="46315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id-ID" sz="2400" b="1" dirty="0"/>
              <a:t>BADAN</a:t>
            </a:r>
            <a:r>
              <a:rPr lang="en-GB" sz="2400" b="1" dirty="0"/>
              <a:t> PENGELOLA</a:t>
            </a:r>
            <a:r>
              <a:rPr lang="id-ID" sz="2400" b="1" dirty="0"/>
              <a:t> PENDAPATAN </a:t>
            </a:r>
            <a:r>
              <a:rPr lang="id-ID" sz="2400" b="1" dirty="0" smtClean="0"/>
              <a:t>KEUANGAN DAN ASET </a:t>
            </a:r>
            <a:r>
              <a:rPr lang="en-GB" sz="2400" b="1" dirty="0" smtClean="0"/>
              <a:t>DAERAH</a:t>
            </a:r>
            <a:endParaRPr lang="en-US" sz="2400" b="1" dirty="0"/>
          </a:p>
        </p:txBody>
      </p:sp>
      <p:graphicFrame>
        <p:nvGraphicFramePr>
          <p:cNvPr id="7" name="Table 6">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4238988511"/>
              </p:ext>
            </p:extLst>
          </p:nvPr>
        </p:nvGraphicFramePr>
        <p:xfrm>
          <a:off x="106130" y="724315"/>
          <a:ext cx="8928993" cy="4290680"/>
        </p:xfrm>
        <a:graphic>
          <a:graphicData uri="http://schemas.openxmlformats.org/drawingml/2006/table">
            <a:tbl>
              <a:tblPr firstRow="1" bandRow="1">
                <a:tableStyleId>{5C22544A-7EE6-4342-B048-85BDC9FD1C3A}</a:tableStyleId>
              </a:tblPr>
              <a:tblGrid>
                <a:gridCol w="505430">
                  <a:extLst>
                    <a:ext uri="{9D8B030D-6E8A-4147-A177-3AD203B41FA5}">
                      <a16:colId xmlns="" xmlns:a16="http://schemas.microsoft.com/office/drawing/2014/main" val="20000"/>
                    </a:ext>
                  </a:extLst>
                </a:gridCol>
                <a:gridCol w="3542785">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id-ID" sz="1400" dirty="0" smtClean="0">
                          <a:latin typeface="+mn-lt"/>
                        </a:rPr>
                        <a:t>1</a:t>
                      </a:r>
                      <a:endParaRPr lang="en-US" sz="1400" dirty="0">
                        <a:latin typeface="+mn-lt"/>
                      </a:endParaRPr>
                    </a:p>
                  </a:txBody>
                  <a:tcPr/>
                </a:tc>
                <a:tc>
                  <a:txBody>
                    <a:bodyPr/>
                    <a:lstStyle/>
                    <a:p>
                      <a:pPr marL="0" indent="0">
                        <a:spcBef>
                          <a:spcPts val="480"/>
                        </a:spcBef>
                        <a:spcAft>
                          <a:spcPts val="480"/>
                        </a:spcAft>
                        <a:buFont typeface="Arial" pitchFamily="34" charset="0"/>
                        <a:buNone/>
                      </a:pPr>
                      <a:r>
                        <a:rPr lang="en-US" sz="1400" dirty="0" err="1" smtClean="0">
                          <a:solidFill>
                            <a:srgbClr val="000000"/>
                          </a:solidFill>
                          <a:effectLst/>
                          <a:latin typeface="+mn-lt"/>
                          <a:ea typeface="Malgun Gothic"/>
                          <a:cs typeface="Bookman Old Style"/>
                        </a:rPr>
                        <a:t>Peningkatan</a:t>
                      </a:r>
                      <a:r>
                        <a:rPr lang="en-US" sz="1400" dirty="0" smtClean="0">
                          <a:solidFill>
                            <a:srgbClr val="000000"/>
                          </a:solidFill>
                          <a:effectLst/>
                          <a:latin typeface="+mn-lt"/>
                          <a:ea typeface="Malgun Gothic"/>
                          <a:cs typeface="Bookman Old Style"/>
                        </a:rPr>
                        <a:t> PAD</a:t>
                      </a:r>
                      <a:endParaRPr lang="en-US" sz="1400" dirty="0">
                        <a:solidFill>
                          <a:srgbClr val="000000"/>
                        </a:solidFill>
                        <a:effectLst/>
                        <a:latin typeface="+mn-lt"/>
                        <a:ea typeface="Malgun Gothic"/>
                        <a:cs typeface="Bookman Old Style"/>
                      </a:endParaRPr>
                    </a:p>
                  </a:txBody>
                  <a:tcPr marL="63896" marR="63896" marT="0"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305243">
                <a:tc>
                  <a:txBody>
                    <a:bodyPr/>
                    <a:lstStyle/>
                    <a:p>
                      <a:pPr algn="ctr"/>
                      <a:r>
                        <a:rPr lang="id-ID" sz="1400" dirty="0" smtClean="0">
                          <a:latin typeface="+mn-lt"/>
                        </a:rPr>
                        <a:t>2</a:t>
                      </a:r>
                      <a:endParaRPr lang="en-US" sz="1400" dirty="0">
                        <a:latin typeface="+mn-lt"/>
                      </a:endParaRPr>
                    </a:p>
                  </a:txBody>
                  <a:tcPr/>
                </a:tc>
                <a:tc>
                  <a:txBody>
                    <a:bodyPr/>
                    <a:lstStyle/>
                    <a:p>
                      <a:pPr marL="0" indent="0" algn="l" rtl="0" fontAlgn="ctr"/>
                      <a:r>
                        <a:rPr lang="id-ID" sz="1400" b="0" i="0" u="none" strike="noStrike" dirty="0">
                          <a:solidFill>
                            <a:srgbClr val="000000"/>
                          </a:solidFill>
                          <a:effectLst/>
                          <a:latin typeface="+mn-lt"/>
                        </a:rPr>
                        <a:t>Persentase  PAD </a:t>
                      </a:r>
                      <a:r>
                        <a:rPr lang="id-ID" sz="1400" b="0" i="0" u="none" strike="noStrike" dirty="0" err="1">
                          <a:solidFill>
                            <a:srgbClr val="000000"/>
                          </a:solidFill>
                          <a:effectLst/>
                          <a:latin typeface="+mn-lt"/>
                        </a:rPr>
                        <a:t>thd</a:t>
                      </a:r>
                      <a:r>
                        <a:rPr lang="id-ID" sz="1400" b="0" i="0" u="none" strike="noStrike" dirty="0">
                          <a:solidFill>
                            <a:srgbClr val="000000"/>
                          </a:solidFill>
                          <a:effectLst/>
                          <a:latin typeface="+mn-lt"/>
                        </a:rPr>
                        <a:t> pendapatan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305243">
                <a:tc>
                  <a:txBody>
                    <a:bodyPr/>
                    <a:lstStyle/>
                    <a:p>
                      <a:pPr algn="ctr"/>
                      <a:r>
                        <a:rPr lang="id-ID" sz="1400" dirty="0" smtClean="0">
                          <a:latin typeface="+mn-lt"/>
                        </a:rPr>
                        <a:t>3</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Opini  BPK  terhadap laporan keuangan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pPr algn="ctr"/>
                      <a:r>
                        <a:rPr lang="id-ID" sz="1400" dirty="0" smtClean="0">
                          <a:latin typeface="+mn-lt"/>
                        </a:rPr>
                        <a:t>4</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SILPA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598998472"/>
                  </a:ext>
                </a:extLst>
              </a:tr>
              <a:tr h="305243">
                <a:tc>
                  <a:txBody>
                    <a:bodyPr/>
                    <a:lstStyle/>
                    <a:p>
                      <a:pPr algn="ctr"/>
                      <a:r>
                        <a:rPr lang="id-ID" sz="1400" dirty="0" smtClean="0">
                          <a:latin typeface="+mn-lt"/>
                        </a:rPr>
                        <a:t>5</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SILPA terhadap APBD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742570560"/>
                  </a:ext>
                </a:extLst>
              </a:tr>
              <a:tr h="305243">
                <a:tc>
                  <a:txBody>
                    <a:bodyPr/>
                    <a:lstStyle/>
                    <a:p>
                      <a:pPr algn="ctr"/>
                      <a:r>
                        <a:rPr lang="id-ID" sz="1400" dirty="0" smtClean="0">
                          <a:latin typeface="+mn-lt"/>
                        </a:rPr>
                        <a:t>6</a:t>
                      </a:r>
                      <a:endParaRPr lang="en-US" sz="1400" dirty="0">
                        <a:latin typeface="+mn-lt"/>
                      </a:endParaRPr>
                    </a:p>
                  </a:txBody>
                  <a:tcPr/>
                </a:tc>
                <a:tc>
                  <a:txBody>
                    <a:bodyPr/>
                    <a:lstStyle/>
                    <a:p>
                      <a:pPr algn="just" fontAlgn="ctr"/>
                      <a:r>
                        <a:rPr lang="nn-NO" sz="1400" b="0" i="0" u="none" strike="noStrike" dirty="0">
                          <a:solidFill>
                            <a:srgbClr val="000000"/>
                          </a:solidFill>
                          <a:effectLst/>
                          <a:latin typeface="+mn-lt"/>
                        </a:rPr>
                        <a:t>Persentase program/kegiatan yang tidak terlaksana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2690366584"/>
                  </a:ext>
                </a:extLst>
              </a:tr>
              <a:tr h="305243">
                <a:tc>
                  <a:txBody>
                    <a:bodyPr/>
                    <a:lstStyle/>
                    <a:p>
                      <a:pPr algn="ctr"/>
                      <a:r>
                        <a:rPr lang="id-ID" sz="1400" dirty="0" smtClean="0">
                          <a:latin typeface="+mn-lt"/>
                        </a:rPr>
                        <a:t>7</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belanja pendidikan (20%)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888479555"/>
                  </a:ext>
                </a:extLst>
              </a:tr>
              <a:tr h="305243">
                <a:tc>
                  <a:txBody>
                    <a:bodyPr/>
                    <a:lstStyle/>
                    <a:p>
                      <a:pPr algn="ctr"/>
                      <a:r>
                        <a:rPr lang="id-ID" sz="1400" dirty="0" smtClean="0">
                          <a:latin typeface="+mn-lt"/>
                        </a:rPr>
                        <a:t>8</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Persentase  belanja kesehatan (10%)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923239178"/>
                  </a:ext>
                </a:extLst>
              </a:tr>
              <a:tr h="305243">
                <a:tc>
                  <a:txBody>
                    <a:bodyPr/>
                    <a:lstStyle/>
                    <a:p>
                      <a:pPr algn="ctr"/>
                      <a:r>
                        <a:rPr lang="id-ID" sz="1400" dirty="0" smtClean="0">
                          <a:latin typeface="+mn-lt"/>
                        </a:rPr>
                        <a:t>9</a:t>
                      </a:r>
                      <a:endParaRPr lang="en-US" sz="1400" dirty="0">
                        <a:latin typeface="+mn-lt"/>
                      </a:endParaRPr>
                    </a:p>
                  </a:txBody>
                  <a:tcPr/>
                </a:tc>
                <a:tc>
                  <a:txBody>
                    <a:bodyPr/>
                    <a:lstStyle/>
                    <a:p>
                      <a:pPr algn="just" fontAlgn="ctr"/>
                      <a:r>
                        <a:rPr lang="id-ID" sz="1400" b="0" i="0" u="none" strike="noStrike">
                          <a:solidFill>
                            <a:srgbClr val="000000"/>
                          </a:solidFill>
                          <a:effectLst/>
                          <a:latin typeface="+mn-lt"/>
                        </a:rPr>
                        <a:t>Perbandingan antara belanja langsung dengan belanja tidak langsung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387487030"/>
                  </a:ext>
                </a:extLst>
              </a:tr>
              <a:tr h="305243">
                <a:tc>
                  <a:txBody>
                    <a:bodyPr/>
                    <a:lstStyle/>
                    <a:p>
                      <a:pPr algn="ctr"/>
                      <a:r>
                        <a:rPr lang="id-ID" sz="1400" dirty="0" smtClean="0">
                          <a:latin typeface="+mn-lt"/>
                        </a:rPr>
                        <a:t>10</a:t>
                      </a:r>
                      <a:endParaRPr lang="en-US" sz="1400" dirty="0">
                        <a:latin typeface="+mn-lt"/>
                      </a:endParaRPr>
                    </a:p>
                  </a:txBody>
                  <a:tcPr/>
                </a:tc>
                <a:tc>
                  <a:txBody>
                    <a:bodyPr/>
                    <a:lstStyle/>
                    <a:p>
                      <a:pPr algn="l" fontAlgn="ctr"/>
                      <a:r>
                        <a:rPr lang="id-ID" sz="1400" b="0" i="0" u="none" strike="noStrike">
                          <a:solidFill>
                            <a:srgbClr val="000000"/>
                          </a:solidFill>
                          <a:effectLst/>
                          <a:latin typeface="+mn-lt"/>
                        </a:rPr>
                        <a:t>Bagi  hasil kabupaten/kota  dan desa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2"/>
                  </a:ext>
                </a:extLst>
              </a:tr>
              <a:tr h="305243">
                <a:tc>
                  <a:txBody>
                    <a:bodyPr/>
                    <a:lstStyle/>
                    <a:p>
                      <a:pPr algn="ctr"/>
                      <a:r>
                        <a:rPr lang="id-ID" sz="1400" dirty="0" smtClean="0">
                          <a:latin typeface="+mn-lt"/>
                        </a:rPr>
                        <a:t>11</a:t>
                      </a:r>
                      <a:endParaRPr lang="en-US" sz="1400" dirty="0">
                        <a:latin typeface="+mn-lt"/>
                      </a:endParaRPr>
                    </a:p>
                  </a:txBody>
                  <a:tcPr/>
                </a:tc>
                <a:tc>
                  <a:txBody>
                    <a:bodyPr/>
                    <a:lstStyle/>
                    <a:p>
                      <a:pPr algn="l" fontAlgn="ctr"/>
                      <a:r>
                        <a:rPr lang="id-ID" sz="1400" b="0" i="0" u="none" strike="noStrike" dirty="0">
                          <a:solidFill>
                            <a:srgbClr val="000000"/>
                          </a:solidFill>
                          <a:effectLst/>
                          <a:latin typeface="+mn-lt"/>
                        </a:rPr>
                        <a:t>Penetapan APBD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3"/>
                  </a:ext>
                </a:extLst>
              </a:tr>
              <a:tr h="305243">
                <a:tc>
                  <a:txBody>
                    <a:bodyPr/>
                    <a:lstStyle/>
                    <a:p>
                      <a:pPr algn="ctr"/>
                      <a:r>
                        <a:rPr lang="id-ID" sz="1400" dirty="0" smtClean="0">
                          <a:latin typeface="+mn-lt"/>
                        </a:rPr>
                        <a:t>12</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Opini BPK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704318717"/>
                  </a:ext>
                </a:extLst>
              </a:tr>
            </a:tbl>
          </a:graphicData>
        </a:graphic>
      </p:graphicFrame>
    </p:spTree>
    <p:extLst>
      <p:ext uri="{BB962C8B-B14F-4D97-AF65-F5344CB8AC3E}">
        <p14:creationId xmlns:p14="http://schemas.microsoft.com/office/powerpoint/2010/main" val="30917410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2">
            <a:extLst>
              <a:ext uri="{FF2B5EF4-FFF2-40B4-BE49-F238E27FC236}">
                <a16:creationId xmlns="" xmlns:a16="http://schemas.microsoft.com/office/drawing/2014/main" id="{8C741CCD-235E-4C35-86B2-E5D13B2B77BF}"/>
              </a:ext>
            </a:extLst>
          </p:cNvPr>
          <p:cNvSpPr/>
          <p:nvPr/>
        </p:nvSpPr>
        <p:spPr>
          <a:xfrm>
            <a:off x="113115" y="174126"/>
            <a:ext cx="4320480" cy="463156"/>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GB" sz="2400" b="1" dirty="0"/>
              <a:t>BADAN KEPEGAWAIAN DAERAH</a:t>
            </a:r>
            <a:endParaRPr lang="en-US" sz="2400" b="1" dirty="0"/>
          </a:p>
        </p:txBody>
      </p:sp>
      <p:graphicFrame>
        <p:nvGraphicFramePr>
          <p:cNvPr id="7" name="Table 6">
            <a:extLst>
              <a:ext uri="{FF2B5EF4-FFF2-40B4-BE49-F238E27FC236}">
                <a16:creationId xmlns="" xmlns:a16="http://schemas.microsoft.com/office/drawing/2014/main" id="{00F01753-EA83-4E76-BFCF-42718D1E1E81}"/>
              </a:ext>
            </a:extLst>
          </p:cNvPr>
          <p:cNvGraphicFramePr>
            <a:graphicFrameLocks noGrp="1"/>
          </p:cNvGraphicFramePr>
          <p:nvPr>
            <p:extLst>
              <p:ext uri="{D42A27DB-BD31-4B8C-83A1-F6EECF244321}">
                <p14:modId xmlns:p14="http://schemas.microsoft.com/office/powerpoint/2010/main" val="616367156"/>
              </p:ext>
            </p:extLst>
          </p:nvPr>
        </p:nvGraphicFramePr>
        <p:xfrm>
          <a:off x="113115" y="709290"/>
          <a:ext cx="8928993" cy="2983230"/>
        </p:xfrm>
        <a:graphic>
          <a:graphicData uri="http://schemas.openxmlformats.org/drawingml/2006/table">
            <a:tbl>
              <a:tblPr firstRow="1" bandRow="1">
                <a:tableStyleId>{5C22544A-7EE6-4342-B048-85BDC9FD1C3A}</a:tableStyleId>
              </a:tblPr>
              <a:tblGrid>
                <a:gridCol w="505430">
                  <a:extLst>
                    <a:ext uri="{9D8B030D-6E8A-4147-A177-3AD203B41FA5}">
                      <a16:colId xmlns="" xmlns:a16="http://schemas.microsoft.com/office/drawing/2014/main" val="20000"/>
                    </a:ext>
                  </a:extLst>
                </a:gridCol>
                <a:gridCol w="3542785">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2992">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5243">
                <a:tc>
                  <a:txBody>
                    <a:bodyPr/>
                    <a:lstStyle/>
                    <a:p>
                      <a:pPr algn="ctr"/>
                      <a:r>
                        <a:rPr lang="en-US" sz="1400" dirty="0" smtClean="0">
                          <a:latin typeface="+mn-lt"/>
                        </a:rPr>
                        <a:t>1</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Jumlah jabatan pimpinan tinggi pada instansi pemerintah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041545082"/>
                  </a:ext>
                </a:extLst>
              </a:tr>
              <a:tr h="305243">
                <a:tc>
                  <a:txBody>
                    <a:bodyPr/>
                    <a:lstStyle/>
                    <a:p>
                      <a:pPr algn="ctr"/>
                      <a:r>
                        <a:rPr lang="id-ID" sz="1400" dirty="0" smtClean="0">
                          <a:latin typeface="+mn-lt"/>
                        </a:rPr>
                        <a:t>2</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Jumlah jabatan administrasi pada instansi pemerintah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956627177"/>
                  </a:ext>
                </a:extLst>
              </a:tr>
              <a:tr h="305243">
                <a:tc>
                  <a:txBody>
                    <a:bodyPr/>
                    <a:lstStyle/>
                    <a:p>
                      <a:pPr algn="ctr"/>
                      <a:r>
                        <a:rPr lang="id-ID" sz="1400" dirty="0" smtClean="0">
                          <a:latin typeface="+mn-lt"/>
                        </a:rPr>
                        <a:t>3</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Jumlah pemangku jabatan fungsional tertentu pada instansi pemerintah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386310802"/>
                  </a:ext>
                </a:extLst>
              </a:tr>
              <a:tr h="305243">
                <a:tc>
                  <a:txBody>
                    <a:bodyPr/>
                    <a:lstStyle/>
                    <a:p>
                      <a:pPr algn="ctr"/>
                      <a:r>
                        <a:rPr lang="id-ID" sz="1400" dirty="0" smtClean="0">
                          <a:latin typeface="+mn-lt"/>
                        </a:rPr>
                        <a:t>4</a:t>
                      </a:r>
                      <a:endParaRPr lang="en-US" sz="1400" dirty="0">
                        <a:latin typeface="+mn-lt"/>
                      </a:endParaRPr>
                    </a:p>
                  </a:txBody>
                  <a:tcPr/>
                </a:tc>
                <a:tc>
                  <a:txBody>
                    <a:bodyPr/>
                    <a:lstStyle/>
                    <a:p>
                      <a:pPr algn="l" fontAlgn="ctr"/>
                      <a:r>
                        <a:rPr lang="fi-FI" sz="1400" b="0" i="0" u="none" strike="noStrike" dirty="0">
                          <a:solidFill>
                            <a:srgbClr val="000000"/>
                          </a:solidFill>
                          <a:effectLst/>
                          <a:latin typeface="+mn-lt"/>
                        </a:rPr>
                        <a:t>Rata-rata lama pegawai mendapatkan pendidikan  dan pelatihan</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305243">
                <a:tc>
                  <a:txBody>
                    <a:bodyPr/>
                    <a:lstStyle/>
                    <a:p>
                      <a:pPr algn="ctr"/>
                      <a:r>
                        <a:rPr lang="id-ID" sz="1400" dirty="0" smtClean="0">
                          <a:latin typeface="+mn-lt"/>
                        </a:rPr>
                        <a:t>5</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Persentase ASN yang mengikuti pendidikan dan pelatihan formal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r h="305243">
                <a:tc>
                  <a:txBody>
                    <a:bodyPr/>
                    <a:lstStyle/>
                    <a:p>
                      <a:pPr algn="ctr"/>
                      <a:r>
                        <a:rPr lang="id-ID" sz="1400" dirty="0" smtClean="0">
                          <a:latin typeface="+mn-lt"/>
                        </a:rPr>
                        <a:t>6</a:t>
                      </a:r>
                      <a:endParaRPr lang="en-US" sz="1400" dirty="0">
                        <a:latin typeface="+mn-lt"/>
                      </a:endParaRPr>
                    </a:p>
                  </a:txBody>
                  <a:tcPr/>
                </a:tc>
                <a:tc>
                  <a:txBody>
                    <a:bodyPr/>
                    <a:lstStyle/>
                    <a:p>
                      <a:pPr algn="just" fontAlgn="ctr"/>
                      <a:r>
                        <a:rPr lang="id-ID" sz="1400" b="0" i="0" u="none" strike="noStrike" dirty="0">
                          <a:solidFill>
                            <a:srgbClr val="000000"/>
                          </a:solidFill>
                          <a:effectLst/>
                          <a:latin typeface="+mn-lt"/>
                        </a:rPr>
                        <a:t>Persentase Pejabat ASN yang telah mengikuti pendidikan dan pelatihan struktural </a:t>
                      </a:r>
                    </a:p>
                  </a:txBody>
                  <a:tcPr marL="9525" marR="9525" marT="9525" marB="0" anchor="ct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tr>
            </a:tbl>
          </a:graphicData>
        </a:graphic>
      </p:graphicFrame>
    </p:spTree>
    <p:extLst>
      <p:ext uri="{BB962C8B-B14F-4D97-AF65-F5344CB8AC3E}">
        <p14:creationId xmlns:p14="http://schemas.microsoft.com/office/powerpoint/2010/main" val="23939660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564904"/>
            <a:ext cx="9144000" cy="1296144"/>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6600" b="1" dirty="0">
                <a:solidFill>
                  <a:schemeClr val="bg1"/>
                </a:solidFill>
              </a:rPr>
              <a:t>TERIMA KASIH</a:t>
            </a:r>
          </a:p>
        </p:txBody>
      </p:sp>
    </p:spTree>
    <p:extLst>
      <p:ext uri="{BB962C8B-B14F-4D97-AF65-F5344CB8AC3E}">
        <p14:creationId xmlns:p14="http://schemas.microsoft.com/office/powerpoint/2010/main" val="10065315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535323" y="976885"/>
            <a:ext cx="5935154" cy="646986"/>
          </a:xfrm>
          <a:prstGeom prst="round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spcAft>
                <a:spcPts val="1200"/>
              </a:spcAft>
            </a:pPr>
            <a:r>
              <a:rPr lang="id-ID" sz="3200" dirty="0"/>
              <a:t>Sistem Statistik Nasional</a:t>
            </a:r>
            <a:endParaRPr lang="en-US" sz="3200" dirty="0"/>
          </a:p>
        </p:txBody>
      </p:sp>
      <p:grpSp>
        <p:nvGrpSpPr>
          <p:cNvPr id="4" name="Group 16"/>
          <p:cNvGrpSpPr>
            <a:grpSpLocks/>
          </p:cNvGrpSpPr>
          <p:nvPr/>
        </p:nvGrpSpPr>
        <p:grpSpPr bwMode="auto">
          <a:xfrm>
            <a:off x="264203" y="1736867"/>
            <a:ext cx="8616561" cy="4871747"/>
            <a:chOff x="611188" y="1944688"/>
            <a:chExt cx="10995025" cy="5387975"/>
          </a:xfrm>
        </p:grpSpPr>
        <p:pic>
          <p:nvPicPr>
            <p:cNvPr id="5" name="Picture 7"/>
            <p:cNvPicPr>
              <a:picLocks noChangeAspect="1"/>
            </p:cNvPicPr>
            <p:nvPr/>
          </p:nvPicPr>
          <p:blipFill>
            <a:blip r:embed="rId2">
              <a:grayscl/>
            </a:blip>
            <a:stretch>
              <a:fillRect/>
            </a:stretch>
          </p:blipFill>
          <p:spPr>
            <a:xfrm>
              <a:off x="611188" y="1944688"/>
              <a:ext cx="10995025" cy="5387975"/>
            </a:xfrm>
            <a:prstGeom prst="rect">
              <a:avLst/>
            </a:prstGeom>
            <a:ln>
              <a:solidFill>
                <a:schemeClr val="bg1">
                  <a:lumMod val="75000"/>
                </a:schemeClr>
              </a:solidFill>
            </a:ln>
          </p:spPr>
        </p:pic>
        <p:grpSp>
          <p:nvGrpSpPr>
            <p:cNvPr id="8" name="Group 15"/>
            <p:cNvGrpSpPr>
              <a:grpSpLocks/>
            </p:cNvGrpSpPr>
            <p:nvPr/>
          </p:nvGrpSpPr>
          <p:grpSpPr bwMode="auto">
            <a:xfrm>
              <a:off x="3432175" y="2592388"/>
              <a:ext cx="2744788" cy="2884487"/>
              <a:chOff x="3432175" y="2592388"/>
              <a:chExt cx="2744788" cy="2884487"/>
            </a:xfrm>
          </p:grpSpPr>
          <p:sp>
            <p:nvSpPr>
              <p:cNvPr id="11" name="Rectangle 10"/>
              <p:cNvSpPr/>
              <p:nvPr/>
            </p:nvSpPr>
            <p:spPr>
              <a:xfrm>
                <a:off x="3432175" y="2592388"/>
                <a:ext cx="957263" cy="769937"/>
              </a:xfrm>
              <a:prstGeom prst="rect">
                <a:avLst/>
              </a:prstGeom>
              <a:solidFill>
                <a:srgbClr val="E48924"/>
              </a:solid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100" b="1" dirty="0" err="1">
                    <a:solidFill>
                      <a:schemeClr val="bg1"/>
                    </a:solidFill>
                  </a:rPr>
                  <a:t>Statistik</a:t>
                </a:r>
                <a:r>
                  <a:rPr lang="en-US" sz="1100" b="1" dirty="0">
                    <a:solidFill>
                      <a:schemeClr val="accent3"/>
                    </a:solidFill>
                  </a:rPr>
                  <a:t> </a:t>
                </a:r>
                <a:r>
                  <a:rPr lang="en-US" sz="1100" b="1" dirty="0" err="1">
                    <a:solidFill>
                      <a:schemeClr val="bg1"/>
                    </a:solidFill>
                  </a:rPr>
                  <a:t>Sektoral</a:t>
                </a:r>
                <a:endParaRPr lang="en-US" sz="1100" b="1" dirty="0">
                  <a:solidFill>
                    <a:schemeClr val="bg1"/>
                  </a:solidFill>
                </a:endParaRPr>
              </a:p>
            </p:txBody>
          </p:sp>
          <p:sp>
            <p:nvSpPr>
              <p:cNvPr id="12" name="Rectangle 11"/>
              <p:cNvSpPr/>
              <p:nvPr/>
            </p:nvSpPr>
            <p:spPr>
              <a:xfrm>
                <a:off x="3470275" y="3627438"/>
                <a:ext cx="955675" cy="755650"/>
              </a:xfrm>
              <a:prstGeom prst="rect">
                <a:avLst/>
              </a:prstGeom>
              <a:solidFill>
                <a:srgbClr val="5BA37C"/>
              </a:solid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err="1">
                    <a:solidFill>
                      <a:schemeClr val="bg1"/>
                    </a:solidFill>
                  </a:rPr>
                  <a:t>Statistik</a:t>
                </a:r>
                <a:r>
                  <a:rPr lang="en-US" sz="1200" b="1" dirty="0">
                    <a:solidFill>
                      <a:schemeClr val="bg1"/>
                    </a:solidFill>
                  </a:rPr>
                  <a:t> </a:t>
                </a:r>
                <a:r>
                  <a:rPr lang="en-US" sz="1200" b="1" dirty="0" err="1">
                    <a:solidFill>
                      <a:schemeClr val="bg1"/>
                    </a:solidFill>
                  </a:rPr>
                  <a:t>Dasar</a:t>
                </a:r>
                <a:endParaRPr lang="en-US" sz="1200" b="1" dirty="0">
                  <a:solidFill>
                    <a:schemeClr val="bg1"/>
                  </a:solidFill>
                </a:endParaRPr>
              </a:p>
            </p:txBody>
          </p:sp>
          <p:sp>
            <p:nvSpPr>
              <p:cNvPr id="13" name="Rectangle 12"/>
              <p:cNvSpPr/>
              <p:nvPr/>
            </p:nvSpPr>
            <p:spPr>
              <a:xfrm>
                <a:off x="5991225" y="3282950"/>
                <a:ext cx="185738" cy="922338"/>
              </a:xfrm>
              <a:prstGeom prst="rect">
                <a:avLst/>
              </a:prstGeom>
              <a:noFill/>
            </p:spPr>
            <p:txBody>
              <a:bodyPr wrap="none">
                <a:spAutoFit/>
              </a:bodyPr>
              <a:lstStyle/>
              <a:p>
                <a:pPr algn="ctr">
                  <a:defRPr/>
                </a:pPr>
                <a:endParaRPr 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charset="0"/>
                  <a:cs typeface="Arial" charset="0"/>
                </a:endParaRPr>
              </a:p>
            </p:txBody>
          </p:sp>
          <p:sp>
            <p:nvSpPr>
              <p:cNvPr id="14" name="Oval 13"/>
              <p:cNvSpPr/>
              <p:nvPr/>
            </p:nvSpPr>
            <p:spPr>
              <a:xfrm>
                <a:off x="4787900" y="3671888"/>
                <a:ext cx="936625" cy="623887"/>
              </a:xfrm>
              <a:prstGeom prst="ellipse">
                <a:avLst/>
              </a:prstGeom>
              <a:solidFill>
                <a:srgbClr val="5BA37C"/>
              </a:solidFill>
              <a:ln w="28575">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en-US" sz="1600" b="1" dirty="0">
                    <a:solidFill>
                      <a:schemeClr val="bg1"/>
                    </a:solidFill>
                  </a:rPr>
                  <a:t>BPS</a:t>
                </a:r>
              </a:p>
            </p:txBody>
          </p:sp>
          <p:sp>
            <p:nvSpPr>
              <p:cNvPr id="15" name="Oval 14"/>
              <p:cNvSpPr/>
              <p:nvPr/>
            </p:nvSpPr>
            <p:spPr>
              <a:xfrm>
                <a:off x="4751388" y="2649538"/>
                <a:ext cx="973137" cy="639762"/>
              </a:xfrm>
              <a:prstGeom prst="ellipse">
                <a:avLst/>
              </a:prstGeom>
              <a:solidFill>
                <a:srgbClr val="E48924"/>
              </a:solid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a:solidFill>
                      <a:schemeClr val="bg1"/>
                    </a:solidFill>
                  </a:rPr>
                  <a:t>K/L</a:t>
                </a:r>
                <a:r>
                  <a:rPr lang="en-US" sz="1200" b="1" dirty="0" smtClean="0">
                    <a:solidFill>
                      <a:schemeClr val="bg1"/>
                    </a:solidFill>
                  </a:rPr>
                  <a:t>/</a:t>
                </a:r>
              </a:p>
              <a:p>
                <a:pPr algn="ctr">
                  <a:defRPr/>
                </a:pPr>
                <a:r>
                  <a:rPr lang="en-US" sz="1200" b="1" dirty="0" smtClean="0">
                    <a:solidFill>
                      <a:schemeClr val="bg1"/>
                    </a:solidFill>
                  </a:rPr>
                  <a:t>I/D</a:t>
                </a:r>
                <a:endParaRPr lang="en-US" sz="1200" b="1" dirty="0">
                  <a:solidFill>
                    <a:schemeClr val="bg1"/>
                  </a:solidFill>
                </a:endParaRPr>
              </a:p>
            </p:txBody>
          </p:sp>
          <p:sp>
            <p:nvSpPr>
              <p:cNvPr id="17" name="Oval 16"/>
              <p:cNvSpPr/>
              <p:nvPr/>
            </p:nvSpPr>
            <p:spPr>
              <a:xfrm>
                <a:off x="4765675" y="4733925"/>
                <a:ext cx="936625" cy="623888"/>
              </a:xfrm>
              <a:prstGeom prst="ellipse">
                <a:avLst/>
              </a:prstGeom>
              <a:solidFill>
                <a:srgbClr val="7388AF"/>
              </a:solidFill>
              <a:ln w="28575">
                <a:solidFill>
                  <a:schemeClr val="bg1">
                    <a:lumMod val="65000"/>
                  </a:schemeClr>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r>
                  <a:rPr lang="id-ID" sz="900" b="1" dirty="0" smtClean="0">
                    <a:solidFill>
                      <a:schemeClr val="bg1"/>
                    </a:solidFill>
                  </a:rPr>
                  <a:t>Mas</a:t>
                </a:r>
                <a:r>
                  <a:rPr lang="en-US" sz="900" b="1" dirty="0" err="1" smtClean="0">
                    <a:solidFill>
                      <a:schemeClr val="bg1"/>
                    </a:solidFill>
                  </a:rPr>
                  <a:t>ya</a:t>
                </a:r>
                <a:endParaRPr lang="en-US" sz="900" b="1" dirty="0" smtClean="0">
                  <a:solidFill>
                    <a:schemeClr val="bg1"/>
                  </a:solidFill>
                </a:endParaRPr>
              </a:p>
              <a:p>
                <a:pPr algn="ctr">
                  <a:defRPr/>
                </a:pPr>
                <a:r>
                  <a:rPr lang="en-US" sz="900" b="1" dirty="0" err="1" smtClean="0">
                    <a:solidFill>
                      <a:schemeClr val="bg1"/>
                    </a:solidFill>
                  </a:rPr>
                  <a:t>rakat</a:t>
                </a:r>
                <a:endParaRPr lang="en-US" sz="900" b="1" dirty="0">
                  <a:solidFill>
                    <a:schemeClr val="bg1"/>
                  </a:solidFill>
                </a:endParaRPr>
              </a:p>
            </p:txBody>
          </p:sp>
          <p:sp>
            <p:nvSpPr>
              <p:cNvPr id="16" name="Rectangle 18"/>
              <p:cNvSpPr/>
              <p:nvPr/>
            </p:nvSpPr>
            <p:spPr>
              <a:xfrm>
                <a:off x="3492500" y="4721225"/>
                <a:ext cx="955675" cy="755650"/>
              </a:xfrm>
              <a:prstGeom prst="rect">
                <a:avLst/>
              </a:prstGeom>
              <a:solidFill>
                <a:srgbClr val="7388AF"/>
              </a:solid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200" b="1" dirty="0" err="1">
                    <a:solidFill>
                      <a:schemeClr val="bg1"/>
                    </a:solidFill>
                  </a:rPr>
                  <a:t>Statistik</a:t>
                </a:r>
                <a:r>
                  <a:rPr lang="en-US" sz="1200" b="1" dirty="0">
                    <a:solidFill>
                      <a:schemeClr val="bg1"/>
                    </a:solidFill>
                  </a:rPr>
                  <a:t> </a:t>
                </a:r>
                <a:r>
                  <a:rPr lang="id-ID" sz="1200" b="1" dirty="0">
                    <a:solidFill>
                      <a:schemeClr val="bg1"/>
                    </a:solidFill>
                  </a:rPr>
                  <a:t>Khusus</a:t>
                </a:r>
                <a:endParaRPr lang="en-US" sz="1200" b="1" dirty="0">
                  <a:solidFill>
                    <a:schemeClr val="bg1"/>
                  </a:solidFill>
                </a:endParaRPr>
              </a:p>
            </p:txBody>
          </p:sp>
        </p:grpSp>
      </p:grpSp>
    </p:spTree>
    <p:extLst>
      <p:ext uri="{BB962C8B-B14F-4D97-AF65-F5344CB8AC3E}">
        <p14:creationId xmlns:p14="http://schemas.microsoft.com/office/powerpoint/2010/main" val="12607575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id-ID" dirty="0"/>
          </a:p>
        </p:txBody>
      </p:sp>
      <p:sp>
        <p:nvSpPr>
          <p:cNvPr id="3" name="Content Placeholder 2"/>
          <p:cNvSpPr>
            <a:spLocks noGrp="1"/>
          </p:cNvSpPr>
          <p:nvPr>
            <p:ph idx="1"/>
          </p:nvPr>
        </p:nvSpPr>
        <p:spPr/>
        <p:txBody>
          <a:bodyPr>
            <a:normAutofit fontScale="85000" lnSpcReduction="10000"/>
          </a:bodyPr>
          <a:lstStyle/>
          <a:p>
            <a:pPr>
              <a:buFont typeface="Wingdings" panose="05000000000000000000" pitchFamily="2" charset="2"/>
              <a:buChar char="v"/>
            </a:pPr>
            <a:r>
              <a:rPr lang="id-ID" dirty="0" smtClean="0"/>
              <a:t>Memberikan kontribusi Data Sektoral sesuai kewenangannya di </a:t>
            </a:r>
            <a:r>
              <a:rPr lang="id-ID" i="1" dirty="0" smtClean="0"/>
              <a:t>Single Data System</a:t>
            </a:r>
            <a:r>
              <a:rPr lang="id-ID" dirty="0" smtClean="0"/>
              <a:t> secara periodik</a:t>
            </a:r>
          </a:p>
          <a:p>
            <a:pPr>
              <a:buFont typeface="Wingdings" panose="05000000000000000000" pitchFamily="2" charset="2"/>
              <a:buChar char="v"/>
            </a:pPr>
            <a:r>
              <a:rPr lang="id-ID" dirty="0" smtClean="0"/>
              <a:t>Melakukan pengelolaan data ektoral secara baik</a:t>
            </a:r>
          </a:p>
          <a:p>
            <a:pPr>
              <a:buFont typeface="Wingdings" panose="05000000000000000000" pitchFamily="2" charset="2"/>
              <a:buChar char="v"/>
            </a:pPr>
            <a:r>
              <a:rPr lang="id-ID" dirty="0" smtClean="0"/>
              <a:t>Menunjuk personil sebagai wali data yang berkewajiban memberikan kontribusi data ke</a:t>
            </a:r>
            <a:r>
              <a:rPr lang="id-ID" i="1" dirty="0"/>
              <a:t> Single Data </a:t>
            </a:r>
            <a:r>
              <a:rPr lang="id-ID" i="1" dirty="0" smtClean="0"/>
              <a:t>System</a:t>
            </a:r>
            <a:endParaRPr lang="id-ID" i="1" dirty="0"/>
          </a:p>
          <a:p>
            <a:pPr>
              <a:buFont typeface="Wingdings" panose="05000000000000000000" pitchFamily="2" charset="2"/>
              <a:buChar char="v"/>
            </a:pPr>
            <a:r>
              <a:rPr lang="id-ID" dirty="0" smtClean="0"/>
              <a:t>Secara Rutin melakukan </a:t>
            </a:r>
            <a:r>
              <a:rPr lang="id-ID" i="1" dirty="0" smtClean="0"/>
              <a:t>update</a:t>
            </a:r>
            <a:r>
              <a:rPr lang="id-ID" dirty="0" smtClean="0"/>
              <a:t> data sektoral yang menjadi kewenangannya dan mengirimkan ke </a:t>
            </a:r>
            <a:r>
              <a:rPr lang="id-ID" i="1" dirty="0"/>
              <a:t>Single Data System</a:t>
            </a:r>
            <a:r>
              <a:rPr lang="id-ID" dirty="0"/>
              <a:t> </a:t>
            </a:r>
            <a:endParaRPr lang="id-ID" dirty="0" smtClean="0"/>
          </a:p>
          <a:p>
            <a:pPr>
              <a:buFont typeface="Wingdings" panose="05000000000000000000" pitchFamily="2" charset="2"/>
              <a:buChar char="v"/>
            </a:pPr>
            <a:r>
              <a:rPr lang="id-ID" dirty="0" smtClean="0"/>
              <a:t>Menngitegrasikan aplikasi pengelolaan data dengan </a:t>
            </a:r>
            <a:r>
              <a:rPr lang="id-ID" i="1" dirty="0"/>
              <a:t>Single Data System</a:t>
            </a:r>
            <a:r>
              <a:rPr lang="id-ID" dirty="0"/>
              <a:t> </a:t>
            </a:r>
          </a:p>
        </p:txBody>
      </p:sp>
      <p:sp>
        <p:nvSpPr>
          <p:cNvPr id="4" name="Rounded Rectangle 3"/>
          <p:cNvSpPr/>
          <p:nvPr/>
        </p:nvSpPr>
        <p:spPr>
          <a:xfrm>
            <a:off x="1115616" y="274638"/>
            <a:ext cx="6912768" cy="1191816"/>
          </a:xfrm>
          <a:prstGeom prst="round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spcAft>
                <a:spcPts val="1200"/>
              </a:spcAft>
            </a:pPr>
            <a:r>
              <a:rPr lang="id-ID" sz="3200" dirty="0"/>
              <a:t>Kewajiban </a:t>
            </a:r>
            <a:br>
              <a:rPr lang="id-ID" sz="3200" dirty="0"/>
            </a:br>
            <a:r>
              <a:rPr lang="id-ID" sz="3200" dirty="0"/>
              <a:t>Organisasi Perangkat Daerah (OPD)</a:t>
            </a:r>
            <a:endParaRPr lang="en-US" sz="3200" dirty="0"/>
          </a:p>
        </p:txBody>
      </p:sp>
    </p:spTree>
    <p:extLst>
      <p:ext uri="{BB962C8B-B14F-4D97-AF65-F5344CB8AC3E}">
        <p14:creationId xmlns:p14="http://schemas.microsoft.com/office/powerpoint/2010/main" val="213632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16448" y="1224035"/>
            <a:ext cx="2333284"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US" sz="2400" b="1" dirty="0"/>
              <a:t>BPS </a:t>
            </a:r>
            <a:r>
              <a:rPr lang="id-ID" sz="2400" b="1" dirty="0" smtClean="0"/>
              <a:t>Kabupaten</a:t>
            </a:r>
            <a:endParaRPr lang="en-US" sz="2400" b="1" dirty="0"/>
          </a:p>
        </p:txBody>
      </p:sp>
      <p:sp>
        <p:nvSpPr>
          <p:cNvPr id="4" name="Rectangle 3"/>
          <p:cNvSpPr/>
          <p:nvPr/>
        </p:nvSpPr>
        <p:spPr>
          <a:xfrm>
            <a:off x="683568" y="188640"/>
            <a:ext cx="7920880" cy="864096"/>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2800" b="1" dirty="0" smtClean="0"/>
              <a:t>DATA </a:t>
            </a:r>
            <a:r>
              <a:rPr lang="en-AU" sz="2800" b="1" dirty="0"/>
              <a:t>STASTISTIK </a:t>
            </a:r>
            <a:r>
              <a:rPr lang="en-AU" sz="2800" b="1" dirty="0" smtClean="0"/>
              <a:t>SEKTORAL </a:t>
            </a:r>
            <a:r>
              <a:rPr lang="id-ID" sz="2800" b="1" dirty="0" smtClean="0"/>
              <a:t>OPD</a:t>
            </a:r>
            <a:r>
              <a:rPr lang="en-AU" sz="2800" b="1" dirty="0" smtClean="0"/>
              <a:t> </a:t>
            </a:r>
          </a:p>
          <a:p>
            <a:pPr algn="ctr"/>
            <a:r>
              <a:rPr lang="en-AU" sz="2800" b="1" dirty="0" smtClean="0"/>
              <a:t>KABUPATEN</a:t>
            </a:r>
            <a:r>
              <a:rPr lang="id-ID" sz="2800" b="1" dirty="0" smtClean="0"/>
              <a:t> WONOSOBO</a:t>
            </a:r>
            <a:endParaRPr lang="en-US" sz="2800" b="1" dirty="0"/>
          </a:p>
        </p:txBody>
      </p:sp>
      <p:graphicFrame>
        <p:nvGraphicFramePr>
          <p:cNvPr id="5" name="Table 4"/>
          <p:cNvGraphicFramePr>
            <a:graphicFrameLocks noGrp="1"/>
          </p:cNvGraphicFramePr>
          <p:nvPr>
            <p:extLst>
              <p:ext uri="{D42A27DB-BD31-4B8C-83A1-F6EECF244321}">
                <p14:modId xmlns:p14="http://schemas.microsoft.com/office/powerpoint/2010/main" val="1317257892"/>
              </p:ext>
            </p:extLst>
          </p:nvPr>
        </p:nvGraphicFramePr>
        <p:xfrm>
          <a:off x="109088" y="1656083"/>
          <a:ext cx="8928992" cy="4338574"/>
        </p:xfrm>
        <a:graphic>
          <a:graphicData uri="http://schemas.openxmlformats.org/drawingml/2006/table">
            <a:tbl>
              <a:tblPr firstRow="1" bandRow="1">
                <a:tableStyleId>{5C22544A-7EE6-4342-B048-85BDC9FD1C3A}</a:tableStyleId>
              </a:tblPr>
              <a:tblGrid>
                <a:gridCol w="527720">
                  <a:extLst>
                    <a:ext uri="{9D8B030D-6E8A-4147-A177-3AD203B41FA5}">
                      <a16:colId xmlns="" xmlns:a16="http://schemas.microsoft.com/office/drawing/2014/main" val="20000"/>
                    </a:ext>
                  </a:extLst>
                </a:gridCol>
                <a:gridCol w="3432720">
                  <a:extLst>
                    <a:ext uri="{9D8B030D-6E8A-4147-A177-3AD203B41FA5}">
                      <a16:colId xmlns="" xmlns:a16="http://schemas.microsoft.com/office/drawing/2014/main" val="20001"/>
                    </a:ext>
                  </a:extLst>
                </a:gridCol>
                <a:gridCol w="1593371">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34321">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06461">
                <a:tc>
                  <a:txBody>
                    <a:bodyPr/>
                    <a:lstStyle/>
                    <a:p>
                      <a:pPr algn="ctr"/>
                      <a:r>
                        <a:rPr lang="en-AU" sz="1400" dirty="0">
                          <a:latin typeface="+mn-lt"/>
                        </a:rPr>
                        <a:t>1</a:t>
                      </a:r>
                      <a:endParaRPr lang="en-US" sz="1400" dirty="0">
                        <a:latin typeface="+mn-lt"/>
                      </a:endParaRPr>
                    </a:p>
                  </a:txBody>
                  <a:tcPr/>
                </a:tc>
                <a:tc>
                  <a:txBody>
                    <a:bodyPr/>
                    <a:lstStyle/>
                    <a:p>
                      <a:pPr marL="5080" indent="0">
                        <a:spcBef>
                          <a:spcPts val="480"/>
                        </a:spcBef>
                        <a:spcAft>
                          <a:spcPts val="480"/>
                        </a:spcAft>
                        <a:buFont typeface="Arial" pitchFamily="34" charset="0"/>
                        <a:buNone/>
                      </a:pPr>
                      <a:r>
                        <a:rPr lang="id-ID" sz="1400" dirty="0">
                          <a:effectLst/>
                          <a:latin typeface="+mn-lt"/>
                        </a:rPr>
                        <a:t>Pertumbuhan PDRB</a:t>
                      </a:r>
                      <a:endParaRPr lang="en-US" sz="1400" dirty="0">
                        <a:solidFill>
                          <a:srgbClr val="000000"/>
                        </a:solidFill>
                        <a:effectLst/>
                        <a:latin typeface="+mn-lt"/>
                        <a:ea typeface="Malgun Gothic"/>
                        <a:cs typeface="Bookman Old Style"/>
                      </a:endParaRPr>
                    </a:p>
                  </a:txBody>
                  <a:tcPr marL="67235" marR="67235" marT="0" marB="0" anchor="ctr"/>
                </a:tc>
                <a:tc>
                  <a:txBody>
                    <a:bodyPr/>
                    <a:lstStyle/>
                    <a:p>
                      <a:r>
                        <a:rPr lang="en-AU" sz="1400" dirty="0" err="1">
                          <a:latin typeface="+mn-lt"/>
                        </a:rPr>
                        <a:t>Prov</a:t>
                      </a:r>
                      <a:r>
                        <a:rPr lang="en-AU" sz="1400" dirty="0">
                          <a:latin typeface="+mn-lt"/>
                        </a:rPr>
                        <a:t>/</a:t>
                      </a:r>
                      <a:r>
                        <a:rPr lang="en-AU" sz="1400" dirty="0" err="1">
                          <a:latin typeface="+mn-lt"/>
                        </a:rPr>
                        <a:t>Kab</a:t>
                      </a:r>
                      <a:r>
                        <a:rPr lang="en-AU" sz="1400" dirty="0">
                          <a:latin typeface="+mn-lt"/>
                        </a:rPr>
                        <a:t>/Kota</a:t>
                      </a:r>
                      <a:endParaRPr lang="en-US" sz="1400" dirty="0">
                        <a:latin typeface="+mn-lt"/>
                      </a:endParaRPr>
                    </a:p>
                  </a:txBody>
                  <a:tcPr/>
                </a:tc>
                <a:tc>
                  <a:txBody>
                    <a:bodyPr/>
                    <a:lstStyle/>
                    <a:p>
                      <a:r>
                        <a:rPr lang="en-AU" sz="1400" dirty="0"/>
                        <a:t>2013-2017</a:t>
                      </a:r>
                      <a:endParaRPr lang="en-US" sz="1400" dirty="0"/>
                    </a:p>
                  </a:txBody>
                  <a:tcPr/>
                </a:tc>
                <a:tc>
                  <a:txBody>
                    <a:bodyPr/>
                    <a:lstStyle/>
                    <a:p>
                      <a:endParaRPr lang="en-US" sz="1400" dirty="0"/>
                    </a:p>
                  </a:txBody>
                  <a:tcPr/>
                </a:tc>
                <a:tc>
                  <a:txBody>
                    <a:bodyPr/>
                    <a:lstStyle/>
                    <a:p>
                      <a:endParaRPr lang="en-US" sz="1400"/>
                    </a:p>
                  </a:txBody>
                  <a:tcPr/>
                </a:tc>
                <a:extLst>
                  <a:ext uri="{0D108BD9-81ED-4DB2-BD59-A6C34878D82A}">
                    <a16:rowId xmlns="" xmlns:a16="http://schemas.microsoft.com/office/drawing/2014/main" val="10001"/>
                  </a:ext>
                </a:extLst>
              </a:tr>
              <a:tr h="192922">
                <a:tc>
                  <a:txBody>
                    <a:bodyPr/>
                    <a:lstStyle/>
                    <a:p>
                      <a:pPr algn="ctr"/>
                      <a:r>
                        <a:rPr lang="en-AU" sz="1400" dirty="0">
                          <a:latin typeface="+mn-lt"/>
                        </a:rPr>
                        <a:t>2</a:t>
                      </a:r>
                      <a:endParaRPr lang="en-US" sz="1400" dirty="0">
                        <a:latin typeface="+mn-lt"/>
                      </a:endParaRPr>
                    </a:p>
                  </a:txBody>
                  <a:tcPr/>
                </a:tc>
                <a:tc>
                  <a:txBody>
                    <a:bodyPr/>
                    <a:lstStyle/>
                    <a:p>
                      <a:pPr marL="6985" indent="0">
                        <a:spcBef>
                          <a:spcPts val="480"/>
                        </a:spcBef>
                        <a:spcAft>
                          <a:spcPts val="480"/>
                        </a:spcAft>
                        <a:buFont typeface="Arial" pitchFamily="34" charset="0"/>
                        <a:buNone/>
                      </a:pPr>
                      <a:r>
                        <a:rPr lang="id-ID" sz="1400" dirty="0">
                          <a:effectLst/>
                          <a:latin typeface="+mn-lt"/>
                        </a:rPr>
                        <a:t>Laju inflasi </a:t>
                      </a:r>
                      <a:endParaRPr lang="en-US" sz="1400" dirty="0">
                        <a:solidFill>
                          <a:srgbClr val="000000"/>
                        </a:solidFill>
                        <a:effectLst/>
                        <a:latin typeface="+mn-lt"/>
                        <a:ea typeface="Malgun Gothic"/>
                        <a:cs typeface="Bookman Old Style"/>
                      </a:endParaRPr>
                    </a:p>
                  </a:txBody>
                  <a:tcPr marL="67235" marR="67235" marT="0" marB="0" anchor="ctr"/>
                </a:tc>
                <a:tc>
                  <a:txBody>
                    <a:bodyPr/>
                    <a:lstStyle/>
                    <a:p>
                      <a:r>
                        <a:rPr lang="en-AU" sz="1400" dirty="0" err="1">
                          <a:latin typeface="+mn-lt"/>
                        </a:rPr>
                        <a:t>Prov</a:t>
                      </a:r>
                      <a:r>
                        <a:rPr lang="en-AU" sz="1400" dirty="0" smtClean="0">
                          <a:latin typeface="+mn-lt"/>
                        </a:rPr>
                        <a:t>/ </a:t>
                      </a:r>
                      <a:r>
                        <a:rPr lang="en-AU" sz="1400" dirty="0">
                          <a:latin typeface="+mn-lt"/>
                        </a:rPr>
                        <a:t>Kota</a:t>
                      </a:r>
                      <a:endParaRPr lang="en-US" sz="1400" dirty="0">
                        <a:latin typeface="+mn-lt"/>
                      </a:endParaRPr>
                    </a:p>
                  </a:txBody>
                  <a:tcPr/>
                </a:tc>
                <a:tc>
                  <a:txBody>
                    <a:bodyPr/>
                    <a:lstStyle/>
                    <a:p>
                      <a:endParaRPr lang="en-US" sz="1400"/>
                    </a:p>
                  </a:txBody>
                  <a:tcPr/>
                </a:tc>
                <a:tc>
                  <a:txBody>
                    <a:bodyPr/>
                    <a:lstStyle/>
                    <a:p>
                      <a:endParaRPr lang="en-US" sz="1400" dirty="0"/>
                    </a:p>
                  </a:txBody>
                  <a:tcPr/>
                </a:tc>
                <a:tc>
                  <a:txBody>
                    <a:bodyPr/>
                    <a:lstStyle/>
                    <a:p>
                      <a:endParaRPr lang="en-US" sz="1400"/>
                    </a:p>
                  </a:txBody>
                  <a:tcPr/>
                </a:tc>
                <a:extLst>
                  <a:ext uri="{0D108BD9-81ED-4DB2-BD59-A6C34878D82A}">
                    <a16:rowId xmlns="" xmlns:a16="http://schemas.microsoft.com/office/drawing/2014/main" val="10002"/>
                  </a:ext>
                </a:extLst>
              </a:tr>
              <a:tr h="306461">
                <a:tc>
                  <a:txBody>
                    <a:bodyPr/>
                    <a:lstStyle/>
                    <a:p>
                      <a:pPr algn="ctr"/>
                      <a:r>
                        <a:rPr lang="en-AU" sz="1400" dirty="0">
                          <a:latin typeface="+mn-lt"/>
                        </a:rPr>
                        <a:t>3</a:t>
                      </a:r>
                      <a:endParaRPr lang="en-US" sz="1400" dirty="0">
                        <a:latin typeface="+mn-lt"/>
                      </a:endParaRPr>
                    </a:p>
                  </a:txBody>
                  <a:tcPr/>
                </a:tc>
                <a:tc>
                  <a:txBody>
                    <a:bodyPr/>
                    <a:lstStyle/>
                    <a:p>
                      <a:pPr marL="6985" indent="0">
                        <a:spcBef>
                          <a:spcPts val="480"/>
                        </a:spcBef>
                        <a:spcAft>
                          <a:spcPts val="480"/>
                        </a:spcAft>
                        <a:buFont typeface="Arial" pitchFamily="34" charset="0"/>
                        <a:buNone/>
                      </a:pPr>
                      <a:r>
                        <a:rPr lang="id-ID" sz="1400" dirty="0">
                          <a:effectLst/>
                          <a:latin typeface="+mn-lt"/>
                        </a:rPr>
                        <a:t>PDRB per kapita </a:t>
                      </a:r>
                      <a:endParaRPr lang="en-US" sz="1400" dirty="0">
                        <a:solidFill>
                          <a:srgbClr val="000000"/>
                        </a:solidFill>
                        <a:effectLst/>
                        <a:latin typeface="+mn-lt"/>
                        <a:ea typeface="Malgun Gothic"/>
                        <a:cs typeface="Bookman Old Style"/>
                      </a:endParaRPr>
                    </a:p>
                  </a:txBody>
                  <a:tcPr marL="67235" marR="67235" marT="0" marB="0" anchor="ctr"/>
                </a:tc>
                <a:tc>
                  <a:txBody>
                    <a:bodyPr/>
                    <a:lstStyle/>
                    <a:p>
                      <a:r>
                        <a:rPr lang="en-AU" sz="1400" dirty="0" err="1">
                          <a:latin typeface="+mn-lt"/>
                        </a:rPr>
                        <a:t>Prov</a:t>
                      </a:r>
                      <a:r>
                        <a:rPr lang="en-AU" sz="1400" dirty="0">
                          <a:latin typeface="+mn-lt"/>
                        </a:rPr>
                        <a:t>/</a:t>
                      </a:r>
                      <a:r>
                        <a:rPr lang="en-AU" sz="1400" dirty="0" err="1">
                          <a:latin typeface="+mn-lt"/>
                        </a:rPr>
                        <a:t>Kab</a:t>
                      </a:r>
                      <a:r>
                        <a:rPr lang="en-AU" sz="1400" dirty="0">
                          <a:latin typeface="+mn-lt"/>
                        </a:rPr>
                        <a:t>/Kota</a:t>
                      </a:r>
                      <a:endParaRPr lang="en-US" sz="1400" dirty="0">
                        <a:latin typeface="+mn-lt"/>
                      </a:endParaRPr>
                    </a:p>
                  </a:txBody>
                  <a:tcPr/>
                </a:tc>
                <a:tc>
                  <a:txBody>
                    <a:bodyPr/>
                    <a:lstStyle/>
                    <a:p>
                      <a:endParaRPr lang="en-US" sz="1400"/>
                    </a:p>
                  </a:txBody>
                  <a:tcPr/>
                </a:tc>
                <a:tc>
                  <a:txBody>
                    <a:bodyPr/>
                    <a:lstStyle/>
                    <a:p>
                      <a:endParaRPr lang="en-US" sz="1400" dirty="0"/>
                    </a:p>
                  </a:txBody>
                  <a:tcPr/>
                </a:tc>
                <a:tc>
                  <a:txBody>
                    <a:bodyPr/>
                    <a:lstStyle/>
                    <a:p>
                      <a:endParaRPr lang="en-US" sz="1400"/>
                    </a:p>
                  </a:txBody>
                  <a:tcPr/>
                </a:tc>
                <a:extLst>
                  <a:ext uri="{0D108BD9-81ED-4DB2-BD59-A6C34878D82A}">
                    <a16:rowId xmlns="" xmlns:a16="http://schemas.microsoft.com/office/drawing/2014/main" val="10003"/>
                  </a:ext>
                </a:extLst>
              </a:tr>
              <a:tr h="306461">
                <a:tc>
                  <a:txBody>
                    <a:bodyPr/>
                    <a:lstStyle/>
                    <a:p>
                      <a:pPr algn="ctr"/>
                      <a:r>
                        <a:rPr lang="en-AU" sz="1400" dirty="0">
                          <a:latin typeface="+mn-lt"/>
                        </a:rPr>
                        <a:t>4</a:t>
                      </a:r>
                      <a:endParaRPr lang="en-US" sz="1400" dirty="0">
                        <a:latin typeface="+mn-lt"/>
                      </a:endParaRPr>
                    </a:p>
                  </a:txBody>
                  <a:tcPr/>
                </a:tc>
                <a:tc>
                  <a:txBody>
                    <a:bodyPr/>
                    <a:lstStyle/>
                    <a:p>
                      <a:pPr marL="6985" indent="0">
                        <a:spcBef>
                          <a:spcPts val="480"/>
                        </a:spcBef>
                        <a:spcAft>
                          <a:spcPts val="480"/>
                        </a:spcAft>
                        <a:buFont typeface="Arial" pitchFamily="34" charset="0"/>
                        <a:buNone/>
                      </a:pPr>
                      <a:r>
                        <a:rPr lang="id-ID" sz="1400" dirty="0">
                          <a:effectLst/>
                          <a:latin typeface="+mn-lt"/>
                        </a:rPr>
                        <a:t>Indeks Gini </a:t>
                      </a:r>
                      <a:endParaRPr lang="en-US" sz="1400" dirty="0">
                        <a:solidFill>
                          <a:srgbClr val="000000"/>
                        </a:solidFill>
                        <a:effectLst/>
                        <a:latin typeface="+mn-lt"/>
                        <a:ea typeface="Malgun Gothic"/>
                        <a:cs typeface="Bookman Old Style"/>
                      </a:endParaRPr>
                    </a:p>
                  </a:txBody>
                  <a:tcPr marL="67235" marR="67235" marT="0" marB="0" anchor="ctr"/>
                </a:tc>
                <a:tc>
                  <a:txBody>
                    <a:bodyPr/>
                    <a:lstStyle/>
                    <a:p>
                      <a:r>
                        <a:rPr lang="en-AU" sz="1400" dirty="0" err="1">
                          <a:latin typeface="+mn-lt"/>
                        </a:rPr>
                        <a:t>Prov</a:t>
                      </a:r>
                      <a:r>
                        <a:rPr lang="en-AU" sz="1400" dirty="0">
                          <a:latin typeface="+mn-lt"/>
                        </a:rPr>
                        <a:t>/</a:t>
                      </a:r>
                      <a:r>
                        <a:rPr lang="en-AU" sz="1400" dirty="0" err="1">
                          <a:latin typeface="+mn-lt"/>
                        </a:rPr>
                        <a:t>Kab</a:t>
                      </a:r>
                      <a:r>
                        <a:rPr lang="en-AU" sz="1400" dirty="0">
                          <a:latin typeface="+mn-lt"/>
                        </a:rPr>
                        <a:t>/Kota</a:t>
                      </a:r>
                      <a:endParaRPr lang="en-US" sz="1400" dirty="0">
                        <a:latin typeface="+mn-lt"/>
                      </a:endParaRPr>
                    </a:p>
                  </a:txBody>
                  <a:tcPr/>
                </a:tc>
                <a:tc>
                  <a:txBody>
                    <a:bodyPr/>
                    <a:lstStyle/>
                    <a:p>
                      <a:endParaRPr lang="en-US" sz="1400"/>
                    </a:p>
                  </a:txBody>
                  <a:tcPr/>
                </a:tc>
                <a:tc>
                  <a:txBody>
                    <a:bodyPr/>
                    <a:lstStyle/>
                    <a:p>
                      <a:endParaRPr lang="en-US" sz="1400" dirty="0"/>
                    </a:p>
                  </a:txBody>
                  <a:tcPr/>
                </a:tc>
                <a:tc>
                  <a:txBody>
                    <a:bodyPr/>
                    <a:lstStyle/>
                    <a:p>
                      <a:endParaRPr lang="en-US" sz="1400"/>
                    </a:p>
                  </a:txBody>
                  <a:tcPr/>
                </a:tc>
                <a:extLst>
                  <a:ext uri="{0D108BD9-81ED-4DB2-BD59-A6C34878D82A}">
                    <a16:rowId xmlns="" xmlns:a16="http://schemas.microsoft.com/office/drawing/2014/main" val="10004"/>
                  </a:ext>
                </a:extLst>
              </a:tr>
              <a:tr h="445761">
                <a:tc>
                  <a:txBody>
                    <a:bodyPr/>
                    <a:lstStyle/>
                    <a:p>
                      <a:pPr algn="ctr"/>
                      <a:r>
                        <a:rPr lang="en-AU" sz="1400" dirty="0">
                          <a:latin typeface="+mn-lt"/>
                        </a:rPr>
                        <a:t>5</a:t>
                      </a:r>
                      <a:endParaRPr lang="en-US" sz="1400" dirty="0">
                        <a:latin typeface="+mn-lt"/>
                      </a:endParaRPr>
                    </a:p>
                  </a:txBody>
                  <a:tcPr/>
                </a:tc>
                <a:tc>
                  <a:txBody>
                    <a:bodyPr/>
                    <a:lstStyle/>
                    <a:p>
                      <a:pPr marL="6985" indent="0">
                        <a:spcBef>
                          <a:spcPts val="480"/>
                        </a:spcBef>
                        <a:spcAft>
                          <a:spcPts val="480"/>
                        </a:spcAft>
                        <a:buFont typeface="Arial" pitchFamily="34" charset="0"/>
                        <a:buNone/>
                      </a:pPr>
                      <a:r>
                        <a:rPr lang="id-ID" sz="1400" dirty="0">
                          <a:effectLst/>
                          <a:latin typeface="+mn-lt"/>
                        </a:rPr>
                        <a:t>Pemerataan pendapatan versi Bank Dunia </a:t>
                      </a:r>
                      <a:endParaRPr lang="en-US" sz="1400" dirty="0">
                        <a:solidFill>
                          <a:srgbClr val="000000"/>
                        </a:solidFill>
                        <a:effectLst/>
                        <a:latin typeface="+mn-lt"/>
                        <a:ea typeface="Malgun Gothic"/>
                        <a:cs typeface="Bookman Old Style"/>
                      </a:endParaRPr>
                    </a:p>
                  </a:txBody>
                  <a:tcPr marL="67235" marR="67235" marT="0" marB="0" anchor="ctr"/>
                </a:tc>
                <a:tc>
                  <a:txBody>
                    <a:bodyPr/>
                    <a:lstStyle/>
                    <a:p>
                      <a:r>
                        <a:rPr lang="en-AU" sz="1400" dirty="0" err="1">
                          <a:latin typeface="+mn-lt"/>
                        </a:rPr>
                        <a:t>Prov</a:t>
                      </a:r>
                      <a:r>
                        <a:rPr lang="en-AU" sz="1400" dirty="0">
                          <a:latin typeface="+mn-lt"/>
                        </a:rPr>
                        <a:t>/</a:t>
                      </a:r>
                      <a:r>
                        <a:rPr lang="en-AU" sz="1400" dirty="0" err="1">
                          <a:latin typeface="+mn-lt"/>
                        </a:rPr>
                        <a:t>Kab</a:t>
                      </a:r>
                      <a:r>
                        <a:rPr lang="en-AU" sz="1400" dirty="0">
                          <a:latin typeface="+mn-lt"/>
                        </a:rPr>
                        <a:t>/Kota</a:t>
                      </a:r>
                      <a:endParaRPr lang="en-US" sz="1400" dirty="0">
                        <a:latin typeface="+mn-lt"/>
                      </a:endParaRPr>
                    </a:p>
                  </a:txBody>
                  <a:tcPr/>
                </a:tc>
                <a:tc>
                  <a:txBody>
                    <a:bodyPr/>
                    <a:lstStyle/>
                    <a:p>
                      <a:endParaRPr lang="en-US" sz="1400"/>
                    </a:p>
                  </a:txBody>
                  <a:tcPr/>
                </a:tc>
                <a:tc>
                  <a:txBody>
                    <a:bodyPr/>
                    <a:lstStyle/>
                    <a:p>
                      <a:endParaRPr lang="en-US" sz="1400" dirty="0"/>
                    </a:p>
                  </a:txBody>
                  <a:tcPr/>
                </a:tc>
                <a:tc>
                  <a:txBody>
                    <a:bodyPr/>
                    <a:lstStyle/>
                    <a:p>
                      <a:endParaRPr lang="en-US" sz="1400"/>
                    </a:p>
                  </a:txBody>
                  <a:tcPr/>
                </a:tc>
                <a:extLst>
                  <a:ext uri="{0D108BD9-81ED-4DB2-BD59-A6C34878D82A}">
                    <a16:rowId xmlns="" xmlns:a16="http://schemas.microsoft.com/office/drawing/2014/main" val="10005"/>
                  </a:ext>
                </a:extLst>
              </a:tr>
              <a:tr h="445761">
                <a:tc>
                  <a:txBody>
                    <a:bodyPr/>
                    <a:lstStyle/>
                    <a:p>
                      <a:pPr algn="ctr"/>
                      <a:r>
                        <a:rPr lang="en-AU" sz="1400" dirty="0">
                          <a:latin typeface="+mn-lt"/>
                        </a:rPr>
                        <a:t>6</a:t>
                      </a:r>
                      <a:endParaRPr lang="en-US" sz="1400" dirty="0">
                        <a:latin typeface="+mn-lt"/>
                      </a:endParaRPr>
                    </a:p>
                  </a:txBody>
                  <a:tcPr/>
                </a:tc>
                <a:tc>
                  <a:txBody>
                    <a:bodyPr/>
                    <a:lstStyle/>
                    <a:p>
                      <a:pPr marL="6985" indent="0">
                        <a:spcBef>
                          <a:spcPts val="480"/>
                        </a:spcBef>
                        <a:spcAft>
                          <a:spcPts val="480"/>
                        </a:spcAft>
                        <a:buFont typeface="Arial" pitchFamily="34" charset="0"/>
                        <a:buNone/>
                      </a:pPr>
                      <a:r>
                        <a:rPr lang="id-ID" sz="1400" dirty="0">
                          <a:effectLst/>
                          <a:latin typeface="+mn-lt"/>
                        </a:rPr>
                        <a:t>Indeks ketimpangan Williamson (Indeks Ketimpangan Regional) </a:t>
                      </a:r>
                      <a:endParaRPr lang="en-US" sz="1400" dirty="0">
                        <a:solidFill>
                          <a:srgbClr val="000000"/>
                        </a:solidFill>
                        <a:effectLst/>
                        <a:latin typeface="+mn-lt"/>
                        <a:ea typeface="Malgun Gothic"/>
                        <a:cs typeface="Bookman Old Style"/>
                      </a:endParaRPr>
                    </a:p>
                  </a:txBody>
                  <a:tcPr marL="67235" marR="67235" marT="0" marB="0" anchor="ctr"/>
                </a:tc>
                <a:tc>
                  <a:txBody>
                    <a:bodyPr/>
                    <a:lstStyle/>
                    <a:p>
                      <a:r>
                        <a:rPr lang="en-AU" sz="1400">
                          <a:latin typeface="+mn-lt"/>
                        </a:rPr>
                        <a:t>Prov/Kab/Kota</a:t>
                      </a:r>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a:p>
                  </a:txBody>
                  <a:tcPr/>
                </a:tc>
                <a:extLst>
                  <a:ext uri="{0D108BD9-81ED-4DB2-BD59-A6C34878D82A}">
                    <a16:rowId xmlns="" xmlns:a16="http://schemas.microsoft.com/office/drawing/2014/main" val="10006"/>
                  </a:ext>
                </a:extLst>
              </a:tr>
              <a:tr h="445761">
                <a:tc>
                  <a:txBody>
                    <a:bodyPr/>
                    <a:lstStyle/>
                    <a:p>
                      <a:pPr algn="ctr"/>
                      <a:r>
                        <a:rPr lang="en-AU" sz="1400" dirty="0">
                          <a:latin typeface="+mn-lt"/>
                        </a:rPr>
                        <a:t>7</a:t>
                      </a:r>
                      <a:endParaRPr lang="en-US" sz="1400" dirty="0">
                        <a:latin typeface="+mn-lt"/>
                      </a:endParaRPr>
                    </a:p>
                  </a:txBody>
                  <a:tcPr/>
                </a:tc>
                <a:tc>
                  <a:txBody>
                    <a:bodyPr/>
                    <a:lstStyle/>
                    <a:p>
                      <a:pPr marL="6985" indent="0">
                        <a:spcBef>
                          <a:spcPts val="480"/>
                        </a:spcBef>
                        <a:spcAft>
                          <a:spcPts val="480"/>
                        </a:spcAft>
                        <a:buFont typeface="Arial" pitchFamily="34" charset="0"/>
                        <a:buNone/>
                      </a:pPr>
                      <a:r>
                        <a:rPr lang="id-ID" sz="1400" dirty="0">
                          <a:effectLst/>
                          <a:latin typeface="+mn-lt"/>
                        </a:rPr>
                        <a:t>Persentase penduduk diatas garis kemiskinan</a:t>
                      </a:r>
                      <a:endParaRPr lang="en-US" sz="1400" dirty="0">
                        <a:solidFill>
                          <a:srgbClr val="000000"/>
                        </a:solidFill>
                        <a:effectLst/>
                        <a:latin typeface="+mn-lt"/>
                        <a:ea typeface="Malgun Gothic"/>
                        <a:cs typeface="Bookman Old Style"/>
                      </a:endParaRPr>
                    </a:p>
                  </a:txBody>
                  <a:tcPr marL="67235" marR="67235" marT="0" marB="0" anchor="ctr"/>
                </a:tc>
                <a:tc>
                  <a:txBody>
                    <a:bodyPr/>
                    <a:lstStyle/>
                    <a:p>
                      <a:r>
                        <a:rPr lang="en-AU" sz="1400" dirty="0" err="1">
                          <a:latin typeface="+mn-lt"/>
                        </a:rPr>
                        <a:t>Prov</a:t>
                      </a:r>
                      <a:r>
                        <a:rPr lang="en-AU" sz="1400" dirty="0">
                          <a:latin typeface="+mn-lt"/>
                        </a:rPr>
                        <a:t>/</a:t>
                      </a:r>
                      <a:r>
                        <a:rPr lang="en-AU" sz="1400" dirty="0" err="1">
                          <a:latin typeface="+mn-lt"/>
                        </a:rPr>
                        <a:t>Kab</a:t>
                      </a:r>
                      <a:r>
                        <a:rPr lang="en-AU" sz="1400" dirty="0">
                          <a:latin typeface="+mn-lt"/>
                        </a:rPr>
                        <a:t>/Kota</a:t>
                      </a:r>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0007"/>
                  </a:ext>
                </a:extLst>
              </a:tr>
              <a:tr h="306461">
                <a:tc>
                  <a:txBody>
                    <a:bodyPr/>
                    <a:lstStyle/>
                    <a:p>
                      <a:pPr algn="ctr"/>
                      <a:r>
                        <a:rPr lang="en-AU" sz="1400" dirty="0">
                          <a:latin typeface="+mn-lt"/>
                        </a:rPr>
                        <a:t>8</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Rasio  kesenjangan kemiskinan </a:t>
                      </a:r>
                    </a:p>
                  </a:txBody>
                  <a:tcPr marL="9525" marR="9525" marT="9525" marB="0" anchor="ctr"/>
                </a:tc>
                <a:tc>
                  <a:txBody>
                    <a:bodyPr/>
                    <a:lstStyle/>
                    <a:p>
                      <a:endParaRPr lang="en-US" sz="140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0008"/>
                  </a:ext>
                </a:extLst>
              </a:tr>
              <a:tr h="334321">
                <a:tc>
                  <a:txBody>
                    <a:bodyPr/>
                    <a:lstStyle/>
                    <a:p>
                      <a:pPr algn="ctr"/>
                      <a:r>
                        <a:rPr lang="en-AU" sz="1400" dirty="0">
                          <a:latin typeface="+mn-lt"/>
                        </a:rPr>
                        <a:t>9</a:t>
                      </a:r>
                      <a:endParaRPr lang="en-US" sz="1400" dirty="0">
                        <a:latin typeface="+mn-lt"/>
                      </a:endParaRPr>
                    </a:p>
                  </a:txBody>
                  <a:tcPr/>
                </a:tc>
                <a:tc>
                  <a:txBody>
                    <a:bodyPr/>
                    <a:lstStyle/>
                    <a:p>
                      <a:pPr algn="l" fontAlgn="t"/>
                      <a:r>
                        <a:rPr lang="id-ID" sz="1400" b="0" i="0" u="none" strike="noStrike" dirty="0">
                          <a:solidFill>
                            <a:srgbClr val="000000"/>
                          </a:solidFill>
                          <a:effectLst/>
                          <a:latin typeface="+mn-lt"/>
                        </a:rPr>
                        <a:t>Proporsi penduduk dengan pendapatan kurang dari USD 1,00 (PPP) per kapita per hari </a:t>
                      </a:r>
                    </a:p>
                  </a:txBody>
                  <a:tcPr marL="9525" marR="9525" marT="9525" marB="0"/>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0009"/>
                  </a:ext>
                </a:extLst>
              </a:tr>
              <a:tr h="334321">
                <a:tc>
                  <a:txBody>
                    <a:bodyPr/>
                    <a:lstStyle/>
                    <a:p>
                      <a:pPr algn="ctr"/>
                      <a:r>
                        <a:rPr lang="en-AU" sz="1400" dirty="0">
                          <a:latin typeface="+mn-lt"/>
                        </a:rPr>
                        <a:t>10</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IPM  </a:t>
                      </a:r>
                    </a:p>
                  </a:txBody>
                  <a:tcPr marL="9525" marR="9525" marT="9525" marB="0" anchor="ctr"/>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0010"/>
                  </a:ext>
                </a:extLst>
              </a:tr>
              <a:tr h="334321">
                <a:tc>
                  <a:txBody>
                    <a:bodyPr/>
                    <a:lstStyle/>
                    <a:p>
                      <a:pPr algn="ctr"/>
                      <a:r>
                        <a:rPr lang="en-AU" sz="1400" dirty="0">
                          <a:latin typeface="+mn-lt"/>
                        </a:rPr>
                        <a:t>11</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Indeks Kepuasan Masyarakat </a:t>
                      </a:r>
                    </a:p>
                  </a:txBody>
                  <a:tcPr marL="9525" marR="9525" marT="9525" marB="0" anchor="ctr"/>
                </a:tc>
                <a:tc>
                  <a:txBody>
                    <a:bodyPr/>
                    <a:lstStyle/>
                    <a:p>
                      <a:endParaRPr lang="en-US" sz="1400" dirty="0">
                        <a:latin typeface="+mn-lt"/>
                      </a:endParaRPr>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extLst>
                  <a:ext uri="{0D108BD9-81ED-4DB2-BD59-A6C34878D82A}">
                    <a16:rowId xmlns="" xmlns:a16="http://schemas.microsoft.com/office/drawing/2014/main" val="10011"/>
                  </a:ext>
                </a:extLst>
              </a:tr>
            </a:tbl>
          </a:graphicData>
        </a:graphic>
      </p:graphicFrame>
    </p:spTree>
    <p:extLst>
      <p:ext uri="{BB962C8B-B14F-4D97-AF65-F5344CB8AC3E}">
        <p14:creationId xmlns:p14="http://schemas.microsoft.com/office/powerpoint/2010/main" val="3509580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975011"/>
              </p:ext>
            </p:extLst>
          </p:nvPr>
        </p:nvGraphicFramePr>
        <p:xfrm>
          <a:off x="126675" y="567215"/>
          <a:ext cx="8928992" cy="5885110"/>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2">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48326">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19299">
                <a:tc>
                  <a:txBody>
                    <a:bodyPr/>
                    <a:lstStyle/>
                    <a:p>
                      <a:pPr algn="ctr"/>
                      <a:r>
                        <a:rPr lang="id-ID" sz="1400" dirty="0" smtClean="0">
                          <a:latin typeface="+mn-lt"/>
                        </a:rPr>
                        <a:t>12</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Kontribusi  </a:t>
                      </a:r>
                      <a:r>
                        <a:rPr lang="id-ID" sz="1400" b="0" i="0" u="none" strike="noStrike" dirty="0" err="1">
                          <a:solidFill>
                            <a:srgbClr val="000000"/>
                          </a:solidFill>
                          <a:effectLst/>
                          <a:latin typeface="+mn-lt"/>
                        </a:rPr>
                        <a:t>sector</a:t>
                      </a:r>
                      <a:r>
                        <a:rPr lang="id-ID" sz="1400" b="0" i="0" u="none" strike="noStrike" dirty="0">
                          <a:solidFill>
                            <a:srgbClr val="000000"/>
                          </a:solidFill>
                          <a:effectLst/>
                          <a:latin typeface="+mn-lt"/>
                        </a:rPr>
                        <a:t> pertanian/perkebunan </a:t>
                      </a:r>
                      <a:r>
                        <a:rPr lang="id-ID" sz="1400" b="0" i="0" u="none" strike="noStrike" dirty="0" err="1">
                          <a:solidFill>
                            <a:srgbClr val="000000"/>
                          </a:solidFill>
                          <a:effectLst/>
                          <a:latin typeface="+mn-lt"/>
                        </a:rPr>
                        <a:t>thd</a:t>
                      </a:r>
                      <a:r>
                        <a:rPr lang="id-ID" sz="1400" b="0" i="0" u="none" strike="noStrike" dirty="0">
                          <a:solidFill>
                            <a:srgbClr val="000000"/>
                          </a:solidFill>
                          <a:effectLst/>
                          <a:latin typeface="+mn-lt"/>
                        </a:rPr>
                        <a:t> PDRB </a:t>
                      </a:r>
                    </a:p>
                  </a:txBody>
                  <a:tcPr marL="9525" marR="9525" marT="9525" marB="0" anchor="ctr"/>
                </a:tc>
                <a:tc>
                  <a:txBody>
                    <a:bodyPr/>
                    <a:lstStyle/>
                    <a:p>
                      <a:endParaRPr lang="en-US" sz="1400" dirty="0">
                        <a:latin typeface="+mn-lt"/>
                      </a:endParaRPr>
                    </a:p>
                  </a:txBody>
                  <a:tcPr/>
                </a:tc>
                <a:tc>
                  <a:txBody>
                    <a:bodyPr/>
                    <a:lstStyle/>
                    <a:p>
                      <a:endParaRPr lang="id-ID"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820591650"/>
                  </a:ext>
                </a:extLst>
              </a:tr>
              <a:tr h="319299">
                <a:tc>
                  <a:txBody>
                    <a:bodyPr/>
                    <a:lstStyle/>
                    <a:p>
                      <a:pPr algn="ctr"/>
                      <a:r>
                        <a:rPr lang="id-ID" sz="1400" dirty="0" smtClean="0">
                          <a:latin typeface="+mn-lt"/>
                        </a:rPr>
                        <a:t>13</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Kontribusi  </a:t>
                      </a:r>
                      <a:r>
                        <a:rPr lang="id-ID" sz="1400" b="0" i="0" u="none" strike="noStrike" dirty="0" err="1">
                          <a:solidFill>
                            <a:srgbClr val="000000"/>
                          </a:solidFill>
                          <a:effectLst/>
                          <a:latin typeface="+mn-lt"/>
                        </a:rPr>
                        <a:t>sector</a:t>
                      </a:r>
                      <a:r>
                        <a:rPr lang="id-ID" sz="1400" b="0" i="0" u="none" strike="noStrike" dirty="0">
                          <a:solidFill>
                            <a:srgbClr val="000000"/>
                          </a:solidFill>
                          <a:effectLst/>
                          <a:latin typeface="+mn-lt"/>
                        </a:rPr>
                        <a:t> pertanian (palawija) </a:t>
                      </a:r>
                      <a:r>
                        <a:rPr lang="id-ID" sz="1400" b="0" i="0" u="none" strike="noStrike" dirty="0" err="1">
                          <a:solidFill>
                            <a:srgbClr val="000000"/>
                          </a:solidFill>
                          <a:effectLst/>
                          <a:latin typeface="+mn-lt"/>
                        </a:rPr>
                        <a:t>thd</a:t>
                      </a:r>
                      <a:r>
                        <a:rPr lang="id-ID" sz="1400" b="0" i="0" u="none" strike="noStrike" dirty="0">
                          <a:solidFill>
                            <a:srgbClr val="000000"/>
                          </a:solidFill>
                          <a:effectLst/>
                          <a:latin typeface="+mn-lt"/>
                        </a:rPr>
                        <a:t> PDRB </a:t>
                      </a:r>
                    </a:p>
                  </a:txBody>
                  <a:tcPr marL="9525" marR="9525" marT="9525" marB="0" anchor="ctr"/>
                </a:tc>
                <a:tc>
                  <a:txBody>
                    <a:bodyPr/>
                    <a:lstStyle/>
                    <a:p>
                      <a:endParaRPr lang="en-US" sz="1400" dirty="0">
                        <a:latin typeface="+mn-lt"/>
                      </a:endParaRPr>
                    </a:p>
                  </a:txBody>
                  <a:tcPr/>
                </a:tc>
                <a:tc>
                  <a:txBody>
                    <a:bodyPr/>
                    <a:lstStyle/>
                    <a:p>
                      <a:endParaRPr lang="id-ID" sz="140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688982757"/>
                  </a:ext>
                </a:extLst>
              </a:tr>
              <a:tr h="319299">
                <a:tc>
                  <a:txBody>
                    <a:bodyPr/>
                    <a:lstStyle/>
                    <a:p>
                      <a:pPr algn="ctr"/>
                      <a:r>
                        <a:rPr lang="id-ID" sz="1400" dirty="0" smtClean="0">
                          <a:latin typeface="+mn-lt"/>
                        </a:rPr>
                        <a:t>14</a:t>
                      </a:r>
                      <a:endParaRPr lang="en-US" sz="1400" dirty="0">
                        <a:latin typeface="+mn-lt"/>
                      </a:endParaRPr>
                    </a:p>
                  </a:txBody>
                  <a:tcPr/>
                </a:tc>
                <a:tc>
                  <a:txBody>
                    <a:bodyPr/>
                    <a:lstStyle/>
                    <a:p>
                      <a:pPr algn="just" rtl="0" fontAlgn="ctr"/>
                      <a:r>
                        <a:rPr lang="id-ID" sz="1400" b="0" i="0" u="none" strike="noStrike" dirty="0">
                          <a:solidFill>
                            <a:srgbClr val="000000"/>
                          </a:solidFill>
                          <a:effectLst/>
                          <a:latin typeface="+mn-lt"/>
                        </a:rPr>
                        <a:t>Kontribusi sektor perkebunan </a:t>
                      </a:r>
                      <a:r>
                        <a:rPr lang="id-ID" sz="1400" b="0" i="0" u="none" strike="noStrike" dirty="0" err="1">
                          <a:solidFill>
                            <a:srgbClr val="000000"/>
                          </a:solidFill>
                          <a:effectLst/>
                          <a:latin typeface="+mn-lt"/>
                        </a:rPr>
                        <a:t>thd</a:t>
                      </a:r>
                      <a:r>
                        <a:rPr lang="id-ID" sz="1400" b="0" i="0" u="none" strike="noStrike" dirty="0">
                          <a:solidFill>
                            <a:srgbClr val="000000"/>
                          </a:solidFill>
                          <a:effectLst/>
                          <a:latin typeface="+mn-lt"/>
                        </a:rPr>
                        <a:t> PDRB </a:t>
                      </a:r>
                    </a:p>
                  </a:txBody>
                  <a:tcPr marL="9525" marR="9525" marT="9525" marB="0" anchor="ctr"/>
                </a:tc>
                <a:tc>
                  <a:txBody>
                    <a:bodyPr/>
                    <a:lstStyle/>
                    <a:p>
                      <a:endParaRPr lang="en-US" sz="1400" dirty="0">
                        <a:latin typeface="+mn-lt"/>
                      </a:endParaRPr>
                    </a:p>
                  </a:txBody>
                  <a:tcPr/>
                </a:tc>
                <a:tc>
                  <a:txBody>
                    <a:bodyPr/>
                    <a:lstStyle/>
                    <a:p>
                      <a:endParaRPr lang="id-ID" sz="140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594322500"/>
                  </a:ext>
                </a:extLst>
              </a:tr>
              <a:tr h="319299">
                <a:tc>
                  <a:txBody>
                    <a:bodyPr/>
                    <a:lstStyle/>
                    <a:p>
                      <a:pPr algn="ctr"/>
                      <a:r>
                        <a:rPr lang="id-ID" sz="1400" dirty="0" smtClean="0">
                          <a:latin typeface="+mn-lt"/>
                        </a:rPr>
                        <a:t>15</a:t>
                      </a:r>
                      <a:endParaRPr lang="en-US" sz="1400" dirty="0">
                        <a:latin typeface="+mn-lt"/>
                      </a:endParaRPr>
                    </a:p>
                  </a:txBody>
                  <a:tcPr/>
                </a:tc>
                <a:tc>
                  <a:txBody>
                    <a:bodyPr/>
                    <a:lstStyle/>
                    <a:p>
                      <a:pPr algn="just" rtl="0" fontAlgn="ctr"/>
                      <a:r>
                        <a:rPr lang="id-ID" sz="1400" b="0" i="0" u="none" strike="noStrike" dirty="0">
                          <a:solidFill>
                            <a:srgbClr val="000000"/>
                          </a:solidFill>
                          <a:effectLst/>
                          <a:latin typeface="+mn-lt"/>
                        </a:rPr>
                        <a:t>Kontribusi Produksi kelompok petani terhadap PDRB </a:t>
                      </a:r>
                    </a:p>
                  </a:txBody>
                  <a:tcPr marL="9525" marR="9525" marT="9525" marB="0" anchor="ctr"/>
                </a:tc>
                <a:tc>
                  <a:txBody>
                    <a:bodyPr/>
                    <a:lstStyle/>
                    <a:p>
                      <a:endParaRPr lang="en-US" sz="1400" dirty="0">
                        <a:latin typeface="+mn-lt"/>
                      </a:endParaRPr>
                    </a:p>
                  </a:txBody>
                  <a:tcPr/>
                </a:tc>
                <a:tc>
                  <a:txBody>
                    <a:bodyPr/>
                    <a:lstStyle/>
                    <a:p>
                      <a:endParaRPr lang="id-ID" sz="140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1"/>
                  </a:ext>
                </a:extLst>
              </a:tr>
              <a:tr h="319299">
                <a:tc>
                  <a:txBody>
                    <a:bodyPr/>
                    <a:lstStyle/>
                    <a:p>
                      <a:pPr algn="ctr"/>
                      <a:r>
                        <a:rPr lang="id-ID" sz="1400" dirty="0" smtClean="0">
                          <a:latin typeface="+mn-lt"/>
                        </a:rPr>
                        <a:t>16</a:t>
                      </a:r>
                      <a:endParaRPr lang="en-US" sz="1400" dirty="0">
                        <a:latin typeface="+mn-lt"/>
                      </a:endParaRPr>
                    </a:p>
                  </a:txBody>
                  <a:tcPr/>
                </a:tc>
                <a:tc>
                  <a:txBody>
                    <a:bodyPr/>
                    <a:lstStyle/>
                    <a:p>
                      <a:pPr algn="just" rtl="0" fontAlgn="ctr"/>
                      <a:r>
                        <a:rPr lang="id-ID" sz="1400" b="0" i="0" u="none" strike="noStrike" dirty="0">
                          <a:solidFill>
                            <a:srgbClr val="000000"/>
                          </a:solidFill>
                          <a:effectLst/>
                          <a:latin typeface="+mn-lt"/>
                        </a:rPr>
                        <a:t>Kontribusi sektor kehutanan </a:t>
                      </a:r>
                      <a:r>
                        <a:rPr lang="id-ID" sz="1400" b="0" i="0" u="none" strike="noStrike" dirty="0" err="1">
                          <a:solidFill>
                            <a:srgbClr val="000000"/>
                          </a:solidFill>
                          <a:effectLst/>
                          <a:latin typeface="+mn-lt"/>
                        </a:rPr>
                        <a:t>thd</a:t>
                      </a:r>
                      <a:r>
                        <a:rPr lang="id-ID" sz="1400" b="0" i="0" u="none" strike="noStrike" dirty="0">
                          <a:solidFill>
                            <a:srgbClr val="000000"/>
                          </a:solidFill>
                          <a:effectLst/>
                          <a:latin typeface="+mn-lt"/>
                        </a:rPr>
                        <a:t> PDRB </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id-ID" sz="140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2"/>
                  </a:ext>
                </a:extLst>
              </a:tr>
              <a:tr h="319299">
                <a:tc>
                  <a:txBody>
                    <a:bodyPr/>
                    <a:lstStyle/>
                    <a:p>
                      <a:pPr algn="ctr"/>
                      <a:r>
                        <a:rPr lang="id-ID" sz="1400" dirty="0" smtClean="0">
                          <a:latin typeface="+mn-lt"/>
                        </a:rPr>
                        <a:t>17</a:t>
                      </a:r>
                      <a:endParaRPr lang="en-US" sz="1400" dirty="0">
                        <a:latin typeface="+mn-lt"/>
                      </a:endParaRPr>
                    </a:p>
                  </a:txBody>
                  <a:tcPr/>
                </a:tc>
                <a:tc>
                  <a:txBody>
                    <a:bodyPr/>
                    <a:lstStyle/>
                    <a:p>
                      <a:pPr algn="l" rtl="0" fontAlgn="ctr"/>
                      <a:r>
                        <a:rPr lang="nn-NO" sz="1400" b="0" i="0" u="none" strike="noStrike" dirty="0">
                          <a:solidFill>
                            <a:srgbClr val="000000"/>
                          </a:solidFill>
                          <a:effectLst/>
                          <a:latin typeface="+mn-lt"/>
                        </a:rPr>
                        <a:t>Kontribusi  sektor pertambangan thd  PDRB  </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id-ID" sz="140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3"/>
                  </a:ext>
                </a:extLst>
              </a:tr>
              <a:tr h="319299">
                <a:tc>
                  <a:txBody>
                    <a:bodyPr/>
                    <a:lstStyle/>
                    <a:p>
                      <a:pPr algn="ctr"/>
                      <a:r>
                        <a:rPr lang="id-ID" sz="1400" dirty="0" smtClean="0">
                          <a:latin typeface="+mn-lt"/>
                        </a:rPr>
                        <a:t>18</a:t>
                      </a:r>
                      <a:endParaRPr lang="en-US" sz="1400" dirty="0">
                        <a:latin typeface="+mn-lt"/>
                      </a:endParaRPr>
                    </a:p>
                  </a:txBody>
                  <a:tcPr/>
                </a:tc>
                <a:tc>
                  <a:txBody>
                    <a:bodyPr/>
                    <a:lstStyle/>
                    <a:p>
                      <a:pPr algn="just" rtl="0" fontAlgn="ctr"/>
                      <a:r>
                        <a:rPr lang="id-ID" sz="1400" b="0" i="0" u="none" strike="noStrike" dirty="0">
                          <a:solidFill>
                            <a:srgbClr val="000000"/>
                          </a:solidFill>
                          <a:effectLst/>
                          <a:latin typeface="+mn-lt"/>
                        </a:rPr>
                        <a:t>Kontribusi sektor pariwisata </a:t>
                      </a:r>
                      <a:r>
                        <a:rPr lang="id-ID" sz="1400" b="0" i="0" u="none" strike="noStrike" dirty="0" err="1">
                          <a:solidFill>
                            <a:srgbClr val="000000"/>
                          </a:solidFill>
                          <a:effectLst/>
                          <a:latin typeface="+mn-lt"/>
                        </a:rPr>
                        <a:t>thd</a:t>
                      </a:r>
                      <a:r>
                        <a:rPr lang="id-ID" sz="1400" b="0" i="0" u="none" strike="noStrike" dirty="0">
                          <a:solidFill>
                            <a:srgbClr val="000000"/>
                          </a:solidFill>
                          <a:effectLst/>
                          <a:latin typeface="+mn-lt"/>
                        </a:rPr>
                        <a:t> PDRB </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id-ID" sz="1400">
                        <a:latin typeface="+mn-lt"/>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04"/>
                  </a:ext>
                </a:extLst>
              </a:tr>
              <a:tr h="319299">
                <a:tc>
                  <a:txBody>
                    <a:bodyPr/>
                    <a:lstStyle/>
                    <a:p>
                      <a:pPr algn="ctr"/>
                      <a:r>
                        <a:rPr lang="id-ID" sz="1400" dirty="0" smtClean="0">
                          <a:latin typeface="+mn-lt"/>
                        </a:rPr>
                        <a:t>19</a:t>
                      </a:r>
                      <a:endParaRPr lang="en-US" sz="1400" dirty="0">
                        <a:latin typeface="+mn-lt"/>
                      </a:endParaRPr>
                    </a:p>
                  </a:txBody>
                  <a:tcPr/>
                </a:tc>
                <a:tc>
                  <a:txBody>
                    <a:bodyPr/>
                    <a:lstStyle/>
                    <a:p>
                      <a:pPr algn="just" rtl="0" fontAlgn="ctr"/>
                      <a:r>
                        <a:rPr lang="id-ID" sz="1400" b="0" i="0" u="none" strike="noStrike" dirty="0">
                          <a:solidFill>
                            <a:srgbClr val="000000"/>
                          </a:solidFill>
                          <a:effectLst/>
                          <a:latin typeface="+mn-lt"/>
                        </a:rPr>
                        <a:t>Kontribusi </a:t>
                      </a:r>
                      <a:r>
                        <a:rPr lang="id-ID" sz="1400" b="0" i="0" u="none" strike="noStrike" dirty="0" err="1">
                          <a:solidFill>
                            <a:srgbClr val="000000"/>
                          </a:solidFill>
                          <a:effectLst/>
                          <a:latin typeface="+mn-lt"/>
                        </a:rPr>
                        <a:t>sector</a:t>
                      </a:r>
                      <a:r>
                        <a:rPr lang="id-ID" sz="1400" b="0" i="0" u="none" strike="noStrike" dirty="0">
                          <a:solidFill>
                            <a:srgbClr val="000000"/>
                          </a:solidFill>
                          <a:effectLst/>
                          <a:latin typeface="+mn-lt"/>
                        </a:rPr>
                        <a:t> kelautan dan perikanan  terhadap PDRB </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id-ID" sz="140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5"/>
                  </a:ext>
                </a:extLst>
              </a:tr>
              <a:tr h="319299">
                <a:tc>
                  <a:txBody>
                    <a:bodyPr/>
                    <a:lstStyle/>
                    <a:p>
                      <a:pPr algn="ctr"/>
                      <a:r>
                        <a:rPr lang="id-ID" sz="1400" dirty="0" smtClean="0">
                          <a:latin typeface="+mn-lt"/>
                        </a:rPr>
                        <a:t>20</a:t>
                      </a:r>
                      <a:endParaRPr lang="en-US" sz="1400" dirty="0">
                        <a:latin typeface="+mn-lt"/>
                      </a:endParaRPr>
                    </a:p>
                  </a:txBody>
                  <a:tcPr/>
                </a:tc>
                <a:tc>
                  <a:txBody>
                    <a:bodyPr/>
                    <a:lstStyle/>
                    <a:p>
                      <a:pPr algn="just" rtl="0" fontAlgn="ctr"/>
                      <a:r>
                        <a:rPr lang="id-ID" sz="1400" b="0" i="0" u="none" strike="noStrike" dirty="0">
                          <a:solidFill>
                            <a:srgbClr val="000000"/>
                          </a:solidFill>
                          <a:effectLst/>
                          <a:latin typeface="+mn-lt"/>
                        </a:rPr>
                        <a:t>Kontribusi sektor </a:t>
                      </a:r>
                      <a:r>
                        <a:rPr lang="id-ID" sz="1400" b="0" i="0" u="none" strike="noStrike" dirty="0" err="1">
                          <a:solidFill>
                            <a:srgbClr val="000000"/>
                          </a:solidFill>
                          <a:effectLst/>
                          <a:latin typeface="+mn-lt"/>
                        </a:rPr>
                        <a:t>Perdag</a:t>
                      </a:r>
                      <a:r>
                        <a:rPr lang="id-ID" sz="1400" b="0" i="0" u="none" strike="noStrike" dirty="0">
                          <a:solidFill>
                            <a:srgbClr val="000000"/>
                          </a:solidFill>
                          <a:effectLst/>
                          <a:latin typeface="+mn-lt"/>
                        </a:rPr>
                        <a:t> </a:t>
                      </a:r>
                      <a:r>
                        <a:rPr lang="id-ID" sz="1400" b="0" i="0" u="none" strike="noStrike" dirty="0" err="1">
                          <a:solidFill>
                            <a:srgbClr val="000000"/>
                          </a:solidFill>
                          <a:effectLst/>
                          <a:latin typeface="+mn-lt"/>
                        </a:rPr>
                        <a:t>thd</a:t>
                      </a:r>
                      <a:r>
                        <a:rPr lang="id-ID" sz="1400" b="0" i="0" u="none" strike="noStrike" dirty="0">
                          <a:solidFill>
                            <a:srgbClr val="000000"/>
                          </a:solidFill>
                          <a:effectLst/>
                          <a:latin typeface="+mn-lt"/>
                        </a:rPr>
                        <a:t> PDRB </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id-ID" sz="140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06"/>
                  </a:ext>
                </a:extLst>
              </a:tr>
              <a:tr h="319299">
                <a:tc>
                  <a:txBody>
                    <a:bodyPr/>
                    <a:lstStyle/>
                    <a:p>
                      <a:pPr algn="ctr"/>
                      <a:r>
                        <a:rPr lang="id-ID" sz="1400" dirty="0" smtClean="0">
                          <a:latin typeface="+mn-lt"/>
                        </a:rPr>
                        <a:t>21</a:t>
                      </a:r>
                      <a:endParaRPr lang="en-US" sz="1400" dirty="0">
                        <a:latin typeface="+mn-lt"/>
                      </a:endParaRPr>
                    </a:p>
                  </a:txBody>
                  <a:tcPr/>
                </a:tc>
                <a:tc>
                  <a:txBody>
                    <a:bodyPr/>
                    <a:lstStyle/>
                    <a:p>
                      <a:pPr algn="just" rtl="0" fontAlgn="ctr"/>
                      <a:r>
                        <a:rPr lang="id-ID" sz="1400" b="0" i="0" u="none" strike="noStrike" dirty="0">
                          <a:solidFill>
                            <a:srgbClr val="000000"/>
                          </a:solidFill>
                          <a:effectLst/>
                          <a:latin typeface="+mn-lt"/>
                        </a:rPr>
                        <a:t>Kontribusi sektor Industri </a:t>
                      </a:r>
                      <a:r>
                        <a:rPr lang="id-ID" sz="1400" b="0" i="0" u="none" strike="noStrike" dirty="0" err="1">
                          <a:solidFill>
                            <a:srgbClr val="000000"/>
                          </a:solidFill>
                          <a:effectLst/>
                          <a:latin typeface="+mn-lt"/>
                        </a:rPr>
                        <a:t>thd</a:t>
                      </a:r>
                      <a:r>
                        <a:rPr lang="id-ID" sz="1400" b="0" i="0" u="none" strike="noStrike" dirty="0">
                          <a:solidFill>
                            <a:srgbClr val="000000"/>
                          </a:solidFill>
                          <a:effectLst/>
                          <a:latin typeface="+mn-lt"/>
                        </a:rPr>
                        <a:t> PDRB </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id-ID" sz="1400">
                        <a:latin typeface="+mn-lt"/>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07"/>
                  </a:ext>
                </a:extLst>
              </a:tr>
              <a:tr h="319299">
                <a:tc>
                  <a:txBody>
                    <a:bodyPr/>
                    <a:lstStyle/>
                    <a:p>
                      <a:pPr algn="ctr"/>
                      <a:r>
                        <a:rPr lang="id-ID" sz="1400" dirty="0" smtClean="0">
                          <a:latin typeface="+mn-lt"/>
                        </a:rPr>
                        <a:t>22</a:t>
                      </a:r>
                      <a:endParaRPr lang="en-US" sz="1400" dirty="0">
                        <a:latin typeface="+mn-lt"/>
                      </a:endParaRPr>
                    </a:p>
                  </a:txBody>
                  <a:tcPr/>
                </a:tc>
                <a:tc>
                  <a:txBody>
                    <a:bodyPr/>
                    <a:lstStyle/>
                    <a:p>
                      <a:pPr algn="just" rtl="0" fontAlgn="ctr"/>
                      <a:r>
                        <a:rPr lang="sv-SE" sz="1400" b="0" i="0" u="none" strike="noStrike" dirty="0">
                          <a:solidFill>
                            <a:srgbClr val="000000"/>
                          </a:solidFill>
                          <a:effectLst/>
                          <a:latin typeface="+mn-lt"/>
                        </a:rPr>
                        <a:t>Kontribusi industri rumah tangga thd PDRB sektor Industri </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id-ID" sz="1400">
                        <a:latin typeface="+mn-lt"/>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08"/>
                  </a:ext>
                </a:extLst>
              </a:tr>
              <a:tr h="319299">
                <a:tc>
                  <a:txBody>
                    <a:bodyPr/>
                    <a:lstStyle/>
                    <a:p>
                      <a:pPr algn="ctr"/>
                      <a:r>
                        <a:rPr lang="id-ID" sz="1400" dirty="0" smtClean="0">
                          <a:latin typeface="+mn-lt"/>
                        </a:rPr>
                        <a:t>23</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Kontribusi transmigrasi </a:t>
                      </a:r>
                      <a:r>
                        <a:rPr lang="id-ID" sz="1400" b="0" i="0" u="none" strike="noStrike" dirty="0" err="1">
                          <a:solidFill>
                            <a:srgbClr val="000000"/>
                          </a:solidFill>
                          <a:effectLst/>
                          <a:latin typeface="+mn-lt"/>
                        </a:rPr>
                        <a:t>thd</a:t>
                      </a:r>
                      <a:r>
                        <a:rPr lang="id-ID" sz="1400" b="0" i="0" u="none" strike="noStrike" dirty="0">
                          <a:solidFill>
                            <a:srgbClr val="000000"/>
                          </a:solidFill>
                          <a:effectLst/>
                          <a:latin typeface="+mn-lt"/>
                        </a:rPr>
                        <a:t> PDRB </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id-ID" sz="1400">
                        <a:latin typeface="+mn-lt"/>
                      </a:endParaRPr>
                    </a:p>
                  </a:txBody>
                  <a:tcPr/>
                </a:tc>
                <a:tc>
                  <a:txBody>
                    <a:bodyPr/>
                    <a:lstStyle/>
                    <a:p>
                      <a:endParaRPr lang="en-US" sz="1400" dirty="0">
                        <a:latin typeface="+mn-lt"/>
                      </a:endParaRPr>
                    </a:p>
                  </a:txBody>
                  <a:tcPr/>
                </a:tc>
                <a:tc>
                  <a:txBody>
                    <a:bodyPr/>
                    <a:lstStyle/>
                    <a:p>
                      <a:endParaRPr lang="en-US" sz="1400">
                        <a:latin typeface="+mn-lt"/>
                      </a:endParaRPr>
                    </a:p>
                  </a:txBody>
                  <a:tcPr/>
                </a:tc>
                <a:extLst>
                  <a:ext uri="{0D108BD9-81ED-4DB2-BD59-A6C34878D82A}">
                    <a16:rowId xmlns="" xmlns:a16="http://schemas.microsoft.com/office/drawing/2014/main" val="10009"/>
                  </a:ext>
                </a:extLst>
              </a:tr>
              <a:tr h="319299">
                <a:tc>
                  <a:txBody>
                    <a:bodyPr/>
                    <a:lstStyle/>
                    <a:p>
                      <a:pPr algn="ctr"/>
                      <a:r>
                        <a:rPr lang="id-ID" sz="1400" dirty="0" smtClean="0">
                          <a:latin typeface="+mn-lt"/>
                        </a:rPr>
                        <a:t>24</a:t>
                      </a:r>
                      <a:endParaRPr lang="en-US" sz="1400" dirty="0">
                        <a:latin typeface="+mn-lt"/>
                      </a:endParaRPr>
                    </a:p>
                  </a:txBody>
                  <a:tcPr/>
                </a:tc>
                <a:tc>
                  <a:txBody>
                    <a:bodyPr/>
                    <a:lstStyle/>
                    <a:p>
                      <a:pPr algn="just" rtl="0" fontAlgn="ctr"/>
                      <a:r>
                        <a:rPr lang="sv-SE" sz="1400" b="0" i="0" u="none" strike="noStrike" dirty="0">
                          <a:solidFill>
                            <a:srgbClr val="000000"/>
                          </a:solidFill>
                          <a:effectLst/>
                          <a:latin typeface="+mn-lt"/>
                        </a:rPr>
                        <a:t>Pengeluaran konsumsi rumah tangga per kapita </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id-ID"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0"/>
                  </a:ext>
                </a:extLst>
              </a:tr>
              <a:tr h="319299">
                <a:tc>
                  <a:txBody>
                    <a:bodyPr/>
                    <a:lstStyle/>
                    <a:p>
                      <a:pPr algn="ctr"/>
                      <a:r>
                        <a:rPr lang="id-ID" sz="1400" dirty="0" smtClean="0">
                          <a:latin typeface="+mn-lt"/>
                        </a:rPr>
                        <a:t>25</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Nilai tukar petani </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id-ID"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1"/>
                  </a:ext>
                </a:extLst>
              </a:tr>
              <a:tr h="464434">
                <a:tc>
                  <a:txBody>
                    <a:bodyPr/>
                    <a:lstStyle/>
                    <a:p>
                      <a:pPr algn="ctr"/>
                      <a:r>
                        <a:rPr lang="id-ID" sz="1400" dirty="0" smtClean="0">
                          <a:latin typeface="+mn-lt"/>
                        </a:rPr>
                        <a:t>26</a:t>
                      </a:r>
                      <a:endParaRPr lang="en-US" sz="1400" dirty="0">
                        <a:latin typeface="+mn-lt"/>
                      </a:endParaRPr>
                    </a:p>
                  </a:txBody>
                  <a:tcPr/>
                </a:tc>
                <a:tc>
                  <a:txBody>
                    <a:bodyPr/>
                    <a:lstStyle/>
                    <a:p>
                      <a:pPr algn="just" rtl="0" fontAlgn="ctr"/>
                      <a:r>
                        <a:rPr lang="id-ID" sz="1400" b="0" i="0" u="none" strike="noStrike" dirty="0">
                          <a:solidFill>
                            <a:srgbClr val="000000"/>
                          </a:solidFill>
                          <a:effectLst/>
                          <a:latin typeface="+mn-lt"/>
                        </a:rPr>
                        <a:t>Persentase pengeluaran konsumsi non pangan </a:t>
                      </a:r>
                      <a:r>
                        <a:rPr lang="id-ID" sz="1400" b="0" i="0" u="none" strike="noStrike" dirty="0" err="1">
                          <a:solidFill>
                            <a:srgbClr val="000000"/>
                          </a:solidFill>
                          <a:effectLst/>
                          <a:latin typeface="+mn-lt"/>
                        </a:rPr>
                        <a:t>perkapita</a:t>
                      </a:r>
                      <a:r>
                        <a:rPr lang="id-ID" sz="1400" b="0" i="0" u="none" strike="noStrike" dirty="0">
                          <a:solidFill>
                            <a:srgbClr val="000000"/>
                          </a:solidFill>
                          <a:effectLst/>
                          <a:latin typeface="+mn-lt"/>
                        </a:rPr>
                        <a:t> </a:t>
                      </a:r>
                    </a:p>
                  </a:txBody>
                  <a:tcPr marL="9525" marR="9525" marT="9525"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endParaRPr lang="id-ID"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10012"/>
                  </a:ext>
                </a:extLst>
              </a:tr>
            </a:tbl>
          </a:graphicData>
        </a:graphic>
      </p:graphicFrame>
      <p:sp>
        <p:nvSpPr>
          <p:cNvPr id="5" name="Rounded Rectangle 4"/>
          <p:cNvSpPr/>
          <p:nvPr/>
        </p:nvSpPr>
        <p:spPr>
          <a:xfrm>
            <a:off x="126675" y="112961"/>
            <a:ext cx="2333284"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US" sz="2400" b="1" dirty="0"/>
              <a:t>BPS </a:t>
            </a:r>
            <a:r>
              <a:rPr lang="id-ID" sz="2400" b="1" dirty="0" smtClean="0"/>
              <a:t>Kabupaten</a:t>
            </a:r>
            <a:endParaRPr lang="en-US" sz="2400" b="1" dirty="0"/>
          </a:p>
        </p:txBody>
      </p:sp>
    </p:spTree>
    <p:extLst>
      <p:ext uri="{BB962C8B-B14F-4D97-AF65-F5344CB8AC3E}">
        <p14:creationId xmlns:p14="http://schemas.microsoft.com/office/powerpoint/2010/main" val="235866787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957328145"/>
              </p:ext>
            </p:extLst>
          </p:nvPr>
        </p:nvGraphicFramePr>
        <p:xfrm>
          <a:off x="126675" y="567215"/>
          <a:ext cx="8928992" cy="1759902"/>
        </p:xfrm>
        <a:graphic>
          <a:graphicData uri="http://schemas.openxmlformats.org/drawingml/2006/table">
            <a:tbl>
              <a:tblPr firstRow="1" bandRow="1">
                <a:tableStyleId>{5C22544A-7EE6-4342-B048-85BDC9FD1C3A}</a:tableStyleId>
              </a:tblPr>
              <a:tblGrid>
                <a:gridCol w="519822">
                  <a:extLst>
                    <a:ext uri="{9D8B030D-6E8A-4147-A177-3AD203B41FA5}">
                      <a16:colId xmlns="" xmlns:a16="http://schemas.microsoft.com/office/drawing/2014/main" val="20000"/>
                    </a:ext>
                  </a:extLst>
                </a:gridCol>
                <a:gridCol w="3528392">
                  <a:extLst>
                    <a:ext uri="{9D8B030D-6E8A-4147-A177-3AD203B41FA5}">
                      <a16:colId xmlns="" xmlns:a16="http://schemas.microsoft.com/office/drawing/2014/main" val="20001"/>
                    </a:ext>
                  </a:extLst>
                </a:gridCol>
                <a:gridCol w="1505597">
                  <a:extLst>
                    <a:ext uri="{9D8B030D-6E8A-4147-A177-3AD203B41FA5}">
                      <a16:colId xmlns="" xmlns:a16="http://schemas.microsoft.com/office/drawing/2014/main" val="20002"/>
                    </a:ext>
                  </a:extLst>
                </a:gridCol>
                <a:gridCol w="1070925">
                  <a:extLst>
                    <a:ext uri="{9D8B030D-6E8A-4147-A177-3AD203B41FA5}">
                      <a16:colId xmlns="" xmlns:a16="http://schemas.microsoft.com/office/drawing/2014/main" val="20003"/>
                    </a:ext>
                  </a:extLst>
                </a:gridCol>
                <a:gridCol w="1296144">
                  <a:extLst>
                    <a:ext uri="{9D8B030D-6E8A-4147-A177-3AD203B41FA5}">
                      <a16:colId xmlns="" xmlns:a16="http://schemas.microsoft.com/office/drawing/2014/main" val="20004"/>
                    </a:ext>
                  </a:extLst>
                </a:gridCol>
                <a:gridCol w="1008112">
                  <a:extLst>
                    <a:ext uri="{9D8B030D-6E8A-4147-A177-3AD203B41FA5}">
                      <a16:colId xmlns="" xmlns:a16="http://schemas.microsoft.com/office/drawing/2014/main" val="20005"/>
                    </a:ext>
                  </a:extLst>
                </a:gridCol>
              </a:tblGrid>
              <a:tr h="348326">
                <a:tc>
                  <a:txBody>
                    <a:bodyPr/>
                    <a:lstStyle/>
                    <a:p>
                      <a:pPr algn="ctr"/>
                      <a:r>
                        <a:rPr lang="en-AU" dirty="0"/>
                        <a:t>No</a:t>
                      </a:r>
                      <a:endParaRPr lang="en-US" dirty="0"/>
                    </a:p>
                  </a:txBody>
                  <a:tcPr/>
                </a:tc>
                <a:tc>
                  <a:txBody>
                    <a:bodyPr/>
                    <a:lstStyle/>
                    <a:p>
                      <a:pPr algn="ctr"/>
                      <a:r>
                        <a:rPr lang="en-AU" dirty="0" err="1"/>
                        <a:t>Jenis</a:t>
                      </a:r>
                      <a:r>
                        <a:rPr lang="en-AU" dirty="0"/>
                        <a:t> Data</a:t>
                      </a:r>
                      <a:endParaRPr lang="en-US" dirty="0"/>
                    </a:p>
                  </a:txBody>
                  <a:tcPr/>
                </a:tc>
                <a:tc>
                  <a:txBody>
                    <a:bodyPr/>
                    <a:lstStyle/>
                    <a:p>
                      <a:pPr algn="ctr"/>
                      <a:r>
                        <a:rPr lang="en-AU" dirty="0"/>
                        <a:t>Level</a:t>
                      </a:r>
                      <a:endParaRPr lang="en-US" dirty="0"/>
                    </a:p>
                  </a:txBody>
                  <a:tcPr/>
                </a:tc>
                <a:tc>
                  <a:txBody>
                    <a:bodyPr/>
                    <a:lstStyle/>
                    <a:p>
                      <a:pPr algn="ctr"/>
                      <a:r>
                        <a:rPr lang="en-AU" dirty="0" err="1"/>
                        <a:t>Tahun</a:t>
                      </a:r>
                      <a:endParaRPr lang="en-US" dirty="0"/>
                    </a:p>
                  </a:txBody>
                  <a:tcPr/>
                </a:tc>
                <a:tc>
                  <a:txBody>
                    <a:bodyPr/>
                    <a:lstStyle/>
                    <a:p>
                      <a:pPr algn="ctr"/>
                      <a:r>
                        <a:rPr lang="en-AU" dirty="0" err="1"/>
                        <a:t>Sumber</a:t>
                      </a:r>
                      <a:endParaRPr lang="en-US" dirty="0"/>
                    </a:p>
                  </a:txBody>
                  <a:tcPr/>
                </a:tc>
                <a:tc>
                  <a:txBody>
                    <a:bodyPr/>
                    <a:lstStyle/>
                    <a:p>
                      <a:pPr algn="ctr"/>
                      <a:r>
                        <a:rPr lang="en-AU" dirty="0" err="1"/>
                        <a:t>Ket</a:t>
                      </a:r>
                      <a:endParaRPr lang="en-US" dirty="0"/>
                    </a:p>
                  </a:txBody>
                  <a:tcPr/>
                </a:tc>
                <a:extLst>
                  <a:ext uri="{0D108BD9-81ED-4DB2-BD59-A6C34878D82A}">
                    <a16:rowId xmlns="" xmlns:a16="http://schemas.microsoft.com/office/drawing/2014/main" val="10000"/>
                  </a:ext>
                </a:extLst>
              </a:tr>
              <a:tr h="319299">
                <a:tc>
                  <a:txBody>
                    <a:bodyPr/>
                    <a:lstStyle/>
                    <a:p>
                      <a:pPr algn="ctr"/>
                      <a:r>
                        <a:rPr lang="id-ID" sz="1400" dirty="0" smtClean="0">
                          <a:latin typeface="+mn-lt"/>
                        </a:rPr>
                        <a:t>27</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Pertumbuhan Industri </a:t>
                      </a:r>
                    </a:p>
                  </a:txBody>
                  <a:tcPr marL="9525" marR="9525" marT="9525" marB="0" anchor="ctr"/>
                </a:tc>
                <a:tc>
                  <a:txBody>
                    <a:bodyPr/>
                    <a:lstStyle/>
                    <a:p>
                      <a:endParaRPr lang="en-US" sz="1400" dirty="0">
                        <a:latin typeface="+mn-lt"/>
                      </a:endParaRPr>
                    </a:p>
                  </a:txBody>
                  <a:tcPr/>
                </a:tc>
                <a:tc>
                  <a:txBody>
                    <a:bodyPr/>
                    <a:lstStyle/>
                    <a:p>
                      <a:endParaRPr lang="id-ID"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820591650"/>
                  </a:ext>
                </a:extLst>
              </a:tr>
              <a:tr h="319299">
                <a:tc>
                  <a:txBody>
                    <a:bodyPr/>
                    <a:lstStyle/>
                    <a:p>
                      <a:pPr algn="ctr"/>
                      <a:r>
                        <a:rPr lang="id-ID" sz="1400" dirty="0" smtClean="0">
                          <a:latin typeface="+mn-lt"/>
                        </a:rPr>
                        <a:t>28</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Produktivitas total daerah  </a:t>
                      </a:r>
                    </a:p>
                  </a:txBody>
                  <a:tcPr marL="9525" marR="9525" marT="9525" marB="0" anchor="ctr"/>
                </a:tc>
                <a:tc>
                  <a:txBody>
                    <a:bodyPr/>
                    <a:lstStyle/>
                    <a:p>
                      <a:endParaRPr lang="en-US" sz="1400" dirty="0">
                        <a:latin typeface="+mn-lt"/>
                      </a:endParaRPr>
                    </a:p>
                  </a:txBody>
                  <a:tcPr/>
                </a:tc>
                <a:tc>
                  <a:txBody>
                    <a:bodyPr/>
                    <a:lstStyle/>
                    <a:p>
                      <a:endParaRPr lang="id-ID" sz="140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688982757"/>
                  </a:ext>
                </a:extLst>
              </a:tr>
              <a:tr h="319299">
                <a:tc>
                  <a:txBody>
                    <a:bodyPr/>
                    <a:lstStyle/>
                    <a:p>
                      <a:pPr algn="ctr"/>
                      <a:r>
                        <a:rPr lang="id-ID" sz="1400" dirty="0" smtClean="0">
                          <a:latin typeface="+mn-lt"/>
                        </a:rPr>
                        <a:t>29</a:t>
                      </a:r>
                      <a:endParaRPr lang="en-US" sz="1400" dirty="0">
                        <a:latin typeface="+mn-lt"/>
                      </a:endParaRPr>
                    </a:p>
                  </a:txBody>
                  <a:tcPr/>
                </a:tc>
                <a:tc>
                  <a:txBody>
                    <a:bodyPr/>
                    <a:lstStyle/>
                    <a:p>
                      <a:pPr algn="just" rtl="0" fontAlgn="ctr"/>
                      <a:r>
                        <a:rPr lang="id-ID" sz="1400" b="0" i="0" u="none" strike="noStrike" dirty="0">
                          <a:solidFill>
                            <a:srgbClr val="000000"/>
                          </a:solidFill>
                          <a:effectLst/>
                          <a:latin typeface="+mn-lt"/>
                        </a:rPr>
                        <a:t>Rasio Ekspor + Impor terhadap PDB (indikator keterbukaan ekonomi) </a:t>
                      </a:r>
                    </a:p>
                  </a:txBody>
                  <a:tcPr marL="9525" marR="9525" marT="9525" marB="0" anchor="ctr"/>
                </a:tc>
                <a:tc>
                  <a:txBody>
                    <a:bodyPr/>
                    <a:lstStyle/>
                    <a:p>
                      <a:endParaRPr lang="en-US" sz="1400" dirty="0">
                        <a:latin typeface="+mn-lt"/>
                      </a:endParaRPr>
                    </a:p>
                  </a:txBody>
                  <a:tcPr/>
                </a:tc>
                <a:tc>
                  <a:txBody>
                    <a:bodyPr/>
                    <a:lstStyle/>
                    <a:p>
                      <a:endParaRPr lang="id-ID" sz="1400" dirty="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4063934908"/>
                  </a:ext>
                </a:extLst>
              </a:tr>
              <a:tr h="319299">
                <a:tc>
                  <a:txBody>
                    <a:bodyPr/>
                    <a:lstStyle/>
                    <a:p>
                      <a:pPr algn="ctr"/>
                      <a:r>
                        <a:rPr lang="id-ID" sz="1400" dirty="0" smtClean="0">
                          <a:latin typeface="+mn-lt"/>
                        </a:rPr>
                        <a:t>30</a:t>
                      </a:r>
                      <a:endParaRPr lang="en-US" sz="1400" dirty="0">
                        <a:latin typeface="+mn-lt"/>
                      </a:endParaRPr>
                    </a:p>
                  </a:txBody>
                  <a:tcPr/>
                </a:tc>
                <a:tc>
                  <a:txBody>
                    <a:bodyPr/>
                    <a:lstStyle/>
                    <a:p>
                      <a:pPr algn="l" rtl="0" fontAlgn="ctr"/>
                      <a:r>
                        <a:rPr lang="id-ID" sz="1400" b="0" i="0" u="none" strike="noStrike" dirty="0">
                          <a:solidFill>
                            <a:srgbClr val="000000"/>
                          </a:solidFill>
                          <a:effectLst/>
                          <a:latin typeface="+mn-lt"/>
                        </a:rPr>
                        <a:t>Rasio ketergantungan </a:t>
                      </a:r>
                    </a:p>
                  </a:txBody>
                  <a:tcPr marL="9525" marR="9525" marT="9525" marB="0" anchor="ctr"/>
                </a:tc>
                <a:tc>
                  <a:txBody>
                    <a:bodyPr/>
                    <a:lstStyle/>
                    <a:p>
                      <a:endParaRPr lang="en-US" sz="1400" dirty="0">
                        <a:latin typeface="+mn-lt"/>
                      </a:endParaRPr>
                    </a:p>
                  </a:txBody>
                  <a:tcPr/>
                </a:tc>
                <a:tc>
                  <a:txBody>
                    <a:bodyPr/>
                    <a:lstStyle/>
                    <a:p>
                      <a:endParaRPr lang="id-ID" sz="1400">
                        <a:latin typeface="+mn-lt"/>
                      </a:endParaRPr>
                    </a:p>
                  </a:txBody>
                  <a:tcPr/>
                </a:tc>
                <a:tc>
                  <a:txBody>
                    <a:bodyPr/>
                    <a:lstStyle/>
                    <a:p>
                      <a:endParaRPr lang="en-US" sz="1400" dirty="0">
                        <a:latin typeface="+mn-lt"/>
                      </a:endParaRPr>
                    </a:p>
                  </a:txBody>
                  <a:tcPr/>
                </a:tc>
                <a:tc>
                  <a:txBody>
                    <a:bodyPr/>
                    <a:lstStyle/>
                    <a:p>
                      <a:endParaRPr lang="en-US" sz="1400" dirty="0">
                        <a:latin typeface="+mn-lt"/>
                      </a:endParaRPr>
                    </a:p>
                  </a:txBody>
                  <a:tcPr/>
                </a:tc>
                <a:extLst>
                  <a:ext uri="{0D108BD9-81ED-4DB2-BD59-A6C34878D82A}">
                    <a16:rowId xmlns="" xmlns:a16="http://schemas.microsoft.com/office/drawing/2014/main" val="3962129490"/>
                  </a:ext>
                </a:extLst>
              </a:tr>
            </a:tbl>
          </a:graphicData>
        </a:graphic>
      </p:graphicFrame>
      <p:sp>
        <p:nvSpPr>
          <p:cNvPr id="5" name="Rounded Rectangle 4"/>
          <p:cNvSpPr/>
          <p:nvPr/>
        </p:nvSpPr>
        <p:spPr>
          <a:xfrm>
            <a:off x="126675" y="112961"/>
            <a:ext cx="2333284" cy="432048"/>
          </a:xfrm>
          <a:prstGeom prst="round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3" algn="ctr"/>
            <a:r>
              <a:rPr lang="en-US" sz="2400" b="1" dirty="0"/>
              <a:t>BPS </a:t>
            </a:r>
            <a:r>
              <a:rPr lang="id-ID" sz="2400" b="1" dirty="0" smtClean="0"/>
              <a:t>Kabupaten</a:t>
            </a:r>
            <a:endParaRPr lang="en-US" sz="2400" b="1" dirty="0"/>
          </a:p>
        </p:txBody>
      </p:sp>
    </p:spTree>
    <p:extLst>
      <p:ext uri="{BB962C8B-B14F-4D97-AF65-F5344CB8AC3E}">
        <p14:creationId xmlns:p14="http://schemas.microsoft.com/office/powerpoint/2010/main" val="10610598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4158</TotalTime>
  <Words>4478</Words>
  <Application>Microsoft Office PowerPoint</Application>
  <PresentationFormat>On-screen Show (4:3)</PresentationFormat>
  <Paragraphs>1274</Paragraphs>
  <Slides>45</Slides>
  <Notes>37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45</vt:i4>
      </vt:variant>
    </vt:vector>
  </HeadingPairs>
  <TitlesOfParts>
    <vt:vector size="55" baseType="lpstr">
      <vt:lpstr>Adobe Gothic Std B</vt:lpstr>
      <vt:lpstr>Malgun Gothic</vt:lpstr>
      <vt:lpstr>Arial</vt:lpstr>
      <vt:lpstr>Bookman Old Style</vt:lpstr>
      <vt:lpstr>Calibri</vt:lpstr>
      <vt:lpstr>Cambria</vt:lpstr>
      <vt:lpstr>Tahoma</vt:lpstr>
      <vt:lpstr>Times New Roman</vt:lpstr>
      <vt:lpstr>Wingdings</vt:lpstr>
      <vt:lpstr>Office Theme</vt:lpstr>
      <vt:lpstr>STANDARISASI PENYAJIAN DATA STASTISTIK SEKTORAL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Eko Darminto</dc:creator>
  <cp:lastModifiedBy>0point5</cp:lastModifiedBy>
  <cp:revision>206</cp:revision>
  <cp:lastPrinted>2018-03-23T11:47:16Z</cp:lastPrinted>
  <dcterms:created xsi:type="dcterms:W3CDTF">2017-08-20T12:37:16Z</dcterms:created>
  <dcterms:modified xsi:type="dcterms:W3CDTF">2018-05-07T08:37:28Z</dcterms:modified>
</cp:coreProperties>
</file>